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7"/>
    <p:restoredTop sz="94224"/>
  </p:normalViewPr>
  <p:slideViewPr>
    <p:cSldViewPr snapToGrid="0" snapToObjects="1">
      <p:cViewPr varScale="1">
        <p:scale>
          <a:sx n="113" d="100"/>
          <a:sy n="113" d="100"/>
        </p:scale>
        <p:origin x="19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80984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Olivia - Project Manager </a:t>
            </a:r>
          </a:p>
          <a:p>
            <a:pPr lvl="0">
              <a:spcBef>
                <a:spcPts val="0"/>
              </a:spcBef>
              <a:buClr>
                <a:schemeClr val="dk1"/>
              </a:buClr>
              <a:buSzPct val="100000"/>
              <a:buFont typeface="Arial"/>
              <a:buNone/>
            </a:pPr>
            <a:r>
              <a:rPr lang="en">
                <a:solidFill>
                  <a:schemeClr val="dk1"/>
                </a:solidFill>
              </a:rPr>
              <a:t>Nimisha - Front end engineer</a:t>
            </a:r>
          </a:p>
          <a:p>
            <a:pPr lvl="0">
              <a:spcBef>
                <a:spcPts val="0"/>
              </a:spcBef>
              <a:buNone/>
            </a:pPr>
            <a:r>
              <a:rPr lang="en"/>
              <a:t>Karen - Product Manager </a:t>
            </a:r>
          </a:p>
          <a:p>
            <a:pPr lvl="0">
              <a:spcBef>
                <a:spcPts val="0"/>
              </a:spcBef>
              <a:buNone/>
            </a:pPr>
            <a:r>
              <a:rPr lang="en"/>
              <a:t>Devin - UI/UX Engineer </a:t>
            </a:r>
          </a:p>
          <a:p>
            <a:pPr lvl="0">
              <a:spcBef>
                <a:spcPts val="0"/>
              </a:spcBef>
              <a:buNone/>
            </a:pPr>
            <a:r>
              <a:rPr lang="en"/>
              <a:t>Jon - Full Stack engineer</a:t>
            </a:r>
          </a:p>
          <a:p>
            <a:pPr lvl="0">
              <a:spcBef>
                <a:spcPts val="0"/>
              </a:spcBef>
              <a:buNone/>
            </a:pPr>
            <a:r>
              <a:rPr lang="en"/>
              <a:t>Cole - Backend and Test Engineer but my group called me the bug squasher </a:t>
            </a:r>
          </a:p>
        </p:txBody>
      </p:sp>
    </p:spTree>
    <p:extLst>
      <p:ext uri="{BB962C8B-B14F-4D97-AF65-F5344CB8AC3E}">
        <p14:creationId xmlns:p14="http://schemas.microsoft.com/office/powerpoint/2010/main" val="332343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00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589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Karen</a:t>
            </a:r>
          </a:p>
        </p:txBody>
      </p:sp>
    </p:spTree>
    <p:extLst>
      <p:ext uri="{BB962C8B-B14F-4D97-AF65-F5344CB8AC3E}">
        <p14:creationId xmlns:p14="http://schemas.microsoft.com/office/powerpoint/2010/main" val="1619836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Karen</a:t>
            </a:r>
          </a:p>
        </p:txBody>
      </p:sp>
    </p:spTree>
    <p:extLst>
      <p:ext uri="{BB962C8B-B14F-4D97-AF65-F5344CB8AC3E}">
        <p14:creationId xmlns:p14="http://schemas.microsoft.com/office/powerpoint/2010/main" val="93655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Karen</a:t>
            </a:r>
          </a:p>
        </p:txBody>
      </p:sp>
    </p:spTree>
    <p:extLst>
      <p:ext uri="{BB962C8B-B14F-4D97-AF65-F5344CB8AC3E}">
        <p14:creationId xmlns:p14="http://schemas.microsoft.com/office/powerpoint/2010/main" val="1712890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Karen</a:t>
            </a:r>
          </a:p>
        </p:txBody>
      </p:sp>
    </p:spTree>
    <p:extLst>
      <p:ext uri="{BB962C8B-B14F-4D97-AF65-F5344CB8AC3E}">
        <p14:creationId xmlns:p14="http://schemas.microsoft.com/office/powerpoint/2010/main" val="1534362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Karen</a:t>
            </a:r>
          </a:p>
        </p:txBody>
      </p:sp>
    </p:spTree>
    <p:extLst>
      <p:ext uri="{BB962C8B-B14F-4D97-AF65-F5344CB8AC3E}">
        <p14:creationId xmlns:p14="http://schemas.microsoft.com/office/powerpoint/2010/main" val="1043626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Devin</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 sz="1050">
                <a:solidFill>
                  <a:srgbClr val="333333"/>
                </a:solidFill>
                <a:latin typeface="Georgia"/>
                <a:ea typeface="Georgia"/>
                <a:cs typeface="Georgia"/>
                <a:sym typeface="Georgia"/>
              </a:rPr>
              <a:t>"</a:t>
            </a:r>
            <a:r>
              <a:rPr lang="en" sz="1050" b="1">
                <a:solidFill>
                  <a:srgbClr val="333333"/>
                </a:solidFill>
                <a:latin typeface="Georgia"/>
                <a:ea typeface="Georgia"/>
                <a:cs typeface="Georgia"/>
                <a:sym typeface="Georgia"/>
              </a:rPr>
              <a:t>You have to start with the customer experience and work backwards to the technology</a:t>
            </a:r>
            <a:r>
              <a:rPr lang="en" sz="1050">
                <a:solidFill>
                  <a:srgbClr val="333333"/>
                </a:solidFill>
                <a:latin typeface="Georgia"/>
                <a:ea typeface="Georgia"/>
                <a:cs typeface="Georgia"/>
                <a:sym typeface="Georgia"/>
              </a:rPr>
              <a:t>"</a:t>
            </a:r>
          </a:p>
        </p:txBody>
      </p:sp>
    </p:spTree>
    <p:extLst>
      <p:ext uri="{BB962C8B-B14F-4D97-AF65-F5344CB8AC3E}">
        <p14:creationId xmlns:p14="http://schemas.microsoft.com/office/powerpoint/2010/main" val="1739354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Devin</a:t>
            </a:r>
          </a:p>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
              <a:t>Notes:</a:t>
            </a:r>
          </a:p>
          <a:p>
            <a:pPr lvl="0">
              <a:spcBef>
                <a:spcPts val="0"/>
              </a:spcBef>
              <a:buNone/>
            </a:pPr>
            <a:r>
              <a:rPr lang="en"/>
              <a:t>Productivity - Easy to use as a beginner, testing, Java only</a:t>
            </a:r>
          </a:p>
          <a:p>
            <a:pPr lvl="0">
              <a:spcBef>
                <a:spcPts val="0"/>
              </a:spcBef>
              <a:buNone/>
            </a:pPr>
            <a:r>
              <a:rPr lang="en"/>
              <a:t>Capability - Controls, Eventing, CSS usage</a:t>
            </a:r>
          </a:p>
          <a:p>
            <a:pPr lvl="0">
              <a:spcBef>
                <a:spcPts val="0"/>
              </a:spcBef>
              <a:buNone/>
            </a:pPr>
            <a:endParaRPr/>
          </a:p>
        </p:txBody>
      </p:sp>
    </p:spTree>
    <p:extLst>
      <p:ext uri="{BB962C8B-B14F-4D97-AF65-F5344CB8AC3E}">
        <p14:creationId xmlns:p14="http://schemas.microsoft.com/office/powerpoint/2010/main" val="1789796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Devin - </a:t>
            </a:r>
          </a:p>
        </p:txBody>
      </p:sp>
    </p:spTree>
    <p:extLst>
      <p:ext uri="{BB962C8B-B14F-4D97-AF65-F5344CB8AC3E}">
        <p14:creationId xmlns:p14="http://schemas.microsoft.com/office/powerpoint/2010/main" val="130270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Olivia</a:t>
            </a:r>
          </a:p>
        </p:txBody>
      </p:sp>
    </p:spTree>
    <p:extLst>
      <p:ext uri="{BB962C8B-B14F-4D97-AF65-F5344CB8AC3E}">
        <p14:creationId xmlns:p14="http://schemas.microsoft.com/office/powerpoint/2010/main" val="9154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Jon </a:t>
            </a:r>
          </a:p>
        </p:txBody>
      </p:sp>
    </p:spTree>
    <p:extLst>
      <p:ext uri="{BB962C8B-B14F-4D97-AF65-F5344CB8AC3E}">
        <p14:creationId xmlns:p14="http://schemas.microsoft.com/office/powerpoint/2010/main" val="911001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Cole</a:t>
            </a:r>
          </a:p>
          <a:p>
            <a:pPr lvl="0">
              <a:spcBef>
                <a:spcPts val="0"/>
              </a:spcBef>
              <a:buNone/>
            </a:pPr>
            <a:endParaRPr dirty="0"/>
          </a:p>
          <a:p>
            <a:pPr lvl="0">
              <a:spcBef>
                <a:spcPts val="0"/>
              </a:spcBef>
              <a:buNone/>
            </a:pPr>
            <a:r>
              <a:rPr lang="en" dirty="0"/>
              <a:t>Thanks </a:t>
            </a:r>
            <a:r>
              <a:rPr lang="en" dirty="0" err="1"/>
              <a:t>jon</a:t>
            </a:r>
            <a:r>
              <a:rPr lang="en" dirty="0"/>
              <a:t>, </a:t>
            </a:r>
          </a:p>
          <a:p>
            <a:pPr lvl="0">
              <a:spcBef>
                <a:spcPts val="0"/>
              </a:spcBef>
              <a:buNone/>
            </a:pPr>
            <a:endParaRPr dirty="0"/>
          </a:p>
          <a:p>
            <a:pPr lvl="0">
              <a:spcBef>
                <a:spcPts val="0"/>
              </a:spcBef>
              <a:buNone/>
            </a:pPr>
            <a:r>
              <a:rPr lang="en" dirty="0"/>
              <a:t>So for testing, we had 6 test classes to test our different model and controller /Manager style classes. While not all of these classes were fully implemented, we created backbones and core methods for each to guide future work. One interesting test we have is for our assignment model class, which implements comparable. Because of this, We actually had a code smell that appeared when we were not testing the overridden equals method, so we had to implement tests for this. </a:t>
            </a:r>
          </a:p>
          <a:p>
            <a:pPr lvl="0" rtl="0">
              <a:spcBef>
                <a:spcPts val="0"/>
              </a:spcBef>
              <a:buNone/>
            </a:pPr>
            <a:endParaRPr dirty="0"/>
          </a:p>
          <a:p>
            <a:pPr lvl="0" rtl="0">
              <a:spcBef>
                <a:spcPts val="0"/>
              </a:spcBef>
              <a:buNone/>
            </a:pPr>
            <a:r>
              <a:rPr lang="en" dirty="0"/>
              <a:t>As for testing our view classes, many of them are not as easily tested with JUnit testing, so we did a lot of manual testing to find bugs, so at this point it’s not likely bug free, but rather works for what we needed to demo. </a:t>
            </a:r>
          </a:p>
          <a:p>
            <a:pPr lvl="0" rtl="0">
              <a:spcBef>
                <a:spcPts val="0"/>
              </a:spcBef>
              <a:buNone/>
            </a:pPr>
            <a:endParaRPr dirty="0"/>
          </a:p>
          <a:p>
            <a:pPr lvl="0" rtl="0">
              <a:spcBef>
                <a:spcPts val="0"/>
              </a:spcBef>
              <a:buNone/>
            </a:pPr>
            <a:r>
              <a:rPr lang="en" dirty="0"/>
              <a:t>Loop testing was a bit more challenging, we don’t use many loops as our backend is fairly simple at the moment. Most of our loops are of set iterations in the </a:t>
            </a:r>
            <a:r>
              <a:rPr lang="en" dirty="0" err="1"/>
              <a:t>javaFX</a:t>
            </a:r>
            <a:r>
              <a:rPr lang="en" dirty="0"/>
              <a:t> set up. We had two fairly simple loops that we did test though. One finds assignments that are due a certain date. This is used for the calendar to display assignments by their date. </a:t>
            </a:r>
            <a:br>
              <a:rPr lang="en" dirty="0"/>
            </a:br>
            <a:endParaRPr lang="en" dirty="0"/>
          </a:p>
          <a:p>
            <a:pPr lvl="0" rtl="0">
              <a:spcBef>
                <a:spcPts val="0"/>
              </a:spcBef>
              <a:buNone/>
            </a:pPr>
            <a:r>
              <a:rPr lang="en" dirty="0"/>
              <a:t>The second loop is a search function for searching through assignments by the name. While this has not yet been implemented in the User Interface, it was still written for the backbone of the assignment manager class. </a:t>
            </a:r>
          </a:p>
          <a:p>
            <a:pPr lvl="0">
              <a:spcBef>
                <a:spcPts val="0"/>
              </a:spcBef>
              <a:buNone/>
            </a:pPr>
            <a:endParaRPr dirty="0"/>
          </a:p>
          <a:p>
            <a:pPr lvl="0">
              <a:spcBef>
                <a:spcPts val="0"/>
              </a:spcBef>
              <a:buNone/>
            </a:pPr>
            <a:r>
              <a:rPr lang="en" dirty="0" err="1"/>
              <a:t>Sonarqube</a:t>
            </a:r>
            <a:r>
              <a:rPr lang="en" dirty="0"/>
              <a:t> was also a useful tool in preventing errors in our code by requiring our code to be held to a standard. I was in charge of running </a:t>
            </a:r>
            <a:r>
              <a:rPr lang="en" dirty="0" err="1"/>
              <a:t>sonarqube</a:t>
            </a:r>
            <a:r>
              <a:rPr lang="en" dirty="0"/>
              <a:t> every time we had a new commit and making sure that we kept our code smells minimized throughout the entire development process, which led to my nickname: The stink master. </a:t>
            </a:r>
          </a:p>
          <a:p>
            <a:pPr lvl="0">
              <a:spcBef>
                <a:spcPts val="0"/>
              </a:spcBef>
              <a:buNone/>
            </a:pPr>
            <a:endParaRPr dirty="0"/>
          </a:p>
          <a:p>
            <a:pPr lvl="0" rtl="0">
              <a:spcBef>
                <a:spcPts val="0"/>
              </a:spcBef>
              <a:buNone/>
            </a:pPr>
            <a:r>
              <a:rPr lang="en" dirty="0"/>
              <a:t>Overall, testing was straightforward and keeping on top of </a:t>
            </a:r>
            <a:r>
              <a:rPr lang="en" dirty="0" err="1"/>
              <a:t>sonarqube</a:t>
            </a:r>
            <a:r>
              <a:rPr lang="en" dirty="0"/>
              <a:t> was very helpful. </a:t>
            </a:r>
          </a:p>
          <a:p>
            <a:pPr lvl="0" rtl="0">
              <a:spcBef>
                <a:spcPts val="0"/>
              </a:spcBef>
              <a:buClr>
                <a:srgbClr val="000000"/>
              </a:buClr>
              <a:buSzPct val="100000"/>
              <a:buFont typeface="Arial"/>
              <a:buNone/>
            </a:pPr>
            <a:endParaRPr dirty="0"/>
          </a:p>
        </p:txBody>
      </p:sp>
    </p:spTree>
    <p:extLst>
      <p:ext uri="{BB962C8B-B14F-4D97-AF65-F5344CB8AC3E}">
        <p14:creationId xmlns:p14="http://schemas.microsoft.com/office/powerpoint/2010/main" val="179377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Cole - true database in the backend </a:t>
            </a:r>
          </a:p>
          <a:p>
            <a:pPr lvl="0">
              <a:spcBef>
                <a:spcPts val="0"/>
              </a:spcBef>
              <a:buNone/>
            </a:pPr>
            <a:endParaRPr/>
          </a:p>
          <a:p>
            <a:pPr lvl="0">
              <a:spcBef>
                <a:spcPts val="0"/>
              </a:spcBef>
              <a:buNone/>
            </a:pPr>
            <a:r>
              <a:rPr lang="en"/>
              <a:t>So where do we go from here? We have quite a few options to add functionality as well as greatly improve our current prototype. </a:t>
            </a:r>
          </a:p>
          <a:p>
            <a:pPr lvl="0">
              <a:spcBef>
                <a:spcPts val="0"/>
              </a:spcBef>
              <a:buNone/>
            </a:pPr>
            <a:endParaRPr/>
          </a:p>
          <a:p>
            <a:pPr lvl="0">
              <a:spcBef>
                <a:spcPts val="0"/>
              </a:spcBef>
              <a:buNone/>
            </a:pPr>
            <a:r>
              <a:rPr lang="en"/>
              <a:t>As mentioned before, we would ideally like our application to work across all platforms. This would require us to implement a cloud based database with real authentication for users. Scaling to the cloud would also allow the program to focus more on graphics and less on calculations if we implement algorithms to predict the time required to complete assignments based on similar past assignments. </a:t>
            </a:r>
          </a:p>
          <a:p>
            <a:pPr lvl="0">
              <a:spcBef>
                <a:spcPts val="0"/>
              </a:spcBef>
              <a:buNone/>
            </a:pPr>
            <a:endParaRPr/>
          </a:p>
          <a:p>
            <a:pPr lvl="0">
              <a:spcBef>
                <a:spcPts val="0"/>
              </a:spcBef>
              <a:buNone/>
            </a:pPr>
            <a:r>
              <a:rPr lang="en"/>
              <a:t>In order to do this, we would also have to implement our planned time tracker for assignments, as well as an expected difficulty for the assignment. </a:t>
            </a:r>
          </a:p>
          <a:p>
            <a:pPr lvl="0">
              <a:spcBef>
                <a:spcPts val="0"/>
              </a:spcBef>
              <a:buNone/>
            </a:pPr>
            <a:endParaRPr/>
          </a:p>
          <a:p>
            <a:pPr lvl="0">
              <a:spcBef>
                <a:spcPts val="0"/>
              </a:spcBef>
              <a:buNone/>
            </a:pPr>
            <a:r>
              <a:rPr lang="en"/>
              <a:t>With these implemented, we also want to allow for notifications to remind the user that they should start working on an assignment, or remind them when near future assignments are due. Planbooks are great to write assignments down, but they don’t offer notifications, so we think this would be a key future. </a:t>
            </a:r>
          </a:p>
          <a:p>
            <a:pPr lvl="0">
              <a:spcBef>
                <a:spcPts val="0"/>
              </a:spcBef>
              <a:buNone/>
            </a:pPr>
            <a:endParaRPr/>
          </a:p>
          <a:p>
            <a:pPr lvl="0">
              <a:spcBef>
                <a:spcPts val="0"/>
              </a:spcBef>
              <a:buNone/>
            </a:pPr>
            <a:r>
              <a:rPr lang="en"/>
              <a:t>There is also plenty of room to improve in the interface. While it was not our main focus, Devin did explain how we wanted it to at least look pretty for presentation. We could explore other graphics packages to allow more flexibility in creating our interface. We also have ideas that were not implemented such as a view to see completed assignments and categorizing assignments to sort them.  </a:t>
            </a:r>
          </a:p>
          <a:p>
            <a:pPr lvl="0">
              <a:spcBef>
                <a:spcPts val="0"/>
              </a:spcBef>
              <a:buNone/>
            </a:pPr>
            <a:r>
              <a:rPr lang="en"/>
              <a:t>We can also include more advanced views of assignments with more fields, more sorting and search options, and even implementing the Course model in the view. </a:t>
            </a:r>
          </a:p>
          <a:p>
            <a:pPr lvl="0">
              <a:spcBef>
                <a:spcPts val="0"/>
              </a:spcBef>
              <a:buNone/>
            </a:pPr>
            <a:endParaRPr/>
          </a:p>
          <a:p>
            <a:pPr lvl="0">
              <a:spcBef>
                <a:spcPts val="0"/>
              </a:spcBef>
              <a:buNone/>
            </a:pPr>
            <a:r>
              <a:rPr lang="en"/>
              <a:t>We essentially want to expand our current system to be more universal and implement more features that would increase productivity and organization of users. </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spTree>
    <p:extLst>
      <p:ext uri="{BB962C8B-B14F-4D97-AF65-F5344CB8AC3E}">
        <p14:creationId xmlns:p14="http://schemas.microsoft.com/office/powerpoint/2010/main" val="1659359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Cole </a:t>
            </a:r>
          </a:p>
          <a:p>
            <a:pPr lvl="0">
              <a:spcBef>
                <a:spcPts val="0"/>
              </a:spcBef>
              <a:buNone/>
            </a:pPr>
            <a:endParaRPr/>
          </a:p>
          <a:p>
            <a:pPr lvl="0">
              <a:spcBef>
                <a:spcPts val="0"/>
              </a:spcBef>
              <a:buNone/>
            </a:pPr>
            <a:r>
              <a:rPr lang="en"/>
              <a:t>And that leads us into our conclusion! </a:t>
            </a:r>
          </a:p>
          <a:p>
            <a:pPr lvl="0">
              <a:spcBef>
                <a:spcPts val="0"/>
              </a:spcBef>
              <a:buNone/>
            </a:pPr>
            <a:endParaRPr/>
          </a:p>
          <a:p>
            <a:pPr lvl="0">
              <a:spcBef>
                <a:spcPts val="0"/>
              </a:spcBef>
              <a:buNone/>
            </a:pPr>
            <a:r>
              <a:rPr lang="en"/>
              <a:t>Clearly, PASTA is an ambitious project, but we have made headway into creating a viable application to help manage time when school gets too hectic. We definitely have big ideas for the project if we were to continue. While we may not be the next evernote or Planner pro, we enjoyed trying to make our own tailored version of an assignment tracker. </a:t>
            </a:r>
          </a:p>
          <a:p>
            <a:pPr lvl="0">
              <a:spcBef>
                <a:spcPts val="0"/>
              </a:spcBef>
              <a:buNone/>
            </a:pPr>
            <a:endParaRPr/>
          </a:p>
          <a:p>
            <a:pPr lvl="0">
              <a:spcBef>
                <a:spcPts val="0"/>
              </a:spcBef>
              <a:buClr>
                <a:schemeClr val="dk1"/>
              </a:buClr>
              <a:buSzPct val="100000"/>
              <a:buFont typeface="Arial"/>
              <a:buNone/>
            </a:pPr>
            <a:r>
              <a:rPr lang="en">
                <a:solidFill>
                  <a:schemeClr val="dk1"/>
                </a:solidFill>
              </a:rPr>
              <a:t>Thank you all for listening, it’s been a pleasure to present to you all. </a:t>
            </a:r>
          </a:p>
          <a:p>
            <a:pPr lvl="0">
              <a:spcBef>
                <a:spcPts val="0"/>
              </a:spcBef>
              <a:buClr>
                <a:schemeClr val="dk1"/>
              </a:buClr>
              <a:buSzPct val="100000"/>
              <a:buFont typeface="Arial"/>
              <a:buNone/>
            </a:pPr>
            <a:endParaRPr>
              <a:solidFill>
                <a:schemeClr val="dk1"/>
              </a:solidFill>
            </a:endParaRPr>
          </a:p>
          <a:p>
            <a:pPr lvl="0">
              <a:spcBef>
                <a:spcPts val="0"/>
              </a:spcBef>
              <a:buNone/>
            </a:pPr>
            <a:endParaRPr/>
          </a:p>
          <a:p>
            <a:pPr lvl="0">
              <a:spcBef>
                <a:spcPts val="0"/>
              </a:spcBef>
              <a:buNone/>
            </a:pPr>
            <a:endParaRPr/>
          </a:p>
          <a:p>
            <a:pPr lvl="0">
              <a:spcBef>
                <a:spcPts val="0"/>
              </a:spcBef>
              <a:buNone/>
            </a:pPr>
            <a:r>
              <a:rPr lang="en">
                <a:solidFill>
                  <a:schemeClr val="dk1"/>
                </a:solidFill>
              </a:rPr>
              <a:t>Sonarqube + loop test </a:t>
            </a:r>
          </a:p>
          <a:p>
            <a:pPr lvl="0">
              <a:spcBef>
                <a:spcPts val="0"/>
              </a:spcBef>
              <a:buNone/>
            </a:pPr>
            <a:endParaRPr>
              <a:solidFill>
                <a:schemeClr val="dk1"/>
              </a:solidFill>
            </a:endParaRPr>
          </a:p>
          <a:p>
            <a:pPr lvl="0">
              <a:spcBef>
                <a:spcPts val="0"/>
              </a:spcBef>
              <a:buNone/>
            </a:pPr>
            <a:r>
              <a:rPr lang="en">
                <a:solidFill>
                  <a:schemeClr val="dk1"/>
                </a:solidFill>
              </a:rPr>
              <a:t>Stink master </a:t>
            </a:r>
          </a:p>
          <a:p>
            <a:pPr lvl="0">
              <a:spcBef>
                <a:spcPts val="0"/>
              </a:spcBef>
              <a:buNone/>
            </a:pPr>
            <a:endParaRPr>
              <a:solidFill>
                <a:schemeClr val="dk1"/>
              </a:solidFill>
            </a:endParaRPr>
          </a:p>
          <a:p>
            <a:pPr lvl="0">
              <a:spcBef>
                <a:spcPts val="0"/>
              </a:spcBef>
              <a:buClr>
                <a:schemeClr val="dk1"/>
              </a:buClr>
              <a:buSzPct val="100000"/>
              <a:buFont typeface="Arial"/>
              <a:buNone/>
            </a:pPr>
            <a:endParaRPr>
              <a:solidFill>
                <a:schemeClr val="dk1"/>
              </a:solidFill>
            </a:endParaRPr>
          </a:p>
        </p:txBody>
      </p:sp>
    </p:spTree>
    <p:extLst>
      <p:ext uri="{BB962C8B-B14F-4D97-AF65-F5344CB8AC3E}">
        <p14:creationId xmlns:p14="http://schemas.microsoft.com/office/powerpoint/2010/main" val="1626173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Cole - </a:t>
            </a:r>
          </a:p>
          <a:p>
            <a:pPr lvl="0">
              <a:spcBef>
                <a:spcPts val="0"/>
              </a:spcBef>
              <a:buNone/>
            </a:pPr>
            <a:endParaRPr/>
          </a:p>
          <a:p>
            <a:pPr lvl="0">
              <a:spcBef>
                <a:spcPts val="0"/>
              </a:spcBef>
              <a:buNone/>
            </a:pPr>
            <a:r>
              <a:rPr lang="en"/>
              <a:t>Does anyone have any questions? </a:t>
            </a:r>
          </a:p>
          <a:p>
            <a:pPr lvl="0">
              <a:spcBef>
                <a:spcPts val="0"/>
              </a:spcBef>
              <a:buNone/>
            </a:pPr>
            <a:endParaRPr/>
          </a:p>
        </p:txBody>
      </p:sp>
    </p:spTree>
    <p:extLst>
      <p:ext uri="{BB962C8B-B14F-4D97-AF65-F5344CB8AC3E}">
        <p14:creationId xmlns:p14="http://schemas.microsoft.com/office/powerpoint/2010/main" val="8091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Olivia</a:t>
            </a:r>
          </a:p>
        </p:txBody>
      </p:sp>
    </p:spTree>
    <p:extLst>
      <p:ext uri="{BB962C8B-B14F-4D97-AF65-F5344CB8AC3E}">
        <p14:creationId xmlns:p14="http://schemas.microsoft.com/office/powerpoint/2010/main" val="107526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78571"/>
              <a:buFont typeface="Arial"/>
              <a:buNone/>
            </a:pPr>
            <a:r>
              <a:rPr lang="en" sz="1400"/>
              <a:t>Olivia</a:t>
            </a:r>
          </a:p>
          <a:p>
            <a:pPr lvl="0" rtl="0">
              <a:lnSpc>
                <a:spcPct val="115000"/>
              </a:lnSpc>
              <a:spcBef>
                <a:spcPts val="0"/>
              </a:spcBef>
              <a:spcAft>
                <a:spcPts val="1600"/>
              </a:spcAft>
              <a:buClr>
                <a:schemeClr val="dk1"/>
              </a:buClr>
              <a:buSzPct val="61111"/>
              <a:buFont typeface="Arial"/>
              <a:buNone/>
            </a:pPr>
            <a:endParaRPr sz="1800">
              <a:solidFill>
                <a:schemeClr val="dk2"/>
              </a:solidFill>
            </a:endParaRPr>
          </a:p>
          <a:p>
            <a:pPr lvl="0" rtl="0">
              <a:lnSpc>
                <a:spcPct val="115000"/>
              </a:lnSpc>
              <a:spcBef>
                <a:spcPts val="0"/>
              </a:spcBef>
              <a:spcAft>
                <a:spcPts val="1600"/>
              </a:spcAft>
              <a:buClr>
                <a:schemeClr val="dk1"/>
              </a:buClr>
              <a:buSzPct val="61111"/>
              <a:buFont typeface="Arial"/>
              <a:buNone/>
            </a:pPr>
            <a:r>
              <a:rPr lang="en" sz="1800">
                <a:solidFill>
                  <a:schemeClr val="dk2"/>
                </a:solidFill>
              </a:rPr>
              <a:t>We know students get busy. Tasks are often forgotten, time management is a widespread struggle -- sometimes sleep is sacrificed, etc.</a:t>
            </a:r>
          </a:p>
        </p:txBody>
      </p:sp>
    </p:spTree>
    <p:extLst>
      <p:ext uri="{BB962C8B-B14F-4D97-AF65-F5344CB8AC3E}">
        <p14:creationId xmlns:p14="http://schemas.microsoft.com/office/powerpoint/2010/main" val="89573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Olivia</a:t>
            </a:r>
          </a:p>
          <a:p>
            <a:pPr lvl="0">
              <a:spcBef>
                <a:spcPts val="0"/>
              </a:spcBef>
              <a:buNone/>
            </a:pPr>
            <a:endParaRPr/>
          </a:p>
          <a:p>
            <a:pPr lvl="0">
              <a:spcBef>
                <a:spcPts val="0"/>
              </a:spcBef>
              <a:buNone/>
            </a:pPr>
            <a:r>
              <a:rPr lang="en"/>
              <a:t>Wanted -- at least to simulate -- perspective</a:t>
            </a:r>
          </a:p>
        </p:txBody>
      </p:sp>
    </p:spTree>
    <p:extLst>
      <p:ext uri="{BB962C8B-B14F-4D97-AF65-F5344CB8AC3E}">
        <p14:creationId xmlns:p14="http://schemas.microsoft.com/office/powerpoint/2010/main" val="67483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Olivia (?)</a:t>
            </a:r>
          </a:p>
          <a:p>
            <a:pPr lvl="0">
              <a:spcBef>
                <a:spcPts val="0"/>
              </a:spcBef>
              <a:buNone/>
            </a:pPr>
            <a:endParaRPr/>
          </a:p>
          <a:p>
            <a:pPr lvl="0">
              <a:spcBef>
                <a:spcPts val="0"/>
              </a:spcBef>
              <a:buNone/>
            </a:pPr>
            <a:r>
              <a:rPr lang="en"/>
              <a:t>Smaller tasks to seem less stressful, etc.</a:t>
            </a:r>
          </a:p>
          <a:p>
            <a:pPr lvl="0">
              <a:spcBef>
                <a:spcPts val="0"/>
              </a:spcBef>
              <a:buNone/>
            </a:pPr>
            <a:r>
              <a:rPr lang="en"/>
              <a:t>Now Nimisha will introduce our AHP</a:t>
            </a:r>
          </a:p>
        </p:txBody>
      </p:sp>
    </p:spTree>
    <p:extLst>
      <p:ext uri="{BB962C8B-B14F-4D97-AF65-F5344CB8AC3E}">
        <p14:creationId xmlns:p14="http://schemas.microsoft.com/office/powerpoint/2010/main" val="112406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8190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Nimisha</a:t>
            </a:r>
          </a:p>
        </p:txBody>
      </p:sp>
    </p:spTree>
    <p:extLst>
      <p:ext uri="{BB962C8B-B14F-4D97-AF65-F5344CB8AC3E}">
        <p14:creationId xmlns:p14="http://schemas.microsoft.com/office/powerpoint/2010/main" val="103089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Nimisha</a:t>
            </a:r>
          </a:p>
        </p:txBody>
      </p:sp>
    </p:spTree>
    <p:extLst>
      <p:ext uri="{BB962C8B-B14F-4D97-AF65-F5344CB8AC3E}">
        <p14:creationId xmlns:p14="http://schemas.microsoft.com/office/powerpoint/2010/main" val="433807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DF68E2-58F2-4D09-BE8B-E3BD06533059}" type="datetimeFigureOut">
              <a:rPr lang="en-US" smtClean="0"/>
              <a:t>6/8/17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501608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136032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584867104"/>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7691718" y="4703625"/>
            <a:ext cx="780800" cy="393600"/>
          </a:xfrm>
          <a:prstGeom prst="rect">
            <a:avLst/>
          </a:prstGeom>
        </p:spPr>
        <p:txBody>
          <a:bodyPr lIns="91425" tIns="91425" rIns="91425" bIns="91425" anchor="ctr" anchorCtr="0">
            <a:noAutofit/>
          </a:bodyPr>
          <a:lstStyle>
            <a:lvl1pPr>
              <a:defRPr sz="1600"/>
            </a:lvl1pPr>
          </a:lstStyle>
          <a:p>
            <a:fld id="{00000000-1234-1234-1234-123412341234}" type="slidenum">
              <a:rPr lang="en" smtClean="0"/>
              <a:pPr/>
              <a:t>‹#›</a:t>
            </a:fld>
            <a:r>
              <a:rPr lang="en" dirty="0" smtClean="0"/>
              <a:t>/24</a:t>
            </a:r>
            <a:endParaRPr lang="en" dirty="0"/>
          </a:p>
        </p:txBody>
      </p:sp>
    </p:spTree>
    <p:extLst>
      <p:ext uri="{BB962C8B-B14F-4D97-AF65-F5344CB8AC3E}">
        <p14:creationId xmlns:p14="http://schemas.microsoft.com/office/powerpoint/2010/main" val="1621743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7885354" y="4749900"/>
            <a:ext cx="554889" cy="393600"/>
          </a:xfrm>
          <a:prstGeom prst="rect">
            <a:avLst/>
          </a:prstGeom>
        </p:spPr>
        <p:txBody>
          <a:bodyPr lIns="91425" tIns="91425" rIns="91425" bIns="91425" anchor="ctr" anchorCtr="0">
            <a:noAutofit/>
          </a:bodyPr>
          <a:lstStyle>
            <a:lvl1pPr>
              <a:defRPr sz="1600"/>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77529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548537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346102"/>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077241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smtClean="0"/>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756899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244073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rt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505469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73800180"/>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3846692"/>
          </a:xfrm>
          <a:blipFill>
            <a:blip r:embed="rId2"/>
            <a:stretch>
              <a:fillRect/>
            </a:stretch>
          </a:blip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1942005"/>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98624D31-43A5-475A-80CF-332C9F6DCF35}" type="datetimeFigureOut">
              <a:rPr lang="en-US" smtClean="0"/>
              <a:t>6/8/17</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1746540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hf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lRSneMCppLo" TargetMode="External"/><Relationship Id="rId4" Type="http://schemas.openxmlformats.org/officeDocument/2006/relationships/image" Target="../media/image15.jp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github.com/JonScott20/JonScott20.github.io/wiki/Group-Memb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23400" y="300896"/>
            <a:ext cx="8520600" cy="2052600"/>
          </a:xfrm>
          <a:prstGeom prst="rect">
            <a:avLst/>
          </a:prstGeom>
        </p:spPr>
        <p:txBody>
          <a:bodyPr lIns="91425" tIns="91425" rIns="91425" bIns="91425" anchor="b" anchorCtr="0">
            <a:noAutofit/>
          </a:bodyPr>
          <a:lstStyle/>
          <a:p>
            <a:pPr lvl="0">
              <a:spcBef>
                <a:spcPts val="0"/>
              </a:spcBef>
              <a:buNone/>
            </a:pPr>
            <a:r>
              <a:rPr lang="en" dirty="0">
                <a:solidFill>
                  <a:schemeClr val="bg1"/>
                </a:solidFill>
              </a:rPr>
              <a:t>Priority Assignment Saucy Tracker App </a:t>
            </a:r>
          </a:p>
        </p:txBody>
      </p:sp>
      <p:sp>
        <p:nvSpPr>
          <p:cNvPr id="55" name="Shape 55"/>
          <p:cNvSpPr txBox="1">
            <a:spLocks noGrp="1"/>
          </p:cNvSpPr>
          <p:nvPr>
            <p:ph type="subTitle" idx="1"/>
          </p:nvPr>
        </p:nvSpPr>
        <p:spPr>
          <a:xfrm>
            <a:off x="623400" y="3640718"/>
            <a:ext cx="8520600" cy="792600"/>
          </a:xfrm>
          <a:prstGeom prst="rect">
            <a:avLst/>
          </a:prstGeom>
        </p:spPr>
        <p:txBody>
          <a:bodyPr lIns="91425" tIns="91425" rIns="91425" bIns="91425" anchor="t" anchorCtr="0">
            <a:noAutofit/>
          </a:bodyPr>
          <a:lstStyle/>
          <a:p>
            <a:pPr lvl="0">
              <a:spcBef>
                <a:spcPts val="0"/>
              </a:spcBef>
              <a:buNone/>
            </a:pPr>
            <a:r>
              <a:rPr lang="en" sz="5200">
                <a:solidFill>
                  <a:schemeClr val="dk1"/>
                </a:solidFill>
              </a:rPr>
              <a:t>PASTA</a:t>
            </a:r>
          </a:p>
          <a:p>
            <a:pPr lvl="0">
              <a:spcBef>
                <a:spcPts val="0"/>
              </a:spcBef>
              <a:buNone/>
            </a:pPr>
            <a:endParaRPr dirty="0"/>
          </a:p>
        </p:txBody>
      </p:sp>
      <p:sp>
        <p:nvSpPr>
          <p:cNvPr id="56" name="Shape 56"/>
          <p:cNvSpPr txBox="1">
            <a:spLocks noGrp="1"/>
          </p:cNvSpPr>
          <p:nvPr>
            <p:ph type="sldNum" sz="quarter"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sz="1600"/>
              <a:t>1</a:t>
            </a:fld>
            <a:endParaRPr lang="en" sz="1600" dirty="0"/>
          </a:p>
        </p:txBody>
      </p:sp>
      <p:sp>
        <p:nvSpPr>
          <p:cNvPr id="5" name="Shape 71"/>
          <p:cNvSpPr txBox="1"/>
          <p:nvPr/>
        </p:nvSpPr>
        <p:spPr>
          <a:xfrm>
            <a:off x="846667" y="4646683"/>
            <a:ext cx="7492278" cy="496200"/>
          </a:xfrm>
          <a:prstGeom prst="rect">
            <a:avLst/>
          </a:prstGeom>
          <a:noFill/>
          <a:ln>
            <a:noFill/>
          </a:ln>
        </p:spPr>
        <p:txBody>
          <a:bodyPr lIns="91425" tIns="91425" rIns="91425" bIns="91425" anchor="t" anchorCtr="0">
            <a:noAutofit/>
          </a:bodyPr>
          <a:lstStyle/>
          <a:p>
            <a:pPr lvl="0" rtl="0">
              <a:spcBef>
                <a:spcPts val="0"/>
              </a:spcBef>
              <a:buNone/>
            </a:pPr>
            <a:r>
              <a:rPr lang="en-US" dirty="0" smtClean="0"/>
              <a:t>Olivia Hillman</a:t>
            </a:r>
            <a:r>
              <a:rPr lang="en-US" dirty="0" smtClean="0"/>
              <a:t> </a:t>
            </a:r>
            <a:r>
              <a:rPr lang="en" dirty="0" smtClean="0"/>
              <a:t>| </a:t>
            </a:r>
            <a:r>
              <a:rPr lang="en-US" dirty="0" err="1" smtClean="0"/>
              <a:t>Nimisha</a:t>
            </a:r>
            <a:r>
              <a:rPr lang="en-US" dirty="0" smtClean="0"/>
              <a:t> </a:t>
            </a:r>
            <a:r>
              <a:rPr lang="en-US" dirty="0" err="1" smtClean="0"/>
              <a:t>Patal</a:t>
            </a:r>
            <a:r>
              <a:rPr lang="en-US" dirty="0" smtClean="0"/>
              <a:t> </a:t>
            </a:r>
            <a:r>
              <a:rPr lang="en" dirty="0" smtClean="0"/>
              <a:t>| </a:t>
            </a:r>
            <a:r>
              <a:rPr lang="en-US" dirty="0" smtClean="0"/>
              <a:t>Karen </a:t>
            </a:r>
            <a:r>
              <a:rPr lang="en-US" dirty="0" smtClean="0"/>
              <a:t>Kauf</a:t>
            </a:r>
            <a:r>
              <a:rPr lang="en-US" dirty="0" smtClean="0"/>
              <a:t>fman</a:t>
            </a:r>
            <a:r>
              <a:rPr lang="en" dirty="0" smtClean="0"/>
              <a:t>| </a:t>
            </a:r>
            <a:r>
              <a:rPr lang="en-US" dirty="0" smtClean="0"/>
              <a:t>Devin Nicholson | Jon Scott | Cole </a:t>
            </a:r>
            <a:r>
              <a:rPr lang="en-US" dirty="0" err="1" smtClean="0"/>
              <a:t>Grigbsby</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Use Case Overview Diagram</a:t>
            </a:r>
          </a:p>
        </p:txBody>
      </p:sp>
      <p:sp>
        <p:nvSpPr>
          <p:cNvPr id="127" name="Shape 127"/>
          <p:cNvSpPr txBox="1">
            <a:spLocks noGrp="1"/>
          </p:cNvSpPr>
          <p:nvPr>
            <p:ph type="body" idx="1"/>
          </p:nvPr>
        </p:nvSpPr>
        <p:spPr>
          <a:xfrm>
            <a:off x="311700" y="1152475"/>
            <a:ext cx="3507946"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The main activities of our program are viewing and editing assignments, the calendar, scratchpad, and settings.</a:t>
            </a:r>
            <a:br>
              <a:rPr lang="en">
                <a:solidFill>
                  <a:srgbClr val="000000"/>
                </a:solidFill>
              </a:rPr>
            </a:br>
            <a:endParaRPr lang="en">
              <a:solidFill>
                <a:srgbClr val="000000"/>
              </a:solidFill>
            </a:endParaRPr>
          </a:p>
          <a:p>
            <a:pPr marL="457200" lvl="0" indent="-228600" rtl="0">
              <a:spcBef>
                <a:spcPts val="0"/>
              </a:spcBef>
              <a:buClr>
                <a:srgbClr val="000000"/>
              </a:buClr>
            </a:pPr>
            <a:r>
              <a:rPr lang="en" dirty="0">
                <a:solidFill>
                  <a:srgbClr val="000000"/>
                </a:solidFill>
              </a:rPr>
              <a:t>The user must log in or create an account before accessing the other features of the application.</a:t>
            </a:r>
            <a:br>
              <a:rPr lang="en" dirty="0">
                <a:solidFill>
                  <a:srgbClr val="000000"/>
                </a:solidFill>
              </a:rPr>
            </a:br>
            <a:endParaRPr lang="en" dirty="0">
              <a:solidFill>
                <a:srgbClr val="000000"/>
              </a:solidFill>
            </a:endParaRPr>
          </a:p>
          <a:p>
            <a:pPr marL="457200" lvl="0" indent="-228600" rtl="0">
              <a:spcBef>
                <a:spcPts val="0"/>
              </a:spcBef>
              <a:buClr>
                <a:srgbClr val="000000"/>
              </a:buClr>
            </a:pPr>
            <a:r>
              <a:rPr lang="en" dirty="0">
                <a:solidFill>
                  <a:srgbClr val="000000"/>
                </a:solidFill>
              </a:rPr>
              <a:t>For ease of use, the user can add or view an assignment from multiple screens in the application.</a:t>
            </a:r>
          </a:p>
        </p:txBody>
      </p:sp>
      <p:sp>
        <p:nvSpPr>
          <p:cNvPr id="128" name="Shape 128"/>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r>
              <a:rPr lang="en"/>
              <a:t>/24</a:t>
            </a:r>
          </a:p>
        </p:txBody>
      </p:sp>
      <p:pic>
        <p:nvPicPr>
          <p:cNvPr id="129" name="Shape 129" descr="Use Case Diagram.jpg"/>
          <p:cNvPicPr preferRelativeResize="0"/>
          <p:nvPr/>
        </p:nvPicPr>
        <p:blipFill>
          <a:blip r:embed="rId3">
            <a:alphaModFix/>
          </a:blip>
          <a:stretch>
            <a:fillRect/>
          </a:stretch>
        </p:blipFill>
        <p:spPr>
          <a:xfrm>
            <a:off x="3996750" y="991163"/>
            <a:ext cx="3999775" cy="3792049"/>
          </a:xfrm>
          <a:prstGeom prst="rect">
            <a:avLst/>
          </a:prstGeom>
          <a:noFill/>
          <a:ln>
            <a:noFill/>
          </a:ln>
        </p:spPr>
      </p:pic>
      <p:sp>
        <p:nvSpPr>
          <p:cNvPr id="130" name="Shape 130"/>
          <p:cNvSpPr txBox="1"/>
          <p:nvPr/>
        </p:nvSpPr>
        <p:spPr>
          <a:xfrm>
            <a:off x="1024825" y="4756650"/>
            <a:ext cx="69717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Activity Diagram</a:t>
            </a:r>
          </a:p>
        </p:txBody>
      </p:sp>
      <p:sp>
        <p:nvSpPr>
          <p:cNvPr id="136" name="Shape 136"/>
          <p:cNvSpPr txBox="1">
            <a:spLocks noGrp="1"/>
          </p:cNvSpPr>
          <p:nvPr>
            <p:ph type="body" idx="1"/>
          </p:nvPr>
        </p:nvSpPr>
        <p:spPr>
          <a:xfrm>
            <a:off x="311700" y="1152475"/>
            <a:ext cx="4367512" cy="3416400"/>
          </a:xfrm>
          <a:prstGeom prst="rect">
            <a:avLst/>
          </a:prstGeom>
        </p:spPr>
        <p:txBody>
          <a:bodyPr lIns="91425" tIns="91425" rIns="91425" bIns="91425" anchor="t" anchorCtr="0">
            <a:noAutofit/>
          </a:bodyPr>
          <a:lstStyle/>
          <a:p>
            <a:pPr lvl="0" rtl="0">
              <a:spcBef>
                <a:spcPts val="0"/>
              </a:spcBef>
              <a:spcAft>
                <a:spcPts val="0"/>
              </a:spcAft>
              <a:buNone/>
            </a:pPr>
            <a:r>
              <a:rPr lang="en" sz="1200" b="1" dirty="0">
                <a:solidFill>
                  <a:schemeClr val="dk1"/>
                </a:solidFill>
              </a:rPr>
              <a:t>Name: Edit an assignment</a:t>
            </a:r>
          </a:p>
          <a:p>
            <a:pPr marL="457200" lvl="0" indent="-304800" rtl="0">
              <a:spcBef>
                <a:spcPts val="0"/>
              </a:spcBef>
              <a:spcAft>
                <a:spcPts val="0"/>
              </a:spcAft>
              <a:buClr>
                <a:schemeClr val="dk1"/>
              </a:buClr>
              <a:buSzPct val="100000"/>
              <a:buAutoNum type="arabicPeriod"/>
            </a:pPr>
            <a:r>
              <a:rPr lang="en" sz="1200" dirty="0">
                <a:solidFill>
                  <a:schemeClr val="dk1"/>
                </a:solidFill>
              </a:rPr>
              <a:t>The student requests to view an assignment.</a:t>
            </a:r>
          </a:p>
          <a:p>
            <a:pPr marL="457200" lvl="0" indent="-304800" rtl="0">
              <a:spcBef>
                <a:spcPts val="0"/>
              </a:spcBef>
              <a:spcAft>
                <a:spcPts val="0"/>
              </a:spcAft>
              <a:buClr>
                <a:schemeClr val="dk1"/>
              </a:buClr>
              <a:buSzPct val="100000"/>
              <a:buAutoNum type="arabicPeriod"/>
            </a:pPr>
            <a:r>
              <a:rPr lang="en" sz="1200" dirty="0">
                <a:solidFill>
                  <a:schemeClr val="dk1"/>
                </a:solidFill>
              </a:rPr>
              <a:t>The system displays the assignment details.</a:t>
            </a:r>
          </a:p>
          <a:p>
            <a:pPr marL="457200" lvl="0" indent="-304800" rtl="0">
              <a:spcBef>
                <a:spcPts val="0"/>
              </a:spcBef>
              <a:spcAft>
                <a:spcPts val="0"/>
              </a:spcAft>
              <a:buClr>
                <a:schemeClr val="dk1"/>
              </a:buClr>
              <a:buSzPct val="100000"/>
              <a:buAutoNum type="arabicPeriod"/>
            </a:pPr>
            <a:r>
              <a:rPr lang="en" sz="1200" dirty="0">
                <a:solidFill>
                  <a:schemeClr val="dk1"/>
                </a:solidFill>
              </a:rPr>
              <a:t>The student requests to edit the assignment.</a:t>
            </a:r>
          </a:p>
          <a:p>
            <a:pPr marL="457200" lvl="0" indent="-304800" rtl="0">
              <a:spcBef>
                <a:spcPts val="0"/>
              </a:spcBef>
              <a:spcAft>
                <a:spcPts val="0"/>
              </a:spcAft>
              <a:buClr>
                <a:schemeClr val="dk1"/>
              </a:buClr>
              <a:buSzPct val="100000"/>
              <a:buAutoNum type="arabicPeriod"/>
            </a:pPr>
            <a:r>
              <a:rPr lang="en" sz="1200" dirty="0">
                <a:solidFill>
                  <a:schemeClr val="dk1"/>
                </a:solidFill>
              </a:rPr>
              <a:t>The system prepares an assignment details form.</a:t>
            </a:r>
          </a:p>
          <a:p>
            <a:pPr marL="457200" lvl="0" indent="-304800" rtl="0">
              <a:spcBef>
                <a:spcPts val="0"/>
              </a:spcBef>
              <a:spcAft>
                <a:spcPts val="0"/>
              </a:spcAft>
              <a:buClr>
                <a:schemeClr val="dk1"/>
              </a:buClr>
              <a:buSzPct val="100000"/>
              <a:buAutoNum type="arabicPeriod"/>
            </a:pPr>
            <a:r>
              <a:rPr lang="en" sz="1200" dirty="0">
                <a:solidFill>
                  <a:schemeClr val="dk1"/>
                </a:solidFill>
              </a:rPr>
              <a:t>For each field the student edits, the system verifies that each field is complete.</a:t>
            </a:r>
          </a:p>
          <a:p>
            <a:pPr marL="457200" lvl="0" indent="-304800" rtl="0">
              <a:spcBef>
                <a:spcPts val="0"/>
              </a:spcBef>
              <a:spcAft>
                <a:spcPts val="0"/>
              </a:spcAft>
              <a:buClr>
                <a:schemeClr val="dk1"/>
              </a:buClr>
              <a:buSzPct val="100000"/>
              <a:buAutoNum type="arabicPeriod"/>
            </a:pPr>
            <a:r>
              <a:rPr lang="en" sz="1200" dirty="0">
                <a:solidFill>
                  <a:schemeClr val="dk1"/>
                </a:solidFill>
              </a:rPr>
              <a:t>When the student indicates the assignment details are correct, the system saves or updates the assignment.</a:t>
            </a:r>
          </a:p>
          <a:p>
            <a:pPr marL="457200" lvl="0" indent="-304800" rtl="0">
              <a:spcBef>
                <a:spcPts val="0"/>
              </a:spcBef>
              <a:spcAft>
                <a:spcPts val="0"/>
              </a:spcAft>
              <a:buClr>
                <a:schemeClr val="dk1"/>
              </a:buClr>
              <a:buSzPct val="100000"/>
              <a:buAutoNum type="arabicPeriod"/>
            </a:pPr>
            <a:r>
              <a:rPr lang="en" sz="1200" dirty="0">
                <a:solidFill>
                  <a:schemeClr val="dk1"/>
                </a:solidFill>
              </a:rPr>
              <a:t>The system checks the timer and prompts to complete assignment if the timer value equals the amount of time to complete.</a:t>
            </a:r>
          </a:p>
          <a:p>
            <a:pPr lvl="0" rtl="0">
              <a:spcBef>
                <a:spcPts val="0"/>
              </a:spcBef>
              <a:spcAft>
                <a:spcPts val="0"/>
              </a:spcAft>
              <a:buNone/>
            </a:pPr>
            <a:r>
              <a:rPr lang="en" sz="1200" dirty="0">
                <a:solidFill>
                  <a:schemeClr val="dk1"/>
                </a:solidFill>
              </a:rPr>
              <a:t> </a:t>
            </a:r>
          </a:p>
          <a:p>
            <a:pPr lvl="0" rtl="0">
              <a:spcBef>
                <a:spcPts val="0"/>
              </a:spcBef>
              <a:spcAft>
                <a:spcPts val="0"/>
              </a:spcAft>
              <a:buNone/>
            </a:pPr>
            <a:r>
              <a:rPr lang="en" sz="1200" b="1" dirty="0">
                <a:solidFill>
                  <a:schemeClr val="dk1"/>
                </a:solidFill>
              </a:rPr>
              <a:t>Extensions:</a:t>
            </a:r>
          </a:p>
          <a:p>
            <a:pPr lvl="0" rtl="0">
              <a:spcBef>
                <a:spcPts val="0"/>
              </a:spcBef>
              <a:spcAft>
                <a:spcPts val="0"/>
              </a:spcAft>
              <a:buClr>
                <a:schemeClr val="dk1"/>
              </a:buClr>
              <a:buSzPct val="91666"/>
              <a:buFont typeface="Arial"/>
              <a:buNone/>
            </a:pPr>
            <a:r>
              <a:rPr lang="en" sz="1200" dirty="0">
                <a:solidFill>
                  <a:schemeClr val="dk1"/>
                </a:solidFill>
              </a:rPr>
              <a:t>6a. </a:t>
            </a:r>
            <a:r>
              <a:rPr lang="en" sz="1200" i="1" dirty="0">
                <a:solidFill>
                  <a:schemeClr val="dk1"/>
                </a:solidFill>
              </a:rPr>
              <a:t>System fails to save changes in database</a:t>
            </a:r>
            <a:r>
              <a:rPr lang="en" sz="1200" dirty="0">
                <a:solidFill>
                  <a:schemeClr val="dk1"/>
                </a:solidFill>
              </a:rPr>
              <a:t>: System prompts the user to retry.</a:t>
            </a:r>
          </a:p>
        </p:txBody>
      </p:sp>
      <p:sp>
        <p:nvSpPr>
          <p:cNvPr id="137" name="Shape 137"/>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r>
              <a:rPr lang="en"/>
              <a:t>/24</a:t>
            </a:r>
          </a:p>
        </p:txBody>
      </p:sp>
      <p:pic>
        <p:nvPicPr>
          <p:cNvPr id="138" name="Shape 138" descr="ActivityDiagramPatel.jpg"/>
          <p:cNvPicPr preferRelativeResize="0"/>
          <p:nvPr/>
        </p:nvPicPr>
        <p:blipFill>
          <a:blip r:embed="rId3">
            <a:alphaModFix/>
          </a:blip>
          <a:stretch>
            <a:fillRect/>
          </a:stretch>
        </p:blipFill>
        <p:spPr>
          <a:xfrm>
            <a:off x="4800923" y="73419"/>
            <a:ext cx="3433524" cy="4659056"/>
          </a:xfrm>
          <a:prstGeom prst="rect">
            <a:avLst/>
          </a:prstGeom>
          <a:noFill/>
          <a:ln>
            <a:noFill/>
          </a:ln>
        </p:spPr>
      </p:pic>
      <p:sp>
        <p:nvSpPr>
          <p:cNvPr id="139" name="Shape 139"/>
          <p:cNvSpPr txBox="1"/>
          <p:nvPr/>
        </p:nvSpPr>
        <p:spPr>
          <a:xfrm>
            <a:off x="918475" y="4732475"/>
            <a:ext cx="70779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State Diagram - View Calendar</a:t>
            </a:r>
          </a:p>
        </p:txBody>
      </p:sp>
      <p:sp>
        <p:nvSpPr>
          <p:cNvPr id="145" name="Shape 145"/>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r>
              <a:rPr lang="en"/>
              <a:t>/24</a:t>
            </a:r>
          </a:p>
        </p:txBody>
      </p:sp>
      <p:pic>
        <p:nvPicPr>
          <p:cNvPr id="146" name="Shape 146" descr="State Diagram - View Diagram Grigsby.jpg"/>
          <p:cNvPicPr preferRelativeResize="0"/>
          <p:nvPr/>
        </p:nvPicPr>
        <p:blipFill>
          <a:blip r:embed="rId3">
            <a:alphaModFix/>
          </a:blip>
          <a:stretch>
            <a:fillRect/>
          </a:stretch>
        </p:blipFill>
        <p:spPr>
          <a:xfrm>
            <a:off x="823774" y="1110600"/>
            <a:ext cx="7358150" cy="3498999"/>
          </a:xfrm>
          <a:prstGeom prst="rect">
            <a:avLst/>
          </a:prstGeom>
          <a:noFill/>
          <a:ln>
            <a:noFill/>
          </a:ln>
        </p:spPr>
      </p:pic>
      <p:sp>
        <p:nvSpPr>
          <p:cNvPr id="147" name="Shape 147"/>
          <p:cNvSpPr txBox="1"/>
          <p:nvPr/>
        </p:nvSpPr>
        <p:spPr>
          <a:xfrm>
            <a:off x="1082850" y="4645075"/>
            <a:ext cx="70389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State Diagram - Work on Assignment</a:t>
            </a:r>
          </a:p>
        </p:txBody>
      </p:sp>
      <p:sp>
        <p:nvSpPr>
          <p:cNvPr id="154" name="Shape 154"/>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r>
              <a:rPr lang="en"/>
              <a:t>/24</a:t>
            </a:r>
          </a:p>
        </p:txBody>
      </p:sp>
      <p:pic>
        <p:nvPicPr>
          <p:cNvPr id="155" name="Shape 155" descr="State Diagram - Work On Assignment NGA.jpg"/>
          <p:cNvPicPr preferRelativeResize="0"/>
          <p:nvPr/>
        </p:nvPicPr>
        <p:blipFill>
          <a:blip r:embed="rId3">
            <a:alphaModFix/>
          </a:blip>
          <a:stretch>
            <a:fillRect/>
          </a:stretch>
        </p:blipFill>
        <p:spPr>
          <a:xfrm>
            <a:off x="1358775" y="972875"/>
            <a:ext cx="5614124" cy="3737575"/>
          </a:xfrm>
          <a:prstGeom prst="rect">
            <a:avLst/>
          </a:prstGeom>
          <a:noFill/>
          <a:ln>
            <a:noFill/>
          </a:ln>
        </p:spPr>
      </p:pic>
      <p:sp>
        <p:nvSpPr>
          <p:cNvPr id="156" name="Shape 156"/>
          <p:cNvSpPr txBox="1"/>
          <p:nvPr/>
        </p:nvSpPr>
        <p:spPr>
          <a:xfrm>
            <a:off x="986150" y="4663225"/>
            <a:ext cx="70104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solidFill>
                  <a:srgbClr val="000000"/>
                </a:solidFill>
              </a:rPr>
              <a:t>Class Diagram</a:t>
            </a:r>
          </a:p>
        </p:txBody>
      </p:sp>
      <p:sp>
        <p:nvSpPr>
          <p:cNvPr id="162" name="Shape 162"/>
          <p:cNvSpPr txBox="1">
            <a:spLocks noGrp="1"/>
          </p:cNvSpPr>
          <p:nvPr>
            <p:ph type="sldNum"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14</a:t>
            </a:fld>
            <a:r>
              <a:rPr lang="en"/>
              <a:t>/24</a:t>
            </a:r>
          </a:p>
        </p:txBody>
      </p:sp>
      <p:sp>
        <p:nvSpPr>
          <p:cNvPr id="163" name="Shape 163"/>
          <p:cNvSpPr txBox="1"/>
          <p:nvPr/>
        </p:nvSpPr>
        <p:spPr>
          <a:xfrm>
            <a:off x="1005500" y="4663225"/>
            <a:ext cx="69909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164" name="Shape 164" descr="Screen Shot 2017-06-07 at 10.28.52 PM.png"/>
          <p:cNvPicPr preferRelativeResize="0"/>
          <p:nvPr/>
        </p:nvPicPr>
        <p:blipFill>
          <a:blip r:embed="rId3">
            <a:alphaModFix/>
          </a:blip>
          <a:stretch>
            <a:fillRect/>
          </a:stretch>
        </p:blipFill>
        <p:spPr>
          <a:xfrm>
            <a:off x="1294109" y="1039625"/>
            <a:ext cx="5935873" cy="3601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solidFill>
                  <a:srgbClr val="000000"/>
                </a:solidFill>
              </a:rPr>
              <a:t>Class Diagram</a:t>
            </a:r>
          </a:p>
        </p:txBody>
      </p:sp>
      <p:sp>
        <p:nvSpPr>
          <p:cNvPr id="170" name="Shape 170"/>
          <p:cNvSpPr txBox="1">
            <a:spLocks noGrp="1"/>
          </p:cNvSpPr>
          <p:nvPr>
            <p:ph type="sldNum"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15</a:t>
            </a:fld>
            <a:r>
              <a:rPr lang="en"/>
              <a:t>/24</a:t>
            </a:r>
          </a:p>
        </p:txBody>
      </p:sp>
      <p:sp>
        <p:nvSpPr>
          <p:cNvPr id="171" name="Shape 171"/>
          <p:cNvSpPr txBox="1"/>
          <p:nvPr/>
        </p:nvSpPr>
        <p:spPr>
          <a:xfrm>
            <a:off x="957150" y="4663225"/>
            <a:ext cx="70392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172" name="Shape 172" descr="Screen Shot 2017-06-07 at 10.34.43 PM.png"/>
          <p:cNvPicPr preferRelativeResize="0"/>
          <p:nvPr/>
        </p:nvPicPr>
        <p:blipFill>
          <a:blip r:embed="rId3">
            <a:alphaModFix/>
          </a:blip>
          <a:stretch>
            <a:fillRect/>
          </a:stretch>
        </p:blipFill>
        <p:spPr>
          <a:xfrm>
            <a:off x="2180303" y="1219929"/>
            <a:ext cx="4022790" cy="32814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Class Diagram</a:t>
            </a:r>
          </a:p>
        </p:txBody>
      </p:sp>
      <p:sp>
        <p:nvSpPr>
          <p:cNvPr id="178" name="Shape 178"/>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r>
              <a:rPr lang="en"/>
              <a:t>/24</a:t>
            </a:r>
          </a:p>
        </p:txBody>
      </p:sp>
      <p:sp>
        <p:nvSpPr>
          <p:cNvPr id="179" name="Shape 179"/>
          <p:cNvSpPr txBox="1"/>
          <p:nvPr/>
        </p:nvSpPr>
        <p:spPr>
          <a:xfrm>
            <a:off x="1024825" y="4663225"/>
            <a:ext cx="69717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180" name="Shape 180" descr="Screen Shot 2017-06-07 at 10.21.46 PM.png"/>
          <p:cNvPicPr preferRelativeResize="0"/>
          <p:nvPr/>
        </p:nvPicPr>
        <p:blipFill>
          <a:blip r:embed="rId3">
            <a:alphaModFix/>
          </a:blip>
          <a:stretch>
            <a:fillRect/>
          </a:stretch>
        </p:blipFill>
        <p:spPr>
          <a:xfrm>
            <a:off x="1024825" y="1017725"/>
            <a:ext cx="6442987" cy="3319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Implementation</a:t>
            </a:r>
          </a:p>
        </p:txBody>
      </p:sp>
      <p:sp>
        <p:nvSpPr>
          <p:cNvPr id="186" name="Shape 186"/>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rPr>
              <a:t>Focused on UI</a:t>
            </a:r>
          </a:p>
          <a:p>
            <a:pPr marL="457200" lvl="0" indent="-228600" rtl="0">
              <a:spcBef>
                <a:spcPts val="0"/>
              </a:spcBef>
              <a:buClr>
                <a:schemeClr val="dk1"/>
              </a:buClr>
            </a:pPr>
            <a:r>
              <a:rPr lang="en" dirty="0">
                <a:solidFill>
                  <a:schemeClr val="dk1"/>
                </a:solidFill>
              </a:rPr>
              <a:t>Visibility, control and freedom</a:t>
            </a:r>
          </a:p>
          <a:p>
            <a:pPr marL="457200" lvl="0" indent="-228600" rtl="0">
              <a:spcBef>
                <a:spcPts val="0"/>
              </a:spcBef>
              <a:buClr>
                <a:schemeClr val="dk1"/>
              </a:buClr>
            </a:pPr>
            <a:r>
              <a:rPr lang="en" dirty="0">
                <a:solidFill>
                  <a:schemeClr val="dk1"/>
                </a:solidFill>
              </a:rPr>
              <a:t>Top-Down Implementation</a:t>
            </a:r>
          </a:p>
          <a:p>
            <a:pPr marL="457200" lvl="0" indent="-228600" rtl="0">
              <a:spcBef>
                <a:spcPts val="0"/>
              </a:spcBef>
              <a:buClr>
                <a:srgbClr val="000000"/>
              </a:buClr>
            </a:pPr>
            <a:r>
              <a:rPr lang="en" dirty="0">
                <a:solidFill>
                  <a:srgbClr val="000000"/>
                </a:solidFill>
              </a:rPr>
              <a:t>Collaborative technique</a:t>
            </a:r>
          </a:p>
          <a:p>
            <a:pPr marL="914400" lvl="1" indent="-228600" rtl="0">
              <a:spcBef>
                <a:spcPts val="0"/>
              </a:spcBef>
              <a:buClr>
                <a:srgbClr val="000000"/>
              </a:buClr>
            </a:pPr>
            <a:r>
              <a:rPr lang="en" dirty="0" err="1">
                <a:solidFill>
                  <a:srgbClr val="000000"/>
                </a:solidFill>
              </a:rPr>
              <a:t>Wireframing</a:t>
            </a:r>
            <a:r>
              <a:rPr lang="en" dirty="0">
                <a:solidFill>
                  <a:srgbClr val="000000"/>
                </a:solidFill>
              </a:rPr>
              <a:t> and prototypes</a:t>
            </a:r>
          </a:p>
          <a:p>
            <a:pPr marL="457200" lvl="0" indent="-228600" rtl="0">
              <a:spcBef>
                <a:spcPts val="0"/>
              </a:spcBef>
              <a:buClr>
                <a:srgbClr val="000000"/>
              </a:buClr>
            </a:pPr>
            <a:r>
              <a:rPr lang="en" dirty="0">
                <a:solidFill>
                  <a:srgbClr val="000000"/>
                </a:solidFill>
              </a:rPr>
              <a:t>MVC Style</a:t>
            </a:r>
          </a:p>
          <a:p>
            <a:pPr marL="914400" lvl="1" indent="-228600" rtl="0">
              <a:spcBef>
                <a:spcPts val="0"/>
              </a:spcBef>
              <a:buClr>
                <a:srgbClr val="000000"/>
              </a:buClr>
            </a:pPr>
            <a:r>
              <a:rPr lang="en" dirty="0">
                <a:solidFill>
                  <a:srgbClr val="000000"/>
                </a:solidFill>
              </a:rPr>
              <a:t>Logic separate from UI</a:t>
            </a:r>
          </a:p>
        </p:txBody>
      </p:sp>
      <p:sp>
        <p:nvSpPr>
          <p:cNvPr id="187" name="Shape 187"/>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r>
              <a:rPr lang="en"/>
              <a:t>/24</a:t>
            </a:r>
          </a:p>
        </p:txBody>
      </p:sp>
      <p:sp>
        <p:nvSpPr>
          <p:cNvPr id="188" name="Shape 188"/>
          <p:cNvSpPr txBox="1"/>
          <p:nvPr/>
        </p:nvSpPr>
        <p:spPr>
          <a:xfrm>
            <a:off x="1073175" y="4568875"/>
            <a:ext cx="70485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189" name="Shape 189"/>
          <p:cNvPicPr preferRelativeResize="0"/>
          <p:nvPr/>
        </p:nvPicPr>
        <p:blipFill>
          <a:blip r:embed="rId3">
            <a:alphaModFix/>
          </a:blip>
          <a:stretch>
            <a:fillRect/>
          </a:stretch>
        </p:blipFill>
        <p:spPr>
          <a:xfrm>
            <a:off x="5878073" y="774050"/>
            <a:ext cx="1802650" cy="2955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Implementation (UI)</a:t>
            </a:r>
          </a:p>
        </p:txBody>
      </p:sp>
      <p:sp>
        <p:nvSpPr>
          <p:cNvPr id="195" name="Shape 195"/>
          <p:cNvSpPr txBox="1">
            <a:spLocks noGrp="1"/>
          </p:cNvSpPr>
          <p:nvPr>
            <p:ph type="body" idx="1"/>
          </p:nvPr>
        </p:nvSpPr>
        <p:spPr>
          <a:xfrm>
            <a:off x="311700" y="1152475"/>
            <a:ext cx="49938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JavaFX</a:t>
            </a:r>
          </a:p>
          <a:p>
            <a:pPr marL="457200" lvl="0" indent="-228600" rtl="0">
              <a:spcBef>
                <a:spcPts val="0"/>
              </a:spcBef>
              <a:buClr>
                <a:srgbClr val="000000"/>
              </a:buClr>
            </a:pPr>
            <a:r>
              <a:rPr lang="en">
                <a:solidFill>
                  <a:srgbClr val="000000"/>
                </a:solidFill>
              </a:rPr>
              <a:t>Minimalist design</a:t>
            </a:r>
          </a:p>
          <a:p>
            <a:pPr marL="457200" lvl="0" indent="-228600" rtl="0">
              <a:spcBef>
                <a:spcPts val="0"/>
              </a:spcBef>
              <a:buClr>
                <a:srgbClr val="000000"/>
              </a:buClr>
            </a:pPr>
            <a:r>
              <a:rPr lang="en">
                <a:solidFill>
                  <a:srgbClr val="000000"/>
                </a:solidFill>
              </a:rPr>
              <a:t>Why JavaFX vs JavaSwing?</a:t>
            </a:r>
          </a:p>
          <a:p>
            <a:pPr marL="914400" lvl="1" indent="-228600" rtl="0">
              <a:spcBef>
                <a:spcPts val="0"/>
              </a:spcBef>
              <a:buClr>
                <a:srgbClr val="000000"/>
              </a:buClr>
            </a:pPr>
            <a:r>
              <a:rPr lang="en">
                <a:solidFill>
                  <a:srgbClr val="000000"/>
                </a:solidFill>
              </a:rPr>
              <a:t>Productivity, capability</a:t>
            </a:r>
          </a:p>
          <a:p>
            <a:pPr marL="457200" lvl="0" indent="-228600" rtl="0">
              <a:spcBef>
                <a:spcPts val="0"/>
              </a:spcBef>
              <a:buClr>
                <a:srgbClr val="000000"/>
              </a:buClr>
            </a:pPr>
            <a:r>
              <a:rPr lang="en">
                <a:solidFill>
                  <a:srgbClr val="000000"/>
                </a:solidFill>
              </a:rPr>
              <a:t>Portability</a:t>
            </a:r>
          </a:p>
          <a:p>
            <a:pPr marL="914400" lvl="1" indent="-228600" rtl="0">
              <a:spcBef>
                <a:spcPts val="0"/>
              </a:spcBef>
              <a:buClr>
                <a:srgbClr val="000000"/>
              </a:buClr>
            </a:pPr>
            <a:r>
              <a:rPr lang="en">
                <a:solidFill>
                  <a:srgbClr val="000000"/>
                </a:solidFill>
              </a:rPr>
              <a:t>Can easily create an Android app’s design</a:t>
            </a:r>
          </a:p>
          <a:p>
            <a:pPr marL="457200" lvl="0" indent="-228600" rtl="0">
              <a:spcBef>
                <a:spcPts val="0"/>
              </a:spcBef>
              <a:buClr>
                <a:srgbClr val="000000"/>
              </a:buClr>
            </a:pPr>
            <a:r>
              <a:rPr lang="en">
                <a:solidFill>
                  <a:srgbClr val="000000"/>
                </a:solidFill>
              </a:rPr>
              <a:t>CSS rather than FXML</a:t>
            </a:r>
          </a:p>
          <a:p>
            <a:pPr marL="457200" lvl="0" indent="-228600" rtl="0">
              <a:spcBef>
                <a:spcPts val="0"/>
              </a:spcBef>
              <a:buClr>
                <a:srgbClr val="000000"/>
              </a:buClr>
            </a:pPr>
            <a:r>
              <a:rPr lang="en">
                <a:solidFill>
                  <a:srgbClr val="000000"/>
                </a:solidFill>
              </a:rPr>
              <a:t>Roadblocks / problems encountered </a:t>
            </a:r>
          </a:p>
          <a:p>
            <a:pPr marL="914400" lvl="1" indent="-228600" rtl="0">
              <a:spcBef>
                <a:spcPts val="0"/>
              </a:spcBef>
              <a:buClr>
                <a:schemeClr val="dk1"/>
              </a:buClr>
            </a:pPr>
            <a:r>
              <a:rPr lang="en">
                <a:solidFill>
                  <a:schemeClr val="dk1"/>
                </a:solidFill>
              </a:rPr>
              <a:t>None of the members had experience with FX </a:t>
            </a:r>
          </a:p>
        </p:txBody>
      </p:sp>
      <p:sp>
        <p:nvSpPr>
          <p:cNvPr id="196" name="Shape 196"/>
          <p:cNvSpPr txBox="1">
            <a:spLocks noGrp="1"/>
          </p:cNvSpPr>
          <p:nvPr>
            <p:ph type="sldNum"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18</a:t>
            </a:fld>
            <a:r>
              <a:rPr lang="en"/>
              <a:t>/24</a:t>
            </a:r>
          </a:p>
        </p:txBody>
      </p:sp>
      <p:sp>
        <p:nvSpPr>
          <p:cNvPr id="197" name="Shape 197"/>
          <p:cNvSpPr txBox="1"/>
          <p:nvPr/>
        </p:nvSpPr>
        <p:spPr>
          <a:xfrm>
            <a:off x="1073175" y="4568875"/>
            <a:ext cx="70485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198" name="Shape 198"/>
          <p:cNvPicPr preferRelativeResize="0"/>
          <p:nvPr/>
        </p:nvPicPr>
        <p:blipFill>
          <a:blip r:embed="rId3">
            <a:alphaModFix/>
          </a:blip>
          <a:stretch>
            <a:fillRect/>
          </a:stretch>
        </p:blipFill>
        <p:spPr>
          <a:xfrm>
            <a:off x="4893816" y="607882"/>
            <a:ext cx="3397523" cy="2846849"/>
          </a:xfrm>
          <a:prstGeom prst="rect">
            <a:avLst/>
          </a:prstGeom>
          <a:noFill/>
          <a:ln>
            <a:noFill/>
          </a:ln>
        </p:spPr>
      </p:pic>
      <p:pic>
        <p:nvPicPr>
          <p:cNvPr id="199" name="Shape 199"/>
          <p:cNvPicPr preferRelativeResize="0"/>
          <p:nvPr/>
        </p:nvPicPr>
        <p:blipFill>
          <a:blip r:embed="rId4">
            <a:alphaModFix/>
          </a:blip>
          <a:stretch>
            <a:fillRect/>
          </a:stretch>
        </p:blipFill>
        <p:spPr>
          <a:xfrm>
            <a:off x="4893815" y="3589481"/>
            <a:ext cx="3397524" cy="5254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solidFill>
                  <a:srgbClr val="000000"/>
                </a:solidFill>
              </a:rPr>
              <a:t>Implementation (Backend)</a:t>
            </a:r>
          </a:p>
          <a:p>
            <a:pPr lvl="0">
              <a:spcBef>
                <a:spcPts val="0"/>
              </a:spcBef>
              <a:buNone/>
            </a:pPr>
            <a:endParaRPr/>
          </a:p>
        </p:txBody>
      </p:sp>
      <p:sp>
        <p:nvSpPr>
          <p:cNvPr id="205" name="Shape 205"/>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Classes such as User, Assignment, Assignment Manager, Settings, etc.</a:t>
            </a:r>
          </a:p>
          <a:p>
            <a:pPr marL="457200" lvl="0" indent="-228600" rtl="0">
              <a:spcBef>
                <a:spcPts val="0"/>
              </a:spcBef>
              <a:buClr>
                <a:srgbClr val="000000"/>
              </a:buClr>
            </a:pPr>
            <a:r>
              <a:rPr lang="en">
                <a:solidFill>
                  <a:srgbClr val="000000"/>
                </a:solidFill>
              </a:rPr>
              <a:t>Nothing to do with the view</a:t>
            </a:r>
          </a:p>
          <a:p>
            <a:pPr marL="914400" lvl="1" indent="-228600" rtl="0">
              <a:spcBef>
                <a:spcPts val="0"/>
              </a:spcBef>
              <a:buClr>
                <a:srgbClr val="000000"/>
              </a:buClr>
            </a:pPr>
            <a:r>
              <a:rPr lang="en">
                <a:solidFill>
                  <a:srgbClr val="000000"/>
                </a:solidFill>
              </a:rPr>
              <a:t>Keeps information for the actual user </a:t>
            </a:r>
          </a:p>
          <a:p>
            <a:pPr marL="457200" lvl="0" indent="-228600" rtl="0">
              <a:spcBef>
                <a:spcPts val="0"/>
              </a:spcBef>
              <a:buClr>
                <a:srgbClr val="000000"/>
              </a:buClr>
            </a:pPr>
            <a:r>
              <a:rPr lang="en">
                <a:solidFill>
                  <a:srgbClr val="000000"/>
                </a:solidFill>
              </a:rPr>
              <a:t>Ideal mobile application</a:t>
            </a:r>
          </a:p>
          <a:p>
            <a:pPr marL="457200" lvl="0" indent="-228600" rtl="0">
              <a:spcBef>
                <a:spcPts val="0"/>
              </a:spcBef>
              <a:buClr>
                <a:srgbClr val="000000"/>
              </a:buClr>
            </a:pPr>
            <a:r>
              <a:rPr lang="en">
                <a:solidFill>
                  <a:srgbClr val="000000"/>
                </a:solidFill>
              </a:rPr>
              <a:t>Challenges: </a:t>
            </a:r>
          </a:p>
          <a:p>
            <a:pPr marL="914400" lvl="1" indent="-228600" rtl="0">
              <a:spcBef>
                <a:spcPts val="0"/>
              </a:spcBef>
              <a:buClr>
                <a:srgbClr val="000000"/>
              </a:buClr>
            </a:pPr>
            <a:r>
              <a:rPr lang="en">
                <a:solidFill>
                  <a:srgbClr val="000000"/>
                </a:solidFill>
              </a:rPr>
              <a:t>SVN </a:t>
            </a:r>
          </a:p>
          <a:p>
            <a:pPr marL="914400" lvl="1" indent="-228600" rtl="0">
              <a:spcBef>
                <a:spcPts val="0"/>
              </a:spcBef>
              <a:buClr>
                <a:srgbClr val="000000"/>
              </a:buClr>
            </a:pPr>
            <a:r>
              <a:rPr lang="en">
                <a:solidFill>
                  <a:srgbClr val="000000"/>
                </a:solidFill>
              </a:rPr>
              <a:t>Sonarqube </a:t>
            </a:r>
          </a:p>
          <a:p>
            <a:pPr marL="914400" lvl="1" indent="-228600">
              <a:spcBef>
                <a:spcPts val="0"/>
              </a:spcBef>
              <a:buClr>
                <a:srgbClr val="000000"/>
              </a:buClr>
            </a:pPr>
            <a:r>
              <a:rPr lang="en">
                <a:solidFill>
                  <a:srgbClr val="000000"/>
                </a:solidFill>
              </a:rPr>
              <a:t>Redmine </a:t>
            </a:r>
          </a:p>
        </p:txBody>
      </p:sp>
      <p:sp>
        <p:nvSpPr>
          <p:cNvPr id="206" name="Shape 206"/>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r>
              <a:rPr lang="en"/>
              <a:t>/24</a:t>
            </a:r>
          </a:p>
        </p:txBody>
      </p:sp>
      <p:sp>
        <p:nvSpPr>
          <p:cNvPr id="207" name="Shape 207"/>
          <p:cNvSpPr txBox="1"/>
          <p:nvPr/>
        </p:nvSpPr>
        <p:spPr>
          <a:xfrm>
            <a:off x="1073175" y="4568875"/>
            <a:ext cx="70485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208" name="Shape 208"/>
          <p:cNvPicPr preferRelativeResize="0"/>
          <p:nvPr/>
        </p:nvPicPr>
        <p:blipFill>
          <a:blip r:embed="rId3">
            <a:alphaModFix/>
          </a:blip>
          <a:stretch>
            <a:fillRect/>
          </a:stretch>
        </p:blipFill>
        <p:spPr>
          <a:xfrm>
            <a:off x="3138616" y="2767914"/>
            <a:ext cx="4983070" cy="90193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Agenda</a:t>
            </a:r>
          </a:p>
        </p:txBody>
      </p:sp>
      <p:sp>
        <p:nvSpPr>
          <p:cNvPr id="62" name="Shape 6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lr>
                <a:srgbClr val="000000"/>
              </a:buClr>
              <a:buAutoNum type="arabicPeriod"/>
            </a:pPr>
            <a:r>
              <a:rPr lang="en">
                <a:solidFill>
                  <a:srgbClr val="000000"/>
                </a:solidFill>
              </a:rPr>
              <a:t>Introduction</a:t>
            </a:r>
          </a:p>
          <a:p>
            <a:pPr marL="914400" lvl="1" indent="-228600" rtl="0">
              <a:spcBef>
                <a:spcPts val="0"/>
              </a:spcBef>
              <a:buClr>
                <a:srgbClr val="000000"/>
              </a:buClr>
              <a:buAutoNum type="alphaLcPeriod"/>
            </a:pPr>
            <a:r>
              <a:rPr lang="en">
                <a:solidFill>
                  <a:srgbClr val="000000"/>
                </a:solidFill>
              </a:rPr>
              <a:t>Problem</a:t>
            </a:r>
          </a:p>
          <a:p>
            <a:pPr marL="914400" lvl="1" indent="-228600" rtl="0">
              <a:spcBef>
                <a:spcPts val="0"/>
              </a:spcBef>
              <a:buClr>
                <a:srgbClr val="000000"/>
              </a:buClr>
              <a:buAutoNum type="alphaLcPeriod"/>
            </a:pPr>
            <a:r>
              <a:rPr lang="en">
                <a:solidFill>
                  <a:srgbClr val="000000"/>
                </a:solidFill>
              </a:rPr>
              <a:t>Aim</a:t>
            </a:r>
          </a:p>
          <a:p>
            <a:pPr marL="457200" lvl="0" indent="-228600" rtl="0">
              <a:spcBef>
                <a:spcPts val="0"/>
              </a:spcBef>
              <a:buClr>
                <a:srgbClr val="000000"/>
              </a:buClr>
              <a:buAutoNum type="arabicPeriod"/>
            </a:pPr>
            <a:r>
              <a:rPr lang="en">
                <a:solidFill>
                  <a:srgbClr val="000000"/>
                </a:solidFill>
              </a:rPr>
              <a:t>Methodology</a:t>
            </a:r>
          </a:p>
          <a:p>
            <a:pPr marL="914400" lvl="1" indent="-228600" rtl="0">
              <a:spcBef>
                <a:spcPts val="0"/>
              </a:spcBef>
              <a:buClr>
                <a:srgbClr val="000000"/>
              </a:buClr>
              <a:buAutoNum type="alphaLcPeriod"/>
            </a:pPr>
            <a:r>
              <a:rPr lang="en">
                <a:solidFill>
                  <a:srgbClr val="000000"/>
                </a:solidFill>
              </a:rPr>
              <a:t>User Stories</a:t>
            </a:r>
          </a:p>
          <a:p>
            <a:pPr marL="914400" lvl="1" indent="-228600" rtl="0">
              <a:spcBef>
                <a:spcPts val="0"/>
              </a:spcBef>
              <a:buClr>
                <a:srgbClr val="000000"/>
              </a:buClr>
              <a:buAutoNum type="alphaLcPeriod"/>
            </a:pPr>
            <a:r>
              <a:rPr lang="en">
                <a:solidFill>
                  <a:srgbClr val="000000"/>
                </a:solidFill>
              </a:rPr>
              <a:t>Requirements</a:t>
            </a:r>
          </a:p>
          <a:p>
            <a:pPr marL="457200" lvl="0" indent="-228600" rtl="0">
              <a:spcBef>
                <a:spcPts val="0"/>
              </a:spcBef>
              <a:buClr>
                <a:srgbClr val="000000"/>
              </a:buClr>
              <a:buAutoNum type="arabicPeriod"/>
            </a:pPr>
            <a:r>
              <a:rPr lang="en">
                <a:solidFill>
                  <a:srgbClr val="000000"/>
                </a:solidFill>
              </a:rPr>
              <a:t>Results and Discussion</a:t>
            </a:r>
          </a:p>
          <a:p>
            <a:pPr marL="914400" lvl="1" indent="-228600" rtl="0">
              <a:spcBef>
                <a:spcPts val="0"/>
              </a:spcBef>
              <a:buClr>
                <a:srgbClr val="000000"/>
              </a:buClr>
              <a:buAutoNum type="alphaLcPeriod"/>
            </a:pPr>
            <a:r>
              <a:rPr lang="en">
                <a:solidFill>
                  <a:schemeClr val="dk1"/>
                </a:solidFill>
              </a:rPr>
              <a:t>AHP Analysis</a:t>
            </a:r>
          </a:p>
          <a:p>
            <a:pPr marL="914400" lvl="1" indent="-228600" rtl="0">
              <a:spcBef>
                <a:spcPts val="0"/>
              </a:spcBef>
              <a:buClr>
                <a:srgbClr val="000000"/>
              </a:buClr>
              <a:buAutoNum type="alphaLcPeriod"/>
            </a:pPr>
            <a:r>
              <a:rPr lang="en">
                <a:solidFill>
                  <a:srgbClr val="000000"/>
                </a:solidFill>
              </a:rPr>
              <a:t>Diagrams </a:t>
            </a:r>
          </a:p>
          <a:p>
            <a:pPr marL="914400" lvl="1" indent="-228600" rtl="0">
              <a:spcBef>
                <a:spcPts val="0"/>
              </a:spcBef>
              <a:buClr>
                <a:srgbClr val="000000"/>
              </a:buClr>
              <a:buAutoNum type="alphaLcPeriod"/>
            </a:pPr>
            <a:r>
              <a:rPr lang="en">
                <a:solidFill>
                  <a:srgbClr val="000000"/>
                </a:solidFill>
              </a:rPr>
              <a:t>Implementation</a:t>
            </a:r>
          </a:p>
          <a:p>
            <a:pPr marL="914400" lvl="1" indent="-228600" rtl="0">
              <a:spcBef>
                <a:spcPts val="0"/>
              </a:spcBef>
              <a:buClr>
                <a:srgbClr val="000000"/>
              </a:buClr>
              <a:buAutoNum type="alphaLcPeriod"/>
            </a:pPr>
            <a:r>
              <a:rPr lang="en">
                <a:solidFill>
                  <a:srgbClr val="000000"/>
                </a:solidFill>
              </a:rPr>
              <a:t>Demo</a:t>
            </a:r>
          </a:p>
          <a:p>
            <a:pPr marL="457200" lvl="0" indent="-228600">
              <a:spcBef>
                <a:spcPts val="0"/>
              </a:spcBef>
              <a:buClr>
                <a:srgbClr val="000000"/>
              </a:buClr>
              <a:buAutoNum type="arabicPeriod"/>
            </a:pPr>
            <a:r>
              <a:rPr lang="en">
                <a:solidFill>
                  <a:srgbClr val="000000"/>
                </a:solidFill>
              </a:rPr>
              <a:t>Conclusion and Future Work</a:t>
            </a:r>
          </a:p>
        </p:txBody>
      </p:sp>
      <p:sp>
        <p:nvSpPr>
          <p:cNvPr id="63" name="Shape 63"/>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r>
              <a:rPr lang="en"/>
              <a:t>/24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solidFill>
                  <a:srgbClr val="000000"/>
                </a:solidFill>
              </a:rPr>
              <a:t>Demonstration</a:t>
            </a:r>
          </a:p>
        </p:txBody>
      </p:sp>
      <p:sp>
        <p:nvSpPr>
          <p:cNvPr id="214" name="Shape 214"/>
          <p:cNvSpPr txBox="1">
            <a:spLocks noGrp="1"/>
          </p:cNvSpPr>
          <p:nvPr>
            <p:ph type="sldNum"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20</a:t>
            </a:fld>
            <a:r>
              <a:rPr lang="en"/>
              <a:t>/24</a:t>
            </a:r>
          </a:p>
        </p:txBody>
      </p:sp>
      <p:sp>
        <p:nvSpPr>
          <p:cNvPr id="215" name="Shape 215"/>
          <p:cNvSpPr txBox="1"/>
          <p:nvPr/>
        </p:nvSpPr>
        <p:spPr>
          <a:xfrm>
            <a:off x="1053825" y="4663225"/>
            <a:ext cx="69426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
        <p:nvSpPr>
          <p:cNvPr id="216" name="Shape 216" title="CPE 307 Final Project Demonstration">
            <a:hlinkClick r:id="rId3"/>
          </p:cNvPr>
          <p:cNvSpPr/>
          <p:nvPr/>
        </p:nvSpPr>
        <p:spPr>
          <a:xfrm>
            <a:off x="2121393" y="1017725"/>
            <a:ext cx="4555214" cy="3416400"/>
          </a:xfrm>
          <a:prstGeom prst="rect">
            <a:avLst/>
          </a:prstGeom>
          <a:blipFill>
            <a:blip r:embed="rId4">
              <a:alphaModFix/>
            </a:blip>
            <a:stretch>
              <a:fillRect/>
            </a:stretch>
          </a:blipFill>
          <a:ln>
            <a:noFill/>
          </a:ln>
        </p:spPr>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solidFill>
                  <a:srgbClr val="000000"/>
                </a:solidFill>
              </a:rPr>
              <a:t>Testing</a:t>
            </a:r>
          </a:p>
          <a:p>
            <a:pPr lvl="0" rtl="0">
              <a:spcBef>
                <a:spcPts val="0"/>
              </a:spcBef>
              <a:buNone/>
            </a:pPr>
            <a:endParaRPr/>
          </a:p>
        </p:txBody>
      </p:sp>
      <p:sp>
        <p:nvSpPr>
          <p:cNvPr id="222" name="Shape 22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Six test classes to test our model and controller classes </a:t>
            </a:r>
          </a:p>
          <a:p>
            <a:pPr marL="457200" lvl="0" indent="-228600" rtl="0">
              <a:spcBef>
                <a:spcPts val="0"/>
              </a:spcBef>
              <a:buClr>
                <a:srgbClr val="000000"/>
              </a:buClr>
            </a:pPr>
            <a:r>
              <a:rPr lang="en">
                <a:solidFill>
                  <a:srgbClr val="000000"/>
                </a:solidFill>
              </a:rPr>
              <a:t>GUI testing done manually </a:t>
            </a:r>
          </a:p>
          <a:p>
            <a:pPr marL="914400" lvl="1" indent="-228600" rtl="0">
              <a:spcBef>
                <a:spcPts val="0"/>
              </a:spcBef>
              <a:buClr>
                <a:srgbClr val="000000"/>
              </a:buClr>
            </a:pPr>
            <a:r>
              <a:rPr lang="en">
                <a:solidFill>
                  <a:srgbClr val="000000"/>
                </a:solidFill>
              </a:rPr>
              <a:t>JavaFX is not easily testable with JUnit </a:t>
            </a:r>
          </a:p>
          <a:p>
            <a:pPr marL="457200" lvl="0" indent="-228600" rtl="0">
              <a:spcBef>
                <a:spcPts val="0"/>
              </a:spcBef>
              <a:buClr>
                <a:srgbClr val="000000"/>
              </a:buClr>
            </a:pPr>
            <a:r>
              <a:rPr lang="en">
                <a:solidFill>
                  <a:srgbClr val="000000"/>
                </a:solidFill>
              </a:rPr>
              <a:t>Loop testing </a:t>
            </a:r>
          </a:p>
          <a:p>
            <a:pPr marL="914400" lvl="1" indent="-228600" rtl="0">
              <a:spcBef>
                <a:spcPts val="0"/>
              </a:spcBef>
              <a:buClr>
                <a:srgbClr val="000000"/>
              </a:buClr>
            </a:pPr>
            <a:r>
              <a:rPr lang="en">
                <a:solidFill>
                  <a:srgbClr val="000000"/>
                </a:solidFill>
              </a:rPr>
              <a:t>Get assignments on date </a:t>
            </a:r>
          </a:p>
          <a:p>
            <a:pPr marL="914400" lvl="1" indent="-228600" rtl="0">
              <a:spcBef>
                <a:spcPts val="0"/>
              </a:spcBef>
              <a:buClr>
                <a:srgbClr val="000000"/>
              </a:buClr>
            </a:pPr>
            <a:r>
              <a:rPr lang="en">
                <a:solidFill>
                  <a:srgbClr val="000000"/>
                </a:solidFill>
              </a:rPr>
              <a:t>Search assignments by name </a:t>
            </a:r>
          </a:p>
          <a:p>
            <a:pPr marL="914400" lvl="1" indent="-228600" rtl="0">
              <a:spcBef>
                <a:spcPts val="0"/>
              </a:spcBef>
              <a:buClr>
                <a:srgbClr val="000000"/>
              </a:buClr>
            </a:pPr>
            <a:r>
              <a:rPr lang="en">
                <a:solidFill>
                  <a:srgbClr val="000000"/>
                </a:solidFill>
              </a:rPr>
              <a:t>Other loops do not run a variable </a:t>
            </a:r>
            <a:br>
              <a:rPr lang="en">
                <a:solidFill>
                  <a:srgbClr val="000000"/>
                </a:solidFill>
              </a:rPr>
            </a:br>
            <a:r>
              <a:rPr lang="en">
                <a:solidFill>
                  <a:srgbClr val="000000"/>
                </a:solidFill>
              </a:rPr>
              <a:t>number of times</a:t>
            </a:r>
          </a:p>
        </p:txBody>
      </p:sp>
      <p:sp>
        <p:nvSpPr>
          <p:cNvPr id="223" name="Shape 223"/>
          <p:cNvSpPr txBox="1">
            <a:spLocks noGrp="1"/>
          </p:cNvSpPr>
          <p:nvPr>
            <p:ph type="sldNum"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21</a:t>
            </a:fld>
            <a:r>
              <a:rPr lang="en"/>
              <a:t>/24</a:t>
            </a:r>
          </a:p>
        </p:txBody>
      </p:sp>
      <p:sp>
        <p:nvSpPr>
          <p:cNvPr id="224" name="Shape 224"/>
          <p:cNvSpPr txBox="1"/>
          <p:nvPr/>
        </p:nvSpPr>
        <p:spPr>
          <a:xfrm>
            <a:off x="1073175" y="4568875"/>
            <a:ext cx="70485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pic>
        <p:nvPicPr>
          <p:cNvPr id="225" name="Shape 225"/>
          <p:cNvPicPr preferRelativeResize="0"/>
          <p:nvPr/>
        </p:nvPicPr>
        <p:blipFill>
          <a:blip r:embed="rId3">
            <a:alphaModFix/>
          </a:blip>
          <a:stretch>
            <a:fillRect/>
          </a:stretch>
        </p:blipFill>
        <p:spPr>
          <a:xfrm>
            <a:off x="4027432" y="2126475"/>
            <a:ext cx="4243099" cy="23076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Future Work</a:t>
            </a:r>
          </a:p>
        </p:txBody>
      </p:sp>
      <p:sp>
        <p:nvSpPr>
          <p:cNvPr id="231" name="Shape 231"/>
          <p:cNvSpPr txBox="1">
            <a:spLocks noGrp="1"/>
          </p:cNvSpPr>
          <p:nvPr>
            <p:ph type="body" idx="1"/>
          </p:nvPr>
        </p:nvSpPr>
        <p:spPr>
          <a:xfrm>
            <a:off x="311700" y="1152475"/>
            <a:ext cx="8160818"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rPr>
              <a:t>Make it into a cloud based application - allows for access on any device </a:t>
            </a:r>
          </a:p>
          <a:p>
            <a:pPr marL="457200" lvl="0" indent="-228600" rtl="0">
              <a:spcBef>
                <a:spcPts val="0"/>
              </a:spcBef>
              <a:buClr>
                <a:srgbClr val="000000"/>
              </a:buClr>
            </a:pPr>
            <a:r>
              <a:rPr lang="en" dirty="0">
                <a:solidFill>
                  <a:schemeClr val="dk1"/>
                </a:solidFill>
              </a:rPr>
              <a:t>More advanced prioritization algorithm implementation - take into account percentage toward grade, time to complete assignment, etc.</a:t>
            </a:r>
          </a:p>
          <a:p>
            <a:pPr marL="457200" lvl="0" indent="-228600" rtl="0">
              <a:spcBef>
                <a:spcPts val="0"/>
              </a:spcBef>
              <a:buClr>
                <a:srgbClr val="000000"/>
              </a:buClr>
            </a:pPr>
            <a:r>
              <a:rPr lang="en" dirty="0">
                <a:solidFill>
                  <a:srgbClr val="000000"/>
                </a:solidFill>
              </a:rPr>
              <a:t>Implement notification settings - give the user the ability to set alerts for a certain amount of time prior to assignment deadline</a:t>
            </a:r>
          </a:p>
          <a:p>
            <a:pPr marL="457200" lvl="0" indent="-228600" rtl="0">
              <a:spcBef>
                <a:spcPts val="0"/>
              </a:spcBef>
              <a:buClr>
                <a:srgbClr val="000000"/>
              </a:buClr>
            </a:pPr>
            <a:r>
              <a:rPr lang="en" dirty="0">
                <a:solidFill>
                  <a:srgbClr val="000000"/>
                </a:solidFill>
              </a:rPr>
              <a:t>Separation of completed and to-do assignments - with prompts to mark as complete based on timer and length of assignment</a:t>
            </a:r>
          </a:p>
          <a:p>
            <a:pPr marL="457200" lvl="0" indent="-228600">
              <a:spcBef>
                <a:spcPts val="0"/>
              </a:spcBef>
              <a:buClr>
                <a:srgbClr val="000000"/>
              </a:buClr>
            </a:pPr>
            <a:r>
              <a:rPr lang="en" dirty="0">
                <a:solidFill>
                  <a:srgbClr val="000000"/>
                </a:solidFill>
              </a:rPr>
              <a:t>Specify different categories of events for calendar - to allow for expanding beyond class assignments</a:t>
            </a:r>
          </a:p>
        </p:txBody>
      </p:sp>
      <p:sp>
        <p:nvSpPr>
          <p:cNvPr id="232" name="Shape 23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r>
              <a:rPr lang="en"/>
              <a:t>/24</a:t>
            </a:r>
          </a:p>
        </p:txBody>
      </p:sp>
      <p:sp>
        <p:nvSpPr>
          <p:cNvPr id="233" name="Shape 233"/>
          <p:cNvSpPr txBox="1"/>
          <p:nvPr/>
        </p:nvSpPr>
        <p:spPr>
          <a:xfrm>
            <a:off x="918475" y="4663225"/>
            <a:ext cx="70779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Results and Discussion | </a:t>
            </a:r>
            <a:r>
              <a:rPr lang="en" b="1"/>
              <a:t>Conclusion and Future 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Conclusion</a:t>
            </a:r>
          </a:p>
        </p:txBody>
      </p:sp>
      <p:sp>
        <p:nvSpPr>
          <p:cNvPr id="239" name="Shape 239"/>
          <p:cNvSpPr txBox="1">
            <a:spLocks noGrp="1"/>
          </p:cNvSpPr>
          <p:nvPr>
            <p:ph type="body" idx="1"/>
          </p:nvPr>
        </p:nvSpPr>
        <p:spPr>
          <a:xfrm>
            <a:off x="311700" y="1152475"/>
            <a:ext cx="7559554"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Our current version of PASTA is extremely promising for the potential of an extended application like this for students. </a:t>
            </a:r>
            <a:br>
              <a:rPr lang="en">
                <a:solidFill>
                  <a:srgbClr val="000000"/>
                </a:solidFill>
              </a:rPr>
            </a:br>
            <a:endParaRPr lang="en">
              <a:solidFill>
                <a:srgbClr val="000000"/>
              </a:solidFill>
            </a:endParaRPr>
          </a:p>
          <a:p>
            <a:pPr marL="457200" lvl="0" indent="-228600" rtl="0">
              <a:spcBef>
                <a:spcPts val="0"/>
              </a:spcBef>
              <a:buClr>
                <a:srgbClr val="000000"/>
              </a:buClr>
            </a:pPr>
            <a:r>
              <a:rPr lang="en" dirty="0">
                <a:solidFill>
                  <a:srgbClr val="000000"/>
                </a:solidFill>
              </a:rPr>
              <a:t>We hope you see the value in PASTA for your own scholastic career, and perhaps beyond. Keep an eye out -- maybe we’ll make it happen someday.</a:t>
            </a:r>
          </a:p>
        </p:txBody>
      </p:sp>
      <p:sp>
        <p:nvSpPr>
          <p:cNvPr id="240" name="Shape 24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r>
              <a:rPr lang="en"/>
              <a:t>/24</a:t>
            </a:r>
          </a:p>
        </p:txBody>
      </p:sp>
      <p:sp>
        <p:nvSpPr>
          <p:cNvPr id="241" name="Shape 241"/>
          <p:cNvSpPr txBox="1"/>
          <p:nvPr/>
        </p:nvSpPr>
        <p:spPr>
          <a:xfrm>
            <a:off x="937825" y="4663225"/>
            <a:ext cx="70587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Results and Discussion | </a:t>
            </a:r>
            <a:r>
              <a:rPr lang="en" b="1"/>
              <a:t>Conclusion and Future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Questions? </a:t>
            </a:r>
          </a:p>
        </p:txBody>
      </p:sp>
      <p:sp>
        <p:nvSpPr>
          <p:cNvPr id="247" name="Shape 247"/>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Problem</a:t>
            </a:r>
          </a:p>
        </p:txBody>
      </p:sp>
      <p:sp>
        <p:nvSpPr>
          <p:cNvPr id="69" name="Shape 69"/>
          <p:cNvSpPr txBox="1">
            <a:spLocks noGrp="1"/>
          </p:cNvSpPr>
          <p:nvPr>
            <p:ph type="body" idx="1"/>
          </p:nvPr>
        </p:nvSpPr>
        <p:spPr>
          <a:xfrm>
            <a:off x="311700" y="1152475"/>
            <a:ext cx="7003500" cy="3416400"/>
          </a:xfrm>
          <a:prstGeom prst="rect">
            <a:avLst/>
          </a:prstGeom>
        </p:spPr>
        <p:txBody>
          <a:bodyPr lIns="91425" tIns="91425" rIns="91425" bIns="91425" anchor="t" anchorCtr="0">
            <a:noAutofit/>
          </a:bodyPr>
          <a:lstStyle/>
          <a:p>
            <a:pPr lvl="0">
              <a:spcBef>
                <a:spcPts val="0"/>
              </a:spcBef>
              <a:buNone/>
            </a:pPr>
            <a:r>
              <a:rPr lang="en" dirty="0">
                <a:solidFill>
                  <a:srgbClr val="000000"/>
                </a:solidFill>
              </a:rPr>
              <a:t>College courses give students a lot to keep track of. Between the nightly 11pm deadline to submit your CPE 357 project and the NGA that needs to get done to avoid receiving a malus, it's essential to stay on top of assignment deadlines. </a:t>
            </a:r>
            <a:endParaRPr lang="en-US" dirty="0" smtClean="0">
              <a:solidFill>
                <a:srgbClr val="000000"/>
              </a:solidFill>
            </a:endParaRPr>
          </a:p>
          <a:p>
            <a:pPr lvl="0">
              <a:spcBef>
                <a:spcPts val="0"/>
              </a:spcBef>
              <a:buNone/>
            </a:pPr>
            <a:endParaRPr lang="en" dirty="0">
              <a:solidFill>
                <a:srgbClr val="000000"/>
              </a:solidFill>
            </a:endParaRPr>
          </a:p>
          <a:p>
            <a:pPr lvl="0">
              <a:spcBef>
                <a:spcPts val="0"/>
              </a:spcBef>
              <a:buNone/>
            </a:pPr>
            <a:r>
              <a:rPr lang="en" dirty="0">
                <a:solidFill>
                  <a:srgbClr val="000000"/>
                </a:solidFill>
              </a:rPr>
              <a:t>With the pressure of deadlines, and forgetting assignments until the night before, students may resort to skipping class or sacrificing sleep to get things done on time. We see this as a problem</a:t>
            </a:r>
            <a:r>
              <a:rPr lang="en" dirty="0" smtClean="0">
                <a:solidFill>
                  <a:srgbClr val="000000"/>
                </a:solidFill>
              </a:rPr>
              <a:t>.</a:t>
            </a:r>
            <a:endParaRPr lang="en-US" dirty="0" smtClean="0">
              <a:solidFill>
                <a:srgbClr val="000000"/>
              </a:solidFill>
            </a:endParaRPr>
          </a:p>
          <a:p>
            <a:pPr lvl="0">
              <a:spcBef>
                <a:spcPts val="0"/>
              </a:spcBef>
              <a:buNone/>
            </a:pPr>
            <a:endParaRPr lang="en" dirty="0">
              <a:solidFill>
                <a:srgbClr val="000000"/>
              </a:solidFill>
            </a:endParaRPr>
          </a:p>
          <a:p>
            <a:pPr lvl="0">
              <a:spcBef>
                <a:spcPts val="0"/>
              </a:spcBef>
              <a:buNone/>
            </a:pPr>
            <a:r>
              <a:rPr lang="en" dirty="0">
                <a:solidFill>
                  <a:srgbClr val="000000"/>
                </a:solidFill>
              </a:rPr>
              <a:t>Hence, the creation of PASTA: the ultimate web application to streamline student tasks.</a:t>
            </a:r>
          </a:p>
        </p:txBody>
      </p:sp>
      <p:sp>
        <p:nvSpPr>
          <p:cNvPr id="70" name="Shape 7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r>
              <a:rPr lang="en"/>
              <a:t>/24</a:t>
            </a:r>
          </a:p>
        </p:txBody>
      </p:sp>
      <p:sp>
        <p:nvSpPr>
          <p:cNvPr id="71" name="Shape 71"/>
          <p:cNvSpPr txBox="1"/>
          <p:nvPr/>
        </p:nvSpPr>
        <p:spPr>
          <a:xfrm>
            <a:off x="995825" y="4568875"/>
            <a:ext cx="7000800" cy="496200"/>
          </a:xfrm>
          <a:prstGeom prst="rect">
            <a:avLst/>
          </a:prstGeom>
          <a:noFill/>
          <a:ln>
            <a:noFill/>
          </a:ln>
        </p:spPr>
        <p:txBody>
          <a:bodyPr lIns="91425" tIns="91425" rIns="91425" bIns="91425" anchor="t" anchorCtr="0">
            <a:noAutofit/>
          </a:bodyPr>
          <a:lstStyle/>
          <a:p>
            <a:pPr lvl="0" rtl="0">
              <a:spcBef>
                <a:spcPts val="0"/>
              </a:spcBef>
              <a:buNone/>
            </a:pPr>
            <a:r>
              <a:rPr lang="en" b="1" dirty="0"/>
              <a:t>Introduction</a:t>
            </a:r>
            <a:r>
              <a:rPr lang="en" dirty="0"/>
              <a:t> | Methodology | Results and Discussion | Conclusion and Future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Aim</a:t>
            </a:r>
          </a:p>
        </p:txBody>
      </p:sp>
      <p:sp>
        <p:nvSpPr>
          <p:cNvPr id="77" name="Shape 77"/>
          <p:cNvSpPr txBox="1">
            <a:spLocks noGrp="1"/>
          </p:cNvSpPr>
          <p:nvPr>
            <p:ph type="body" idx="1"/>
          </p:nvPr>
        </p:nvSpPr>
        <p:spPr>
          <a:xfrm>
            <a:off x="311700" y="1152475"/>
            <a:ext cx="8016754" cy="3416400"/>
          </a:xfrm>
          <a:prstGeom prst="rect">
            <a:avLst/>
          </a:prstGeom>
        </p:spPr>
        <p:txBody>
          <a:bodyPr lIns="91425" tIns="91425" rIns="91425" bIns="91425" anchor="t" anchorCtr="0">
            <a:noAutofit/>
          </a:bodyPr>
          <a:lstStyle/>
          <a:p>
            <a:pPr lvl="0" rtl="0">
              <a:spcBef>
                <a:spcPts val="0"/>
              </a:spcBef>
              <a:buNone/>
            </a:pPr>
            <a:r>
              <a:rPr lang="en" dirty="0">
                <a:solidFill>
                  <a:srgbClr val="000000"/>
                </a:solidFill>
              </a:rPr>
              <a:t>We want to help students -- and hopefully we can do that with PASTA. Through this project, our goal is to ease:</a:t>
            </a:r>
          </a:p>
          <a:p>
            <a:pPr marL="457200" lvl="0" indent="-228600" rtl="0">
              <a:spcBef>
                <a:spcPts val="0"/>
              </a:spcBef>
              <a:buClr>
                <a:srgbClr val="000000"/>
              </a:buClr>
            </a:pPr>
            <a:r>
              <a:rPr lang="en" dirty="0">
                <a:solidFill>
                  <a:srgbClr val="000000"/>
                </a:solidFill>
              </a:rPr>
              <a:t>Time management</a:t>
            </a:r>
          </a:p>
          <a:p>
            <a:pPr marL="457200" lvl="0" indent="-228600" rtl="0">
              <a:spcBef>
                <a:spcPts val="0"/>
              </a:spcBef>
              <a:buClr>
                <a:srgbClr val="000000"/>
              </a:buClr>
            </a:pPr>
            <a:r>
              <a:rPr lang="en" dirty="0">
                <a:solidFill>
                  <a:srgbClr val="000000"/>
                </a:solidFill>
              </a:rPr>
              <a:t>Forgetfulness</a:t>
            </a:r>
          </a:p>
          <a:p>
            <a:pPr marL="457200" lvl="0" indent="-228600" rtl="0">
              <a:spcBef>
                <a:spcPts val="0"/>
              </a:spcBef>
              <a:buClr>
                <a:srgbClr val="000000"/>
              </a:buClr>
            </a:pPr>
            <a:r>
              <a:rPr lang="en" dirty="0">
                <a:solidFill>
                  <a:srgbClr val="000000"/>
                </a:solidFill>
              </a:rPr>
              <a:t>Note organization</a:t>
            </a:r>
          </a:p>
          <a:p>
            <a:pPr marL="457200" lvl="0" indent="-228600" rtl="0">
              <a:spcBef>
                <a:spcPts val="0"/>
              </a:spcBef>
              <a:buClr>
                <a:srgbClr val="000000"/>
              </a:buClr>
            </a:pPr>
            <a:r>
              <a:rPr lang="en" dirty="0">
                <a:solidFill>
                  <a:srgbClr val="000000"/>
                </a:solidFill>
              </a:rPr>
              <a:t>Sleep-deprivation</a:t>
            </a:r>
          </a:p>
          <a:p>
            <a:pPr marL="457200" lvl="0" indent="-228600" rtl="0">
              <a:spcBef>
                <a:spcPts val="0"/>
              </a:spcBef>
              <a:buClr>
                <a:srgbClr val="000000"/>
              </a:buClr>
            </a:pPr>
            <a:r>
              <a:rPr lang="en" dirty="0">
                <a:solidFill>
                  <a:srgbClr val="000000"/>
                </a:solidFill>
              </a:rPr>
              <a:t>Procrastination</a:t>
            </a:r>
          </a:p>
          <a:p>
            <a:pPr marL="457200" lvl="0" indent="-228600" rtl="0">
              <a:spcBef>
                <a:spcPts val="0"/>
              </a:spcBef>
              <a:buClr>
                <a:srgbClr val="000000"/>
              </a:buClr>
            </a:pPr>
            <a:r>
              <a:rPr lang="en" dirty="0">
                <a:solidFill>
                  <a:srgbClr val="000000"/>
                </a:solidFill>
              </a:rPr>
              <a:t>...and more!</a:t>
            </a:r>
          </a:p>
          <a:p>
            <a:pPr lvl="0">
              <a:spcBef>
                <a:spcPts val="0"/>
              </a:spcBef>
              <a:buNone/>
            </a:pPr>
            <a:r>
              <a:rPr lang="en" dirty="0">
                <a:solidFill>
                  <a:srgbClr val="000000"/>
                </a:solidFill>
              </a:rPr>
              <a:t>by providing students with a single application to store and track all assignments, activities, notes, and important reminders!</a:t>
            </a:r>
          </a:p>
        </p:txBody>
      </p:sp>
      <p:sp>
        <p:nvSpPr>
          <p:cNvPr id="78" name="Shape 78"/>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r>
              <a:rPr lang="en"/>
              <a:t>/24</a:t>
            </a:r>
          </a:p>
        </p:txBody>
      </p:sp>
      <p:sp>
        <p:nvSpPr>
          <p:cNvPr id="79" name="Shape 79"/>
          <p:cNvSpPr txBox="1"/>
          <p:nvPr/>
        </p:nvSpPr>
        <p:spPr>
          <a:xfrm>
            <a:off x="966825" y="4663225"/>
            <a:ext cx="7029600" cy="496200"/>
          </a:xfrm>
          <a:prstGeom prst="rect">
            <a:avLst/>
          </a:prstGeom>
          <a:noFill/>
          <a:ln>
            <a:noFill/>
          </a:ln>
        </p:spPr>
        <p:txBody>
          <a:bodyPr lIns="91425" tIns="91425" rIns="91425" bIns="91425" anchor="t" anchorCtr="0">
            <a:noAutofit/>
          </a:bodyPr>
          <a:lstStyle/>
          <a:p>
            <a:pPr lvl="0" rtl="0">
              <a:spcBef>
                <a:spcPts val="0"/>
              </a:spcBef>
              <a:buNone/>
            </a:pPr>
            <a:r>
              <a:rPr lang="en" b="1"/>
              <a:t>Introduction</a:t>
            </a:r>
            <a:r>
              <a:rPr lang="en"/>
              <a:t> | Methodology | Results and Discussion | Conclusion and Future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User Stories</a:t>
            </a:r>
          </a:p>
        </p:txBody>
      </p:sp>
      <p:sp>
        <p:nvSpPr>
          <p:cNvPr id="85" name="Shape 85"/>
          <p:cNvSpPr txBox="1">
            <a:spLocks noGrp="1"/>
          </p:cNvSpPr>
          <p:nvPr>
            <p:ph type="body" idx="1"/>
          </p:nvPr>
        </p:nvSpPr>
        <p:spPr>
          <a:xfrm>
            <a:off x="311700" y="1115404"/>
            <a:ext cx="8041468" cy="3416400"/>
          </a:xfrm>
          <a:prstGeom prst="rect">
            <a:avLst/>
          </a:prstGeom>
        </p:spPr>
        <p:txBody>
          <a:bodyPr lIns="91425" tIns="91425" rIns="91425" bIns="91425" anchor="t" anchorCtr="0">
            <a:noAutofit/>
          </a:bodyPr>
          <a:lstStyle/>
          <a:p>
            <a:pPr lvl="0" rtl="0">
              <a:spcBef>
                <a:spcPts val="0"/>
              </a:spcBef>
              <a:spcAft>
                <a:spcPts val="0"/>
              </a:spcAft>
              <a:buNone/>
            </a:pPr>
            <a:r>
              <a:rPr lang="en" dirty="0">
                <a:solidFill>
                  <a:schemeClr val="dk1"/>
                </a:solidFill>
              </a:rPr>
              <a:t>During the initial stages of PASTA, we wanted some stakeholders’ perspectives in order to further understand what to include in the application:</a:t>
            </a:r>
          </a:p>
          <a:p>
            <a:pPr lvl="0" rtl="0">
              <a:spcBef>
                <a:spcPts val="0"/>
              </a:spcBef>
              <a:spcAft>
                <a:spcPts val="0"/>
              </a:spcAft>
              <a:buNone/>
            </a:pPr>
            <a:endParaRPr dirty="0">
              <a:solidFill>
                <a:schemeClr val="dk1"/>
              </a:solidFill>
            </a:endParaRPr>
          </a:p>
          <a:p>
            <a:pPr marL="457200" lvl="0" indent="-330200" rtl="0">
              <a:spcBef>
                <a:spcPts val="0"/>
              </a:spcBef>
              <a:spcAft>
                <a:spcPts val="0"/>
              </a:spcAft>
              <a:buClr>
                <a:schemeClr val="dk1"/>
              </a:buClr>
              <a:buSzPct val="100000"/>
            </a:pPr>
            <a:r>
              <a:rPr lang="en" dirty="0">
                <a:solidFill>
                  <a:schemeClr val="dk1"/>
                </a:solidFill>
              </a:rPr>
              <a:t>As a student, I want to </a:t>
            </a:r>
            <a:r>
              <a:rPr lang="en" b="1" dirty="0">
                <a:solidFill>
                  <a:schemeClr val="dk1"/>
                </a:solidFill>
              </a:rPr>
              <a:t>view a calendar</a:t>
            </a:r>
            <a:r>
              <a:rPr lang="en" dirty="0">
                <a:solidFill>
                  <a:schemeClr val="dk1"/>
                </a:solidFill>
              </a:rPr>
              <a:t> populated with assignments, so that I can plan ahead.</a:t>
            </a:r>
          </a:p>
          <a:p>
            <a:pPr lvl="0" rtl="0">
              <a:spcBef>
                <a:spcPts val="0"/>
              </a:spcBef>
              <a:spcAft>
                <a:spcPts val="0"/>
              </a:spcAft>
              <a:buNone/>
            </a:pPr>
            <a:endParaRPr dirty="0">
              <a:solidFill>
                <a:schemeClr val="dk1"/>
              </a:solidFill>
            </a:endParaRPr>
          </a:p>
          <a:p>
            <a:pPr marL="457200" lvl="0" indent="-330200" rtl="0">
              <a:spcBef>
                <a:spcPts val="0"/>
              </a:spcBef>
              <a:spcAft>
                <a:spcPts val="0"/>
              </a:spcAft>
              <a:buClr>
                <a:schemeClr val="dk1"/>
              </a:buClr>
              <a:buSzPct val="100000"/>
            </a:pPr>
            <a:r>
              <a:rPr lang="en" dirty="0">
                <a:solidFill>
                  <a:schemeClr val="dk1"/>
                </a:solidFill>
              </a:rPr>
              <a:t>As a student, I want to </a:t>
            </a:r>
            <a:r>
              <a:rPr lang="en" b="1" dirty="0">
                <a:solidFill>
                  <a:schemeClr val="dk1"/>
                </a:solidFill>
              </a:rPr>
              <a:t>store notes</a:t>
            </a:r>
            <a:r>
              <a:rPr lang="en" dirty="0">
                <a:solidFill>
                  <a:schemeClr val="dk1"/>
                </a:solidFill>
              </a:rPr>
              <a:t> separate from my assignments, so that I can organize information how I want. </a:t>
            </a:r>
          </a:p>
          <a:p>
            <a:pPr lvl="0" rtl="0">
              <a:spcBef>
                <a:spcPts val="0"/>
              </a:spcBef>
              <a:spcAft>
                <a:spcPts val="0"/>
              </a:spcAft>
              <a:buNone/>
            </a:pPr>
            <a:endParaRPr dirty="0">
              <a:solidFill>
                <a:schemeClr val="dk1"/>
              </a:solidFill>
            </a:endParaRPr>
          </a:p>
          <a:p>
            <a:pPr marL="457200" lvl="0" indent="-330200" rtl="0">
              <a:spcBef>
                <a:spcPts val="0"/>
              </a:spcBef>
              <a:spcAft>
                <a:spcPts val="0"/>
              </a:spcAft>
              <a:buClr>
                <a:schemeClr val="dk1"/>
              </a:buClr>
              <a:buSzPct val="100000"/>
            </a:pPr>
            <a:r>
              <a:rPr lang="en" dirty="0">
                <a:solidFill>
                  <a:schemeClr val="dk1"/>
                </a:solidFill>
              </a:rPr>
              <a:t>As a student, I want to </a:t>
            </a:r>
            <a:r>
              <a:rPr lang="en" b="1" dirty="0">
                <a:solidFill>
                  <a:schemeClr val="dk1"/>
                </a:solidFill>
              </a:rPr>
              <a:t>modify an existing assignment</a:t>
            </a:r>
            <a:r>
              <a:rPr lang="en" dirty="0">
                <a:solidFill>
                  <a:schemeClr val="dk1"/>
                </a:solidFill>
              </a:rPr>
              <a:t>, so that I can adapt to changing deadlines and requirements.</a:t>
            </a:r>
          </a:p>
          <a:p>
            <a:pPr lvl="0" rtl="0">
              <a:spcBef>
                <a:spcPts val="0"/>
              </a:spcBef>
              <a:spcAft>
                <a:spcPts val="0"/>
              </a:spcAft>
              <a:buNone/>
            </a:pPr>
            <a:endParaRPr dirty="0">
              <a:solidFill>
                <a:schemeClr val="dk1"/>
              </a:solidFill>
            </a:endParaRPr>
          </a:p>
        </p:txBody>
      </p:sp>
      <p:sp>
        <p:nvSpPr>
          <p:cNvPr id="86" name="Shape 86"/>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r>
              <a:rPr lang="en"/>
              <a:t>/24</a:t>
            </a:r>
          </a:p>
        </p:txBody>
      </p:sp>
      <p:sp>
        <p:nvSpPr>
          <p:cNvPr id="87" name="Shape 87"/>
          <p:cNvSpPr txBox="1"/>
          <p:nvPr/>
        </p:nvSpPr>
        <p:spPr>
          <a:xfrm>
            <a:off x="976500" y="4611925"/>
            <a:ext cx="7020000" cy="496200"/>
          </a:xfrm>
          <a:prstGeom prst="rect">
            <a:avLst/>
          </a:prstGeom>
          <a:noFill/>
          <a:ln>
            <a:noFill/>
          </a:ln>
        </p:spPr>
        <p:txBody>
          <a:bodyPr lIns="91425" tIns="91425" rIns="91425" bIns="91425" anchor="t" anchorCtr="0">
            <a:noAutofit/>
          </a:bodyPr>
          <a:lstStyle/>
          <a:p>
            <a:pPr lvl="0" rtl="0">
              <a:spcBef>
                <a:spcPts val="0"/>
              </a:spcBef>
              <a:buNone/>
            </a:pPr>
            <a:r>
              <a:rPr lang="en"/>
              <a:t>Introduction | </a:t>
            </a:r>
            <a:r>
              <a:rPr lang="en" b="1"/>
              <a:t>Methodology</a:t>
            </a:r>
            <a:r>
              <a:rPr lang="en"/>
              <a:t> | Results and Discussion | Conclusion and Future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Requirements</a:t>
            </a:r>
          </a:p>
        </p:txBody>
      </p:sp>
      <p:sp>
        <p:nvSpPr>
          <p:cNvPr id="93" name="Shape 93"/>
          <p:cNvSpPr txBox="1">
            <a:spLocks noGrp="1"/>
          </p:cNvSpPr>
          <p:nvPr>
            <p:ph type="body" idx="1"/>
          </p:nvPr>
        </p:nvSpPr>
        <p:spPr>
          <a:xfrm>
            <a:off x="35635" y="1270452"/>
            <a:ext cx="8436883" cy="2683711"/>
          </a:xfrm>
          <a:prstGeom prst="rect">
            <a:avLst/>
          </a:prstGeom>
        </p:spPr>
        <p:txBody>
          <a:bodyPr lIns="91425" tIns="91425" rIns="91425" bIns="91425" anchor="t" anchorCtr="0">
            <a:noAutofit/>
          </a:bodyPr>
          <a:lstStyle/>
          <a:p>
            <a:pPr lvl="0" rtl="0">
              <a:spcBef>
                <a:spcPts val="0"/>
              </a:spcBef>
              <a:buNone/>
            </a:pPr>
            <a:r>
              <a:rPr lang="en" dirty="0">
                <a:solidFill>
                  <a:srgbClr val="000000"/>
                </a:solidFill>
              </a:rPr>
              <a:t>With the constraints of this project, we could not implement the functionality for all of our requirements, but full-scale PASTA would require that:</a:t>
            </a:r>
          </a:p>
          <a:p>
            <a:pPr marL="457200" lvl="0" indent="-330200" rtl="0">
              <a:lnSpc>
                <a:spcPct val="150000"/>
              </a:lnSpc>
              <a:spcBef>
                <a:spcPts val="0"/>
              </a:spcBef>
              <a:spcAft>
                <a:spcPts val="0"/>
              </a:spcAft>
              <a:buClr>
                <a:schemeClr val="dk1"/>
              </a:buClr>
              <a:buSzPct val="100000"/>
            </a:pPr>
            <a:r>
              <a:rPr lang="en" dirty="0">
                <a:solidFill>
                  <a:schemeClr val="dk1"/>
                </a:solidFill>
              </a:rPr>
              <a:t>The system shall </a:t>
            </a:r>
            <a:r>
              <a:rPr lang="en" b="1" dirty="0">
                <a:solidFill>
                  <a:schemeClr val="dk1"/>
                </a:solidFill>
              </a:rPr>
              <a:t>display a calendar</a:t>
            </a:r>
            <a:r>
              <a:rPr lang="en" dirty="0">
                <a:solidFill>
                  <a:schemeClr val="dk1"/>
                </a:solidFill>
              </a:rPr>
              <a:t> with the list of to-do assignments.</a:t>
            </a:r>
          </a:p>
          <a:p>
            <a:pPr marL="457200" lvl="0" indent="-330200" rtl="0">
              <a:lnSpc>
                <a:spcPct val="150000"/>
              </a:lnSpc>
              <a:spcBef>
                <a:spcPts val="0"/>
              </a:spcBef>
              <a:spcAft>
                <a:spcPts val="0"/>
              </a:spcAft>
              <a:buClr>
                <a:schemeClr val="dk1"/>
              </a:buClr>
              <a:buSzPct val="100000"/>
            </a:pPr>
            <a:r>
              <a:rPr lang="en" dirty="0">
                <a:solidFill>
                  <a:schemeClr val="dk1"/>
                </a:solidFill>
              </a:rPr>
              <a:t>The system shall </a:t>
            </a:r>
            <a:r>
              <a:rPr lang="en" b="1" dirty="0">
                <a:solidFill>
                  <a:schemeClr val="dk1"/>
                </a:solidFill>
              </a:rPr>
              <a:t>notify the user</a:t>
            </a:r>
            <a:r>
              <a:rPr lang="en" dirty="0">
                <a:solidFill>
                  <a:schemeClr val="dk1"/>
                </a:solidFill>
              </a:rPr>
              <a:t> of all assignments due by midnight each night.</a:t>
            </a:r>
          </a:p>
          <a:p>
            <a:pPr marL="457200" lvl="0" indent="-330200" rtl="0">
              <a:lnSpc>
                <a:spcPct val="150000"/>
              </a:lnSpc>
              <a:spcBef>
                <a:spcPts val="0"/>
              </a:spcBef>
              <a:spcAft>
                <a:spcPts val="0"/>
              </a:spcAft>
              <a:buClr>
                <a:schemeClr val="dk1"/>
              </a:buClr>
              <a:buSzPct val="100000"/>
            </a:pPr>
            <a:r>
              <a:rPr lang="en" dirty="0">
                <a:solidFill>
                  <a:schemeClr val="dk1"/>
                </a:solidFill>
              </a:rPr>
              <a:t>The system shall </a:t>
            </a:r>
            <a:r>
              <a:rPr lang="en" b="1" dirty="0">
                <a:solidFill>
                  <a:schemeClr val="dk1"/>
                </a:solidFill>
              </a:rPr>
              <a:t>record the amount of time</a:t>
            </a:r>
            <a:r>
              <a:rPr lang="en" dirty="0">
                <a:solidFill>
                  <a:schemeClr val="dk1"/>
                </a:solidFill>
              </a:rPr>
              <a:t> worked on an assignment.</a:t>
            </a:r>
          </a:p>
          <a:p>
            <a:pPr marL="457200" lvl="0" indent="-330200" rtl="0">
              <a:lnSpc>
                <a:spcPct val="150000"/>
              </a:lnSpc>
              <a:spcBef>
                <a:spcPts val="0"/>
              </a:spcBef>
              <a:spcAft>
                <a:spcPts val="0"/>
              </a:spcAft>
              <a:buClr>
                <a:schemeClr val="dk1"/>
              </a:buClr>
              <a:buSzPct val="100000"/>
            </a:pPr>
            <a:r>
              <a:rPr lang="en" dirty="0">
                <a:solidFill>
                  <a:schemeClr val="dk1"/>
                </a:solidFill>
              </a:rPr>
              <a:t>The system shall allow the user to</a:t>
            </a:r>
            <a:r>
              <a:rPr lang="en" b="1" dirty="0">
                <a:solidFill>
                  <a:schemeClr val="dk1"/>
                </a:solidFill>
              </a:rPr>
              <a:t> decompose an assignment </a:t>
            </a:r>
            <a:r>
              <a:rPr lang="en" dirty="0">
                <a:solidFill>
                  <a:schemeClr val="dk1"/>
                </a:solidFill>
              </a:rPr>
              <a:t>into smaller ones.</a:t>
            </a:r>
          </a:p>
          <a:p>
            <a:pPr marL="457200" lvl="0" indent="-330200" rtl="0">
              <a:lnSpc>
                <a:spcPct val="150000"/>
              </a:lnSpc>
              <a:spcBef>
                <a:spcPts val="0"/>
              </a:spcBef>
              <a:spcAft>
                <a:spcPts val="0"/>
              </a:spcAft>
              <a:buClr>
                <a:schemeClr val="dk1"/>
              </a:buClr>
              <a:buSzPct val="100000"/>
            </a:pPr>
            <a:r>
              <a:rPr lang="en" dirty="0">
                <a:solidFill>
                  <a:schemeClr val="dk1"/>
                </a:solidFill>
              </a:rPr>
              <a:t>The system shall allow the user to </a:t>
            </a:r>
            <a:r>
              <a:rPr lang="en" b="1" dirty="0">
                <a:solidFill>
                  <a:schemeClr val="dk1"/>
                </a:solidFill>
              </a:rPr>
              <a:t>filter assignments</a:t>
            </a:r>
            <a:r>
              <a:rPr lang="en" dirty="0">
                <a:solidFill>
                  <a:schemeClr val="dk1"/>
                </a:solidFill>
              </a:rPr>
              <a:t> into user-specified categories.</a:t>
            </a:r>
          </a:p>
          <a:p>
            <a:pPr marL="457200" lvl="0" indent="-330200" rtl="0">
              <a:spcBef>
                <a:spcPts val="0"/>
              </a:spcBef>
              <a:spcAft>
                <a:spcPts val="0"/>
              </a:spcAft>
              <a:buClr>
                <a:schemeClr val="dk1"/>
              </a:buClr>
              <a:buSzPct val="100000"/>
            </a:pPr>
            <a:r>
              <a:rPr lang="en" dirty="0">
                <a:solidFill>
                  <a:schemeClr val="dk1"/>
                </a:solidFill>
              </a:rPr>
              <a:t>The system shall display the </a:t>
            </a:r>
            <a:r>
              <a:rPr lang="en" b="1" dirty="0">
                <a:solidFill>
                  <a:schemeClr val="dk1"/>
                </a:solidFill>
              </a:rPr>
              <a:t>cumulative total time </a:t>
            </a:r>
            <a:r>
              <a:rPr lang="en" dirty="0">
                <a:solidFill>
                  <a:schemeClr val="dk1"/>
                </a:solidFill>
              </a:rPr>
              <a:t>worked on assignments in a day.</a:t>
            </a:r>
          </a:p>
        </p:txBody>
      </p:sp>
      <p:sp>
        <p:nvSpPr>
          <p:cNvPr id="94" name="Shape 94"/>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r>
              <a:rPr lang="en"/>
              <a:t>/24</a:t>
            </a:r>
          </a:p>
        </p:txBody>
      </p:sp>
      <p:sp>
        <p:nvSpPr>
          <p:cNvPr id="95" name="Shape 95"/>
          <p:cNvSpPr txBox="1"/>
          <p:nvPr/>
        </p:nvSpPr>
        <p:spPr>
          <a:xfrm>
            <a:off x="1082850" y="4568875"/>
            <a:ext cx="6913500" cy="496200"/>
          </a:xfrm>
          <a:prstGeom prst="rect">
            <a:avLst/>
          </a:prstGeom>
          <a:noFill/>
          <a:ln>
            <a:noFill/>
          </a:ln>
        </p:spPr>
        <p:txBody>
          <a:bodyPr lIns="91425" tIns="91425" rIns="91425" bIns="91425" anchor="t" anchorCtr="0">
            <a:noAutofit/>
          </a:bodyPr>
          <a:lstStyle/>
          <a:p>
            <a:pPr lvl="0" rtl="0">
              <a:spcBef>
                <a:spcPts val="0"/>
              </a:spcBef>
              <a:buNone/>
            </a:pPr>
            <a:r>
              <a:rPr lang="en"/>
              <a:t>Introduction | </a:t>
            </a:r>
            <a:r>
              <a:rPr lang="en" b="1"/>
              <a:t>Methodology</a:t>
            </a:r>
            <a:r>
              <a:rPr lang="en"/>
              <a:t> | Results and Discussion | Conclusion and Future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AHP Analysis</a:t>
            </a:r>
          </a:p>
        </p:txBody>
      </p:sp>
      <p:sp>
        <p:nvSpPr>
          <p:cNvPr id="101" name="Shape 10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r>
              <a:rPr lang="en"/>
              <a:t>/24</a:t>
            </a:r>
          </a:p>
        </p:txBody>
      </p:sp>
      <p:pic>
        <p:nvPicPr>
          <p:cNvPr id="102" name="Shape 102" descr="Capture.PNG"/>
          <p:cNvPicPr preferRelativeResize="0"/>
          <p:nvPr/>
        </p:nvPicPr>
        <p:blipFill>
          <a:blip r:embed="rId3">
            <a:alphaModFix/>
          </a:blip>
          <a:stretch>
            <a:fillRect/>
          </a:stretch>
        </p:blipFill>
        <p:spPr>
          <a:xfrm>
            <a:off x="311699" y="1942898"/>
            <a:ext cx="7522485" cy="1257701"/>
          </a:xfrm>
          <a:prstGeom prst="rect">
            <a:avLst/>
          </a:prstGeom>
          <a:noFill/>
          <a:ln>
            <a:noFill/>
          </a:ln>
        </p:spPr>
      </p:pic>
      <p:sp>
        <p:nvSpPr>
          <p:cNvPr id="103" name="Shape 103"/>
          <p:cNvSpPr txBox="1"/>
          <p:nvPr/>
        </p:nvSpPr>
        <p:spPr>
          <a:xfrm>
            <a:off x="1015175" y="4648875"/>
            <a:ext cx="69813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AHP Analysis</a:t>
            </a:r>
          </a:p>
        </p:txBody>
      </p:sp>
      <p:sp>
        <p:nvSpPr>
          <p:cNvPr id="110" name="Shape 110"/>
          <p:cNvSpPr txBox="1">
            <a:spLocks noGrp="1"/>
          </p:cNvSpPr>
          <p:nvPr>
            <p:ph type="body" idx="1"/>
          </p:nvPr>
        </p:nvSpPr>
        <p:spPr>
          <a:xfrm>
            <a:off x="311700" y="1152475"/>
            <a:ext cx="3785738" cy="3416400"/>
          </a:xfrm>
          <a:prstGeom prst="rect">
            <a:avLst/>
          </a:prstGeom>
        </p:spPr>
        <p:txBody>
          <a:bodyPr lIns="91425" tIns="91425" rIns="91425" bIns="91425" anchor="t" anchorCtr="0">
            <a:noAutofit/>
          </a:bodyPr>
          <a:lstStyle/>
          <a:p>
            <a:pPr lvl="0" rtl="0">
              <a:spcBef>
                <a:spcPts val="0"/>
              </a:spcBef>
              <a:buNone/>
            </a:pPr>
            <a:r>
              <a:rPr lang="en" dirty="0">
                <a:solidFill>
                  <a:srgbClr val="000000"/>
                </a:solidFill>
              </a:rPr>
              <a:t>We chose the requirements we felt were the main goals of our project -- were it to be released in reality -- and compared their relative </a:t>
            </a:r>
            <a:r>
              <a:rPr lang="en" b="1" dirty="0">
                <a:solidFill>
                  <a:srgbClr val="000000"/>
                </a:solidFill>
              </a:rPr>
              <a:t>costs</a:t>
            </a:r>
            <a:r>
              <a:rPr lang="en" dirty="0">
                <a:solidFill>
                  <a:srgbClr val="000000"/>
                </a:solidFill>
              </a:rPr>
              <a:t> (to us in time) and </a:t>
            </a:r>
            <a:r>
              <a:rPr lang="en" b="1" dirty="0">
                <a:solidFill>
                  <a:srgbClr val="000000"/>
                </a:solidFill>
              </a:rPr>
              <a:t>values</a:t>
            </a:r>
            <a:r>
              <a:rPr lang="en" dirty="0">
                <a:solidFill>
                  <a:srgbClr val="000000"/>
                </a:solidFill>
              </a:rPr>
              <a:t> (to our stakeholders). </a:t>
            </a:r>
          </a:p>
        </p:txBody>
      </p:sp>
      <p:sp>
        <p:nvSpPr>
          <p:cNvPr id="111" name="Shape 111"/>
          <p:cNvSpPr txBox="1">
            <a:spLocks noGrp="1"/>
          </p:cNvSpPr>
          <p:nvPr>
            <p:ph type="sldNum"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r>
              <a:rPr lang="en"/>
              <a:t>/24</a:t>
            </a:r>
          </a:p>
        </p:txBody>
      </p:sp>
      <p:pic>
        <p:nvPicPr>
          <p:cNvPr id="112" name="Shape 112" descr="Capture.PNG"/>
          <p:cNvPicPr preferRelativeResize="0"/>
          <p:nvPr/>
        </p:nvPicPr>
        <p:blipFill rotWithShape="1">
          <a:blip r:embed="rId3">
            <a:alphaModFix/>
          </a:blip>
          <a:srcRect l="5069" r="17150"/>
          <a:stretch/>
        </p:blipFill>
        <p:spPr>
          <a:xfrm>
            <a:off x="3993265" y="1017725"/>
            <a:ext cx="4213185" cy="3338896"/>
          </a:xfrm>
          <a:prstGeom prst="rect">
            <a:avLst/>
          </a:prstGeom>
          <a:noFill/>
          <a:ln>
            <a:noFill/>
          </a:ln>
        </p:spPr>
      </p:pic>
      <p:sp>
        <p:nvSpPr>
          <p:cNvPr id="113" name="Shape 113"/>
          <p:cNvSpPr txBox="1"/>
          <p:nvPr/>
        </p:nvSpPr>
        <p:spPr>
          <a:xfrm>
            <a:off x="1024825" y="4648875"/>
            <a:ext cx="69717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solidFill>
                  <a:srgbClr val="000000"/>
                </a:solidFill>
              </a:rPr>
              <a:t>Storyboard</a:t>
            </a:r>
          </a:p>
        </p:txBody>
      </p:sp>
      <p:sp>
        <p:nvSpPr>
          <p:cNvPr id="119" name="Shape 119"/>
          <p:cNvSpPr txBox="1">
            <a:spLocks noGrp="1"/>
          </p:cNvSpPr>
          <p:nvPr>
            <p:ph type="body" idx="1"/>
          </p:nvPr>
        </p:nvSpPr>
        <p:spPr>
          <a:xfrm>
            <a:off x="311700" y="1152475"/>
            <a:ext cx="78100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rPr>
              <a:t>When we dreamed up PASTA, we thought about what would be most </a:t>
            </a:r>
            <a:r>
              <a:rPr lang="en" b="1" dirty="0">
                <a:solidFill>
                  <a:srgbClr val="000000"/>
                </a:solidFill>
              </a:rPr>
              <a:t>useful</a:t>
            </a:r>
            <a:r>
              <a:rPr lang="en" dirty="0">
                <a:solidFill>
                  <a:srgbClr val="000000"/>
                </a:solidFill>
              </a:rPr>
              <a:t> to students, most </a:t>
            </a:r>
            <a:r>
              <a:rPr lang="en" b="1" dirty="0">
                <a:solidFill>
                  <a:srgbClr val="000000"/>
                </a:solidFill>
              </a:rPr>
              <a:t>easy to use</a:t>
            </a:r>
            <a:r>
              <a:rPr lang="en" dirty="0">
                <a:solidFill>
                  <a:srgbClr val="000000"/>
                </a:solidFill>
              </a:rPr>
              <a:t>, and most </a:t>
            </a:r>
            <a:r>
              <a:rPr lang="en" b="1" dirty="0">
                <a:solidFill>
                  <a:srgbClr val="000000"/>
                </a:solidFill>
              </a:rPr>
              <a:t>aesthetically pleasing</a:t>
            </a:r>
            <a:r>
              <a:rPr lang="en" dirty="0">
                <a:solidFill>
                  <a:srgbClr val="000000"/>
                </a:solidFill>
              </a:rPr>
              <a:t>.</a:t>
            </a:r>
            <a:br>
              <a:rPr lang="en" dirty="0">
                <a:solidFill>
                  <a:srgbClr val="000000"/>
                </a:solidFill>
              </a:rPr>
            </a:br>
            <a:endParaRPr lang="en" dirty="0">
              <a:solidFill>
                <a:srgbClr val="000000"/>
              </a:solidFill>
            </a:endParaRPr>
          </a:p>
          <a:p>
            <a:pPr marL="457200" lvl="0" indent="-228600" rtl="0">
              <a:spcBef>
                <a:spcPts val="0"/>
              </a:spcBef>
              <a:buClr>
                <a:srgbClr val="000000"/>
              </a:buClr>
            </a:pPr>
            <a:r>
              <a:rPr lang="en" dirty="0">
                <a:solidFill>
                  <a:srgbClr val="000000"/>
                </a:solidFill>
              </a:rPr>
              <a:t>We hoped to create an online application that students could </a:t>
            </a:r>
            <a:r>
              <a:rPr lang="en" b="1" dirty="0">
                <a:solidFill>
                  <a:srgbClr val="000000"/>
                </a:solidFill>
              </a:rPr>
              <a:t>access quickly</a:t>
            </a:r>
            <a:r>
              <a:rPr lang="en" dirty="0">
                <a:solidFill>
                  <a:srgbClr val="000000"/>
                </a:solidFill>
              </a:rPr>
              <a:t>, as to not lose track of a new assignment or waste valuable homework time.</a:t>
            </a:r>
            <a:br>
              <a:rPr lang="en" dirty="0">
                <a:solidFill>
                  <a:srgbClr val="000000"/>
                </a:solidFill>
              </a:rPr>
            </a:br>
            <a:endParaRPr lang="en" dirty="0">
              <a:solidFill>
                <a:srgbClr val="000000"/>
              </a:solidFill>
            </a:endParaRPr>
          </a:p>
          <a:p>
            <a:pPr marL="457200" lvl="0" indent="-228600" rtl="0">
              <a:spcBef>
                <a:spcPts val="0"/>
              </a:spcBef>
              <a:buClr>
                <a:schemeClr val="dk1"/>
              </a:buClr>
            </a:pPr>
            <a:r>
              <a:rPr lang="en" dirty="0">
                <a:solidFill>
                  <a:schemeClr val="dk1"/>
                </a:solidFill>
              </a:rPr>
              <a:t>Our storyboard adaption of PASTA focuses on the most important functionality, and serves as a goal for the ultimate end of the project.</a:t>
            </a:r>
            <a:br>
              <a:rPr lang="en" dirty="0">
                <a:solidFill>
                  <a:schemeClr val="dk1"/>
                </a:solidFill>
              </a:rPr>
            </a:br>
            <a:endParaRPr lang="en" dirty="0">
              <a:solidFill>
                <a:schemeClr val="dk1"/>
              </a:solidFill>
            </a:endParaRPr>
          </a:p>
          <a:p>
            <a:pPr marL="457200" lvl="0" indent="-228600" rtl="0">
              <a:spcBef>
                <a:spcPts val="0"/>
              </a:spcBef>
              <a:buClr>
                <a:srgbClr val="000000"/>
              </a:buClr>
            </a:pPr>
            <a:r>
              <a:rPr lang="en" u="sng" dirty="0">
                <a:solidFill>
                  <a:schemeClr val="accent5"/>
                </a:solidFill>
                <a:hlinkClick r:id="rId3"/>
              </a:rPr>
              <a:t>This</a:t>
            </a:r>
            <a:r>
              <a:rPr lang="en" dirty="0">
                <a:solidFill>
                  <a:srgbClr val="000000"/>
                </a:solidFill>
              </a:rPr>
              <a:t> is how we imagined PASTA could look.</a:t>
            </a:r>
          </a:p>
        </p:txBody>
      </p:sp>
      <p:sp>
        <p:nvSpPr>
          <p:cNvPr id="120" name="Shape 12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r>
              <a:rPr lang="en"/>
              <a:t>/24</a:t>
            </a:r>
          </a:p>
        </p:txBody>
      </p:sp>
      <p:sp>
        <p:nvSpPr>
          <p:cNvPr id="121" name="Shape 121"/>
          <p:cNvSpPr txBox="1"/>
          <p:nvPr/>
        </p:nvSpPr>
        <p:spPr>
          <a:xfrm>
            <a:off x="1160200" y="4568875"/>
            <a:ext cx="6961500" cy="496200"/>
          </a:xfrm>
          <a:prstGeom prst="rect">
            <a:avLst/>
          </a:prstGeom>
          <a:noFill/>
          <a:ln>
            <a:noFill/>
          </a:ln>
        </p:spPr>
        <p:txBody>
          <a:bodyPr lIns="91425" tIns="91425" rIns="91425" bIns="91425" anchor="t" anchorCtr="0">
            <a:noAutofit/>
          </a:bodyPr>
          <a:lstStyle/>
          <a:p>
            <a:pPr lvl="0" rtl="0">
              <a:spcBef>
                <a:spcPts val="0"/>
              </a:spcBef>
              <a:buNone/>
            </a:pPr>
            <a:r>
              <a:rPr lang="en"/>
              <a:t>Introduction | Methodology | </a:t>
            </a:r>
            <a:r>
              <a:rPr lang="en" b="1"/>
              <a:t>Results and Discussion</a:t>
            </a:r>
            <a:r>
              <a:rPr lang="en"/>
              <a:t> | Conclusion and Future Work</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11</TotalTime>
  <Words>1946</Words>
  <Application>Microsoft Macintosh PowerPoint</Application>
  <PresentationFormat>On-screen Show (16:9)</PresentationFormat>
  <Paragraphs>254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Century Schoolbook</vt:lpstr>
      <vt:lpstr>Georgia</vt:lpstr>
      <vt:lpstr>Wingdings 2</vt:lpstr>
      <vt:lpstr>Arial</vt:lpstr>
      <vt:lpstr>View</vt:lpstr>
      <vt:lpstr>Priority Assignment Saucy Tracker App </vt:lpstr>
      <vt:lpstr>Agenda</vt:lpstr>
      <vt:lpstr>Problem</vt:lpstr>
      <vt:lpstr>Aim</vt:lpstr>
      <vt:lpstr>User Stories</vt:lpstr>
      <vt:lpstr>Requirements</vt:lpstr>
      <vt:lpstr>AHP Analysis</vt:lpstr>
      <vt:lpstr>AHP Analysis</vt:lpstr>
      <vt:lpstr>Storyboard</vt:lpstr>
      <vt:lpstr>Use Case Overview Diagram</vt:lpstr>
      <vt:lpstr>Activity Diagram</vt:lpstr>
      <vt:lpstr>State Diagram - View Calendar</vt:lpstr>
      <vt:lpstr>State Diagram - Work on Assignment</vt:lpstr>
      <vt:lpstr>Class Diagram</vt:lpstr>
      <vt:lpstr>Class Diagram</vt:lpstr>
      <vt:lpstr>Class Diagram</vt:lpstr>
      <vt:lpstr>Implementation</vt:lpstr>
      <vt:lpstr>Implementation (UI)</vt:lpstr>
      <vt:lpstr>Implementation (Backend) </vt:lpstr>
      <vt:lpstr>Demonstration</vt:lpstr>
      <vt:lpstr>Testing </vt:lpstr>
      <vt:lpstr>Future Work</vt:lpstr>
      <vt:lpstr>Conclusion</vt:lpstr>
      <vt:lpstr>Questions? </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Assignment Saucy Tracker App </dc:title>
  <cp:lastModifiedBy>Microsoft Office User</cp:lastModifiedBy>
  <cp:revision>3</cp:revision>
  <dcterms:modified xsi:type="dcterms:W3CDTF">2017-06-09T02:54:02Z</dcterms:modified>
</cp:coreProperties>
</file>