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8" r:id="rId9"/>
    <p:sldId id="263" r:id="rId10"/>
    <p:sldId id="264" r:id="rId11"/>
    <p:sldId id="269" r:id="rId12"/>
    <p:sldId id="267" r:id="rId13"/>
    <p:sldId id="265" r:id="rId14"/>
    <p:sldId id="266"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55" d="100"/>
          <a:sy n="155" d="100"/>
        </p:scale>
        <p:origin x="-112" y="-88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F29DC1A2-BC6C-2248-B5AC-222C75828826}" type="datetimeFigureOut">
              <a:rPr lang="en-US" smtClean="0"/>
              <a:t>18-04-24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C4CA56F-8A42-6E4B-B105-ECB726188F20}" type="slidenum">
              <a:rPr lang="en-CA" smtClean="0"/>
              <a:t>‹#›</a:t>
            </a:fld>
            <a:endParaRPr lang="en-CA"/>
          </a:p>
        </p:txBody>
      </p:sp>
    </p:spTree>
    <p:extLst>
      <p:ext uri="{BB962C8B-B14F-4D97-AF65-F5344CB8AC3E}">
        <p14:creationId xmlns:p14="http://schemas.microsoft.com/office/powerpoint/2010/main" val="2276028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F29DC1A2-BC6C-2248-B5AC-222C75828826}" type="datetimeFigureOut">
              <a:rPr lang="en-US" smtClean="0"/>
              <a:t>18-04-24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C4CA56F-8A42-6E4B-B105-ECB726188F20}" type="slidenum">
              <a:rPr lang="en-CA" smtClean="0"/>
              <a:t>‹#›</a:t>
            </a:fld>
            <a:endParaRPr lang="en-CA"/>
          </a:p>
        </p:txBody>
      </p:sp>
    </p:spTree>
    <p:extLst>
      <p:ext uri="{BB962C8B-B14F-4D97-AF65-F5344CB8AC3E}">
        <p14:creationId xmlns:p14="http://schemas.microsoft.com/office/powerpoint/2010/main" val="3264094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F29DC1A2-BC6C-2248-B5AC-222C75828826}" type="datetimeFigureOut">
              <a:rPr lang="en-US" smtClean="0"/>
              <a:t>18-04-24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C4CA56F-8A42-6E4B-B105-ECB726188F20}" type="slidenum">
              <a:rPr lang="en-CA" smtClean="0"/>
              <a:t>‹#›</a:t>
            </a:fld>
            <a:endParaRPr lang="en-CA"/>
          </a:p>
        </p:txBody>
      </p:sp>
    </p:spTree>
    <p:extLst>
      <p:ext uri="{BB962C8B-B14F-4D97-AF65-F5344CB8AC3E}">
        <p14:creationId xmlns:p14="http://schemas.microsoft.com/office/powerpoint/2010/main" val="3509360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F29DC1A2-BC6C-2248-B5AC-222C75828826}" type="datetimeFigureOut">
              <a:rPr lang="en-US" smtClean="0"/>
              <a:t>18-04-24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C4CA56F-8A42-6E4B-B105-ECB726188F20}" type="slidenum">
              <a:rPr lang="en-CA" smtClean="0"/>
              <a:t>‹#›</a:t>
            </a:fld>
            <a:endParaRPr lang="en-CA"/>
          </a:p>
        </p:txBody>
      </p:sp>
    </p:spTree>
    <p:extLst>
      <p:ext uri="{BB962C8B-B14F-4D97-AF65-F5344CB8AC3E}">
        <p14:creationId xmlns:p14="http://schemas.microsoft.com/office/powerpoint/2010/main" val="2333423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9DC1A2-BC6C-2248-B5AC-222C75828826}" type="datetimeFigureOut">
              <a:rPr lang="en-US" smtClean="0"/>
              <a:t>18-04-24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C4CA56F-8A42-6E4B-B105-ECB726188F20}" type="slidenum">
              <a:rPr lang="en-CA" smtClean="0"/>
              <a:t>‹#›</a:t>
            </a:fld>
            <a:endParaRPr lang="en-CA"/>
          </a:p>
        </p:txBody>
      </p:sp>
    </p:spTree>
    <p:extLst>
      <p:ext uri="{BB962C8B-B14F-4D97-AF65-F5344CB8AC3E}">
        <p14:creationId xmlns:p14="http://schemas.microsoft.com/office/powerpoint/2010/main" val="3100719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F29DC1A2-BC6C-2248-B5AC-222C75828826}" type="datetimeFigureOut">
              <a:rPr lang="en-US" smtClean="0"/>
              <a:t>18-04-24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C4CA56F-8A42-6E4B-B105-ECB726188F20}" type="slidenum">
              <a:rPr lang="en-CA" smtClean="0"/>
              <a:t>‹#›</a:t>
            </a:fld>
            <a:endParaRPr lang="en-CA"/>
          </a:p>
        </p:txBody>
      </p:sp>
    </p:spTree>
    <p:extLst>
      <p:ext uri="{BB962C8B-B14F-4D97-AF65-F5344CB8AC3E}">
        <p14:creationId xmlns:p14="http://schemas.microsoft.com/office/powerpoint/2010/main" val="4086707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F29DC1A2-BC6C-2248-B5AC-222C75828826}" type="datetimeFigureOut">
              <a:rPr lang="en-US" smtClean="0"/>
              <a:t>18-04-24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C4CA56F-8A42-6E4B-B105-ECB726188F20}" type="slidenum">
              <a:rPr lang="en-CA" smtClean="0"/>
              <a:t>‹#›</a:t>
            </a:fld>
            <a:endParaRPr lang="en-CA"/>
          </a:p>
        </p:txBody>
      </p:sp>
    </p:spTree>
    <p:extLst>
      <p:ext uri="{BB962C8B-B14F-4D97-AF65-F5344CB8AC3E}">
        <p14:creationId xmlns:p14="http://schemas.microsoft.com/office/powerpoint/2010/main" val="1427598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F29DC1A2-BC6C-2248-B5AC-222C75828826}" type="datetimeFigureOut">
              <a:rPr lang="en-US" smtClean="0"/>
              <a:t>18-04-24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C4CA56F-8A42-6E4B-B105-ECB726188F20}" type="slidenum">
              <a:rPr lang="en-CA" smtClean="0"/>
              <a:t>‹#›</a:t>
            </a:fld>
            <a:endParaRPr lang="en-CA"/>
          </a:p>
        </p:txBody>
      </p:sp>
    </p:spTree>
    <p:extLst>
      <p:ext uri="{BB962C8B-B14F-4D97-AF65-F5344CB8AC3E}">
        <p14:creationId xmlns:p14="http://schemas.microsoft.com/office/powerpoint/2010/main" val="1485612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9DC1A2-BC6C-2248-B5AC-222C75828826}" type="datetimeFigureOut">
              <a:rPr lang="en-US" smtClean="0"/>
              <a:t>18-04-24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C4CA56F-8A42-6E4B-B105-ECB726188F20}" type="slidenum">
              <a:rPr lang="en-CA" smtClean="0"/>
              <a:t>‹#›</a:t>
            </a:fld>
            <a:endParaRPr lang="en-CA"/>
          </a:p>
        </p:txBody>
      </p:sp>
    </p:spTree>
    <p:extLst>
      <p:ext uri="{BB962C8B-B14F-4D97-AF65-F5344CB8AC3E}">
        <p14:creationId xmlns:p14="http://schemas.microsoft.com/office/powerpoint/2010/main" val="1500351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9DC1A2-BC6C-2248-B5AC-222C75828826}" type="datetimeFigureOut">
              <a:rPr lang="en-US" smtClean="0"/>
              <a:t>18-04-24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C4CA56F-8A42-6E4B-B105-ECB726188F20}" type="slidenum">
              <a:rPr lang="en-CA" smtClean="0"/>
              <a:t>‹#›</a:t>
            </a:fld>
            <a:endParaRPr lang="en-CA"/>
          </a:p>
        </p:txBody>
      </p:sp>
    </p:spTree>
    <p:extLst>
      <p:ext uri="{BB962C8B-B14F-4D97-AF65-F5344CB8AC3E}">
        <p14:creationId xmlns:p14="http://schemas.microsoft.com/office/powerpoint/2010/main" val="1279358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9DC1A2-BC6C-2248-B5AC-222C75828826}" type="datetimeFigureOut">
              <a:rPr lang="en-US" smtClean="0"/>
              <a:t>18-04-24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C4CA56F-8A42-6E4B-B105-ECB726188F20}" type="slidenum">
              <a:rPr lang="en-CA" smtClean="0"/>
              <a:t>‹#›</a:t>
            </a:fld>
            <a:endParaRPr lang="en-CA"/>
          </a:p>
        </p:txBody>
      </p:sp>
    </p:spTree>
    <p:extLst>
      <p:ext uri="{BB962C8B-B14F-4D97-AF65-F5344CB8AC3E}">
        <p14:creationId xmlns:p14="http://schemas.microsoft.com/office/powerpoint/2010/main" val="25213501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9DC1A2-BC6C-2248-B5AC-222C75828826}" type="datetimeFigureOut">
              <a:rPr lang="en-US" smtClean="0"/>
              <a:t>18-04-24</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4CA56F-8A42-6E4B-B105-ECB726188F20}" type="slidenum">
              <a:rPr lang="en-CA" smtClean="0"/>
              <a:t>‹#›</a:t>
            </a:fld>
            <a:endParaRPr lang="en-CA"/>
          </a:p>
        </p:txBody>
      </p:sp>
    </p:spTree>
    <p:extLst>
      <p:ext uri="{BB962C8B-B14F-4D97-AF65-F5344CB8AC3E}">
        <p14:creationId xmlns:p14="http://schemas.microsoft.com/office/powerpoint/2010/main" val="2390725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err="1" smtClean="0"/>
              <a:t>ComBat</a:t>
            </a:r>
            <a:r>
              <a:rPr lang="en-CA" dirty="0" smtClean="0"/>
              <a:t> Template Guide</a:t>
            </a:r>
            <a:endParaRPr lang="en-CA" dirty="0"/>
          </a:p>
        </p:txBody>
      </p:sp>
      <p:sp>
        <p:nvSpPr>
          <p:cNvPr id="3" name="Subtitle 2"/>
          <p:cNvSpPr>
            <a:spLocks noGrp="1"/>
          </p:cNvSpPr>
          <p:nvPr>
            <p:ph type="subTitle" idx="1"/>
          </p:nvPr>
        </p:nvSpPr>
        <p:spPr/>
        <p:txBody>
          <a:bodyPr/>
          <a:lstStyle/>
          <a:p>
            <a:r>
              <a:rPr lang="en-CA" dirty="0" smtClean="0"/>
              <a:t>Jonathan Zhang</a:t>
            </a:r>
            <a:endParaRPr lang="en-CA" dirty="0"/>
          </a:p>
        </p:txBody>
      </p:sp>
    </p:spTree>
    <p:extLst>
      <p:ext uri="{BB962C8B-B14F-4D97-AF65-F5344CB8AC3E}">
        <p14:creationId xmlns:p14="http://schemas.microsoft.com/office/powerpoint/2010/main" val="2929107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Clustering</a:t>
            </a:r>
            <a:endParaRPr lang="en-CA" dirty="0"/>
          </a:p>
        </p:txBody>
      </p:sp>
      <p:sp>
        <p:nvSpPr>
          <p:cNvPr id="3" name="Content Placeholder 2"/>
          <p:cNvSpPr>
            <a:spLocks noGrp="1"/>
          </p:cNvSpPr>
          <p:nvPr>
            <p:ph idx="1"/>
          </p:nvPr>
        </p:nvSpPr>
        <p:spPr>
          <a:xfrm>
            <a:off x="457200" y="1600200"/>
            <a:ext cx="8229600" cy="743155"/>
          </a:xfrm>
        </p:spPr>
        <p:txBody>
          <a:bodyPr>
            <a:normAutofit/>
          </a:bodyPr>
          <a:lstStyle/>
          <a:p>
            <a:r>
              <a:rPr lang="en-CA" sz="2000" dirty="0" smtClean="0"/>
              <a:t>After </a:t>
            </a:r>
            <a:r>
              <a:rPr lang="en-CA" sz="2000" dirty="0" err="1" smtClean="0"/>
              <a:t>ComBat</a:t>
            </a:r>
            <a:r>
              <a:rPr lang="en-CA" sz="2000" dirty="0" smtClean="0"/>
              <a:t>, we can cluster the data using </a:t>
            </a:r>
            <a:r>
              <a:rPr lang="en-CA" sz="2000" dirty="0" err="1" smtClean="0"/>
              <a:t>kmeans</a:t>
            </a:r>
            <a:r>
              <a:rPr lang="en-CA" sz="2000" dirty="0" smtClean="0"/>
              <a:t> or hierarchical clustering into k clusters</a:t>
            </a:r>
            <a:endParaRPr lang="en-CA" sz="1600" dirty="0" smtClean="0"/>
          </a:p>
          <a:p>
            <a:endParaRPr lang="en-CA" sz="2000" dirty="0" smtClean="0"/>
          </a:p>
        </p:txBody>
      </p:sp>
      <p:graphicFrame>
        <p:nvGraphicFramePr>
          <p:cNvPr id="4" name="Table 3"/>
          <p:cNvGraphicFramePr>
            <a:graphicFrameLocks noGrp="1"/>
          </p:cNvGraphicFramePr>
          <p:nvPr>
            <p:extLst>
              <p:ext uri="{D42A27DB-BD31-4B8C-83A1-F6EECF244321}">
                <p14:modId xmlns:p14="http://schemas.microsoft.com/office/powerpoint/2010/main" val="2380474350"/>
              </p:ext>
            </p:extLst>
          </p:nvPr>
        </p:nvGraphicFramePr>
        <p:xfrm>
          <a:off x="753805" y="2343355"/>
          <a:ext cx="7636387" cy="3985707"/>
        </p:xfrm>
        <a:graphic>
          <a:graphicData uri="http://schemas.openxmlformats.org/drawingml/2006/table">
            <a:tbl>
              <a:tblPr firstRow="1" bandRow="1">
                <a:tableStyleId>{BDBED569-4797-4DF1-A0F4-6AAB3CD982D8}</a:tableStyleId>
              </a:tblPr>
              <a:tblGrid>
                <a:gridCol w="885379"/>
                <a:gridCol w="3555524"/>
                <a:gridCol w="3195484"/>
              </a:tblGrid>
              <a:tr h="941294">
                <a:tc>
                  <a:txBody>
                    <a:bodyPr/>
                    <a:lstStyle/>
                    <a:p>
                      <a:endParaRPr lang="en-CA" dirty="0"/>
                    </a:p>
                  </a:txBody>
                  <a:tcPr/>
                </a:tc>
                <a:tc>
                  <a:txBody>
                    <a:bodyPr/>
                    <a:lstStyle/>
                    <a:p>
                      <a:r>
                        <a:rPr lang="en-CA" dirty="0" smtClean="0"/>
                        <a:t>K-means</a:t>
                      </a:r>
                      <a:endParaRPr lang="en-CA" dirty="0"/>
                    </a:p>
                  </a:txBody>
                  <a:tcPr/>
                </a:tc>
                <a:tc>
                  <a:txBody>
                    <a:bodyPr/>
                    <a:lstStyle/>
                    <a:p>
                      <a:r>
                        <a:rPr lang="en-CA" dirty="0" smtClean="0"/>
                        <a:t>Hierarchical Clustering</a:t>
                      </a:r>
                      <a:endParaRPr lang="en-CA" dirty="0"/>
                    </a:p>
                  </a:txBody>
                  <a:tcPr/>
                </a:tc>
              </a:tr>
              <a:tr h="941294">
                <a:tc>
                  <a:txBody>
                    <a:bodyPr/>
                    <a:lstStyle/>
                    <a:p>
                      <a:r>
                        <a:rPr lang="en-CA" dirty="0" smtClean="0"/>
                        <a:t>Info</a:t>
                      </a:r>
                      <a:endParaRPr lang="en-CA" dirty="0"/>
                    </a:p>
                  </a:txBody>
                  <a:tcPr/>
                </a:tc>
                <a:tc>
                  <a:txBody>
                    <a:bodyPr/>
                    <a:lstStyle/>
                    <a:p>
                      <a:r>
                        <a:rPr lang="en-CA" dirty="0" smtClean="0"/>
                        <a:t>Input a number of clusters k, iteratively</a:t>
                      </a:r>
                      <a:r>
                        <a:rPr lang="en-CA" baseline="0" dirty="0" smtClean="0"/>
                        <a:t> selects for k clusters with closest Euclidean distance</a:t>
                      </a:r>
                      <a:endParaRPr lang="en-CA" dirty="0"/>
                    </a:p>
                  </a:txBody>
                  <a:tcPr/>
                </a:tc>
                <a:tc>
                  <a:txBody>
                    <a:bodyPr/>
                    <a:lstStyle/>
                    <a:p>
                      <a:r>
                        <a:rPr lang="en-CA" dirty="0" smtClean="0"/>
                        <a:t>Starting from each sample as a cluster, groups the</a:t>
                      </a:r>
                      <a:r>
                        <a:rPr lang="en-CA" baseline="0" dirty="0" smtClean="0"/>
                        <a:t> two closest clusters at each step</a:t>
                      </a:r>
                      <a:endParaRPr lang="en-CA" dirty="0"/>
                    </a:p>
                  </a:txBody>
                  <a:tcPr/>
                </a:tc>
              </a:tr>
              <a:tr h="545353">
                <a:tc>
                  <a:txBody>
                    <a:bodyPr/>
                    <a:lstStyle/>
                    <a:p>
                      <a:r>
                        <a:rPr lang="en-CA" dirty="0" smtClean="0"/>
                        <a:t>Pros</a:t>
                      </a:r>
                      <a:endParaRPr lang="en-CA" dirty="0"/>
                    </a:p>
                  </a:txBody>
                  <a:tcPr/>
                </a:tc>
                <a:tc>
                  <a:txBody>
                    <a:bodyPr/>
                    <a:lstStyle/>
                    <a:p>
                      <a:r>
                        <a:rPr lang="en-CA" dirty="0" smtClean="0"/>
                        <a:t>Can pick number of clusters</a:t>
                      </a:r>
                    </a:p>
                    <a:p>
                      <a:r>
                        <a:rPr lang="en-CA" dirty="0" smtClean="0"/>
                        <a:t>Closer</a:t>
                      </a:r>
                      <a:r>
                        <a:rPr lang="en-CA" baseline="0" dirty="0" smtClean="0"/>
                        <a:t> to the </a:t>
                      </a:r>
                      <a:r>
                        <a:rPr lang="en-CA" baseline="0" dirty="0" smtClean="0"/>
                        <a:t>‘optimal’ </a:t>
                      </a:r>
                      <a:r>
                        <a:rPr lang="en-CA" baseline="0" dirty="0" smtClean="0"/>
                        <a:t>clustering for a chosen k</a:t>
                      </a:r>
                      <a:endParaRPr lang="en-CA" dirty="0"/>
                    </a:p>
                  </a:txBody>
                  <a:tcPr/>
                </a:tc>
                <a:tc>
                  <a:txBody>
                    <a:bodyPr/>
                    <a:lstStyle/>
                    <a:p>
                      <a:r>
                        <a:rPr lang="en-CA" dirty="0" smtClean="0"/>
                        <a:t>Can see clustering at each step</a:t>
                      </a:r>
                    </a:p>
                    <a:p>
                      <a:r>
                        <a:rPr lang="en-CA" dirty="0" smtClean="0"/>
                        <a:t>Can use a variet</a:t>
                      </a:r>
                      <a:r>
                        <a:rPr lang="en-CA" baseline="0" dirty="0" smtClean="0"/>
                        <a:t>y of distance metrics</a:t>
                      </a:r>
                    </a:p>
                    <a:p>
                      <a:r>
                        <a:rPr lang="en-CA" baseline="0" dirty="0" smtClean="0"/>
                        <a:t>Can cluster over NA’s</a:t>
                      </a:r>
                      <a:endParaRPr lang="en-CA" dirty="0"/>
                    </a:p>
                  </a:txBody>
                  <a:tcPr/>
                </a:tc>
              </a:tr>
              <a:tr h="545353">
                <a:tc>
                  <a:txBody>
                    <a:bodyPr/>
                    <a:lstStyle/>
                    <a:p>
                      <a:r>
                        <a:rPr lang="en-CA" dirty="0" smtClean="0"/>
                        <a:t>Cons</a:t>
                      </a:r>
                      <a:endParaRPr lang="en-CA" dirty="0"/>
                    </a:p>
                  </a:txBody>
                  <a:tcPr/>
                </a:tc>
                <a:tc>
                  <a:txBody>
                    <a:bodyPr/>
                    <a:lstStyle/>
                    <a:p>
                      <a:r>
                        <a:rPr lang="en-CA" dirty="0" smtClean="0"/>
                        <a:t>Not always clear how</a:t>
                      </a:r>
                      <a:r>
                        <a:rPr lang="en-CA" baseline="0" dirty="0" smtClean="0"/>
                        <a:t> many clusters to use</a:t>
                      </a:r>
                    </a:p>
                    <a:p>
                      <a:r>
                        <a:rPr lang="en-CA" baseline="0" dirty="0" smtClean="0"/>
                        <a:t>No NA’s allowed</a:t>
                      </a:r>
                      <a:endParaRPr lang="en-CA" dirty="0"/>
                    </a:p>
                  </a:txBody>
                  <a:tcPr/>
                </a:tc>
                <a:tc>
                  <a:txBody>
                    <a:bodyPr/>
                    <a:lstStyle/>
                    <a:p>
                      <a:r>
                        <a:rPr lang="en-CA" dirty="0" smtClean="0"/>
                        <a:t>Clusters are lumped together</a:t>
                      </a:r>
                      <a:r>
                        <a:rPr lang="en-CA" baseline="0" dirty="0" smtClean="0"/>
                        <a:t> at each step, so the clusters may not be optimal for each k</a:t>
                      </a:r>
                      <a:endParaRPr lang="en-CA" dirty="0"/>
                    </a:p>
                  </a:txBody>
                  <a:tcPr/>
                </a:tc>
              </a:tr>
            </a:tbl>
          </a:graphicData>
        </a:graphic>
      </p:graphicFrame>
    </p:spTree>
    <p:extLst>
      <p:ext uri="{BB962C8B-B14F-4D97-AF65-F5344CB8AC3E}">
        <p14:creationId xmlns:p14="http://schemas.microsoft.com/office/powerpoint/2010/main" val="1292944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Picking the number of clusters</a:t>
            </a:r>
            <a:endParaRPr lang="en-CA" dirty="0"/>
          </a:p>
        </p:txBody>
      </p:sp>
      <p:sp>
        <p:nvSpPr>
          <p:cNvPr id="3" name="Content Placeholder 2"/>
          <p:cNvSpPr>
            <a:spLocks noGrp="1"/>
          </p:cNvSpPr>
          <p:nvPr>
            <p:ph idx="1"/>
          </p:nvPr>
        </p:nvSpPr>
        <p:spPr/>
        <p:txBody>
          <a:bodyPr>
            <a:normAutofit/>
          </a:bodyPr>
          <a:lstStyle/>
          <a:p>
            <a:r>
              <a:rPr lang="en-CA" sz="2000" dirty="0" smtClean="0"/>
              <a:t>Distortion </a:t>
            </a:r>
            <a:r>
              <a:rPr lang="en-CA" sz="2000" dirty="0"/>
              <a:t>(Total variance within clusters) decreases with k</a:t>
            </a:r>
          </a:p>
          <a:p>
            <a:r>
              <a:rPr lang="en-CA" sz="2000" dirty="0" smtClean="0"/>
              <a:t>Have to balance between accounting for variance and having meaningful clustering</a:t>
            </a:r>
          </a:p>
          <a:p>
            <a:r>
              <a:rPr lang="en-CA" sz="2000" dirty="0" smtClean="0"/>
              <a:t>Pick a k such that the decrease in distortion drops off</a:t>
            </a:r>
            <a:endParaRPr lang="en-CA" sz="2000" dirty="0"/>
          </a:p>
        </p:txBody>
      </p:sp>
      <p:grpSp>
        <p:nvGrpSpPr>
          <p:cNvPr id="8" name="Group 7"/>
          <p:cNvGrpSpPr/>
          <p:nvPr/>
        </p:nvGrpSpPr>
        <p:grpSpPr>
          <a:xfrm>
            <a:off x="3099106" y="3045183"/>
            <a:ext cx="2945508" cy="3613741"/>
            <a:chOff x="1118492" y="3045184"/>
            <a:chExt cx="3092992" cy="3812816"/>
          </a:xfrm>
        </p:grpSpPr>
        <p:pic>
          <p:nvPicPr>
            <p:cNvPr id="5" name="Picture 4" descr="Distortion_k.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492" y="3045184"/>
              <a:ext cx="3092992" cy="3812816"/>
            </a:xfrm>
            <a:prstGeom prst="rect">
              <a:avLst/>
            </a:prstGeom>
          </p:spPr>
        </p:pic>
        <p:sp>
          <p:nvSpPr>
            <p:cNvPr id="6" name="Donut 5"/>
            <p:cNvSpPr/>
            <p:nvPr/>
          </p:nvSpPr>
          <p:spPr>
            <a:xfrm>
              <a:off x="2294195" y="4899741"/>
              <a:ext cx="229420" cy="245808"/>
            </a:xfrm>
            <a:prstGeom prst="donut">
              <a:avLst>
                <a:gd name="adj" fmla="val 0"/>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solidFill>
                  <a:schemeClr val="tx1"/>
                </a:solidFill>
              </a:endParaRPr>
            </a:p>
          </p:txBody>
        </p:sp>
      </p:grpSp>
      <p:grpSp>
        <p:nvGrpSpPr>
          <p:cNvPr id="9" name="Group 8"/>
          <p:cNvGrpSpPr/>
          <p:nvPr/>
        </p:nvGrpSpPr>
        <p:grpSpPr>
          <a:xfrm>
            <a:off x="6044614" y="3045183"/>
            <a:ext cx="2878161" cy="3613741"/>
            <a:chOff x="4692678" y="3045184"/>
            <a:chExt cx="2984675" cy="3679290"/>
          </a:xfrm>
        </p:grpSpPr>
        <p:pic>
          <p:nvPicPr>
            <p:cNvPr id="4" name="Picture 3" descr="2nd_deriv_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2678" y="3045184"/>
              <a:ext cx="2984675" cy="3679290"/>
            </a:xfrm>
            <a:prstGeom prst="rect">
              <a:avLst/>
            </a:prstGeom>
          </p:spPr>
        </p:pic>
        <p:sp>
          <p:nvSpPr>
            <p:cNvPr id="7" name="Donut 6"/>
            <p:cNvSpPr/>
            <p:nvPr/>
          </p:nvSpPr>
          <p:spPr>
            <a:xfrm>
              <a:off x="5715822" y="4101691"/>
              <a:ext cx="229420" cy="245808"/>
            </a:xfrm>
            <a:prstGeom prst="donut">
              <a:avLst>
                <a:gd name="adj" fmla="val 0"/>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solidFill>
                  <a:schemeClr val="tx1"/>
                </a:solidFill>
              </a:endParaRPr>
            </a:p>
          </p:txBody>
        </p:sp>
      </p:grpSp>
      <p:sp>
        <p:nvSpPr>
          <p:cNvPr id="10" name="TextBox 9"/>
          <p:cNvSpPr txBox="1"/>
          <p:nvPr/>
        </p:nvSpPr>
        <p:spPr>
          <a:xfrm>
            <a:off x="457200" y="3045183"/>
            <a:ext cx="2641906" cy="1631216"/>
          </a:xfrm>
          <a:prstGeom prst="rect">
            <a:avLst/>
          </a:prstGeom>
          <a:noFill/>
        </p:spPr>
        <p:txBody>
          <a:bodyPr wrap="square" rtlCol="0">
            <a:spAutoFit/>
          </a:bodyPr>
          <a:lstStyle/>
          <a:p>
            <a:pPr marL="285750" indent="-285750">
              <a:buFont typeface="Arial"/>
              <a:buChar char="•"/>
            </a:pPr>
            <a:r>
              <a:rPr lang="en-CA" sz="2000" dirty="0" smtClean="0"/>
              <a:t>2 would also be acceptable, but 4 is picked to get more meaningful clustering</a:t>
            </a:r>
            <a:endParaRPr lang="en-CA" sz="2000" dirty="0"/>
          </a:p>
        </p:txBody>
      </p:sp>
    </p:spTree>
    <p:extLst>
      <p:ext uri="{BB962C8B-B14F-4D97-AF65-F5344CB8AC3E}">
        <p14:creationId xmlns:p14="http://schemas.microsoft.com/office/powerpoint/2010/main" val="3362849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PCA</a:t>
            </a:r>
            <a:endParaRPr lang="en-CA" dirty="0"/>
          </a:p>
        </p:txBody>
      </p:sp>
      <p:sp>
        <p:nvSpPr>
          <p:cNvPr id="3" name="Content Placeholder 2"/>
          <p:cNvSpPr>
            <a:spLocks noGrp="1"/>
          </p:cNvSpPr>
          <p:nvPr>
            <p:ph idx="1"/>
          </p:nvPr>
        </p:nvSpPr>
        <p:spPr/>
        <p:txBody>
          <a:bodyPr>
            <a:normAutofit/>
          </a:bodyPr>
          <a:lstStyle/>
          <a:p>
            <a:r>
              <a:rPr lang="en-CA" sz="2000" dirty="0" smtClean="0"/>
              <a:t>Principal Component Analysis aims to simplify data by reducing the number of probes (peptides)</a:t>
            </a:r>
          </a:p>
          <a:p>
            <a:r>
              <a:rPr lang="en-CA" sz="2000" dirty="0" smtClean="0"/>
              <a:t>Finds linear combinations of probes that can account for as much variance as possible; the first component has the most variance, the second one has the second most, etc.</a:t>
            </a:r>
          </a:p>
          <a:p>
            <a:r>
              <a:rPr lang="en-CA" sz="2000" dirty="0" smtClean="0"/>
              <a:t>Each component is orthogonal</a:t>
            </a:r>
            <a:endParaRPr lang="en-CA" sz="1800" dirty="0"/>
          </a:p>
        </p:txBody>
      </p:sp>
      <p:pic>
        <p:nvPicPr>
          <p:cNvPr id="4" name="Picture 3" descr="PCA3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6265" y="3031613"/>
            <a:ext cx="3590600" cy="3728065"/>
          </a:xfrm>
          <a:prstGeom prst="rect">
            <a:avLst/>
          </a:prstGeom>
        </p:spPr>
      </p:pic>
    </p:spTree>
    <p:extLst>
      <p:ext uri="{BB962C8B-B14F-4D97-AF65-F5344CB8AC3E}">
        <p14:creationId xmlns:p14="http://schemas.microsoft.com/office/powerpoint/2010/main" val="1682835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PECA</a:t>
            </a:r>
            <a:endParaRPr lang="en-CA" dirty="0"/>
          </a:p>
        </p:txBody>
      </p:sp>
      <p:sp>
        <p:nvSpPr>
          <p:cNvPr id="3" name="Content Placeholder 2"/>
          <p:cNvSpPr>
            <a:spLocks noGrp="1"/>
          </p:cNvSpPr>
          <p:nvPr>
            <p:ph idx="1"/>
          </p:nvPr>
        </p:nvSpPr>
        <p:spPr>
          <a:xfrm>
            <a:off x="457200" y="1600200"/>
            <a:ext cx="4739148" cy="4525963"/>
          </a:xfrm>
        </p:spPr>
        <p:txBody>
          <a:bodyPr>
            <a:normAutofit/>
          </a:bodyPr>
          <a:lstStyle/>
          <a:p>
            <a:r>
              <a:rPr lang="en-CA" sz="2000" dirty="0" smtClean="0"/>
              <a:t>PECA (peptide-level expression-change averaging) calculates the differential expression of proteins between two groups by looking at peptide-level data</a:t>
            </a:r>
          </a:p>
          <a:p>
            <a:r>
              <a:rPr lang="en-CA" sz="2000" dirty="0" smtClean="0"/>
              <a:t>Calculates fold change (log2(group1 expression/group2 expression)) for each peptide in a protein, then uses median value as final result</a:t>
            </a:r>
          </a:p>
          <a:p>
            <a:r>
              <a:rPr lang="en-CA" sz="2000" dirty="0" smtClean="0"/>
              <a:t>Allows us to find proteins that can be used as biomarkers in </a:t>
            </a:r>
            <a:r>
              <a:rPr lang="en-CA" sz="2000" dirty="0" err="1" smtClean="0"/>
              <a:t>immunohistochemical</a:t>
            </a:r>
            <a:r>
              <a:rPr lang="en-CA" sz="2000" dirty="0" smtClean="0"/>
              <a:t> staining</a:t>
            </a:r>
            <a:endParaRPr lang="en-CA" sz="2000" dirty="0"/>
          </a:p>
        </p:txBody>
      </p:sp>
      <p:pic>
        <p:nvPicPr>
          <p:cNvPr id="4" name="Picture 3" descr="HGSC_VolcanoPlot_hgsc_vs_cc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6348" y="1600200"/>
            <a:ext cx="3490452" cy="3490452"/>
          </a:xfrm>
          <a:prstGeom prst="rect">
            <a:avLst/>
          </a:prstGeom>
        </p:spPr>
      </p:pic>
      <p:sp>
        <p:nvSpPr>
          <p:cNvPr id="6" name="TextBox 5"/>
          <p:cNvSpPr txBox="1"/>
          <p:nvPr/>
        </p:nvSpPr>
        <p:spPr>
          <a:xfrm>
            <a:off x="6374581" y="5018237"/>
            <a:ext cx="1377300" cy="369332"/>
          </a:xfrm>
          <a:prstGeom prst="rect">
            <a:avLst/>
          </a:prstGeom>
          <a:noFill/>
        </p:spPr>
        <p:txBody>
          <a:bodyPr wrap="none" rtlCol="0">
            <a:spAutoFit/>
          </a:bodyPr>
          <a:lstStyle/>
          <a:p>
            <a:r>
              <a:rPr lang="en-CA" dirty="0" smtClean="0"/>
              <a:t>CCC </a:t>
            </a:r>
            <a:r>
              <a:rPr lang="en-CA" dirty="0" err="1" smtClean="0"/>
              <a:t>vs</a:t>
            </a:r>
            <a:r>
              <a:rPr lang="en-CA" dirty="0" smtClean="0"/>
              <a:t> HGSC</a:t>
            </a:r>
            <a:endParaRPr lang="en-CA" dirty="0"/>
          </a:p>
        </p:txBody>
      </p:sp>
    </p:spTree>
    <p:extLst>
      <p:ext uri="{BB962C8B-B14F-4D97-AF65-F5344CB8AC3E}">
        <p14:creationId xmlns:p14="http://schemas.microsoft.com/office/powerpoint/2010/main" val="2572554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Pathway Analysis</a:t>
            </a:r>
            <a:endParaRPr lang="en-CA" dirty="0"/>
          </a:p>
        </p:txBody>
      </p:sp>
      <p:sp>
        <p:nvSpPr>
          <p:cNvPr id="3" name="Content Placeholder 2"/>
          <p:cNvSpPr>
            <a:spLocks noGrp="1"/>
          </p:cNvSpPr>
          <p:nvPr>
            <p:ph idx="1"/>
          </p:nvPr>
        </p:nvSpPr>
        <p:spPr>
          <a:xfrm>
            <a:off x="457200" y="1600200"/>
            <a:ext cx="8229600" cy="1873865"/>
          </a:xfrm>
        </p:spPr>
        <p:txBody>
          <a:bodyPr>
            <a:normAutofit/>
          </a:bodyPr>
          <a:lstStyle/>
          <a:p>
            <a:r>
              <a:rPr lang="en-CA" sz="2000" dirty="0" smtClean="0"/>
              <a:t>Once differential expression is completed, we can use proteins that have been highly expressed to run pathway analysis</a:t>
            </a:r>
          </a:p>
          <a:p>
            <a:r>
              <a:rPr lang="en-CA" sz="2000" dirty="0" smtClean="0"/>
              <a:t>Proteins with a high differential expression correspond to genes that are highly expressed, which can then be used for pathway analysis</a:t>
            </a:r>
          </a:p>
          <a:p>
            <a:r>
              <a:rPr lang="en-CA" sz="2000" dirty="0" smtClean="0"/>
              <a:t>Allows us to match highly expressed proteins with functions in the tumour</a:t>
            </a:r>
            <a:endParaRPr lang="en-CA" sz="2000" dirty="0"/>
          </a:p>
        </p:txBody>
      </p:sp>
      <p:pic>
        <p:nvPicPr>
          <p:cNvPr id="4" name="Picture 3" descr="DotPl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4780" y="3474065"/>
            <a:ext cx="4545027" cy="3179985"/>
          </a:xfrm>
          <a:prstGeom prst="rect">
            <a:avLst/>
          </a:prstGeom>
        </p:spPr>
      </p:pic>
    </p:spTree>
    <p:extLst>
      <p:ext uri="{BB962C8B-B14F-4D97-AF65-F5344CB8AC3E}">
        <p14:creationId xmlns:p14="http://schemas.microsoft.com/office/powerpoint/2010/main" val="3388766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Loading </a:t>
            </a:r>
            <a:r>
              <a:rPr lang="en-CA" dirty="0" err="1" smtClean="0"/>
              <a:t>Datafiles</a:t>
            </a:r>
            <a:endParaRPr lang="en-CA" dirty="0"/>
          </a:p>
        </p:txBody>
      </p:sp>
      <p:sp>
        <p:nvSpPr>
          <p:cNvPr id="3" name="Content Placeholder 2"/>
          <p:cNvSpPr>
            <a:spLocks noGrp="1"/>
          </p:cNvSpPr>
          <p:nvPr>
            <p:ph idx="1"/>
          </p:nvPr>
        </p:nvSpPr>
        <p:spPr/>
        <p:txBody>
          <a:bodyPr>
            <a:normAutofit/>
          </a:bodyPr>
          <a:lstStyle/>
          <a:p>
            <a:r>
              <a:rPr lang="en-CA" sz="2000" dirty="0" smtClean="0"/>
              <a:t>Peptide data will usually be given as a PSM file or a processed peptide expression table</a:t>
            </a:r>
          </a:p>
          <a:p>
            <a:r>
              <a:rPr lang="en-CA" sz="2000" dirty="0" smtClean="0"/>
              <a:t>PSM Files are more complicated to process</a:t>
            </a:r>
          </a:p>
          <a:p>
            <a:pPr lvl="1"/>
            <a:r>
              <a:rPr lang="en-CA" sz="1600" dirty="0" smtClean="0"/>
              <a:t>Each row is a peptide, with the intensities given by columns X126 </a:t>
            </a:r>
            <a:r>
              <a:rPr lang="mr-IN" sz="1600" dirty="0" smtClean="0"/>
              <a:t>–</a:t>
            </a:r>
            <a:r>
              <a:rPr lang="en-CA" sz="1600" dirty="0" smtClean="0"/>
              <a:t> X131</a:t>
            </a:r>
          </a:p>
          <a:p>
            <a:pPr lvl="1"/>
            <a:r>
              <a:rPr lang="en-CA" sz="1600" dirty="0" smtClean="0"/>
              <a:t>The other relevant columns are </a:t>
            </a:r>
            <a:r>
              <a:rPr lang="en-CA" sz="1600" dirty="0" err="1" smtClean="0"/>
              <a:t>Annotated.Sequence</a:t>
            </a:r>
            <a:r>
              <a:rPr lang="en-CA" sz="1600" dirty="0" smtClean="0"/>
              <a:t> (Peptide sequence), Contaminant, </a:t>
            </a:r>
            <a:r>
              <a:rPr lang="en-CA" sz="1600" dirty="0" err="1" smtClean="0"/>
              <a:t>Number.of.Protein.Groups</a:t>
            </a:r>
            <a:r>
              <a:rPr lang="en-CA" sz="1600" dirty="0" smtClean="0"/>
              <a:t>, and </a:t>
            </a:r>
            <a:r>
              <a:rPr lang="en-CA" sz="1600" dirty="0" err="1" smtClean="0"/>
              <a:t>Master.Protein.Accessions</a:t>
            </a:r>
            <a:r>
              <a:rPr lang="en-CA" sz="1600" dirty="0" smtClean="0"/>
              <a:t> (Protein Accession ID).</a:t>
            </a:r>
          </a:p>
          <a:p>
            <a:pPr lvl="1"/>
            <a:r>
              <a:rPr lang="en-CA" sz="1600" dirty="0" smtClean="0"/>
              <a:t>We only want to look at look at peptides that aren’t contaminants, and are unique to one protein (i.e. must be 1 under </a:t>
            </a:r>
            <a:r>
              <a:rPr lang="en-CA" sz="1600" dirty="0" err="1" smtClean="0"/>
              <a:t>Number.of.Protein.Groups</a:t>
            </a:r>
            <a:r>
              <a:rPr lang="en-CA" sz="1600" dirty="0" smtClean="0"/>
              <a:t> column)</a:t>
            </a:r>
          </a:p>
          <a:p>
            <a:pPr lvl="1"/>
            <a:r>
              <a:rPr lang="en-CA" sz="1600" dirty="0" smtClean="0"/>
              <a:t>Also requires a Protein </a:t>
            </a:r>
            <a:r>
              <a:rPr lang="en-CA" sz="1600" dirty="0" err="1" smtClean="0"/>
              <a:t>datafile</a:t>
            </a:r>
            <a:r>
              <a:rPr lang="en-CA" sz="1600" dirty="0" smtClean="0"/>
              <a:t> (Protein info for each accession) and a list of the samples that were run</a:t>
            </a:r>
            <a:endParaRPr lang="en-CA" sz="1200" dirty="0" smtClean="0"/>
          </a:p>
          <a:p>
            <a:r>
              <a:rPr lang="en-CA" sz="2000" dirty="0" smtClean="0"/>
              <a:t>Processed peptide expression tables are the product of </a:t>
            </a:r>
            <a:r>
              <a:rPr lang="en-CA" sz="2000" dirty="0" err="1" smtClean="0"/>
              <a:t>processData</a:t>
            </a:r>
            <a:r>
              <a:rPr lang="en-CA" sz="2000" dirty="0" smtClean="0"/>
              <a:t> on a PSM file</a:t>
            </a:r>
          </a:p>
          <a:p>
            <a:pPr lvl="1"/>
            <a:r>
              <a:rPr lang="en-CA" sz="1600" dirty="0" smtClean="0"/>
              <a:t>Contains Accession, Sequence, and peptide intensities for each sample</a:t>
            </a:r>
          </a:p>
          <a:p>
            <a:pPr lvl="1"/>
            <a:r>
              <a:rPr lang="en-CA" sz="1600" dirty="0" smtClean="0"/>
              <a:t>Can also contain the Gene and Description, depending on who ran it</a:t>
            </a:r>
          </a:p>
        </p:txBody>
      </p:sp>
    </p:spTree>
    <p:extLst>
      <p:ext uri="{BB962C8B-B14F-4D97-AF65-F5344CB8AC3E}">
        <p14:creationId xmlns:p14="http://schemas.microsoft.com/office/powerpoint/2010/main" val="3680491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Pheno</a:t>
            </a:r>
            <a:endParaRPr lang="en-CA" dirty="0"/>
          </a:p>
        </p:txBody>
      </p:sp>
      <p:sp>
        <p:nvSpPr>
          <p:cNvPr id="3" name="Content Placeholder 2"/>
          <p:cNvSpPr>
            <a:spLocks noGrp="1"/>
          </p:cNvSpPr>
          <p:nvPr>
            <p:ph idx="1"/>
          </p:nvPr>
        </p:nvSpPr>
        <p:spPr/>
        <p:txBody>
          <a:bodyPr>
            <a:normAutofit/>
          </a:bodyPr>
          <a:lstStyle/>
          <a:p>
            <a:r>
              <a:rPr lang="en-CA" sz="2000" dirty="0" err="1" smtClean="0"/>
              <a:t>Pheno</a:t>
            </a:r>
            <a:r>
              <a:rPr lang="en-CA" sz="2000" dirty="0" smtClean="0"/>
              <a:t> (aka phenotype, which doesn’t really match) is used to keep track of information about each sample</a:t>
            </a:r>
          </a:p>
          <a:p>
            <a:pPr lvl="1"/>
            <a:r>
              <a:rPr lang="en-CA" sz="1600" dirty="0" smtClean="0"/>
              <a:t>I called it </a:t>
            </a:r>
            <a:r>
              <a:rPr lang="en-CA" sz="1600" dirty="0" err="1" smtClean="0"/>
              <a:t>pheno</a:t>
            </a:r>
            <a:r>
              <a:rPr lang="en-CA" sz="1600" dirty="0" smtClean="0"/>
              <a:t> because </a:t>
            </a:r>
            <a:r>
              <a:rPr lang="en-CA" sz="1600" dirty="0" err="1" smtClean="0"/>
              <a:t>ComBat</a:t>
            </a:r>
            <a:r>
              <a:rPr lang="en-CA" sz="1600" dirty="0" smtClean="0"/>
              <a:t> was originally designed for DNA/RNA microarray experiments, and their example code uses </a:t>
            </a:r>
            <a:r>
              <a:rPr lang="en-CA" sz="1600" dirty="0" err="1" smtClean="0"/>
              <a:t>pheno</a:t>
            </a:r>
            <a:r>
              <a:rPr lang="en-CA" sz="1600" dirty="0" smtClean="0"/>
              <a:t> for the same purpose</a:t>
            </a:r>
          </a:p>
          <a:p>
            <a:r>
              <a:rPr lang="en-CA" sz="2000" dirty="0" smtClean="0"/>
              <a:t>For </a:t>
            </a:r>
            <a:r>
              <a:rPr lang="en-CA" sz="2000" dirty="0" err="1" smtClean="0"/>
              <a:t>ComBat</a:t>
            </a:r>
            <a:r>
              <a:rPr lang="en-CA" sz="2000" dirty="0" smtClean="0"/>
              <a:t>, the most important column is the batch data, as this is required for correction</a:t>
            </a:r>
          </a:p>
          <a:p>
            <a:r>
              <a:rPr lang="en-CA" sz="2000" dirty="0" err="1" smtClean="0"/>
              <a:t>BatchDf</a:t>
            </a:r>
            <a:r>
              <a:rPr lang="en-CA" sz="2000" dirty="0" smtClean="0"/>
              <a:t> can be used to create a base </a:t>
            </a:r>
            <a:r>
              <a:rPr lang="en-CA" sz="2000" dirty="0" err="1" smtClean="0"/>
              <a:t>dataframe</a:t>
            </a:r>
            <a:r>
              <a:rPr lang="en-CA" sz="2000" dirty="0" smtClean="0"/>
              <a:t> for each batch</a:t>
            </a:r>
          </a:p>
          <a:p>
            <a:pPr lvl="1"/>
            <a:r>
              <a:rPr lang="en-CA" sz="1600" dirty="0" smtClean="0"/>
              <a:t>Takes a </a:t>
            </a:r>
            <a:r>
              <a:rPr lang="en-CA" sz="1600" dirty="0" err="1" smtClean="0"/>
              <a:t>dataframe</a:t>
            </a:r>
            <a:r>
              <a:rPr lang="en-CA" sz="1600" dirty="0" smtClean="0"/>
              <a:t> and a batch number, and returns a list of the sample names and the input batch number</a:t>
            </a:r>
          </a:p>
          <a:p>
            <a:r>
              <a:rPr lang="en-CA" sz="2000" dirty="0" err="1" smtClean="0"/>
              <a:t>Pheno</a:t>
            </a:r>
            <a:r>
              <a:rPr lang="en-CA" sz="2000" dirty="0" smtClean="0"/>
              <a:t> should also include information like tumour type for each sample, and can later be used to track clustering information</a:t>
            </a:r>
          </a:p>
          <a:p>
            <a:endParaRPr lang="en-CA" sz="1800" dirty="0" smtClean="0"/>
          </a:p>
          <a:p>
            <a:endParaRPr lang="en-CA" sz="2000" dirty="0" smtClean="0"/>
          </a:p>
        </p:txBody>
      </p:sp>
    </p:spTree>
    <p:extLst>
      <p:ext uri="{BB962C8B-B14F-4D97-AF65-F5344CB8AC3E}">
        <p14:creationId xmlns:p14="http://schemas.microsoft.com/office/powerpoint/2010/main" val="3791348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Processing the Data</a:t>
            </a:r>
            <a:endParaRPr lang="en-CA" dirty="0"/>
          </a:p>
        </p:txBody>
      </p:sp>
      <p:sp>
        <p:nvSpPr>
          <p:cNvPr id="3" name="Content Placeholder 2"/>
          <p:cNvSpPr>
            <a:spLocks noGrp="1"/>
          </p:cNvSpPr>
          <p:nvPr>
            <p:ph idx="1"/>
          </p:nvPr>
        </p:nvSpPr>
        <p:spPr>
          <a:xfrm>
            <a:off x="457200" y="1600200"/>
            <a:ext cx="8229600" cy="4757994"/>
          </a:xfrm>
        </p:spPr>
        <p:txBody>
          <a:bodyPr>
            <a:normAutofit/>
          </a:bodyPr>
          <a:lstStyle/>
          <a:p>
            <a:r>
              <a:rPr lang="en-CA" sz="2000" dirty="0" smtClean="0"/>
              <a:t>Peptides that are missing from one or more batches will cause </a:t>
            </a:r>
            <a:r>
              <a:rPr lang="en-CA" sz="2000" dirty="0" err="1" smtClean="0"/>
              <a:t>ComBat</a:t>
            </a:r>
            <a:r>
              <a:rPr lang="en-CA" sz="2000" dirty="0" smtClean="0"/>
              <a:t> to raise an error, and must be removed</a:t>
            </a:r>
          </a:p>
          <a:p>
            <a:r>
              <a:rPr lang="en-CA" sz="2000" dirty="0" smtClean="0"/>
              <a:t>A peptide must have at least two readings in each batch to be considered present (so that variance can be calculated), but may require more depending on </a:t>
            </a:r>
            <a:r>
              <a:rPr lang="en-CA" sz="2000" dirty="0" err="1" smtClean="0"/>
              <a:t>ComBat</a:t>
            </a:r>
            <a:r>
              <a:rPr lang="en-CA" sz="2000" dirty="0" smtClean="0"/>
              <a:t> correction (see section on </a:t>
            </a:r>
            <a:r>
              <a:rPr lang="en-CA" sz="2000" dirty="0" err="1" smtClean="0"/>
              <a:t>ComBat</a:t>
            </a:r>
            <a:r>
              <a:rPr lang="en-CA" sz="2000" dirty="0"/>
              <a:t> </a:t>
            </a:r>
            <a:r>
              <a:rPr lang="en-CA" sz="2000" dirty="0" smtClean="0"/>
              <a:t>for unbalanced batches)</a:t>
            </a:r>
          </a:p>
          <a:p>
            <a:r>
              <a:rPr lang="en-CA" sz="2000" dirty="0" smtClean="0"/>
              <a:t>After peptides that are missing from 1+ batches are removed, we normalise sample intensity and probe intensity</a:t>
            </a:r>
          </a:p>
          <a:p>
            <a:pPr lvl="1"/>
            <a:r>
              <a:rPr lang="en-CA" sz="1600" dirty="0" smtClean="0"/>
              <a:t>Sample intensity is normalized because we work under the assumption that all samples should have the same total protein content; deviations are assumed to be either due to experimental variation or some issue </a:t>
            </a:r>
            <a:r>
              <a:rPr lang="pl-PL" sz="1600" dirty="0" err="1" smtClean="0"/>
              <a:t>wi</a:t>
            </a:r>
            <a:r>
              <a:rPr lang="en-CA" sz="1600" dirty="0" err="1" smtClean="0"/>
              <a:t>th</a:t>
            </a:r>
            <a:r>
              <a:rPr lang="en-CA" sz="1600" dirty="0" smtClean="0"/>
              <a:t> processing</a:t>
            </a:r>
          </a:p>
          <a:p>
            <a:pPr lvl="1"/>
            <a:r>
              <a:rPr lang="en-CA" sz="1600" dirty="0" smtClean="0"/>
              <a:t>Normalizing probe intensity will not effect differential expression analyses, but does present samples from being overly correlated with each other</a:t>
            </a:r>
          </a:p>
          <a:p>
            <a:r>
              <a:rPr lang="en-CA" sz="2000" dirty="0" smtClean="0"/>
              <a:t>Data is then converted to log-2 data to prevent negative absolute values during </a:t>
            </a:r>
            <a:r>
              <a:rPr lang="en-CA" sz="2000" dirty="0" err="1" smtClean="0"/>
              <a:t>ComBat</a:t>
            </a:r>
            <a:endParaRPr lang="en-CA" sz="2000" dirty="0"/>
          </a:p>
        </p:txBody>
      </p:sp>
    </p:spTree>
    <p:extLst>
      <p:ext uri="{BB962C8B-B14F-4D97-AF65-F5344CB8AC3E}">
        <p14:creationId xmlns:p14="http://schemas.microsoft.com/office/powerpoint/2010/main" val="3255632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 of Probe Normalization</a:t>
            </a:r>
            <a:endParaRPr lang="en-CA" dirty="0"/>
          </a:p>
        </p:txBody>
      </p:sp>
      <p:pic>
        <p:nvPicPr>
          <p:cNvPr id="4" name="Picture 3" descr="HGSC_PrC_noNor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39" y="1712452"/>
            <a:ext cx="4400089" cy="4400089"/>
          </a:xfrm>
          <a:prstGeom prst="rect">
            <a:avLst/>
          </a:prstGeom>
        </p:spPr>
      </p:pic>
      <p:pic>
        <p:nvPicPr>
          <p:cNvPr id="5" name="Picture 4" descr="HGSC_PoC_normal.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7395" y="1712452"/>
            <a:ext cx="4400089" cy="4400089"/>
          </a:xfrm>
          <a:prstGeom prst="rect">
            <a:avLst/>
          </a:prstGeom>
        </p:spPr>
      </p:pic>
      <p:sp>
        <p:nvSpPr>
          <p:cNvPr id="6" name="TextBox 5"/>
          <p:cNvSpPr txBox="1"/>
          <p:nvPr/>
        </p:nvSpPr>
        <p:spPr>
          <a:xfrm>
            <a:off x="1515807" y="6112541"/>
            <a:ext cx="1807030" cy="369332"/>
          </a:xfrm>
          <a:prstGeom prst="rect">
            <a:avLst/>
          </a:prstGeom>
          <a:noFill/>
        </p:spPr>
        <p:txBody>
          <a:bodyPr wrap="none" rtlCol="0">
            <a:spAutoFit/>
          </a:bodyPr>
          <a:lstStyle/>
          <a:p>
            <a:r>
              <a:rPr lang="en-CA" dirty="0" smtClean="0"/>
              <a:t>No normalization</a:t>
            </a:r>
            <a:endParaRPr lang="en-CA" dirty="0"/>
          </a:p>
        </p:txBody>
      </p:sp>
      <p:sp>
        <p:nvSpPr>
          <p:cNvPr id="7" name="TextBox 6"/>
          <p:cNvSpPr txBox="1"/>
          <p:nvPr/>
        </p:nvSpPr>
        <p:spPr>
          <a:xfrm>
            <a:off x="6136967" y="6112541"/>
            <a:ext cx="1993229" cy="369332"/>
          </a:xfrm>
          <a:prstGeom prst="rect">
            <a:avLst/>
          </a:prstGeom>
          <a:noFill/>
        </p:spPr>
        <p:txBody>
          <a:bodyPr wrap="none" rtlCol="0">
            <a:spAutoFit/>
          </a:bodyPr>
          <a:lstStyle/>
          <a:p>
            <a:r>
              <a:rPr lang="en-CA" dirty="0" smtClean="0"/>
              <a:t>With normalization</a:t>
            </a:r>
            <a:endParaRPr lang="en-CA" dirty="0"/>
          </a:p>
        </p:txBody>
      </p:sp>
    </p:spTree>
    <p:extLst>
      <p:ext uri="{BB962C8B-B14F-4D97-AF65-F5344CB8AC3E}">
        <p14:creationId xmlns:p14="http://schemas.microsoft.com/office/powerpoint/2010/main" val="2275518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ComBat</a:t>
            </a:r>
            <a:endParaRPr lang="en-CA" dirty="0"/>
          </a:p>
        </p:txBody>
      </p:sp>
      <p:sp>
        <p:nvSpPr>
          <p:cNvPr id="3" name="Content Placeholder 2"/>
          <p:cNvSpPr>
            <a:spLocks noGrp="1"/>
          </p:cNvSpPr>
          <p:nvPr>
            <p:ph idx="1"/>
          </p:nvPr>
        </p:nvSpPr>
        <p:spPr/>
        <p:txBody>
          <a:bodyPr>
            <a:normAutofit/>
          </a:bodyPr>
          <a:lstStyle/>
          <a:p>
            <a:r>
              <a:rPr lang="en-CA" sz="2000" dirty="0" err="1" smtClean="0"/>
              <a:t>ComBat</a:t>
            </a:r>
            <a:r>
              <a:rPr lang="en-CA" sz="2000" dirty="0" smtClean="0"/>
              <a:t> (Combating Batch effect) uses an empirical Bayes method to correct for batch effect</a:t>
            </a:r>
          </a:p>
          <a:p>
            <a:r>
              <a:rPr lang="en-CA" sz="2000" dirty="0" smtClean="0"/>
              <a:t>Requires:</a:t>
            </a:r>
          </a:p>
          <a:p>
            <a:pPr lvl="1"/>
            <a:r>
              <a:rPr lang="en-US" sz="1600" dirty="0" err="1" smtClean="0"/>
              <a:t>dat</a:t>
            </a:r>
            <a:r>
              <a:rPr lang="en-US" sz="1600" dirty="0" smtClean="0"/>
              <a:t>: a matrix where the columns are samples and rows are peptides</a:t>
            </a:r>
          </a:p>
          <a:p>
            <a:pPr lvl="2"/>
            <a:r>
              <a:rPr lang="en-US" sz="1200" dirty="0" smtClean="0"/>
              <a:t>Columns must be named with the same samples that are present in </a:t>
            </a:r>
            <a:r>
              <a:rPr lang="en-US" sz="1200" dirty="0" err="1" smtClean="0"/>
              <a:t>pheno$Sample</a:t>
            </a:r>
            <a:endParaRPr lang="en-US" sz="1200" dirty="0"/>
          </a:p>
          <a:p>
            <a:pPr lvl="1"/>
            <a:r>
              <a:rPr lang="en-US" sz="1600" dirty="0" smtClean="0"/>
              <a:t>batch: if </a:t>
            </a:r>
            <a:r>
              <a:rPr lang="en-US" sz="1600" dirty="0" err="1" smtClean="0"/>
              <a:t>pheno</a:t>
            </a:r>
            <a:r>
              <a:rPr lang="en-US" sz="1600" dirty="0" smtClean="0"/>
              <a:t> was set up correctly, you can use </a:t>
            </a:r>
            <a:r>
              <a:rPr lang="en-US" sz="1600" dirty="0" err="1" smtClean="0"/>
              <a:t>pheno$batch</a:t>
            </a:r>
            <a:r>
              <a:rPr lang="en-US" sz="1600" dirty="0" smtClean="0"/>
              <a:t> here</a:t>
            </a:r>
          </a:p>
          <a:p>
            <a:pPr lvl="2"/>
            <a:r>
              <a:rPr lang="en-US" sz="1200" dirty="0" smtClean="0"/>
              <a:t>batch requires the corresponding list of the batch each sample was from. The order of samples should match the order of columns in dat.</a:t>
            </a:r>
          </a:p>
          <a:p>
            <a:pPr lvl="1"/>
            <a:r>
              <a:rPr lang="en-US" sz="1600" dirty="0" smtClean="0"/>
              <a:t>mod: the design model for the experiment</a:t>
            </a:r>
          </a:p>
          <a:p>
            <a:pPr lvl="2"/>
            <a:r>
              <a:rPr lang="en-US" sz="1200" dirty="0" smtClean="0"/>
              <a:t>Each row should be a different sample, and each column should be a different design condition</a:t>
            </a:r>
          </a:p>
          <a:p>
            <a:pPr lvl="2"/>
            <a:r>
              <a:rPr lang="pt-BR" sz="1200" dirty="0" err="1" smtClean="0"/>
              <a:t>Can</a:t>
            </a:r>
            <a:r>
              <a:rPr lang="pt-BR" sz="1200" dirty="0" smtClean="0"/>
              <a:t> </a:t>
            </a:r>
            <a:r>
              <a:rPr lang="pt-BR" sz="1200" dirty="0" err="1" smtClean="0"/>
              <a:t>be</a:t>
            </a:r>
            <a:r>
              <a:rPr lang="pt-BR" sz="1200" dirty="0" smtClean="0"/>
              <a:t> </a:t>
            </a:r>
            <a:r>
              <a:rPr lang="pt-BR" sz="1200" dirty="0" err="1" smtClean="0"/>
              <a:t>made</a:t>
            </a:r>
            <a:r>
              <a:rPr lang="pt-BR" sz="1200" dirty="0" smtClean="0"/>
              <a:t> </a:t>
            </a:r>
            <a:r>
              <a:rPr lang="pt-BR" sz="1200" dirty="0" err="1" smtClean="0"/>
              <a:t>with</a:t>
            </a:r>
            <a:r>
              <a:rPr lang="pt-BR" sz="1200" dirty="0" smtClean="0"/>
              <a:t>: </a:t>
            </a:r>
            <a:r>
              <a:rPr lang="pt-BR" sz="1200" dirty="0" err="1" smtClean="0"/>
              <a:t>modcombat</a:t>
            </a:r>
            <a:r>
              <a:rPr lang="pt-BR" sz="1200" dirty="0" smtClean="0"/>
              <a:t> = </a:t>
            </a:r>
            <a:r>
              <a:rPr lang="pt-BR" sz="1200" dirty="0" err="1" smtClean="0"/>
              <a:t>model.matrix</a:t>
            </a:r>
            <a:r>
              <a:rPr lang="pt-BR" sz="1200" dirty="0" smtClean="0"/>
              <a:t>(~1, data = </a:t>
            </a:r>
            <a:r>
              <a:rPr lang="pt-BR" sz="1200" dirty="0" err="1" smtClean="0"/>
              <a:t>pheno</a:t>
            </a:r>
            <a:r>
              <a:rPr lang="pt-BR" sz="1200" dirty="0" smtClean="0"/>
              <a:t>)</a:t>
            </a:r>
            <a:endParaRPr lang="en-CA" sz="1200" dirty="0" smtClean="0"/>
          </a:p>
          <a:p>
            <a:endParaRPr lang="en-CA" sz="2000" dirty="0"/>
          </a:p>
        </p:txBody>
      </p:sp>
    </p:spTree>
    <p:extLst>
      <p:ext uri="{BB962C8B-B14F-4D97-AF65-F5344CB8AC3E}">
        <p14:creationId xmlns:p14="http://schemas.microsoft.com/office/powerpoint/2010/main" val="3189270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Unbalanced Batches</a:t>
            </a:r>
            <a:endParaRPr lang="en-CA" dirty="0"/>
          </a:p>
        </p:txBody>
      </p:sp>
      <p:sp>
        <p:nvSpPr>
          <p:cNvPr id="3" name="Content Placeholder 2"/>
          <p:cNvSpPr>
            <a:spLocks noGrp="1"/>
          </p:cNvSpPr>
          <p:nvPr>
            <p:ph idx="1"/>
          </p:nvPr>
        </p:nvSpPr>
        <p:spPr/>
        <p:txBody>
          <a:bodyPr>
            <a:normAutofit/>
          </a:bodyPr>
          <a:lstStyle/>
          <a:p>
            <a:r>
              <a:rPr lang="en-CA" sz="2000" dirty="0" smtClean="0"/>
              <a:t>Occasionally batches will not have an equal amount of each tumour type</a:t>
            </a:r>
          </a:p>
          <a:p>
            <a:pPr lvl="1"/>
            <a:r>
              <a:rPr lang="en-CA" sz="1600" dirty="0" smtClean="0"/>
              <a:t>If Batch 1 has 9 samples of Type A and 1 sample of type B, and Batch 2 has 1 sample of Type A and 9 samples of Type B, then applying </a:t>
            </a:r>
            <a:r>
              <a:rPr lang="en-CA" sz="1600" dirty="0" err="1" smtClean="0"/>
              <a:t>ComBat</a:t>
            </a:r>
            <a:r>
              <a:rPr lang="en-CA" sz="1600" dirty="0" smtClean="0"/>
              <a:t> blindly will result in overcorrection</a:t>
            </a:r>
          </a:p>
          <a:p>
            <a:pPr lvl="1"/>
            <a:r>
              <a:rPr lang="en-CA" sz="1600" dirty="0" smtClean="0"/>
              <a:t>Most batch effect correction methods assume that the average intensity for each peptide should be the same for each batch, but this is no longer true if the batches have different numbers of each type!</a:t>
            </a:r>
          </a:p>
          <a:p>
            <a:pPr lvl="1"/>
            <a:r>
              <a:rPr lang="en-CA" sz="1600" dirty="0" smtClean="0"/>
              <a:t>To fix this, we adjust the model to include type:</a:t>
            </a:r>
          </a:p>
          <a:p>
            <a:pPr lvl="2"/>
            <a:r>
              <a:rPr lang="en-CA" sz="1200" dirty="0" err="1" smtClean="0"/>
              <a:t>modcombat</a:t>
            </a:r>
            <a:r>
              <a:rPr lang="en-CA" sz="1200" dirty="0" smtClean="0"/>
              <a:t> = </a:t>
            </a:r>
            <a:r>
              <a:rPr lang="en-CA" sz="1200" dirty="0" err="1" smtClean="0"/>
              <a:t>model.matrix</a:t>
            </a:r>
            <a:r>
              <a:rPr lang="en-CA" sz="1200" dirty="0" smtClean="0"/>
              <a:t>(~</a:t>
            </a:r>
            <a:r>
              <a:rPr lang="en-CA" sz="1200" dirty="0" err="1" smtClean="0"/>
              <a:t>as.factor</a:t>
            </a:r>
            <a:r>
              <a:rPr lang="en-CA" sz="1200" dirty="0" smtClean="0"/>
              <a:t>(type), data = </a:t>
            </a:r>
            <a:r>
              <a:rPr lang="en-CA" sz="1200" dirty="0" err="1" smtClean="0"/>
              <a:t>pheno</a:t>
            </a:r>
            <a:r>
              <a:rPr lang="en-CA" sz="1200" dirty="0" smtClean="0"/>
              <a:t>)</a:t>
            </a:r>
            <a:endParaRPr lang="en-CA" sz="800" dirty="0" smtClean="0"/>
          </a:p>
          <a:p>
            <a:pPr lvl="1"/>
            <a:r>
              <a:rPr lang="en-CA" sz="1600" dirty="0" smtClean="0"/>
              <a:t>Pros: allows us to process batches that are unbalanced</a:t>
            </a:r>
          </a:p>
          <a:p>
            <a:pPr lvl="1"/>
            <a:r>
              <a:rPr lang="en-CA" sz="1600" dirty="0" smtClean="0"/>
              <a:t>Cons: biases t</a:t>
            </a:r>
            <a:r>
              <a:rPr lang="en-US" sz="1600" dirty="0" smtClean="0"/>
              <a:t>he</a:t>
            </a:r>
            <a:r>
              <a:rPr lang="en-CA" sz="1600" dirty="0" smtClean="0"/>
              <a:t> data to exaggerate differences we expect to be there, and if there is an unknown type in the proteomic data that is unbalanced, we obviously can not correct for it</a:t>
            </a:r>
          </a:p>
        </p:txBody>
      </p:sp>
    </p:spTree>
    <p:extLst>
      <p:ext uri="{BB962C8B-B14F-4D97-AF65-F5344CB8AC3E}">
        <p14:creationId xmlns:p14="http://schemas.microsoft.com/office/powerpoint/2010/main" val="910139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Effect of adding tumour types</a:t>
            </a:r>
            <a:endParaRPr lang="en-CA" dirty="0"/>
          </a:p>
        </p:txBody>
      </p:sp>
      <p:sp>
        <p:nvSpPr>
          <p:cNvPr id="11" name="Content Placeholder 2"/>
          <p:cNvSpPr>
            <a:spLocks noGrp="1"/>
          </p:cNvSpPr>
          <p:nvPr>
            <p:ph idx="1"/>
          </p:nvPr>
        </p:nvSpPr>
        <p:spPr>
          <a:xfrm>
            <a:off x="457200" y="1600200"/>
            <a:ext cx="4155768" cy="4525963"/>
          </a:xfrm>
        </p:spPr>
        <p:txBody>
          <a:bodyPr>
            <a:normAutofit/>
          </a:bodyPr>
          <a:lstStyle/>
          <a:p>
            <a:r>
              <a:rPr lang="en-CA" sz="2000" dirty="0" smtClean="0"/>
              <a:t>Peptide </a:t>
            </a:r>
            <a:r>
              <a:rPr lang="en-CA" sz="2000" dirty="0" err="1" smtClean="0"/>
              <a:t>heatmap</a:t>
            </a:r>
            <a:r>
              <a:rPr lang="en-CA" sz="2000" dirty="0" smtClean="0"/>
              <a:t> of </a:t>
            </a:r>
            <a:r>
              <a:rPr lang="en-CA" sz="2000" dirty="0" err="1" smtClean="0"/>
              <a:t>ComBat</a:t>
            </a:r>
            <a:r>
              <a:rPr lang="en-CA" sz="2000" dirty="0" smtClean="0"/>
              <a:t> with a model of randomized tumour types (mix)</a:t>
            </a:r>
          </a:p>
          <a:p>
            <a:r>
              <a:rPr lang="en-CA" sz="2000" dirty="0" smtClean="0"/>
              <a:t>Samples do not cluster by randomized tumour type -&gt; bias appears to be small if there is not a true difference in tumour type</a:t>
            </a:r>
            <a:endParaRPr lang="en-CA" sz="1600" dirty="0" smtClean="0"/>
          </a:p>
        </p:txBody>
      </p:sp>
    </p:spTree>
    <p:extLst>
      <p:ext uri="{BB962C8B-B14F-4D97-AF65-F5344CB8AC3E}">
        <p14:creationId xmlns:p14="http://schemas.microsoft.com/office/powerpoint/2010/main" val="875885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ComBat</a:t>
            </a:r>
            <a:r>
              <a:rPr lang="en-CA" dirty="0" smtClean="0"/>
              <a:t> with Tumour Types</a:t>
            </a:r>
            <a:endParaRPr lang="en-CA" dirty="0"/>
          </a:p>
        </p:txBody>
      </p:sp>
      <p:pic>
        <p:nvPicPr>
          <p:cNvPr id="4" name="Picture 3" descr="TCC_Large_top30_sub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4903" y="1417638"/>
            <a:ext cx="4449097" cy="4449097"/>
          </a:xfrm>
          <a:prstGeom prst="rect">
            <a:avLst/>
          </a:prstGeom>
        </p:spPr>
      </p:pic>
      <p:pic>
        <p:nvPicPr>
          <p:cNvPr id="5" name="Picture 4" descr="TCC_Large_noMode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678" y="1417638"/>
            <a:ext cx="4449097" cy="4449097"/>
          </a:xfrm>
          <a:prstGeom prst="rect">
            <a:avLst/>
          </a:prstGeom>
        </p:spPr>
      </p:pic>
      <p:sp>
        <p:nvSpPr>
          <p:cNvPr id="6" name="TextBox 5"/>
          <p:cNvSpPr txBox="1"/>
          <p:nvPr/>
        </p:nvSpPr>
        <p:spPr>
          <a:xfrm>
            <a:off x="457200" y="5972474"/>
            <a:ext cx="2877711" cy="369332"/>
          </a:xfrm>
          <a:prstGeom prst="rect">
            <a:avLst/>
          </a:prstGeom>
          <a:noFill/>
        </p:spPr>
        <p:txBody>
          <a:bodyPr wrap="none" rtlCol="0">
            <a:spAutoFit/>
          </a:bodyPr>
          <a:lstStyle/>
          <a:p>
            <a:r>
              <a:rPr lang="en-CA" dirty="0" smtClean="0"/>
              <a:t>Model with no tumour types</a:t>
            </a:r>
            <a:endParaRPr lang="en-CA" dirty="0"/>
          </a:p>
        </p:txBody>
      </p:sp>
      <p:sp>
        <p:nvSpPr>
          <p:cNvPr id="7" name="TextBox 6"/>
          <p:cNvSpPr txBox="1"/>
          <p:nvPr/>
        </p:nvSpPr>
        <p:spPr>
          <a:xfrm>
            <a:off x="5448710" y="5972474"/>
            <a:ext cx="2582758" cy="369332"/>
          </a:xfrm>
          <a:prstGeom prst="rect">
            <a:avLst/>
          </a:prstGeom>
          <a:noFill/>
        </p:spPr>
        <p:txBody>
          <a:bodyPr wrap="none" rtlCol="0">
            <a:spAutoFit/>
          </a:bodyPr>
          <a:lstStyle/>
          <a:p>
            <a:r>
              <a:rPr lang="en-CA" dirty="0" smtClean="0"/>
              <a:t>Model with tumour types</a:t>
            </a:r>
            <a:endParaRPr lang="en-CA" dirty="0"/>
          </a:p>
        </p:txBody>
      </p:sp>
      <p:pic>
        <p:nvPicPr>
          <p:cNvPr id="8" name="Picture 7" descr="TCC_Large_top30_sub4.png"/>
          <p:cNvPicPr>
            <a:picLocks noChangeAspect="1"/>
          </p:cNvPicPr>
          <p:nvPr/>
        </p:nvPicPr>
        <p:blipFill rotWithShape="1">
          <a:blip r:embed="rId2">
            <a:extLst>
              <a:ext uri="{28A0092B-C50C-407E-A947-70E740481C1C}">
                <a14:useLocalDpi xmlns:a14="http://schemas.microsoft.com/office/drawing/2010/main" val="0"/>
              </a:ext>
            </a:extLst>
          </a:blip>
          <a:srcRect b="97167"/>
          <a:stretch/>
        </p:blipFill>
        <p:spPr>
          <a:xfrm>
            <a:off x="155678" y="1417638"/>
            <a:ext cx="4449097" cy="126027"/>
          </a:xfrm>
          <a:prstGeom prst="rect">
            <a:avLst/>
          </a:prstGeom>
        </p:spPr>
      </p:pic>
    </p:spTree>
    <p:extLst>
      <p:ext uri="{BB962C8B-B14F-4D97-AF65-F5344CB8AC3E}">
        <p14:creationId xmlns:p14="http://schemas.microsoft.com/office/powerpoint/2010/main" val="2924007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417</TotalTime>
  <Words>1140</Words>
  <Application>Microsoft Macintosh PowerPoint</Application>
  <PresentationFormat>On-screen Show (4:3)</PresentationFormat>
  <Paragraphs>88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ComBat Template Guide</vt:lpstr>
      <vt:lpstr>Loading Datafiles</vt:lpstr>
      <vt:lpstr>Pheno</vt:lpstr>
      <vt:lpstr>Processing the Data</vt:lpstr>
      <vt:lpstr>Example of Probe Normalization</vt:lpstr>
      <vt:lpstr>ComBat</vt:lpstr>
      <vt:lpstr>Unbalanced Batches</vt:lpstr>
      <vt:lpstr>Effect of adding tumour types</vt:lpstr>
      <vt:lpstr>ComBat with Tumour Types</vt:lpstr>
      <vt:lpstr>Clustering</vt:lpstr>
      <vt:lpstr>Picking the number of clusters</vt:lpstr>
      <vt:lpstr>PCA</vt:lpstr>
      <vt:lpstr>PECA</vt:lpstr>
      <vt:lpstr>Pathway Analysis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ComBat Template Guide</dc:title>
  <dc:creator>Jonathan</dc:creator>
  <cp:lastModifiedBy>Jonathan</cp:lastModifiedBy>
  <cp:revision>48</cp:revision>
  <dcterms:created xsi:type="dcterms:W3CDTF">2018-04-17T21:15:39Z</dcterms:created>
  <dcterms:modified xsi:type="dcterms:W3CDTF">2018-04-24T20:02:58Z</dcterms:modified>
</cp:coreProperties>
</file>