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6" r:id="rId8"/>
    <p:sldId id="261" r:id="rId9"/>
    <p:sldId id="262" r:id="rId10"/>
    <p:sldId id="267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EE5A"/>
    <a:srgbClr val="38C650"/>
    <a:srgbClr val="1EE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112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2DA7-AF27-2045-820D-A5B0FB36335C}" type="datetimeFigureOut">
              <a:rPr lang="en-US" smtClean="0"/>
              <a:t>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62ED-9374-0D48-9E01-BE26770923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2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2DA7-AF27-2045-820D-A5B0FB36335C}" type="datetimeFigureOut">
              <a:rPr lang="en-US" smtClean="0"/>
              <a:t>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62ED-9374-0D48-9E01-BE26770923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74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2DA7-AF27-2045-820D-A5B0FB36335C}" type="datetimeFigureOut">
              <a:rPr lang="en-US" smtClean="0"/>
              <a:t>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62ED-9374-0D48-9E01-BE26770923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96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2DA7-AF27-2045-820D-A5B0FB36335C}" type="datetimeFigureOut">
              <a:rPr lang="en-US" smtClean="0"/>
              <a:t>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62ED-9374-0D48-9E01-BE26770923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6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2DA7-AF27-2045-820D-A5B0FB36335C}" type="datetimeFigureOut">
              <a:rPr lang="en-US" smtClean="0"/>
              <a:t>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62ED-9374-0D48-9E01-BE26770923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47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2DA7-AF27-2045-820D-A5B0FB36335C}" type="datetimeFigureOut">
              <a:rPr lang="en-US" smtClean="0"/>
              <a:t>18-04-26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62ED-9374-0D48-9E01-BE26770923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99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2DA7-AF27-2045-820D-A5B0FB36335C}" type="datetimeFigureOut">
              <a:rPr lang="en-US" smtClean="0"/>
              <a:t>18-04-26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62ED-9374-0D48-9E01-BE26770923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14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2DA7-AF27-2045-820D-A5B0FB36335C}" type="datetimeFigureOut">
              <a:rPr lang="en-US" smtClean="0"/>
              <a:t>18-04-26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62ED-9374-0D48-9E01-BE26770923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5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2DA7-AF27-2045-820D-A5B0FB36335C}" type="datetimeFigureOut">
              <a:rPr lang="en-US" smtClean="0"/>
              <a:t>18-04-26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62ED-9374-0D48-9E01-BE26770923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2DA7-AF27-2045-820D-A5B0FB36335C}" type="datetimeFigureOut">
              <a:rPr lang="en-US" smtClean="0"/>
              <a:t>18-04-26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62ED-9374-0D48-9E01-BE26770923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6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2DA7-AF27-2045-820D-A5B0FB36335C}" type="datetimeFigureOut">
              <a:rPr lang="en-US" smtClean="0"/>
              <a:t>18-04-26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62ED-9374-0D48-9E01-BE26770923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4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2DA7-AF27-2045-820D-A5B0FB36335C}" type="datetimeFigureOut">
              <a:rPr lang="en-US" smtClean="0"/>
              <a:t>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62ED-9374-0D48-9E01-BE26770923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89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image" Target="../media/image5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Split </a:t>
            </a:r>
            <a:r>
              <a:rPr lang="en-CA" dirty="0" err="1" smtClean="0"/>
              <a:t>ComBat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Jonathan Zhang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645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Cutoff</a:t>
            </a:r>
            <a:r>
              <a:rPr lang="en-CA" dirty="0" smtClean="0"/>
              <a:t> for </a:t>
            </a:r>
            <a:r>
              <a:rPr lang="en-CA" dirty="0"/>
              <a:t>C</a:t>
            </a:r>
            <a:r>
              <a:rPr lang="en-CA" dirty="0" smtClean="0"/>
              <a:t>ombining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The current program loops through different q-value </a:t>
            </a:r>
            <a:r>
              <a:rPr lang="en-CA" sz="2000" dirty="0" err="1" smtClean="0"/>
              <a:t>cutoffs</a:t>
            </a:r>
            <a:r>
              <a:rPr lang="en-CA" sz="2000" dirty="0" smtClean="0"/>
              <a:t> to find the </a:t>
            </a:r>
            <a:r>
              <a:rPr lang="en-CA" sz="2000" dirty="0" err="1" smtClean="0"/>
              <a:t>cutoff</a:t>
            </a:r>
            <a:r>
              <a:rPr lang="en-CA" sz="2000" dirty="0" smtClean="0"/>
              <a:t> that gives the largest number of significant fold changes when combining PECA results</a:t>
            </a:r>
          </a:p>
          <a:p>
            <a:r>
              <a:rPr lang="en-CA" sz="2000" dirty="0" smtClean="0"/>
              <a:t>This maximises the number of proteins we can use in subsequent analyses</a:t>
            </a:r>
            <a:endParaRPr lang="en-CA" sz="2000" dirty="0"/>
          </a:p>
        </p:txBody>
      </p:sp>
      <p:pic>
        <p:nvPicPr>
          <p:cNvPr id="4" name="Picture 3" descr="Cutoff_vs_SigPr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26" y="2998838"/>
            <a:ext cx="3130588" cy="38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4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Volcano Plots from PECA</a:t>
            </a:r>
            <a:endParaRPr lang="en-CA" dirty="0"/>
          </a:p>
        </p:txBody>
      </p:sp>
      <p:pic>
        <p:nvPicPr>
          <p:cNvPr id="7" name="Picture 6" descr="VolcanoPlot_HGSC_vs_C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8" y="1655097"/>
            <a:ext cx="4273755" cy="4273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73" y="1655097"/>
            <a:ext cx="4273755" cy="42737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2259" y="5767636"/>
            <a:ext cx="30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Peptides present in all batches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161936" y="576763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Combined results from Split </a:t>
            </a:r>
            <a:r>
              <a:rPr lang="en-CA" dirty="0" err="1" smtClean="0"/>
              <a:t>ComBat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441290" y="621890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HGSC </a:t>
            </a:r>
            <a:r>
              <a:rPr lang="en-CA" dirty="0" err="1" smtClean="0"/>
              <a:t>vs</a:t>
            </a:r>
            <a:r>
              <a:rPr lang="en-CA" dirty="0" smtClean="0"/>
              <a:t> CCC PECA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299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Comparing Normal </a:t>
            </a:r>
            <a:r>
              <a:rPr lang="en-CA" dirty="0" err="1" smtClean="0"/>
              <a:t>vs</a:t>
            </a:r>
            <a:r>
              <a:rPr lang="en-CA" dirty="0" smtClean="0"/>
              <a:t> Split </a:t>
            </a:r>
            <a:r>
              <a:rPr lang="en-CA" dirty="0" err="1" smtClean="0"/>
              <a:t>ComBat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1333" cy="461870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P-values tend to improve for proteins with significant p-values</a:t>
            </a:r>
          </a:p>
          <a:p>
            <a:r>
              <a:rPr lang="en-CA" sz="2000" dirty="0" smtClean="0"/>
              <a:t>Fold change shrinks a bit</a:t>
            </a:r>
            <a:endParaRPr lang="en-CA" sz="2000" dirty="0"/>
          </a:p>
        </p:txBody>
      </p:sp>
      <p:pic>
        <p:nvPicPr>
          <p:cNvPr id="7" name="Picture 6" descr="Split_vs_Norm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533" y="1276877"/>
            <a:ext cx="4785467" cy="53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0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To-do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Replace fisher’s method for combining p-values with the empirical Brown’s method</a:t>
            </a:r>
          </a:p>
          <a:p>
            <a:pPr lvl="1"/>
            <a:r>
              <a:rPr lang="en-CA" sz="1600" dirty="0" smtClean="0"/>
              <a:t>Difficulties: current EBM has no option for combining with weight</a:t>
            </a:r>
          </a:p>
          <a:p>
            <a:pPr lvl="1"/>
            <a:r>
              <a:rPr lang="en-CA" sz="1600" dirty="0" smtClean="0"/>
              <a:t>Defining a covariance matrix for different peptides combining into the same protein is unclear, given that different peptides will have NA values in different batches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56247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32897"/>
          </a:xfrm>
        </p:spPr>
        <p:txBody>
          <a:bodyPr>
            <a:normAutofit/>
          </a:bodyPr>
          <a:lstStyle/>
          <a:p>
            <a:r>
              <a:rPr lang="en-CA" sz="2000" dirty="0" smtClean="0"/>
              <a:t>Ordinarily, </a:t>
            </a:r>
            <a:r>
              <a:rPr lang="en-CA" sz="2000" dirty="0" err="1" smtClean="0"/>
              <a:t>ComBat</a:t>
            </a:r>
            <a:r>
              <a:rPr lang="en-CA" sz="2000" dirty="0" smtClean="0"/>
              <a:t> requires all peptides to be present in all batches</a:t>
            </a:r>
          </a:p>
          <a:p>
            <a:r>
              <a:rPr lang="en-CA" sz="2000" dirty="0" smtClean="0"/>
              <a:t>As batches are added, the number of shared peptides decreases</a:t>
            </a:r>
          </a:p>
          <a:p>
            <a:r>
              <a:rPr lang="en-CA" sz="2000" dirty="0" smtClean="0"/>
              <a:t>We can compensate for this by splitting peptides into groups by which batches they are present in, and then running </a:t>
            </a:r>
            <a:r>
              <a:rPr lang="en-CA" sz="2000" dirty="0" err="1" smtClean="0"/>
              <a:t>ComBat</a:t>
            </a:r>
            <a:r>
              <a:rPr lang="en-CA" sz="2000" dirty="0" smtClean="0"/>
              <a:t> and downstream analyses on each group</a:t>
            </a:r>
            <a:endParaRPr lang="en-CA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77563"/>
              </p:ext>
            </p:extLst>
          </p:nvPr>
        </p:nvGraphicFramePr>
        <p:xfrm>
          <a:off x="1540409" y="3490452"/>
          <a:ext cx="2998835" cy="3186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69"/>
                <a:gridCol w="809522"/>
                <a:gridCol w="809522"/>
                <a:gridCol w="809522"/>
              </a:tblGrid>
              <a:tr h="289642"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Batch</a:t>
                      </a:r>
                      <a:r>
                        <a:rPr lang="en-CA" sz="1200" baseline="0" dirty="0" smtClean="0"/>
                        <a:t> 1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Batch</a:t>
                      </a:r>
                      <a:r>
                        <a:rPr lang="en-CA" sz="1200" baseline="0" dirty="0" smtClean="0"/>
                        <a:t> 2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Batch 3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P1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P2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P3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P4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P5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P6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P7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P8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P9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P10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30793"/>
              </p:ext>
            </p:extLst>
          </p:nvPr>
        </p:nvGraphicFramePr>
        <p:xfrm>
          <a:off x="5437257" y="3490452"/>
          <a:ext cx="2998835" cy="868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69"/>
                <a:gridCol w="809522"/>
                <a:gridCol w="809522"/>
                <a:gridCol w="809522"/>
              </a:tblGrid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P1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P6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P10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51590"/>
              </p:ext>
            </p:extLst>
          </p:nvPr>
        </p:nvGraphicFramePr>
        <p:xfrm>
          <a:off x="5437257" y="4447049"/>
          <a:ext cx="2998835" cy="579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69"/>
                <a:gridCol w="809522"/>
                <a:gridCol w="809522"/>
                <a:gridCol w="809522"/>
              </a:tblGrid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P2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P4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10255"/>
              </p:ext>
            </p:extLst>
          </p:nvPr>
        </p:nvGraphicFramePr>
        <p:xfrm>
          <a:off x="5437257" y="5111955"/>
          <a:ext cx="2998835" cy="579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69"/>
                <a:gridCol w="809522"/>
                <a:gridCol w="809522"/>
                <a:gridCol w="809522"/>
              </a:tblGrid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P3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P5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73576"/>
              </p:ext>
            </p:extLst>
          </p:nvPr>
        </p:nvGraphicFramePr>
        <p:xfrm>
          <a:off x="5437257" y="5778580"/>
          <a:ext cx="299883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69"/>
                <a:gridCol w="809522"/>
                <a:gridCol w="809522"/>
                <a:gridCol w="809522"/>
              </a:tblGrid>
              <a:tr h="12618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P7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10947"/>
              </p:ext>
            </p:extLst>
          </p:nvPr>
        </p:nvGraphicFramePr>
        <p:xfrm>
          <a:off x="5437257" y="6145418"/>
          <a:ext cx="2998835" cy="579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69"/>
                <a:gridCol w="809522"/>
                <a:gridCol w="809522"/>
                <a:gridCol w="809522"/>
              </a:tblGrid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P8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28964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P9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4604796" y="4735871"/>
            <a:ext cx="778387" cy="2904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311355" y="3572387"/>
            <a:ext cx="270387" cy="27038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11355" y="4176662"/>
            <a:ext cx="270387" cy="27038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565349" y="3506839"/>
            <a:ext cx="89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Missing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565349" y="4108754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Present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10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Motivation, cont’d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7316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Only looking at peptides that are shared across all batches may bias data</a:t>
            </a:r>
          </a:p>
          <a:p>
            <a:r>
              <a:rPr lang="en-CA" sz="2000" dirty="0" smtClean="0"/>
              <a:t>Based on prior knowledge, </a:t>
            </a:r>
            <a:r>
              <a:rPr lang="en-CA" sz="2000" dirty="0" err="1" smtClean="0"/>
              <a:t>hgsc</a:t>
            </a:r>
            <a:r>
              <a:rPr lang="en-CA" sz="2000" dirty="0" smtClean="0"/>
              <a:t> and </a:t>
            </a:r>
            <a:r>
              <a:rPr lang="en-CA" sz="2000" dirty="0" err="1" smtClean="0"/>
              <a:t>tcc</a:t>
            </a:r>
            <a:r>
              <a:rPr lang="en-CA" sz="2000" dirty="0" smtClean="0"/>
              <a:t> should be more similar than </a:t>
            </a:r>
            <a:r>
              <a:rPr lang="en-CA" sz="2000" dirty="0" err="1" smtClean="0"/>
              <a:t>lgsc</a:t>
            </a:r>
            <a:r>
              <a:rPr lang="en-CA" sz="2000" dirty="0" smtClean="0"/>
              <a:t> and </a:t>
            </a:r>
            <a:r>
              <a:rPr lang="en-CA" sz="2000" dirty="0" err="1" smtClean="0"/>
              <a:t>hgsc</a:t>
            </a:r>
            <a:endParaRPr lang="en-CA" sz="2000" dirty="0" smtClean="0"/>
          </a:p>
          <a:p>
            <a:r>
              <a:rPr lang="en-CA" sz="2000" dirty="0" smtClean="0"/>
              <a:t>The peptides shared across all batches show the opposite </a:t>
            </a:r>
            <a:r>
              <a:rPr lang="mr-IN" sz="2000" dirty="0" smtClean="0"/>
              <a:t>–</a:t>
            </a:r>
            <a:r>
              <a:rPr lang="en-CA" sz="2000" dirty="0" smtClean="0"/>
              <a:t> how to resolve this?</a:t>
            </a:r>
          </a:p>
        </p:txBody>
      </p:sp>
      <p:pic>
        <p:nvPicPr>
          <p:cNvPr id="4" name="Picture 3" descr="TCC_Large_top30_sub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05" y="1600200"/>
            <a:ext cx="45259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1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Matching Peptides by Batch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Create a “hash code” based on what batches the peptide is present in</a:t>
            </a:r>
          </a:p>
          <a:p>
            <a:r>
              <a:rPr lang="en-CA" sz="2000" dirty="0" smtClean="0"/>
              <a:t>Use a binary code: a peptide present in batches 1, 3, and 4 will have code 2^1 + 2^3 + 2^4 = 26</a:t>
            </a:r>
          </a:p>
          <a:p>
            <a:r>
              <a:rPr lang="en-CA" sz="2000" dirty="0" smtClean="0"/>
              <a:t>Peptides are then grouped together by hash, and then processed with sample normalization, probe normalization , and </a:t>
            </a:r>
            <a:r>
              <a:rPr lang="en-CA" sz="2000" dirty="0" err="1" smtClean="0"/>
              <a:t>ComBat</a:t>
            </a:r>
            <a:r>
              <a:rPr lang="en-CA" sz="2000" dirty="0" smtClean="0"/>
              <a:t> if the peptides are present in more than 1 batch</a:t>
            </a:r>
          </a:p>
          <a:p>
            <a:pPr marL="0" indent="0">
              <a:buNone/>
            </a:pPr>
            <a:endParaRPr lang="en-CA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020658"/>
              </p:ext>
            </p:extLst>
          </p:nvPr>
        </p:nvGraphicFramePr>
        <p:xfrm>
          <a:off x="1327355" y="427196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Batch 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Batch</a:t>
                      </a:r>
                      <a:r>
                        <a:rPr lang="en-CA" baseline="0" dirty="0" smtClean="0"/>
                        <a:t> 2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Batch</a:t>
                      </a:r>
                      <a:r>
                        <a:rPr lang="en-CA" baseline="0" dirty="0" smtClean="0"/>
                        <a:t> 3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Batch 4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Hash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28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63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Consensus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Can run clustering on each group of peptides, and find overall clustering</a:t>
            </a:r>
          </a:p>
          <a:p>
            <a:r>
              <a:rPr lang="en-CA" sz="2000" dirty="0" smtClean="0"/>
              <a:t>Each group can be clustered your choice of clustering, current template uses hierarchical clustering</a:t>
            </a:r>
          </a:p>
          <a:p>
            <a:r>
              <a:rPr lang="en-CA" sz="2000" dirty="0" smtClean="0"/>
              <a:t>Clustering first loops through different variance cut-offs to find the best one</a:t>
            </a:r>
          </a:p>
          <a:p>
            <a:r>
              <a:rPr lang="en-CA" sz="2000" dirty="0" smtClean="0"/>
              <a:t>Once the ideal variance cut-off is found, we cluster all peptide groups</a:t>
            </a:r>
          </a:p>
          <a:p>
            <a:r>
              <a:rPr lang="en-CA" sz="2000" dirty="0" smtClean="0"/>
              <a:t>The clustering of samples across each group is recorded and used to calculate how similar samples are</a:t>
            </a:r>
          </a:p>
          <a:p>
            <a:r>
              <a:rPr lang="en-CA" sz="2000" dirty="0" smtClean="0"/>
              <a:t>Distance metric should reflect how often samples are clustered together; current metric uses </a:t>
            </a:r>
            <a:r>
              <a:rPr lang="en-CA" sz="2000" dirty="0" err="1" smtClean="0"/>
              <a:t>Jaccard</a:t>
            </a:r>
            <a:r>
              <a:rPr lang="en-CA" sz="2000" dirty="0" smtClean="0"/>
              <a:t> index to reflect distance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23201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32897"/>
          </a:xfrm>
        </p:spPr>
        <p:txBody>
          <a:bodyPr>
            <a:normAutofit/>
          </a:bodyPr>
          <a:lstStyle/>
          <a:p>
            <a:r>
              <a:rPr lang="en-CA" sz="2000" dirty="0" smtClean="0"/>
              <a:t>Equation is given by 		, where S </a:t>
            </a:r>
            <a:r>
              <a:rPr lang="en-US" sz="2000" dirty="0" smtClean="0"/>
              <a:t>= number of clusters that were the same, and C is the number of comparable clusters (i.e. number of peptide groups where both samples were put into clusters)</a:t>
            </a:r>
          </a:p>
          <a:p>
            <a:r>
              <a:rPr lang="en-US" sz="2000" dirty="0" smtClean="0"/>
              <a:t>Weighted method accounts for the fact that the peptide groups are not the same size</a:t>
            </a:r>
            <a:endParaRPr lang="en-CA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Jaccard</a:t>
            </a:r>
            <a:r>
              <a:rPr lang="en-CA" dirty="0" smtClean="0"/>
              <a:t> Index</a:t>
            </a: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027185"/>
              </p:ext>
            </p:extLst>
          </p:nvPr>
        </p:nvGraphicFramePr>
        <p:xfrm>
          <a:off x="3026491" y="1622323"/>
          <a:ext cx="69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3" imgW="698500" imgH="406400" progId="Equation.3">
                  <p:embed/>
                </p:oleObj>
              </mc:Choice>
              <mc:Fallback>
                <p:oleObj name="Equation" r:id="rId3" imgW="698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6491" y="1622323"/>
                        <a:ext cx="6985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820" y="2586703"/>
            <a:ext cx="698500" cy="4064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9546"/>
              </p:ext>
            </p:extLst>
          </p:nvPr>
        </p:nvGraphicFramePr>
        <p:xfrm>
          <a:off x="341262" y="3530796"/>
          <a:ext cx="2788673" cy="2966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30415"/>
                <a:gridCol w="467033"/>
                <a:gridCol w="508000"/>
                <a:gridCol w="98322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Group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59EE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59EE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59EE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rgbClr val="59EE5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59EE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rgbClr val="59EE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rgbClr val="59EE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rgbClr val="59EE5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>
                    <a:solidFill>
                      <a:srgbClr val="59EE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59EE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59EE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>
                    <a:solidFill>
                      <a:srgbClr val="59EE5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21382" y="3530796"/>
            <a:ext cx="21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Unweighted</a:t>
            </a:r>
            <a:r>
              <a:rPr lang="en-CA" dirty="0" smtClean="0"/>
              <a:t> Distance </a:t>
            </a:r>
            <a:endParaRPr lang="en-CA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937234"/>
              </p:ext>
            </p:extLst>
          </p:nvPr>
        </p:nvGraphicFramePr>
        <p:xfrm>
          <a:off x="3640802" y="5320890"/>
          <a:ext cx="4454423" cy="110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6" imgW="2565400" imgH="635000" progId="Equation.3">
                  <p:embed/>
                </p:oleObj>
              </mc:Choice>
              <mc:Fallback>
                <p:oleObj name="Equation" r:id="rId6" imgW="25654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0802" y="5320890"/>
                        <a:ext cx="4454423" cy="110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521382" y="4826291"/>
            <a:ext cx="19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Weighted Distance</a:t>
            </a:r>
            <a:endParaRPr lang="en-CA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069755"/>
              </p:ext>
            </p:extLst>
          </p:nvPr>
        </p:nvGraphicFramePr>
        <p:xfrm>
          <a:off x="3640803" y="4012380"/>
          <a:ext cx="1955391" cy="72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8" imgW="1092200" imgH="406400" progId="Equation.3">
                  <p:embed/>
                </p:oleObj>
              </mc:Choice>
              <mc:Fallback>
                <p:oleObj name="Equation" r:id="rId8" imgW="1092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40803" y="4012380"/>
                        <a:ext cx="1955391" cy="727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Finding the Best Variance </a:t>
            </a:r>
            <a:r>
              <a:rPr lang="en-CA" dirty="0" err="1" smtClean="0"/>
              <a:t>Cutoff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Currently two options are implemented:</a:t>
            </a:r>
          </a:p>
          <a:p>
            <a:pPr lvl="1"/>
            <a:r>
              <a:rPr lang="en-CA" sz="1600" dirty="0" smtClean="0"/>
              <a:t>Variance </a:t>
            </a:r>
            <a:r>
              <a:rPr lang="en-CA" sz="1600" dirty="0" err="1" smtClean="0"/>
              <a:t>cutoff</a:t>
            </a:r>
            <a:r>
              <a:rPr lang="en-CA" sz="1600" dirty="0" smtClean="0"/>
              <a:t> that gives the cleanest clustering compared to a contrast (usually tumour type), defined as highest chi-squared value for a contingency table of clusters vs. contrast</a:t>
            </a:r>
          </a:p>
          <a:p>
            <a:pPr lvl="1"/>
            <a:r>
              <a:rPr lang="en-CA" sz="1600" dirty="0" smtClean="0"/>
              <a:t>Variance </a:t>
            </a:r>
            <a:r>
              <a:rPr lang="en-CA" sz="1600" dirty="0" err="1" smtClean="0"/>
              <a:t>cutoff</a:t>
            </a:r>
            <a:r>
              <a:rPr lang="en-CA" sz="1600" dirty="0" smtClean="0"/>
              <a:t> that gives the most stable clustering between studies, defined as the highest </a:t>
            </a:r>
            <a:r>
              <a:rPr lang="en-CA" sz="1600" dirty="0" err="1" smtClean="0"/>
              <a:t>frobenius</a:t>
            </a:r>
            <a:r>
              <a:rPr lang="en-CA" sz="1600" dirty="0" smtClean="0"/>
              <a:t> norm of (0.5 </a:t>
            </a:r>
            <a:r>
              <a:rPr lang="mr-IN" sz="1600" dirty="0" smtClean="0"/>
              <a:t>–</a:t>
            </a:r>
            <a:r>
              <a:rPr lang="en-CA" sz="1600" dirty="0" smtClean="0"/>
              <a:t> </a:t>
            </a:r>
            <a:r>
              <a:rPr lang="en-CA" sz="1600" dirty="0" err="1" smtClean="0"/>
              <a:t>dist</a:t>
            </a:r>
            <a:r>
              <a:rPr lang="en-CA" sz="1600" dirty="0" smtClean="0"/>
              <a:t>), where </a:t>
            </a:r>
            <a:r>
              <a:rPr lang="en-CA" sz="1600" dirty="0" err="1" smtClean="0"/>
              <a:t>dist</a:t>
            </a:r>
            <a:r>
              <a:rPr lang="en-CA" sz="1600" dirty="0" smtClean="0"/>
              <a:t> is the distance matrix between samples based on their clusters, using the </a:t>
            </a:r>
            <a:r>
              <a:rPr lang="en-CA" sz="1600" dirty="0" err="1" smtClean="0"/>
              <a:t>Jaccard</a:t>
            </a:r>
            <a:r>
              <a:rPr lang="en-CA" sz="1600" dirty="0" smtClean="0"/>
              <a:t> index.</a:t>
            </a:r>
          </a:p>
          <a:p>
            <a:pPr lvl="2"/>
            <a:r>
              <a:rPr lang="en-CA" sz="1200" dirty="0" smtClean="0"/>
              <a:t>I don’t know how to formally prove that the most stable clustering will result in the highest </a:t>
            </a:r>
            <a:r>
              <a:rPr lang="en-CA" sz="1200" dirty="0" err="1" smtClean="0"/>
              <a:t>frobenius</a:t>
            </a:r>
            <a:r>
              <a:rPr lang="en-CA" sz="1200" dirty="0" smtClean="0"/>
              <a:t> norm of (0.5-dist)</a:t>
            </a:r>
          </a:p>
          <a:p>
            <a:pPr lvl="2"/>
            <a:r>
              <a:rPr lang="en-CA" sz="1200" dirty="0" smtClean="0"/>
              <a:t>Idea is that stable clustering will give a distance metric of mostly 0’s and 1’s, and unstable clustering will have distance metrics with values closer to 0.5</a:t>
            </a:r>
          </a:p>
          <a:p>
            <a:pPr lvl="2"/>
            <a:r>
              <a:rPr lang="en-CA" sz="1200" dirty="0" smtClean="0"/>
              <a:t>Therefore 0.5-dist should have a larger </a:t>
            </a:r>
            <a:r>
              <a:rPr lang="en-CA" sz="1200" dirty="0" err="1" smtClean="0"/>
              <a:t>frobenius</a:t>
            </a:r>
            <a:r>
              <a:rPr lang="en-CA" sz="1200" dirty="0" smtClean="0"/>
              <a:t> norm for more stable clustering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74746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Consensus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4115622" cy="442205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For the TCC + HLGSC dataset, we now see that </a:t>
            </a:r>
            <a:r>
              <a:rPr lang="en-CA" sz="2000" dirty="0" err="1" smtClean="0"/>
              <a:t>tcc</a:t>
            </a:r>
            <a:r>
              <a:rPr lang="en-CA" sz="2000" dirty="0" smtClean="0"/>
              <a:t> and </a:t>
            </a:r>
            <a:r>
              <a:rPr lang="en-CA" sz="2000" dirty="0" err="1" smtClean="0"/>
              <a:t>hgsc</a:t>
            </a:r>
            <a:r>
              <a:rPr lang="en-CA" sz="2000" dirty="0" smtClean="0"/>
              <a:t> tend to cluster together more often then </a:t>
            </a:r>
            <a:r>
              <a:rPr lang="en-CA" sz="2000" dirty="0" err="1" smtClean="0"/>
              <a:t>hgsc</a:t>
            </a:r>
            <a:r>
              <a:rPr lang="en-CA" sz="2000" dirty="0" smtClean="0"/>
              <a:t> and </a:t>
            </a:r>
            <a:r>
              <a:rPr lang="en-CA" sz="2000" dirty="0" err="1" smtClean="0"/>
              <a:t>lgsc</a:t>
            </a:r>
            <a:r>
              <a:rPr lang="en-CA" sz="2000" dirty="0" smtClean="0"/>
              <a:t>, which matches prior knowledge</a:t>
            </a:r>
          </a:p>
          <a:p>
            <a:r>
              <a:rPr lang="en-CA" sz="2000" dirty="0" smtClean="0"/>
              <a:t>Columns are different samples, and rows are the results of clustering for each peptide group</a:t>
            </a:r>
          </a:p>
          <a:p>
            <a:r>
              <a:rPr lang="en-CA" sz="2000" dirty="0" smtClean="0"/>
              <a:t>Number of clusters for each group depends on number of tumour types in that group</a:t>
            </a:r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1" y="1600200"/>
            <a:ext cx="4422058" cy="44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6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PECA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Can run differential analysis on each group of peptides</a:t>
            </a:r>
          </a:p>
          <a:p>
            <a:r>
              <a:rPr lang="en-CA" sz="2000" dirty="0" smtClean="0"/>
              <a:t>For proteins that are shared between groups, we can combine the results with a weighted mean</a:t>
            </a:r>
          </a:p>
          <a:p>
            <a:r>
              <a:rPr lang="en-CA" sz="2000" dirty="0" smtClean="0"/>
              <a:t>P-values can be combined using fisher’s method or a weighted </a:t>
            </a:r>
            <a:r>
              <a:rPr lang="en-CA" sz="2000" dirty="0" err="1" smtClean="0"/>
              <a:t>logit</a:t>
            </a:r>
            <a:endParaRPr lang="en-CA" sz="2000" dirty="0" smtClean="0"/>
          </a:p>
          <a:p>
            <a:r>
              <a:rPr lang="en-CA" sz="2000" dirty="0" smtClean="0"/>
              <a:t>Current template chooses to combine results if:</a:t>
            </a:r>
          </a:p>
          <a:p>
            <a:pPr lvl="1"/>
            <a:r>
              <a:rPr lang="en-CA" sz="1600" dirty="0" smtClean="0"/>
              <a:t>Protein has more than 1 peptide or the 1 peptide is present across more than 1 batch</a:t>
            </a:r>
          </a:p>
          <a:p>
            <a:pPr lvl="1"/>
            <a:r>
              <a:rPr lang="en-CA" sz="1600" dirty="0" smtClean="0"/>
              <a:t>p-value of result is less than chosen </a:t>
            </a:r>
            <a:r>
              <a:rPr lang="en-CA" sz="1600" dirty="0" err="1" smtClean="0"/>
              <a:t>cutoff</a:t>
            </a:r>
            <a:r>
              <a:rPr lang="en-CA" sz="1600" dirty="0" smtClean="0"/>
              <a:t> or number of peptides is greater than </a:t>
            </a:r>
          </a:p>
          <a:p>
            <a:r>
              <a:rPr lang="en-CA" sz="2000" dirty="0" smtClean="0"/>
              <a:t>In general, results that are significant in peptides shared across all batches will also be significant when looking at all peptides, and many more proteins with a significant fold change will be found</a:t>
            </a:r>
          </a:p>
          <a:p>
            <a:pPr lvl="1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1662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836</Words>
  <Application>Microsoft Macintosh PowerPoint</Application>
  <PresentationFormat>On-screen Show (4:3)</PresentationFormat>
  <Paragraphs>125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Split ComBat</vt:lpstr>
      <vt:lpstr>Motivation</vt:lpstr>
      <vt:lpstr>Motivation, cont’d </vt:lpstr>
      <vt:lpstr>Matching Peptides by Batch</vt:lpstr>
      <vt:lpstr>Consensus Clustering</vt:lpstr>
      <vt:lpstr>Jaccard Index</vt:lpstr>
      <vt:lpstr>Finding the Best Variance Cutoff</vt:lpstr>
      <vt:lpstr>Consensus Clustering</vt:lpstr>
      <vt:lpstr>PECA</vt:lpstr>
      <vt:lpstr>Cutoff for Combining Results</vt:lpstr>
      <vt:lpstr>Volcano Plots from PECA</vt:lpstr>
      <vt:lpstr>Comparing Normal vs Split ComBat</vt:lpstr>
      <vt:lpstr>To-do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ComBat</dc:title>
  <dc:creator>Jonathan</dc:creator>
  <cp:lastModifiedBy>Jonathan</cp:lastModifiedBy>
  <cp:revision>62</cp:revision>
  <dcterms:created xsi:type="dcterms:W3CDTF">2018-04-18T17:03:49Z</dcterms:created>
  <dcterms:modified xsi:type="dcterms:W3CDTF">2018-04-27T00:39:05Z</dcterms:modified>
</cp:coreProperties>
</file>