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3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F36E-65D3-84F9-F0AA-8D76F854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2F91E-3489-6C9D-AB80-2E17C45E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4056-3C98-7BFE-05FD-C4EF7FD4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EFFA-C285-FC5F-7396-BBD6BC66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7D35-455F-1F10-8302-7C9672AF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721F-6443-E9C3-616B-F9C2641D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E539E-73C6-0B16-8044-01EF4A34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BC96-15DE-6D6D-F9F9-A64D692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9064-A0BE-B76C-B319-3C7BBB36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CF61-AD60-EC5B-C707-D1A8B7F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E2C65-5E68-B42C-88AC-0748B51C3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91B0-8336-A9BA-602D-0D7826FA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8EC6-CC06-DF6C-C960-5DDDB3B9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692-433F-CFBD-0DC6-6EDE6C84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5EDE-A324-7F50-40C4-60E8F618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4B4E-BF43-821C-C4DC-E0102473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1903-C885-42D6-AE77-E96BF142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2449-5512-71AF-1212-B01A8304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D053-9F19-B6D3-7821-A57D77F5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839A-A6B4-0B11-3DD9-2101FCA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F7FC-9694-8D71-FDD1-6E7D2C2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9CD7-F9BB-5F34-1651-5CCEA119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D646-35ED-134F-B7E9-4CC7C32D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DA99-FA1E-C557-2D71-840EAD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EC4-6D2E-1F51-8089-2DC24622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0C5-32EA-696E-A9A8-EEF9976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5036-A0D6-F508-13D4-E41E8FE8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2E3C-9DCE-1822-3235-25F0D4EE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EEFC-1314-631D-0829-C442C136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C358-D6E9-CA81-7ADB-5E344B4F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F82F-1C56-32A8-58B4-3A863015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01A9-605A-9941-2329-C55B6251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07D05-53C0-8787-AA94-CE988769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8C27D-DF3E-9D23-0B2C-2B815E9F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9569E-F858-C1D4-662A-89FEC59F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88CA-BE7A-B7E6-739C-0B8ABE03E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EF7D6-8EB2-5526-34A8-2BD2ECA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FDCE5-AF49-CBDC-2C51-22C4AA94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EB613-1A12-248F-307C-2C60F93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C08-6376-2259-1116-93C3E04A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A8CB-B4BD-B214-B1CB-F3883584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2A69-0797-9357-6D58-700496CB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DA38E-0C74-723E-5250-1F84565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8F747-7FD0-3AB8-708C-151756D2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A960B-3A61-A641-6846-FBB65414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44DE-ABE3-7E69-94E7-F1678ACA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3C1-2657-98F0-1E9F-3C0AF6AC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FAAC-258E-8088-BB4D-850DCF48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9192-FB98-1E37-7673-1E9E4E1C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1B5C-5DA1-2374-FD39-2CBDA7A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D1FFD-9FFA-4544-DBA6-91565069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4990-EC24-36AE-4256-A706686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FB61-B4B6-1C42-089C-EB1DAF52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071FA-CAF5-FF41-66E3-FC94D9D1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AB7B-2872-05AD-2772-EDE49455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3DE3-2039-7815-C348-C8186E7E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80CE-319E-C2D0-2577-7F5A24F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C845-EFA3-CECC-FC7C-8548B02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AC4D-FD48-AEDA-E554-19BBA051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C2CB-11CE-49CB-B0B1-DF4C6C67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B88F-AED2-2DED-D0F7-48DC24FDE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676D-0C8F-524E-8BE9-59EB8D2B413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7F7-49B7-D064-219E-AFBB9614D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58E2-B1C0-D748-A288-42D5D52C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3BBE-0A1E-FC03-6921-B9E5104D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Finding TSS using </a:t>
            </a:r>
            <a:r>
              <a:rPr lang="en-US" sz="5400" dirty="0" err="1"/>
              <a:t>RNAseq</a:t>
            </a:r>
            <a:r>
              <a:rPr lang="en-US" sz="5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D46C-2B23-C879-D890-E4044B4D0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Eustaquio</a:t>
            </a:r>
            <a:r>
              <a:rPr lang="en-US" dirty="0"/>
              <a:t> Lab</a:t>
            </a:r>
          </a:p>
          <a:p>
            <a:r>
              <a:rPr lang="en-US" dirty="0"/>
              <a:t>2022-08-25</a:t>
            </a:r>
          </a:p>
        </p:txBody>
      </p:sp>
    </p:spTree>
    <p:extLst>
      <p:ext uri="{BB962C8B-B14F-4D97-AF65-F5344CB8AC3E}">
        <p14:creationId xmlns:p14="http://schemas.microsoft.com/office/powerpoint/2010/main" val="9972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B49BE-BA0E-717F-A6B3-DF5EF937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35" y="663115"/>
            <a:ext cx="12251733" cy="55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C910BD-1BA3-63CC-6A04-8F38A788ED39}"/>
              </a:ext>
            </a:extLst>
          </p:cNvPr>
          <p:cNvSpPr txBox="1"/>
          <p:nvPr/>
        </p:nvSpPr>
        <p:spPr>
          <a:xfrm>
            <a:off x="665532" y="2955721"/>
            <a:ext cx="367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Trimming</a:t>
            </a:r>
          </a:p>
          <a:p>
            <a:pPr algn="ctr"/>
            <a:r>
              <a:rPr lang="en-US" dirty="0"/>
              <a:t>None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3" name="Arrow: Right 4">
            <a:extLst>
              <a:ext uri="{FF2B5EF4-FFF2-40B4-BE49-F238E27FC236}">
                <a16:creationId xmlns:a16="http://schemas.microsoft.com/office/drawing/2014/main" id="{046DF5AB-244A-B801-ACAA-8E4514278338}"/>
              </a:ext>
            </a:extLst>
          </p:cNvPr>
          <p:cNvSpPr/>
          <p:nvPr/>
        </p:nvSpPr>
        <p:spPr>
          <a:xfrm rot="5400000">
            <a:off x="2128675" y="2616251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5">
            <a:extLst>
              <a:ext uri="{FF2B5EF4-FFF2-40B4-BE49-F238E27FC236}">
                <a16:creationId xmlns:a16="http://schemas.microsoft.com/office/drawing/2014/main" id="{1D4FACE5-3647-1EDD-6F70-FBAD60951D89}"/>
              </a:ext>
            </a:extLst>
          </p:cNvPr>
          <p:cNvSpPr/>
          <p:nvPr/>
        </p:nvSpPr>
        <p:spPr>
          <a:xfrm rot="5400000">
            <a:off x="2128675" y="4010111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3635D-3959-531F-372D-10192B378F87}"/>
              </a:ext>
            </a:extLst>
          </p:cNvPr>
          <p:cNvSpPr txBox="1"/>
          <p:nvPr/>
        </p:nvSpPr>
        <p:spPr>
          <a:xfrm>
            <a:off x="665532" y="4358177"/>
            <a:ext cx="367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Alignment</a:t>
            </a:r>
          </a:p>
          <a:p>
            <a:r>
              <a:rPr lang="en-US" sz="1200" dirty="0"/>
              <a:t>1) 5 chromosomes/plasmids combined into one </a:t>
            </a:r>
            <a:r>
              <a:rPr lang="en-US" sz="1200" dirty="0" err="1"/>
              <a:t>fasta</a:t>
            </a:r>
            <a:r>
              <a:rPr lang="en-US" sz="1200" dirty="0"/>
              <a:t> file and aligned</a:t>
            </a:r>
          </a:p>
          <a:p>
            <a:r>
              <a:rPr lang="en-US" sz="1200" dirty="0"/>
              <a:t>2) Bowtie2 alignment:</a:t>
            </a:r>
          </a:p>
          <a:p>
            <a:pPr algn="just"/>
            <a:r>
              <a:rPr lang="en-US" sz="1200" dirty="0">
                <a:solidFill>
                  <a:srgbClr val="FF0000"/>
                </a:solidFill>
              </a:rPr>
              <a:t>QC: </a:t>
            </a:r>
            <a:r>
              <a:rPr lang="en-US" sz="1200" dirty="0" err="1">
                <a:solidFill>
                  <a:srgbClr val="FF0000"/>
                </a:solidFill>
              </a:rPr>
              <a:t>multiQC</a:t>
            </a:r>
            <a:r>
              <a:rPr lang="en-US" sz="1200" dirty="0">
                <a:solidFill>
                  <a:srgbClr val="FF0000"/>
                </a:solidFill>
              </a:rPr>
              <a:t> report</a:t>
            </a:r>
            <a:endParaRPr lang="en-US" sz="1200" dirty="0"/>
          </a:p>
          <a:p>
            <a:pPr algn="just"/>
            <a:endParaRPr lang="en-US" sz="1200" dirty="0"/>
          </a:p>
          <a:p>
            <a:endParaRPr lang="en-US" dirty="0"/>
          </a:p>
        </p:txBody>
      </p:sp>
      <p:sp>
        <p:nvSpPr>
          <p:cNvPr id="44" name="Arrow: Right 4">
            <a:extLst>
              <a:ext uri="{FF2B5EF4-FFF2-40B4-BE49-F238E27FC236}">
                <a16:creationId xmlns:a16="http://schemas.microsoft.com/office/drawing/2014/main" id="{6422BC6A-B1FF-8416-5BCF-8DC596DF1DC3}"/>
              </a:ext>
            </a:extLst>
          </p:cNvPr>
          <p:cNvSpPr/>
          <p:nvPr/>
        </p:nvSpPr>
        <p:spPr>
          <a:xfrm rot="5400000">
            <a:off x="8739238" y="1852767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5">
            <a:extLst>
              <a:ext uri="{FF2B5EF4-FFF2-40B4-BE49-F238E27FC236}">
                <a16:creationId xmlns:a16="http://schemas.microsoft.com/office/drawing/2014/main" id="{CC868EE0-2226-EDAA-4D3D-77E62AA67037}"/>
              </a:ext>
            </a:extLst>
          </p:cNvPr>
          <p:cNvSpPr/>
          <p:nvPr/>
        </p:nvSpPr>
        <p:spPr>
          <a:xfrm rot="19191722">
            <a:off x="3176565" y="2994024"/>
            <a:ext cx="3824708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02A32-F27A-0D16-73CC-A8300A420C03}"/>
              </a:ext>
            </a:extLst>
          </p:cNvPr>
          <p:cNvSpPr txBox="1"/>
          <p:nvPr/>
        </p:nvSpPr>
        <p:spPr>
          <a:xfrm>
            <a:off x="7274159" y="2582582"/>
            <a:ext cx="34981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200" u="sng" dirty="0"/>
              <a:t>Python scripts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Function for getting reads within probable </a:t>
            </a:r>
            <a:r>
              <a:rPr lang="en-US" sz="1200" dirty="0" err="1"/>
              <a:t>tss</a:t>
            </a:r>
            <a:r>
              <a:rPr lang="en-US" sz="1200" dirty="0"/>
              <a:t> windows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Look 100 </a:t>
            </a:r>
            <a:r>
              <a:rPr lang="en-US" sz="1200" dirty="0" err="1"/>
              <a:t>nt</a:t>
            </a:r>
            <a:r>
              <a:rPr lang="en-US" sz="1200" dirty="0"/>
              <a:t> upstream of start codon for window</a:t>
            </a:r>
          </a:p>
          <a:p>
            <a:pPr lvl="1"/>
            <a:r>
              <a:rPr lang="en-US" sz="1200" dirty="0"/>
              <a:t>Throw out if: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other gene is within this </a:t>
            </a:r>
            <a:r>
              <a:rPr lang="en-US" sz="1200" dirty="0" err="1"/>
              <a:t>tss</a:t>
            </a:r>
            <a:r>
              <a:rPr lang="en-US" sz="1200" dirty="0"/>
              <a:t> window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Read density in window is below threshold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3B4369-DBDC-627D-0C31-B268A9BC2CB2}"/>
              </a:ext>
            </a:extLst>
          </p:cNvPr>
          <p:cNvSpPr txBox="1"/>
          <p:nvPr/>
        </p:nvSpPr>
        <p:spPr>
          <a:xfrm>
            <a:off x="5842625" y="464010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used in the pipeline sits in AWS S3 buckets and the computations are done using AWS Batch. The pipeline is built with </a:t>
            </a:r>
            <a:r>
              <a:rPr lang="en-US" dirty="0" err="1"/>
              <a:t>Nextflow</a:t>
            </a:r>
            <a:r>
              <a:rPr lang="en-US" dirty="0"/>
              <a:t> using templates and prebuilt modules from the NF-Core team and adheres mostly to their guidelines, making it possible for those in the NF-Core community to easily read/understand the code and run it if needed.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6B1ECD-77D2-1D57-9CFA-467AD2D994A0}"/>
              </a:ext>
            </a:extLst>
          </p:cNvPr>
          <p:cNvSpPr txBox="1"/>
          <p:nvPr/>
        </p:nvSpPr>
        <p:spPr>
          <a:xfrm>
            <a:off x="665532" y="1638577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Demultiplexing</a:t>
            </a:r>
          </a:p>
          <a:p>
            <a:pPr algn="ctr"/>
            <a:r>
              <a:rPr lang="en-US" dirty="0"/>
              <a:t>None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Arrow: Right 4">
            <a:extLst>
              <a:ext uri="{FF2B5EF4-FFF2-40B4-BE49-F238E27FC236}">
                <a16:creationId xmlns:a16="http://schemas.microsoft.com/office/drawing/2014/main" id="{7CC7B082-4608-5D16-348D-F921D98399A7}"/>
              </a:ext>
            </a:extLst>
          </p:cNvPr>
          <p:cNvSpPr/>
          <p:nvPr/>
        </p:nvSpPr>
        <p:spPr>
          <a:xfrm rot="5400000">
            <a:off x="2128675" y="1061975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A64FF-C669-CADD-B3F7-700A0C1FAF34}"/>
              </a:ext>
            </a:extLst>
          </p:cNvPr>
          <p:cNvSpPr txBox="1"/>
          <p:nvPr/>
        </p:nvSpPr>
        <p:spPr>
          <a:xfrm>
            <a:off x="665532" y="233386"/>
            <a:ext cx="36703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Raw data</a:t>
            </a:r>
          </a:p>
          <a:p>
            <a:pPr marL="228600" indent="-228600">
              <a:buAutoNum type="arabicParenR"/>
            </a:pPr>
            <a:r>
              <a:rPr lang="en-US" sz="1100" dirty="0"/>
              <a:t>5 chromosomes/plasmids: ('BF000000.1', 'BF000000.2', 'BF000000.3', 'BF000000.4', 'BF000000.5’) </a:t>
            </a:r>
          </a:p>
          <a:p>
            <a:pPr marL="228600" indent="-228600">
              <a:buAutoNum type="arabicParenR"/>
            </a:pPr>
            <a:r>
              <a:rPr lang="en-US" sz="1100" dirty="0"/>
              <a:t>12 paired end </a:t>
            </a:r>
            <a:r>
              <a:rPr lang="en-US" sz="1100" dirty="0" err="1"/>
              <a:t>fastq</a:t>
            </a:r>
            <a:r>
              <a:rPr lang="en-US" sz="1100" dirty="0"/>
              <a:t> files (6 R1 + 6 R2) ('../</a:t>
            </a:r>
            <a:r>
              <a:rPr lang="en-US" sz="1100" dirty="0" err="1"/>
              <a:t>Illumina_RNA_Reads</a:t>
            </a:r>
            <a:r>
              <a:rPr lang="en-US" sz="1100" dirty="0"/>
              <a:t>/</a:t>
            </a:r>
            <a:r>
              <a:rPr lang="en-US" sz="1100" dirty="0" err="1"/>
              <a:t>fastq_files</a:t>
            </a:r>
            <a:r>
              <a:rPr lang="en-US" sz="1100" dirty="0"/>
              <a:t>')</a:t>
            </a:r>
          </a:p>
          <a:p>
            <a:pPr algn="ctr"/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80E43-F1C0-873A-4D48-883588759CED}"/>
              </a:ext>
            </a:extLst>
          </p:cNvPr>
          <p:cNvSpPr txBox="1"/>
          <p:nvPr/>
        </p:nvSpPr>
        <p:spPr>
          <a:xfrm>
            <a:off x="7274159" y="317107"/>
            <a:ext cx="34981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Filtering</a:t>
            </a:r>
          </a:p>
          <a:p>
            <a:r>
              <a:rPr lang="en-US" sz="1200" u="sng" dirty="0"/>
              <a:t>Python scripts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Only 5’ position of PE segment kept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-5’ end of  reads with Flags 147 or 163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 Value counts at each genomic position for each experiment were summed to increase sequencing depth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8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3C972-3E2E-8A5F-32C1-21FC249AE2A2}"/>
              </a:ext>
            </a:extLst>
          </p:cNvPr>
          <p:cNvSpPr txBox="1"/>
          <p:nvPr/>
        </p:nvSpPr>
        <p:spPr>
          <a:xfrm>
            <a:off x="1033062" y="1270388"/>
            <a:ext cx="89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transcription start sites (TSS) be inferred from </a:t>
            </a:r>
            <a:r>
              <a:rPr lang="en-US" dirty="0" err="1"/>
              <a:t>RNAseq</a:t>
            </a:r>
            <a:r>
              <a:rPr lang="en-US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6589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DA66B-420E-94D5-B70C-5328E062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7715"/>
            <a:ext cx="7772400" cy="3502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E1B3F-2F3A-F8B1-D699-6B1A99E04926}"/>
              </a:ext>
            </a:extLst>
          </p:cNvPr>
          <p:cNvSpPr txBox="1"/>
          <p:nvPr/>
        </p:nvSpPr>
        <p:spPr>
          <a:xfrm>
            <a:off x="1033062" y="1270388"/>
            <a:ext cx="89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transcription start sites (TSS) be inferred from </a:t>
            </a:r>
            <a:r>
              <a:rPr lang="en-US" dirty="0" err="1"/>
              <a:t>RNAseq</a:t>
            </a:r>
            <a:r>
              <a:rPr lang="en-US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239026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24652-182E-0ECB-1CA8-E1242543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80990"/>
            <a:ext cx="7772400" cy="3496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79105-8C2A-C818-C9A8-9B40F5017A4D}"/>
              </a:ext>
            </a:extLst>
          </p:cNvPr>
          <p:cNvSpPr txBox="1"/>
          <p:nvPr/>
        </p:nvSpPr>
        <p:spPr>
          <a:xfrm>
            <a:off x="1033062" y="1270388"/>
            <a:ext cx="89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in likely TSS ‘window’</a:t>
            </a:r>
          </a:p>
        </p:txBody>
      </p:sp>
    </p:spTree>
    <p:extLst>
      <p:ext uri="{BB962C8B-B14F-4D97-AF65-F5344CB8AC3E}">
        <p14:creationId xmlns:p14="http://schemas.microsoft.com/office/powerpoint/2010/main" val="33689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F4C28F-D955-AF35-A280-83E59A7B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4748"/>
            <a:ext cx="7772400" cy="3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B49BE-BA0E-717F-A6B3-DF5EF937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5452"/>
            <a:ext cx="7772400" cy="35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DA66B-420E-94D5-B70C-5328E062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64" y="670095"/>
            <a:ext cx="12218165" cy="550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F306F-C553-246F-C039-8CB718255509}"/>
              </a:ext>
            </a:extLst>
          </p:cNvPr>
          <p:cNvSpPr txBox="1"/>
          <p:nvPr/>
        </p:nvSpPr>
        <p:spPr>
          <a:xfrm>
            <a:off x="1033062" y="188465"/>
            <a:ext cx="68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transcription start sites (TSS) be inferred from </a:t>
            </a:r>
            <a:r>
              <a:rPr lang="en-US" dirty="0" err="1"/>
              <a:t>RNAseq</a:t>
            </a:r>
            <a:r>
              <a:rPr lang="en-US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407363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24652-182E-0ECB-1CA8-E1242543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19" y="689187"/>
            <a:ext cx="12212959" cy="5493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79105-8C2A-C818-C9A8-9B40F5017A4D}"/>
              </a:ext>
            </a:extLst>
          </p:cNvPr>
          <p:cNvSpPr txBox="1"/>
          <p:nvPr/>
        </p:nvSpPr>
        <p:spPr>
          <a:xfrm>
            <a:off x="1033062" y="188465"/>
            <a:ext cx="89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in likely TSS ‘window’</a:t>
            </a:r>
          </a:p>
        </p:txBody>
      </p:sp>
    </p:spTree>
    <p:extLst>
      <p:ext uri="{BB962C8B-B14F-4D97-AF65-F5344CB8AC3E}">
        <p14:creationId xmlns:p14="http://schemas.microsoft.com/office/powerpoint/2010/main" val="13314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F4C28F-D955-AF35-A280-83E59A7B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74" y="663115"/>
            <a:ext cx="12223274" cy="5517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7699D-5E53-511F-D126-1F6BFF0F6A7D}"/>
              </a:ext>
            </a:extLst>
          </p:cNvPr>
          <p:cNvSpPr txBox="1"/>
          <p:nvPr/>
        </p:nvSpPr>
        <p:spPr>
          <a:xfrm>
            <a:off x="1033062" y="188465"/>
            <a:ext cx="68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5’ end of segment only</a:t>
            </a:r>
          </a:p>
        </p:txBody>
      </p:sp>
    </p:spTree>
    <p:extLst>
      <p:ext uri="{BB962C8B-B14F-4D97-AF65-F5344CB8AC3E}">
        <p14:creationId xmlns:p14="http://schemas.microsoft.com/office/powerpoint/2010/main" val="1744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42937</TotalTime>
  <Words>277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Finding TSS using RNAseq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Disome ribo-seq</dc:title>
  <dc:creator>Jonathan David Winkelman</dc:creator>
  <cp:lastModifiedBy>Jonathan David Winkelman</cp:lastModifiedBy>
  <cp:revision>16</cp:revision>
  <dcterms:created xsi:type="dcterms:W3CDTF">2022-06-14T13:30:55Z</dcterms:created>
  <dcterms:modified xsi:type="dcterms:W3CDTF">2022-09-16T19:56:14Z</dcterms:modified>
</cp:coreProperties>
</file>