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jpeg" ContentType="image/jpe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24.jpeg" ContentType="image/jpeg"/>
  <Override PartName="/ppt/media/image17.png" ContentType="image/png"/>
  <Override PartName="/ppt/media/image18.png" ContentType="image/png"/>
  <Override PartName="/ppt/media/image19.png" ContentType="image/png"/>
  <Override PartName="/ppt/media/image20.jpeg" ContentType="image/jpeg"/>
  <Override PartName="/ppt/media/image21.jpeg" ContentType="image/jpeg"/>
  <Override PartName="/ppt/media/image22.png" ContentType="image/png"/>
  <Override PartName="/ppt/media/image23.png" ContentType="image/png"/>
  <Override PartName="/ppt/media/image25.png" ContentType="image/png"/>
  <Override PartName="/ppt/media/image26.png" ContentType="image/png"/>
  <Override PartName="/ppt/media/image27.png" ContentType="image/png"/>
  <Override PartName="/ppt/media/image28.png" ContentType="image/png"/>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x="9144000" cy="6858000"/>
  <p:notesSz cx="7315200" cy="96012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57"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158"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159"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160" name="PlaceHolder 5"/>
          <p:cNvSpPr>
            <a:spLocks noGrp="1"/>
          </p:cNvSpPr>
          <p:nvPr>
            <p:ph type="sldNum"/>
          </p:nvPr>
        </p:nvSpPr>
        <p:spPr>
          <a:xfrm>
            <a:off x="4399200" y="9555480"/>
            <a:ext cx="3372840" cy="502560"/>
          </a:xfrm>
          <a:prstGeom prst="rect">
            <a:avLst/>
          </a:prstGeom>
        </p:spPr>
        <p:txBody>
          <a:bodyPr lIns="0" rIns="0" tIns="0" bIns="0" anchor="b"/>
          <a:p>
            <a:pPr algn="r"/>
            <a:fld id="{B941A80C-6E12-48A5-B410-F1E892BDE7F6}"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286"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73355321-5CD9-4A5A-ADF1-A32FD25BF6D2}"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04"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568DB2CC-D3DF-4A54-906F-6D38132851FC}"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06"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00109CC4-BCAE-4F4D-A3B5-8DC52F627B24}"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08"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C4379689-3598-4A41-904F-101D47406539}"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10"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678AF217-ED94-4668-ACC5-4A1FAC1386AD}"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12"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A75C3864-9983-42C6-B189-43E77CB5DED1}"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14"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2757B4A5-04EE-4667-88B5-26617757DBD7}"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16"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95A433E4-EF07-411E-98D7-86820B573B9C}"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18"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CC10EFED-60E7-4295-B44D-5148F52B0835}"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20"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87BCDBAD-39F7-4ADC-ACF6-E490F4D1360D}"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22"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D7664319-A25A-4F2A-B71F-A7C6B411B0A0}"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288"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1ECF082A-EFA4-4FC4-8561-1335AE48E4E0}"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24"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1C424A33-FE22-49D7-A6CF-24836C1D52FE}"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26"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C4EA453F-D26A-4D05-8919-CBD160B59660}"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28"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5AC460F7-C588-4F72-95C4-E54AC154C9BE}"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30"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B147EFD2-4AAA-41A3-B501-963651E4B179}"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32"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C4A37D9A-B6E0-4863-AFA3-961CCE9F0CD7}"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34"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CCA898F9-9517-4377-86CD-FBF624F50D13}"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36"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D593F201-B409-4235-A7E4-1F4ED97D8F53}"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38"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6552C363-3357-4F9B-AFC0-6D3393A7DAA7}"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40"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874DD010-FE35-4BCB-ADB9-12B43B270D34}"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42"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0C53F5F9-83D3-4930-8C65-6C78E729BB3A}"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290"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DC214DA7-9FAF-45DD-8B51-8670E92956BE}"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44"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773F639D-B4EE-44BE-A76F-94EDC66E34DC}"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46"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AFDD83B3-FDE7-4198-AEEF-D107C165D65B}"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48"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32810650-699F-49C9-9501-00BFF6000562}"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50"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907A90E4-9C38-417E-948F-4B962B9B34C7}"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52"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E26B4387-03B2-40AB-9F28-37D2F668E013}"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54"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6DAB216F-8436-4F6C-AB66-6E8F8425BA71}"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56"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5C80B493-FB80-488F-AF39-409F18387D9F}"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58"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65580182-68A8-46AC-977D-BAA51BC50F7F}"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292"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FC6DC421-5D1A-4EA2-819F-2DBF9E2109E8}"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294"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4A261722-6FD1-4271-BCE6-F6924B55746B}"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296"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AC82FFCD-0499-4222-AA49-18545A93A6D8}"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298"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704792C7-BFEA-4E42-B30B-E2375680FFC4}"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00"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C850ACAD-D7E2-4F6C-8423-0E3C47D58946}"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body"/>
          </p:nvPr>
        </p:nvSpPr>
        <p:spPr>
          <a:xfrm>
            <a:off x="731520" y="4560480"/>
            <a:ext cx="5851800" cy="4320360"/>
          </a:xfrm>
          <a:prstGeom prst="rect">
            <a:avLst/>
          </a:prstGeom>
        </p:spPr>
        <p:txBody>
          <a:bodyPr lIns="95760" rIns="95760" tIns="47880" bIns="47880"/>
          <a:p>
            <a:endParaRPr b="0" lang="en-US" sz="2000" spc="-1" strike="noStrike">
              <a:solidFill>
                <a:srgbClr val="000000"/>
              </a:solidFill>
              <a:uFill>
                <a:solidFill>
                  <a:srgbClr val="ffffff"/>
                </a:solidFill>
              </a:uFill>
              <a:latin typeface="Arial"/>
            </a:endParaRPr>
          </a:p>
        </p:txBody>
      </p:sp>
      <p:sp>
        <p:nvSpPr>
          <p:cNvPr id="302" name="TextShape 2"/>
          <p:cNvSpPr txBox="1"/>
          <p:nvPr/>
        </p:nvSpPr>
        <p:spPr>
          <a:xfrm>
            <a:off x="4143600" y="9119520"/>
            <a:ext cx="3169440" cy="479880"/>
          </a:xfrm>
          <a:prstGeom prst="rect">
            <a:avLst/>
          </a:prstGeom>
          <a:noFill/>
          <a:ln>
            <a:noFill/>
          </a:ln>
        </p:spPr>
        <p:txBody>
          <a:bodyPr lIns="95760" rIns="95760" tIns="47880" bIns="47880" anchor="b"/>
          <a:p>
            <a:pPr algn="r">
              <a:lnSpc>
                <a:spcPct val="100000"/>
              </a:lnSpc>
            </a:pPr>
            <a:fld id="{AD04F09D-4C0E-4E07-A1F4-EB0EC4775D89}" type="slidenum">
              <a:rPr b="0" lang="en-US" sz="13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9" name="PlaceHolder 2"/>
          <p:cNvSpPr>
            <a:spLocks noGrp="1"/>
          </p:cNvSpPr>
          <p:nvPr>
            <p:ph type="body"/>
          </p:nvPr>
        </p:nvSpPr>
        <p:spPr>
          <a:xfrm>
            <a:off x="457200" y="1604520"/>
            <a:ext cx="82292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0" name="PlaceHolder 3"/>
          <p:cNvSpPr>
            <a:spLocks noGrp="1"/>
          </p:cNvSpPr>
          <p:nvPr>
            <p:ph type="body"/>
          </p:nvPr>
        </p:nvSpPr>
        <p:spPr>
          <a:xfrm>
            <a:off x="457200" y="3682080"/>
            <a:ext cx="82292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2" name="PlaceHolder 2"/>
          <p:cNvSpPr>
            <a:spLocks noGrp="1"/>
          </p:cNvSpPr>
          <p:nvPr>
            <p:ph type="body"/>
          </p:nvPr>
        </p:nvSpPr>
        <p:spPr>
          <a:xfrm>
            <a:off x="457200" y="160452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3" name="PlaceHolder 3"/>
          <p:cNvSpPr>
            <a:spLocks noGrp="1"/>
          </p:cNvSpPr>
          <p:nvPr>
            <p:ph type="body"/>
          </p:nvPr>
        </p:nvSpPr>
        <p:spPr>
          <a:xfrm>
            <a:off x="4674240" y="160452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4" name="PlaceHolder 4"/>
          <p:cNvSpPr>
            <a:spLocks noGrp="1"/>
          </p:cNvSpPr>
          <p:nvPr>
            <p:ph type="body"/>
          </p:nvPr>
        </p:nvSpPr>
        <p:spPr>
          <a:xfrm>
            <a:off x="4674240" y="368208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5" name="PlaceHolder 5"/>
          <p:cNvSpPr>
            <a:spLocks noGrp="1"/>
          </p:cNvSpPr>
          <p:nvPr>
            <p:ph type="body"/>
          </p:nvPr>
        </p:nvSpPr>
        <p:spPr>
          <a:xfrm>
            <a:off x="457200" y="368208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7" name="PlaceHolder 2"/>
          <p:cNvSpPr>
            <a:spLocks noGrp="1"/>
          </p:cNvSpPr>
          <p:nvPr>
            <p:ph type="body"/>
          </p:nvPr>
        </p:nvSpPr>
        <p:spPr>
          <a:xfrm>
            <a:off x="457200" y="1604520"/>
            <a:ext cx="82292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8" name="PlaceHolder 3"/>
          <p:cNvSpPr>
            <a:spLocks noGrp="1"/>
          </p:cNvSpPr>
          <p:nvPr>
            <p:ph type="body"/>
          </p:nvPr>
        </p:nvSpPr>
        <p:spPr>
          <a:xfrm>
            <a:off x="457200" y="1604520"/>
            <a:ext cx="82292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39" name="" descr=""/>
          <p:cNvPicPr/>
          <p:nvPr/>
        </p:nvPicPr>
        <p:blipFill>
          <a:blip r:embed="rId2"/>
          <a:stretch/>
        </p:blipFill>
        <p:spPr>
          <a:xfrm>
            <a:off x="2079000" y="1604520"/>
            <a:ext cx="4985280" cy="3977280"/>
          </a:xfrm>
          <a:prstGeom prst="rect">
            <a:avLst/>
          </a:prstGeom>
          <a:ln>
            <a:noFill/>
          </a:ln>
        </p:spPr>
      </p:pic>
      <p:pic>
        <p:nvPicPr>
          <p:cNvPr id="40" name="" descr=""/>
          <p:cNvPicPr/>
          <p:nvPr/>
        </p:nvPicPr>
        <p:blipFill>
          <a:blip r:embed="rId3"/>
          <a:stretch/>
        </p:blipFill>
        <p:spPr>
          <a:xfrm>
            <a:off x="2079000" y="1604520"/>
            <a:ext cx="498528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457200" y="1604520"/>
            <a:ext cx="82292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1" name="PlaceHolder 2"/>
          <p:cNvSpPr>
            <a:spLocks noGrp="1"/>
          </p:cNvSpPr>
          <p:nvPr>
            <p:ph type="body"/>
          </p:nvPr>
        </p:nvSpPr>
        <p:spPr>
          <a:xfrm>
            <a:off x="457200" y="1604520"/>
            <a:ext cx="401580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390600" y="2953440"/>
            <a:ext cx="8229240" cy="4041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7" name="PlaceHolder 3"/>
          <p:cNvSpPr>
            <a:spLocks noGrp="1"/>
          </p:cNvSpPr>
          <p:nvPr>
            <p:ph type="body"/>
          </p:nvPr>
        </p:nvSpPr>
        <p:spPr>
          <a:xfrm>
            <a:off x="457200" y="368208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8" name="PlaceHolder 4"/>
          <p:cNvSpPr>
            <a:spLocks noGrp="1"/>
          </p:cNvSpPr>
          <p:nvPr>
            <p:ph type="body"/>
          </p:nvPr>
        </p:nvSpPr>
        <p:spPr>
          <a:xfrm>
            <a:off x="4674240" y="1604520"/>
            <a:ext cx="401580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6" name="PlaceHolder 4"/>
          <p:cNvSpPr>
            <a:spLocks noGrp="1"/>
          </p:cNvSpPr>
          <p:nvPr>
            <p:ph type="body"/>
          </p:nvPr>
        </p:nvSpPr>
        <p:spPr>
          <a:xfrm>
            <a:off x="457200" y="3682080"/>
            <a:ext cx="82292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8" name="PlaceHolder 2"/>
          <p:cNvSpPr>
            <a:spLocks noGrp="1"/>
          </p:cNvSpPr>
          <p:nvPr>
            <p:ph type="body"/>
          </p:nvPr>
        </p:nvSpPr>
        <p:spPr>
          <a:xfrm>
            <a:off x="457200" y="1604520"/>
            <a:ext cx="82292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9" name="PlaceHolder 3"/>
          <p:cNvSpPr>
            <a:spLocks noGrp="1"/>
          </p:cNvSpPr>
          <p:nvPr>
            <p:ph type="body"/>
          </p:nvPr>
        </p:nvSpPr>
        <p:spPr>
          <a:xfrm>
            <a:off x="457200" y="3682080"/>
            <a:ext cx="82292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1" name="PlaceHolder 2"/>
          <p:cNvSpPr>
            <a:spLocks noGrp="1"/>
          </p:cNvSpPr>
          <p:nvPr>
            <p:ph type="body"/>
          </p:nvPr>
        </p:nvSpPr>
        <p:spPr>
          <a:xfrm>
            <a:off x="457200" y="160452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3" name="PlaceHolder 4"/>
          <p:cNvSpPr>
            <a:spLocks noGrp="1"/>
          </p:cNvSpPr>
          <p:nvPr>
            <p:ph type="body"/>
          </p:nvPr>
        </p:nvSpPr>
        <p:spPr>
          <a:xfrm>
            <a:off x="4674240" y="368208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4" name="PlaceHolder 5"/>
          <p:cNvSpPr>
            <a:spLocks noGrp="1"/>
          </p:cNvSpPr>
          <p:nvPr>
            <p:ph type="body"/>
          </p:nvPr>
        </p:nvSpPr>
        <p:spPr>
          <a:xfrm>
            <a:off x="457200" y="368208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6" name="PlaceHolder 2"/>
          <p:cNvSpPr>
            <a:spLocks noGrp="1"/>
          </p:cNvSpPr>
          <p:nvPr>
            <p:ph type="body"/>
          </p:nvPr>
        </p:nvSpPr>
        <p:spPr>
          <a:xfrm>
            <a:off x="457200" y="1604520"/>
            <a:ext cx="82292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7" name="PlaceHolder 3"/>
          <p:cNvSpPr>
            <a:spLocks noGrp="1"/>
          </p:cNvSpPr>
          <p:nvPr>
            <p:ph type="body"/>
          </p:nvPr>
        </p:nvSpPr>
        <p:spPr>
          <a:xfrm>
            <a:off x="457200" y="1604520"/>
            <a:ext cx="82292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78" name="" descr=""/>
          <p:cNvPicPr/>
          <p:nvPr/>
        </p:nvPicPr>
        <p:blipFill>
          <a:blip r:embed="rId2"/>
          <a:stretch/>
        </p:blipFill>
        <p:spPr>
          <a:xfrm>
            <a:off x="2079000" y="1604520"/>
            <a:ext cx="4985280" cy="3977280"/>
          </a:xfrm>
          <a:prstGeom prst="rect">
            <a:avLst/>
          </a:prstGeom>
          <a:ln>
            <a:noFill/>
          </a:ln>
        </p:spPr>
      </p:pic>
      <p:pic>
        <p:nvPicPr>
          <p:cNvPr id="79" name="" descr=""/>
          <p:cNvPicPr/>
          <p:nvPr/>
        </p:nvPicPr>
        <p:blipFill>
          <a:blip r:embed="rId3"/>
          <a:stretch/>
        </p:blipFill>
        <p:spPr>
          <a:xfrm>
            <a:off x="2079000" y="1604520"/>
            <a:ext cx="498528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9" name="PlaceHolder 2"/>
          <p:cNvSpPr>
            <a:spLocks noGrp="1"/>
          </p:cNvSpPr>
          <p:nvPr>
            <p:ph type="body"/>
          </p:nvPr>
        </p:nvSpPr>
        <p:spPr>
          <a:xfrm>
            <a:off x="457200" y="1604520"/>
            <a:ext cx="82292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1" name="PlaceHolder 2"/>
          <p:cNvSpPr>
            <a:spLocks noGrp="1"/>
          </p:cNvSpPr>
          <p:nvPr>
            <p:ph type="body"/>
          </p:nvPr>
        </p:nvSpPr>
        <p:spPr>
          <a:xfrm>
            <a:off x="457200" y="1604520"/>
            <a:ext cx="401580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92" name="PlaceHolder 3"/>
          <p:cNvSpPr>
            <a:spLocks noGrp="1"/>
          </p:cNvSpPr>
          <p:nvPr>
            <p:ph type="body"/>
          </p:nvPr>
        </p:nvSpPr>
        <p:spPr>
          <a:xfrm>
            <a:off x="4674240" y="1604520"/>
            <a:ext cx="401580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457200" y="1604520"/>
            <a:ext cx="82292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390600" y="2953440"/>
            <a:ext cx="8229240" cy="4041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97" name="PlaceHolder 3"/>
          <p:cNvSpPr>
            <a:spLocks noGrp="1"/>
          </p:cNvSpPr>
          <p:nvPr>
            <p:ph type="body"/>
          </p:nvPr>
        </p:nvSpPr>
        <p:spPr>
          <a:xfrm>
            <a:off x="457200" y="368208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98" name="PlaceHolder 4"/>
          <p:cNvSpPr>
            <a:spLocks noGrp="1"/>
          </p:cNvSpPr>
          <p:nvPr>
            <p:ph type="body"/>
          </p:nvPr>
        </p:nvSpPr>
        <p:spPr>
          <a:xfrm>
            <a:off x="4674240" y="1604520"/>
            <a:ext cx="401580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0" name="PlaceHolder 2"/>
          <p:cNvSpPr>
            <a:spLocks noGrp="1"/>
          </p:cNvSpPr>
          <p:nvPr>
            <p:ph type="body"/>
          </p:nvPr>
        </p:nvSpPr>
        <p:spPr>
          <a:xfrm>
            <a:off x="457200" y="1604520"/>
            <a:ext cx="401580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01" name="PlaceHolder 3"/>
          <p:cNvSpPr>
            <a:spLocks noGrp="1"/>
          </p:cNvSpPr>
          <p:nvPr>
            <p:ph type="body"/>
          </p:nvPr>
        </p:nvSpPr>
        <p:spPr>
          <a:xfrm>
            <a:off x="4674240" y="160452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02" name="PlaceHolder 4"/>
          <p:cNvSpPr>
            <a:spLocks noGrp="1"/>
          </p:cNvSpPr>
          <p:nvPr>
            <p:ph type="body"/>
          </p:nvPr>
        </p:nvSpPr>
        <p:spPr>
          <a:xfrm>
            <a:off x="4674240" y="368208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4" name="PlaceHolder 2"/>
          <p:cNvSpPr>
            <a:spLocks noGrp="1"/>
          </p:cNvSpPr>
          <p:nvPr>
            <p:ph type="body"/>
          </p:nvPr>
        </p:nvSpPr>
        <p:spPr>
          <a:xfrm>
            <a:off x="457200" y="160452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05" name="PlaceHolder 3"/>
          <p:cNvSpPr>
            <a:spLocks noGrp="1"/>
          </p:cNvSpPr>
          <p:nvPr>
            <p:ph type="body"/>
          </p:nvPr>
        </p:nvSpPr>
        <p:spPr>
          <a:xfrm>
            <a:off x="4674240" y="160452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06" name="PlaceHolder 4"/>
          <p:cNvSpPr>
            <a:spLocks noGrp="1"/>
          </p:cNvSpPr>
          <p:nvPr>
            <p:ph type="body"/>
          </p:nvPr>
        </p:nvSpPr>
        <p:spPr>
          <a:xfrm>
            <a:off x="457200" y="3682080"/>
            <a:ext cx="82292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8" name="PlaceHolder 2"/>
          <p:cNvSpPr>
            <a:spLocks noGrp="1"/>
          </p:cNvSpPr>
          <p:nvPr>
            <p:ph type="body"/>
          </p:nvPr>
        </p:nvSpPr>
        <p:spPr>
          <a:xfrm>
            <a:off x="457200" y="1604520"/>
            <a:ext cx="82292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09" name="PlaceHolder 3"/>
          <p:cNvSpPr>
            <a:spLocks noGrp="1"/>
          </p:cNvSpPr>
          <p:nvPr>
            <p:ph type="body"/>
          </p:nvPr>
        </p:nvSpPr>
        <p:spPr>
          <a:xfrm>
            <a:off x="457200" y="3682080"/>
            <a:ext cx="82292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11" name="PlaceHolder 2"/>
          <p:cNvSpPr>
            <a:spLocks noGrp="1"/>
          </p:cNvSpPr>
          <p:nvPr>
            <p:ph type="body"/>
          </p:nvPr>
        </p:nvSpPr>
        <p:spPr>
          <a:xfrm>
            <a:off x="457200" y="160452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2" name="PlaceHolder 3"/>
          <p:cNvSpPr>
            <a:spLocks noGrp="1"/>
          </p:cNvSpPr>
          <p:nvPr>
            <p:ph type="body"/>
          </p:nvPr>
        </p:nvSpPr>
        <p:spPr>
          <a:xfrm>
            <a:off x="4674240" y="160452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3" name="PlaceHolder 4"/>
          <p:cNvSpPr>
            <a:spLocks noGrp="1"/>
          </p:cNvSpPr>
          <p:nvPr>
            <p:ph type="body"/>
          </p:nvPr>
        </p:nvSpPr>
        <p:spPr>
          <a:xfrm>
            <a:off x="4674240" y="368208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4" name="PlaceHolder 5"/>
          <p:cNvSpPr>
            <a:spLocks noGrp="1"/>
          </p:cNvSpPr>
          <p:nvPr>
            <p:ph type="body"/>
          </p:nvPr>
        </p:nvSpPr>
        <p:spPr>
          <a:xfrm>
            <a:off x="457200" y="368208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16" name="PlaceHolder 2"/>
          <p:cNvSpPr>
            <a:spLocks noGrp="1"/>
          </p:cNvSpPr>
          <p:nvPr>
            <p:ph type="body"/>
          </p:nvPr>
        </p:nvSpPr>
        <p:spPr>
          <a:xfrm>
            <a:off x="457200" y="1604520"/>
            <a:ext cx="82292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7" name="PlaceHolder 3"/>
          <p:cNvSpPr>
            <a:spLocks noGrp="1"/>
          </p:cNvSpPr>
          <p:nvPr>
            <p:ph type="body"/>
          </p:nvPr>
        </p:nvSpPr>
        <p:spPr>
          <a:xfrm>
            <a:off x="457200" y="1604520"/>
            <a:ext cx="82292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118" name="" descr=""/>
          <p:cNvPicPr/>
          <p:nvPr/>
        </p:nvPicPr>
        <p:blipFill>
          <a:blip r:embed="rId2"/>
          <a:stretch/>
        </p:blipFill>
        <p:spPr>
          <a:xfrm>
            <a:off x="2079000" y="1604520"/>
            <a:ext cx="4985280" cy="3977280"/>
          </a:xfrm>
          <a:prstGeom prst="rect">
            <a:avLst/>
          </a:prstGeom>
          <a:ln>
            <a:noFill/>
          </a:ln>
        </p:spPr>
      </p:pic>
      <p:pic>
        <p:nvPicPr>
          <p:cNvPr id="119" name="" descr=""/>
          <p:cNvPicPr/>
          <p:nvPr/>
        </p:nvPicPr>
        <p:blipFill>
          <a:blip r:embed="rId3"/>
          <a:stretch/>
        </p:blipFill>
        <p:spPr>
          <a:xfrm>
            <a:off x="2079000" y="1604520"/>
            <a:ext cx="498528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2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25" name="PlaceHolder 2"/>
          <p:cNvSpPr>
            <a:spLocks noGrp="1"/>
          </p:cNvSpPr>
          <p:nvPr>
            <p:ph type="body"/>
          </p:nvPr>
        </p:nvSpPr>
        <p:spPr>
          <a:xfrm>
            <a:off x="457200" y="1604520"/>
            <a:ext cx="82292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2" name="PlaceHolder 2"/>
          <p:cNvSpPr>
            <a:spLocks noGrp="1"/>
          </p:cNvSpPr>
          <p:nvPr>
            <p:ph type="body"/>
          </p:nvPr>
        </p:nvSpPr>
        <p:spPr>
          <a:xfrm>
            <a:off x="457200" y="1604520"/>
            <a:ext cx="401580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27" name="PlaceHolder 2"/>
          <p:cNvSpPr>
            <a:spLocks noGrp="1"/>
          </p:cNvSpPr>
          <p:nvPr>
            <p:ph type="body"/>
          </p:nvPr>
        </p:nvSpPr>
        <p:spPr>
          <a:xfrm>
            <a:off x="457200" y="1604520"/>
            <a:ext cx="401580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28" name="PlaceHolder 3"/>
          <p:cNvSpPr>
            <a:spLocks noGrp="1"/>
          </p:cNvSpPr>
          <p:nvPr>
            <p:ph type="body"/>
          </p:nvPr>
        </p:nvSpPr>
        <p:spPr>
          <a:xfrm>
            <a:off x="4674240" y="1604520"/>
            <a:ext cx="401580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390600" y="2953440"/>
            <a:ext cx="8229240" cy="4041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32" name="PlaceHolder 2"/>
          <p:cNvSpPr>
            <a:spLocks noGrp="1"/>
          </p:cNvSpPr>
          <p:nvPr>
            <p:ph type="body"/>
          </p:nvPr>
        </p:nvSpPr>
        <p:spPr>
          <a:xfrm>
            <a:off x="457200" y="160452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33" name="PlaceHolder 3"/>
          <p:cNvSpPr>
            <a:spLocks noGrp="1"/>
          </p:cNvSpPr>
          <p:nvPr>
            <p:ph type="body"/>
          </p:nvPr>
        </p:nvSpPr>
        <p:spPr>
          <a:xfrm>
            <a:off x="457200" y="368208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34" name="PlaceHolder 4"/>
          <p:cNvSpPr>
            <a:spLocks noGrp="1"/>
          </p:cNvSpPr>
          <p:nvPr>
            <p:ph type="body"/>
          </p:nvPr>
        </p:nvSpPr>
        <p:spPr>
          <a:xfrm>
            <a:off x="4674240" y="1604520"/>
            <a:ext cx="401580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36" name="PlaceHolder 2"/>
          <p:cNvSpPr>
            <a:spLocks noGrp="1"/>
          </p:cNvSpPr>
          <p:nvPr>
            <p:ph type="body"/>
          </p:nvPr>
        </p:nvSpPr>
        <p:spPr>
          <a:xfrm>
            <a:off x="457200" y="1604520"/>
            <a:ext cx="401580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37" name="PlaceHolder 3"/>
          <p:cNvSpPr>
            <a:spLocks noGrp="1"/>
          </p:cNvSpPr>
          <p:nvPr>
            <p:ph type="body"/>
          </p:nvPr>
        </p:nvSpPr>
        <p:spPr>
          <a:xfrm>
            <a:off x="4674240" y="160452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38" name="PlaceHolder 4"/>
          <p:cNvSpPr>
            <a:spLocks noGrp="1"/>
          </p:cNvSpPr>
          <p:nvPr>
            <p:ph type="body"/>
          </p:nvPr>
        </p:nvSpPr>
        <p:spPr>
          <a:xfrm>
            <a:off x="4674240" y="368208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40" name="PlaceHolder 2"/>
          <p:cNvSpPr>
            <a:spLocks noGrp="1"/>
          </p:cNvSpPr>
          <p:nvPr>
            <p:ph type="body"/>
          </p:nvPr>
        </p:nvSpPr>
        <p:spPr>
          <a:xfrm>
            <a:off x="457200" y="160452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41" name="PlaceHolder 3"/>
          <p:cNvSpPr>
            <a:spLocks noGrp="1"/>
          </p:cNvSpPr>
          <p:nvPr>
            <p:ph type="body"/>
          </p:nvPr>
        </p:nvSpPr>
        <p:spPr>
          <a:xfrm>
            <a:off x="4674240" y="160452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42" name="PlaceHolder 4"/>
          <p:cNvSpPr>
            <a:spLocks noGrp="1"/>
          </p:cNvSpPr>
          <p:nvPr>
            <p:ph type="body"/>
          </p:nvPr>
        </p:nvSpPr>
        <p:spPr>
          <a:xfrm>
            <a:off x="457200" y="3682080"/>
            <a:ext cx="82292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44" name="PlaceHolder 2"/>
          <p:cNvSpPr>
            <a:spLocks noGrp="1"/>
          </p:cNvSpPr>
          <p:nvPr>
            <p:ph type="body"/>
          </p:nvPr>
        </p:nvSpPr>
        <p:spPr>
          <a:xfrm>
            <a:off x="457200" y="1604520"/>
            <a:ext cx="82292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45" name="PlaceHolder 3"/>
          <p:cNvSpPr>
            <a:spLocks noGrp="1"/>
          </p:cNvSpPr>
          <p:nvPr>
            <p:ph type="body"/>
          </p:nvPr>
        </p:nvSpPr>
        <p:spPr>
          <a:xfrm>
            <a:off x="457200" y="3682080"/>
            <a:ext cx="82292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47" name="PlaceHolder 2"/>
          <p:cNvSpPr>
            <a:spLocks noGrp="1"/>
          </p:cNvSpPr>
          <p:nvPr>
            <p:ph type="body"/>
          </p:nvPr>
        </p:nvSpPr>
        <p:spPr>
          <a:xfrm>
            <a:off x="457200" y="160452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48" name="PlaceHolder 3"/>
          <p:cNvSpPr>
            <a:spLocks noGrp="1"/>
          </p:cNvSpPr>
          <p:nvPr>
            <p:ph type="body"/>
          </p:nvPr>
        </p:nvSpPr>
        <p:spPr>
          <a:xfrm>
            <a:off x="4674240" y="160452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49" name="PlaceHolder 4"/>
          <p:cNvSpPr>
            <a:spLocks noGrp="1"/>
          </p:cNvSpPr>
          <p:nvPr>
            <p:ph type="body"/>
          </p:nvPr>
        </p:nvSpPr>
        <p:spPr>
          <a:xfrm>
            <a:off x="4674240" y="368208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50" name="PlaceHolder 5"/>
          <p:cNvSpPr>
            <a:spLocks noGrp="1"/>
          </p:cNvSpPr>
          <p:nvPr>
            <p:ph type="body"/>
          </p:nvPr>
        </p:nvSpPr>
        <p:spPr>
          <a:xfrm>
            <a:off x="457200" y="368208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2" name="PlaceHolder 2"/>
          <p:cNvSpPr>
            <a:spLocks noGrp="1"/>
          </p:cNvSpPr>
          <p:nvPr>
            <p:ph type="body"/>
          </p:nvPr>
        </p:nvSpPr>
        <p:spPr>
          <a:xfrm>
            <a:off x="457200" y="1604520"/>
            <a:ext cx="82292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53" name="PlaceHolder 3"/>
          <p:cNvSpPr>
            <a:spLocks noGrp="1"/>
          </p:cNvSpPr>
          <p:nvPr>
            <p:ph type="body"/>
          </p:nvPr>
        </p:nvSpPr>
        <p:spPr>
          <a:xfrm>
            <a:off x="457200" y="1604520"/>
            <a:ext cx="82292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154" name="" descr=""/>
          <p:cNvPicPr/>
          <p:nvPr/>
        </p:nvPicPr>
        <p:blipFill>
          <a:blip r:embed="rId2"/>
          <a:stretch/>
        </p:blipFill>
        <p:spPr>
          <a:xfrm>
            <a:off x="2079000" y="1604520"/>
            <a:ext cx="4985280" cy="3977280"/>
          </a:xfrm>
          <a:prstGeom prst="rect">
            <a:avLst/>
          </a:prstGeom>
          <a:ln>
            <a:noFill/>
          </a:ln>
        </p:spPr>
      </p:pic>
      <p:pic>
        <p:nvPicPr>
          <p:cNvPr id="155" name="" descr=""/>
          <p:cNvPicPr/>
          <p:nvPr/>
        </p:nvPicPr>
        <p:blipFill>
          <a:blip r:embed="rId3"/>
          <a:stretch/>
        </p:blipFill>
        <p:spPr>
          <a:xfrm>
            <a:off x="2079000" y="1604520"/>
            <a:ext cx="4985280" cy="39772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390600" y="2953440"/>
            <a:ext cx="8229240" cy="4041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7" name="PlaceHolder 2"/>
          <p:cNvSpPr>
            <a:spLocks noGrp="1"/>
          </p:cNvSpPr>
          <p:nvPr>
            <p:ph type="body"/>
          </p:nvPr>
        </p:nvSpPr>
        <p:spPr>
          <a:xfrm>
            <a:off x="457200" y="160452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8" name="PlaceHolder 3"/>
          <p:cNvSpPr>
            <a:spLocks noGrp="1"/>
          </p:cNvSpPr>
          <p:nvPr>
            <p:ph type="body"/>
          </p:nvPr>
        </p:nvSpPr>
        <p:spPr>
          <a:xfrm>
            <a:off x="457200" y="368208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9" name="PlaceHolder 4"/>
          <p:cNvSpPr>
            <a:spLocks noGrp="1"/>
          </p:cNvSpPr>
          <p:nvPr>
            <p:ph type="body"/>
          </p:nvPr>
        </p:nvSpPr>
        <p:spPr>
          <a:xfrm>
            <a:off x="4674240" y="1604520"/>
            <a:ext cx="401580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1" name="PlaceHolder 2"/>
          <p:cNvSpPr>
            <a:spLocks noGrp="1"/>
          </p:cNvSpPr>
          <p:nvPr>
            <p:ph type="body"/>
          </p:nvPr>
        </p:nvSpPr>
        <p:spPr>
          <a:xfrm>
            <a:off x="457200" y="1604520"/>
            <a:ext cx="401580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3" name="PlaceHolder 4"/>
          <p:cNvSpPr>
            <a:spLocks noGrp="1"/>
          </p:cNvSpPr>
          <p:nvPr>
            <p:ph type="body"/>
          </p:nvPr>
        </p:nvSpPr>
        <p:spPr>
          <a:xfrm>
            <a:off x="4674240" y="368208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90600" y="2953440"/>
            <a:ext cx="8229240" cy="8715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5" name="PlaceHolder 2"/>
          <p:cNvSpPr>
            <a:spLocks noGrp="1"/>
          </p:cNvSpPr>
          <p:nvPr>
            <p:ph type="body"/>
          </p:nvPr>
        </p:nvSpPr>
        <p:spPr>
          <a:xfrm>
            <a:off x="457200" y="160452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6" name="PlaceHolder 3"/>
          <p:cNvSpPr>
            <a:spLocks noGrp="1"/>
          </p:cNvSpPr>
          <p:nvPr>
            <p:ph type="body"/>
          </p:nvPr>
        </p:nvSpPr>
        <p:spPr>
          <a:xfrm>
            <a:off x="4674240" y="1604520"/>
            <a:ext cx="401580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7" name="PlaceHolder 4"/>
          <p:cNvSpPr>
            <a:spLocks noGrp="1"/>
          </p:cNvSpPr>
          <p:nvPr>
            <p:ph type="body"/>
          </p:nvPr>
        </p:nvSpPr>
        <p:spPr>
          <a:xfrm>
            <a:off x="457200" y="3682080"/>
            <a:ext cx="82292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0" name="CustomShape 1"/>
          <p:cNvSpPr/>
          <p:nvPr/>
        </p:nvSpPr>
        <p:spPr>
          <a:xfrm>
            <a:off x="0" y="0"/>
            <a:ext cx="9143640" cy="6857640"/>
          </a:xfrm>
          <a:prstGeom prst="rect">
            <a:avLst/>
          </a:prstGeom>
          <a:solidFill>
            <a:srgbClr val="1d1a36"/>
          </a:solid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426960" y="3737520"/>
            <a:ext cx="6335640" cy="33840"/>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426960" y="3962520"/>
            <a:ext cx="3535200" cy="452880"/>
          </a:xfrm>
          <a:prstGeom prst="rect">
            <a:avLst/>
          </a:prstGeom>
          <a:noFill/>
          <a:ln>
            <a:noFill/>
          </a:ln>
        </p:spPr>
        <p:style>
          <a:lnRef idx="0"/>
          <a:fillRef idx="0"/>
          <a:effectRef idx="0"/>
          <a:fontRef idx="minor"/>
        </p:style>
        <p:txBody>
          <a:bodyPr lIns="68760" rIns="68760" tIns="34200" bIns="34200" anchor="ctr"/>
          <a:p>
            <a:pPr>
              <a:lnSpc>
                <a:spcPct val="100000"/>
              </a:lnSpc>
            </a:pPr>
            <a:r>
              <a:rPr b="1" lang="en-US" sz="2000" spc="-1" strike="noStrike">
                <a:solidFill>
                  <a:srgbClr val="ffffff"/>
                </a:solidFill>
                <a:uFill>
                  <a:solidFill>
                    <a:srgbClr val="ffffff"/>
                  </a:solidFill>
                </a:uFill>
                <a:latin typeface="Arial"/>
                <a:ea typeface="Roboto"/>
              </a:rPr>
              <a:t>The Coding Bootcamp |</a:t>
            </a:r>
            <a:endParaRPr b="0" lang="en-US" sz="4400" spc="-1" strike="noStrike">
              <a:solidFill>
                <a:srgbClr val="000000"/>
              </a:solidFill>
              <a:uFill>
                <a:solidFill>
                  <a:srgbClr val="ffffff"/>
                </a:solidFill>
              </a:uFill>
              <a:latin typeface="Arial"/>
            </a:endParaRPr>
          </a:p>
        </p:txBody>
      </p:sp>
      <p:sp>
        <p:nvSpPr>
          <p:cNvPr id="3" name="CustomShape 4"/>
          <p:cNvSpPr/>
          <p:nvPr/>
        </p:nvSpPr>
        <p:spPr>
          <a:xfrm>
            <a:off x="6247440" y="6540120"/>
            <a:ext cx="2787120" cy="212040"/>
          </a:xfrm>
          <a:prstGeom prst="rect">
            <a:avLst/>
          </a:prstGeom>
          <a:noFill/>
          <a:ln>
            <a:noFill/>
          </a:ln>
        </p:spPr>
        <p:style>
          <a:lnRef idx="0"/>
          <a:fillRef idx="0"/>
          <a:effectRef idx="0"/>
          <a:fontRef idx="minor"/>
        </p:style>
        <p:txBody>
          <a:bodyPr lIns="90000" rIns="90000" tIns="45000" bIns="45000"/>
          <a:p>
            <a:pPr algn="r">
              <a:lnSpc>
                <a:spcPct val="100000"/>
              </a:lnSpc>
            </a:pPr>
            <a:r>
              <a:rPr b="0" lang="en-US" sz="800" spc="-1" strike="noStrike">
                <a:solidFill>
                  <a:srgbClr val="ffffff"/>
                </a:solidFill>
                <a:uFill>
                  <a:solidFill>
                    <a:srgbClr val="ffffff"/>
                  </a:solidFill>
                </a:uFill>
                <a:latin typeface="Arial"/>
              </a:rPr>
              <a:t>© </a:t>
            </a:r>
            <a:r>
              <a:rPr b="0" lang="en-US" sz="800" spc="-1" strike="noStrike">
                <a:solidFill>
                  <a:srgbClr val="ffffff"/>
                </a:solidFill>
                <a:uFill>
                  <a:solidFill>
                    <a:srgbClr val="ffffff"/>
                  </a:solidFill>
                </a:uFill>
                <a:latin typeface="Arial"/>
                <a:ea typeface="Roboto"/>
              </a:rPr>
              <a:t>2016 | Coding Boot Camp - All Rights Reserved</a:t>
            </a:r>
            <a:endParaRPr b="0" lang="en-US" sz="1800" spc="-1" strike="noStrike">
              <a:solidFill>
                <a:srgbClr val="000000"/>
              </a:solidFill>
              <a:uFill>
                <a:solidFill>
                  <a:srgbClr val="ffffff"/>
                </a:solidFill>
              </a:uFill>
              <a:latin typeface="Arial"/>
            </a:endParaRPr>
          </a:p>
        </p:txBody>
      </p:sp>
      <p:sp>
        <p:nvSpPr>
          <p:cNvPr id="4" name="PlaceHolder 5"/>
          <p:cNvSpPr>
            <a:spLocks noGrp="1"/>
          </p:cNvSpPr>
          <p:nvPr>
            <p:ph type="title"/>
          </p:nvPr>
        </p:nvSpPr>
        <p:spPr>
          <a:xfrm>
            <a:off x="390600" y="2953440"/>
            <a:ext cx="8229240" cy="871560"/>
          </a:xfrm>
          <a:prstGeom prst="rect">
            <a:avLst/>
          </a:prstGeom>
        </p:spPr>
        <p:txBody>
          <a:bodyPr anchor="ctr"/>
          <a:p>
            <a:pPr>
              <a:lnSpc>
                <a:spcPct val="100000"/>
              </a:lnSpc>
            </a:pPr>
            <a:r>
              <a:rPr b="1" lang="en-US" sz="4100" spc="-1" strike="noStrike">
                <a:solidFill>
                  <a:srgbClr val="ffffff"/>
                </a:solidFill>
                <a:uFill>
                  <a:solidFill>
                    <a:srgbClr val="ffffff"/>
                  </a:solidFill>
                </a:uFill>
                <a:latin typeface="Arial"/>
              </a:rPr>
              <a:t>Lesson Title</a:t>
            </a:r>
            <a:endParaRPr b="0" lang="en-US" sz="4100" spc="-1" strike="noStrike">
              <a:solidFill>
                <a:srgbClr val="000000"/>
              </a:solidFill>
              <a:uFill>
                <a:solidFill>
                  <a:srgbClr val="ffffff"/>
                </a:solidFill>
              </a:uFill>
              <a:latin typeface="Calibri"/>
            </a:endParaRPr>
          </a:p>
        </p:txBody>
      </p:sp>
      <p:sp>
        <p:nvSpPr>
          <p:cNvPr id="5" name="PlaceHolder 6"/>
          <p:cNvSpPr>
            <a:spLocks noGrp="1"/>
          </p:cNvSpPr>
          <p:nvPr>
            <p:ph type="body"/>
          </p:nvPr>
        </p:nvSpPr>
        <p:spPr>
          <a:xfrm>
            <a:off x="3370320" y="4034880"/>
            <a:ext cx="2269800" cy="380520"/>
          </a:xfrm>
          <a:prstGeom prst="rect">
            <a:avLst/>
          </a:prstGeom>
        </p:spPr>
        <p:txBody>
          <a:bodyPr/>
          <a:p>
            <a:pPr>
              <a:lnSpc>
                <a:spcPct val="100000"/>
              </a:lnSpc>
            </a:pPr>
            <a:r>
              <a:rPr b="1" lang="en-US" sz="2000" spc="-1" strike="noStrike">
                <a:solidFill>
                  <a:srgbClr val="ffffff"/>
                </a:solidFill>
                <a:uFill>
                  <a:solidFill>
                    <a:srgbClr val="ffffff"/>
                  </a:solidFill>
                </a:uFill>
                <a:latin typeface="Arial"/>
              </a:rPr>
              <a:t>Month, Day, Year</a:t>
            </a:r>
            <a:endParaRPr b="0" lang="en-US" sz="2000" spc="-1" strike="noStrike">
              <a:solidFill>
                <a:srgbClr val="000000"/>
              </a:solidFill>
              <a:uFill>
                <a:solidFill>
                  <a:srgbClr val="ffffff"/>
                </a:solidFill>
              </a:uFill>
              <a:latin typeface="Calibri"/>
            </a:endParaRPr>
          </a:p>
        </p:txBody>
      </p:sp>
      <p:sp>
        <p:nvSpPr>
          <p:cNvPr id="6" name="PlaceHolder 7"/>
          <p:cNvSpPr>
            <a:spLocks noGrp="1"/>
          </p:cNvSpPr>
          <p:nvPr>
            <p:ph type="body"/>
          </p:nvPr>
        </p:nvSpPr>
        <p:spPr>
          <a:xfrm>
            <a:off x="397080" y="2504160"/>
            <a:ext cx="2700000" cy="380520"/>
          </a:xfrm>
          <a:prstGeom prst="rect">
            <a:avLst/>
          </a:prstGeom>
        </p:spPr>
        <p:txBody>
          <a:bodyPr/>
          <a:p>
            <a:pPr>
              <a:lnSpc>
                <a:spcPct val="100000"/>
              </a:lnSpc>
            </a:pPr>
            <a:r>
              <a:rPr b="1" lang="en-US" sz="2000" spc="-1" strike="noStrike">
                <a:solidFill>
                  <a:srgbClr val="ffffff"/>
                </a:solidFill>
                <a:uFill>
                  <a:solidFill>
                    <a:srgbClr val="ffffff"/>
                  </a:solidFill>
                </a:uFill>
                <a:latin typeface="Arial"/>
              </a:rPr>
              <a:t>Day X</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0" y="6418800"/>
            <a:ext cx="9155520" cy="457560"/>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p:style>
      </p:sp>
      <p:sp>
        <p:nvSpPr>
          <p:cNvPr id="42" name="PlaceHolder 2"/>
          <p:cNvSpPr>
            <a:spLocks noGrp="1"/>
          </p:cNvSpPr>
          <p:nvPr>
            <p:ph type="title"/>
          </p:nvPr>
        </p:nvSpPr>
        <p:spPr>
          <a:xfrm>
            <a:off x="304920" y="0"/>
            <a:ext cx="5470200" cy="653400"/>
          </a:xfrm>
          <a:prstGeom prst="rect">
            <a:avLst/>
          </a:prstGeom>
        </p:spPr>
        <p:txBody>
          <a:bodyPr anchor="ctr"/>
          <a:p>
            <a:pPr>
              <a:lnSpc>
                <a:spcPct val="100000"/>
              </a:lnSpc>
            </a:pPr>
            <a:r>
              <a:rPr b="1" lang="en-US" sz="2400" spc="-1" strike="noStrike">
                <a:solidFill>
                  <a:srgbClr val="000000"/>
                </a:solidFill>
                <a:uFill>
                  <a:solidFill>
                    <a:srgbClr val="ffffff"/>
                  </a:solidFill>
                </a:uFill>
                <a:latin typeface="Arial"/>
              </a:rPr>
              <a:t>Click to edit Master text styles</a:t>
            </a:r>
            <a:endParaRPr b="0" lang="en-US" sz="2400" spc="-1" strike="noStrike">
              <a:solidFill>
                <a:srgbClr val="000000"/>
              </a:solidFill>
              <a:uFill>
                <a:solidFill>
                  <a:srgbClr val="ffffff"/>
                </a:solidFill>
              </a:uFill>
              <a:latin typeface="Calibri"/>
            </a:endParaRPr>
          </a:p>
        </p:txBody>
      </p:sp>
      <p:sp>
        <p:nvSpPr>
          <p:cNvPr id="43" name="CustomShape 3"/>
          <p:cNvSpPr/>
          <p:nvPr/>
        </p:nvSpPr>
        <p:spPr>
          <a:xfrm>
            <a:off x="6247440" y="6540120"/>
            <a:ext cx="2787120" cy="212040"/>
          </a:xfrm>
          <a:prstGeom prst="rect">
            <a:avLst/>
          </a:prstGeom>
          <a:noFill/>
          <a:ln>
            <a:noFill/>
          </a:ln>
        </p:spPr>
        <p:style>
          <a:lnRef idx="0"/>
          <a:fillRef idx="0"/>
          <a:effectRef idx="0"/>
          <a:fontRef idx="minor"/>
        </p:style>
        <p:txBody>
          <a:bodyPr lIns="90000" rIns="90000" tIns="45000" bIns="45000"/>
          <a:p>
            <a:pPr algn="r">
              <a:lnSpc>
                <a:spcPct val="100000"/>
              </a:lnSpc>
            </a:pPr>
            <a:r>
              <a:rPr b="0" lang="en-US" sz="800" spc="-1" strike="noStrike">
                <a:solidFill>
                  <a:srgbClr val="ffffff"/>
                </a:solidFill>
                <a:uFill>
                  <a:solidFill>
                    <a:srgbClr val="ffffff"/>
                  </a:solidFill>
                </a:uFill>
                <a:latin typeface="Arial"/>
              </a:rPr>
              <a:t>© </a:t>
            </a:r>
            <a:r>
              <a:rPr b="0" lang="en-US" sz="800" spc="-1" strike="noStrike">
                <a:solidFill>
                  <a:srgbClr val="ffffff"/>
                </a:solidFill>
                <a:uFill>
                  <a:solidFill>
                    <a:srgbClr val="ffffff"/>
                  </a:solidFill>
                </a:uFill>
                <a:latin typeface="Arial"/>
                <a:ea typeface="Roboto"/>
              </a:rPr>
              <a:t>2016 | Coding Boot Camp - All Rights Reserved</a:t>
            </a:r>
            <a:endParaRPr b="0" lang="en-US" sz="1800" spc="-1" strike="noStrike">
              <a:solidFill>
                <a:srgbClr val="000000"/>
              </a:solidFill>
              <a:uFill>
                <a:solidFill>
                  <a:srgbClr val="ffffff"/>
                </a:solidFill>
              </a:uFill>
              <a:latin typeface="Arial"/>
            </a:endParaRPr>
          </a:p>
        </p:txBody>
      </p:sp>
      <p:sp>
        <p:nvSpPr>
          <p:cNvPr id="44" name="Line 4"/>
          <p:cNvSpPr/>
          <p:nvPr/>
        </p:nvSpPr>
        <p:spPr>
          <a:xfrm>
            <a:off x="0" y="653760"/>
            <a:ext cx="9144000" cy="360"/>
          </a:xfrm>
          <a:prstGeom prst="line">
            <a:avLst/>
          </a:prstGeom>
          <a:ln w="41400">
            <a:solidFill>
              <a:srgbClr val="c83232"/>
            </a:solidFill>
          </a:ln>
        </p:spPr>
        <p:style>
          <a:lnRef idx="1">
            <a:schemeClr val="accent1"/>
          </a:lnRef>
          <a:fillRef idx="0">
            <a:schemeClr val="accent1"/>
          </a:fillRef>
          <a:effectRef idx="0">
            <a:schemeClr val="accent1"/>
          </a:effectRef>
          <a:fontRef idx="minor"/>
        </p:style>
      </p:sp>
      <p:sp>
        <p:nvSpPr>
          <p:cNvPr id="45"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4040"/>
        </a:solidFill>
      </p:bgPr>
    </p:bg>
    <p:spTree>
      <p:nvGrpSpPr>
        <p:cNvPr id="1" name=""/>
        <p:cNvGrpSpPr/>
        <p:nvPr/>
      </p:nvGrpSpPr>
      <p:grpSpPr>
        <a:xfrm>
          <a:off x="0" y="0"/>
          <a:ext cx="0" cy="0"/>
          <a:chOff x="0" y="0"/>
          <a:chExt cx="0" cy="0"/>
        </a:xfrm>
      </p:grpSpPr>
      <p:sp>
        <p:nvSpPr>
          <p:cNvPr id="80" name="CustomShape 1"/>
          <p:cNvSpPr/>
          <p:nvPr/>
        </p:nvSpPr>
        <p:spPr>
          <a:xfrm>
            <a:off x="0" y="0"/>
            <a:ext cx="9143640" cy="6857640"/>
          </a:xfrm>
          <a:prstGeom prst="rect">
            <a:avLst/>
          </a:prstGeom>
          <a:solidFill>
            <a:srgbClr val="1d1a36"/>
          </a:solidFill>
          <a:ln/>
        </p:spPr>
        <p:style>
          <a:lnRef idx="2">
            <a:schemeClr val="accent1">
              <a:shade val="50000"/>
            </a:schemeClr>
          </a:lnRef>
          <a:fillRef idx="1">
            <a:schemeClr val="accent1"/>
          </a:fillRef>
          <a:effectRef idx="0">
            <a:schemeClr val="accent1"/>
          </a:effectRef>
          <a:fontRef idx="minor"/>
        </p:style>
      </p:sp>
      <p:sp>
        <p:nvSpPr>
          <p:cNvPr id="81" name="CustomShape 2"/>
          <p:cNvSpPr/>
          <p:nvPr/>
        </p:nvSpPr>
        <p:spPr>
          <a:xfrm>
            <a:off x="426960" y="3737520"/>
            <a:ext cx="6335640" cy="33840"/>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2" name="CustomShape 3"/>
          <p:cNvSpPr/>
          <p:nvPr/>
        </p:nvSpPr>
        <p:spPr>
          <a:xfrm>
            <a:off x="1425240" y="3852000"/>
            <a:ext cx="6457680" cy="548640"/>
          </a:xfrm>
          <a:prstGeom prst="rect">
            <a:avLst/>
          </a:prstGeom>
          <a:noFill/>
          <a:ln>
            <a:noFill/>
          </a:ln>
        </p:spPr>
        <p:style>
          <a:lnRef idx="0"/>
          <a:fillRef idx="0"/>
          <a:effectRef idx="0"/>
          <a:fontRef idx="minor"/>
        </p:style>
      </p:sp>
      <p:sp>
        <p:nvSpPr>
          <p:cNvPr id="83" name="CustomShape 4"/>
          <p:cNvSpPr/>
          <p:nvPr/>
        </p:nvSpPr>
        <p:spPr>
          <a:xfrm>
            <a:off x="6247440" y="6540120"/>
            <a:ext cx="2787120" cy="212040"/>
          </a:xfrm>
          <a:prstGeom prst="rect">
            <a:avLst/>
          </a:prstGeom>
          <a:noFill/>
          <a:ln>
            <a:noFill/>
          </a:ln>
        </p:spPr>
        <p:style>
          <a:lnRef idx="0"/>
          <a:fillRef idx="0"/>
          <a:effectRef idx="0"/>
          <a:fontRef idx="minor"/>
        </p:style>
        <p:txBody>
          <a:bodyPr lIns="90000" rIns="90000" tIns="45000" bIns="45000"/>
          <a:p>
            <a:pPr algn="r">
              <a:lnSpc>
                <a:spcPct val="100000"/>
              </a:lnSpc>
            </a:pPr>
            <a:r>
              <a:rPr b="0" lang="en-US" sz="800" spc="-1" strike="noStrike">
                <a:solidFill>
                  <a:srgbClr val="ffffff"/>
                </a:solidFill>
                <a:uFill>
                  <a:solidFill>
                    <a:srgbClr val="ffffff"/>
                  </a:solidFill>
                </a:uFill>
                <a:latin typeface="Arial"/>
              </a:rPr>
              <a:t>© </a:t>
            </a:r>
            <a:r>
              <a:rPr b="0" lang="en-US" sz="800" spc="-1" strike="noStrike">
                <a:solidFill>
                  <a:srgbClr val="ffffff"/>
                </a:solidFill>
                <a:uFill>
                  <a:solidFill>
                    <a:srgbClr val="ffffff"/>
                  </a:solidFill>
                </a:uFill>
                <a:latin typeface="Arial"/>
                <a:ea typeface="Roboto"/>
              </a:rPr>
              <a:t>2016 | Coding Boot Camp - All Rights Reserved</a:t>
            </a:r>
            <a:endParaRPr b="0" lang="en-US" sz="1800" spc="-1" strike="noStrike">
              <a:solidFill>
                <a:srgbClr val="000000"/>
              </a:solidFill>
              <a:uFill>
                <a:solidFill>
                  <a:srgbClr val="ffffff"/>
                </a:solidFill>
              </a:uFill>
              <a:latin typeface="Arial"/>
            </a:endParaRPr>
          </a:p>
        </p:txBody>
      </p:sp>
      <p:sp>
        <p:nvSpPr>
          <p:cNvPr id="84" name="PlaceHolder 5"/>
          <p:cNvSpPr>
            <a:spLocks noGrp="1"/>
          </p:cNvSpPr>
          <p:nvPr>
            <p:ph type="title"/>
          </p:nvPr>
        </p:nvSpPr>
        <p:spPr>
          <a:xfrm>
            <a:off x="390600" y="2953440"/>
            <a:ext cx="8229240" cy="871560"/>
          </a:xfrm>
          <a:prstGeom prst="rect">
            <a:avLst/>
          </a:prstGeom>
        </p:spPr>
        <p:txBody>
          <a:bodyPr anchor="ctr"/>
          <a:p>
            <a:pPr>
              <a:lnSpc>
                <a:spcPct val="100000"/>
              </a:lnSpc>
            </a:pPr>
            <a:r>
              <a:rPr b="1" i="1" lang="en-US" sz="4100" spc="-1" strike="noStrike">
                <a:solidFill>
                  <a:srgbClr val="ffffff"/>
                </a:solidFill>
                <a:uFill>
                  <a:solidFill>
                    <a:srgbClr val="ffffff"/>
                  </a:solidFill>
                </a:uFill>
                <a:latin typeface="Arial"/>
              </a:rPr>
              <a:t>Section Title</a:t>
            </a:r>
            <a:endParaRPr b="0" lang="en-US" sz="4100" spc="-1" strike="noStrike">
              <a:solidFill>
                <a:srgbClr val="000000"/>
              </a:solidFill>
              <a:uFill>
                <a:solidFill>
                  <a:srgbClr val="ffffff"/>
                </a:solidFill>
              </a:uFill>
              <a:latin typeface="Calibri"/>
            </a:endParaRPr>
          </a:p>
        </p:txBody>
      </p:sp>
      <p:sp>
        <p:nvSpPr>
          <p:cNvPr id="85" name="PlaceHolder 6"/>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uFill>
                  <a:solidFill>
                    <a:srgbClr val="ffffff"/>
                  </a:solidFill>
                </a:uFill>
                <a:latin typeface="Calibri"/>
              </a:rPr>
              <a:t>Click to edit the title text format</a:t>
            </a:r>
            <a:endParaRPr b="0" lang="en-US" sz="1800" spc="-1" strike="noStrike">
              <a:solidFill>
                <a:srgbClr val="000000"/>
              </a:solidFill>
              <a:uFill>
                <a:solidFill>
                  <a:srgbClr val="ffffff"/>
                </a:solidFill>
              </a:uFill>
              <a:latin typeface="Calibri"/>
            </a:endParaRPr>
          </a:p>
        </p:txBody>
      </p:sp>
      <p:sp>
        <p:nvSpPr>
          <p:cNvPr id="121"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3.xml"/><Relationship Id="rId6"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3.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image" Target="../media/image22.png"/><Relationship Id="rId3" Type="http://schemas.openxmlformats.org/officeDocument/2006/relationships/slideLayout" Target="../slideLayouts/slideLayout13.xml"/><Relationship Id="rId4"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3.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3.xml"/><Relationship Id="rId4"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
</Relationships>
</file>

<file path=ppt/slides/_rels/slide4.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390600" y="2953440"/>
            <a:ext cx="8229240" cy="871560"/>
          </a:xfrm>
          <a:prstGeom prst="rect">
            <a:avLst/>
          </a:prstGeom>
          <a:noFill/>
          <a:ln>
            <a:noFill/>
          </a:ln>
        </p:spPr>
        <p:txBody>
          <a:bodyPr anchor="ctr"/>
          <a:p>
            <a:pPr>
              <a:lnSpc>
                <a:spcPct val="100000"/>
              </a:lnSpc>
            </a:pPr>
            <a:r>
              <a:rPr b="1" lang="en-US" sz="4100" spc="-1" strike="noStrike">
                <a:solidFill>
                  <a:srgbClr val="ffffff"/>
                </a:solidFill>
                <a:uFill>
                  <a:solidFill>
                    <a:srgbClr val="ffffff"/>
                  </a:solidFill>
                </a:uFill>
                <a:latin typeface="Arial"/>
              </a:rPr>
              <a:t>JS and jQuery Jubilee</a:t>
            </a:r>
            <a:endParaRPr b="0" lang="en-US" sz="1800" spc="-1" strike="noStrike">
              <a:solidFill>
                <a:srgbClr val="000000"/>
              </a:solidFill>
              <a:uFill>
                <a:solidFill>
                  <a:srgbClr val="ffffff"/>
                </a:solidFill>
              </a:uFill>
              <a:latin typeface="Calibri"/>
            </a:endParaRPr>
          </a:p>
        </p:txBody>
      </p:sp>
      <p:sp>
        <p:nvSpPr>
          <p:cNvPr id="162" name="TextShape 2"/>
          <p:cNvSpPr txBox="1"/>
          <p:nvPr/>
        </p:nvSpPr>
        <p:spPr>
          <a:xfrm>
            <a:off x="3370320" y="4034880"/>
            <a:ext cx="2725200" cy="380520"/>
          </a:xfrm>
          <a:prstGeom prst="rect">
            <a:avLst/>
          </a:prstGeom>
          <a:noFill/>
          <a:ln>
            <a:noFill/>
          </a:ln>
        </p:spPr>
        <p:txBody>
          <a:bodyPr/>
          <a:p>
            <a:pPr>
              <a:lnSpc>
                <a:spcPct val="100000"/>
              </a:lnSpc>
            </a:pPr>
            <a:r>
              <a:rPr b="1" lang="en-US" sz="2000" spc="-1" strike="noStrike">
                <a:solidFill>
                  <a:srgbClr val="ffffff"/>
                </a:solidFill>
                <a:uFill>
                  <a:solidFill>
                    <a:srgbClr val="ffffff"/>
                  </a:solidFill>
                </a:uFill>
                <a:latin typeface="Arial"/>
              </a:rPr>
              <a:t>February 16, 2017</a:t>
            </a:r>
            <a:endParaRPr b="0" lang="en-US" sz="2800" spc="-1" strike="noStrike">
              <a:solidFill>
                <a:srgbClr val="000000"/>
              </a:solidFill>
              <a:uFill>
                <a:solidFill>
                  <a:srgbClr val="ffffff"/>
                </a:solidFill>
              </a:uFill>
              <a:latin typeface="Calibri"/>
            </a:endParaRPr>
          </a:p>
        </p:txBody>
      </p:sp>
      <p:sp>
        <p:nvSpPr>
          <p:cNvPr id="163" name="TextShape 3"/>
          <p:cNvSpPr txBox="1"/>
          <p:nvPr/>
        </p:nvSpPr>
        <p:spPr>
          <a:xfrm>
            <a:off x="397080" y="2504160"/>
            <a:ext cx="2700000" cy="380520"/>
          </a:xfrm>
          <a:prstGeom prst="rect">
            <a:avLst/>
          </a:prstGeom>
          <a:noFill/>
          <a:ln>
            <a:noFill/>
          </a:ln>
        </p:spPr>
        <p:txBody>
          <a:bodyPr/>
          <a:p>
            <a:pPr>
              <a:lnSpc>
                <a:spcPct val="100000"/>
              </a:lnSpc>
            </a:pPr>
            <a:r>
              <a:rPr b="1" lang="en-US" sz="2000" spc="-1" strike="noStrike">
                <a:solidFill>
                  <a:srgbClr val="ffffff"/>
                </a:solidFill>
                <a:uFill>
                  <a:solidFill>
                    <a:srgbClr val="ffffff"/>
                  </a:solidFill>
                </a:uFill>
                <a:latin typeface="Arial"/>
              </a:rPr>
              <a:t>Day 11</a:t>
            </a:r>
            <a:endParaRPr b="0" lang="en-US" sz="2800" spc="-1" strike="noStrike">
              <a:solidFill>
                <a:srgbClr val="000000"/>
              </a:solidFill>
              <a:uFill>
                <a:solidFill>
                  <a:srgbClr val="ffffff"/>
                </a:solidFill>
              </a:uFill>
              <a:latin typeface="Calibri"/>
            </a:endParaRPr>
          </a:p>
        </p:txBody>
      </p:sp>
    </p:spTree>
  </p:cSld>
  <p:transition>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11880" y="689760"/>
            <a:ext cx="9155520" cy="56260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179" name="CustomShape 2"/>
          <p:cNvSpPr/>
          <p:nvPr/>
        </p:nvSpPr>
        <p:spPr>
          <a:xfrm>
            <a:off x="304920" y="97920"/>
            <a:ext cx="5257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&gt; YOUR TURN!!</a:t>
            </a:r>
            <a:endParaRPr b="0" lang="en-US" sz="1800" spc="-1" strike="noStrike">
              <a:solidFill>
                <a:srgbClr val="000000"/>
              </a:solidFill>
              <a:uFill>
                <a:solidFill>
                  <a:srgbClr val="ffffff"/>
                </a:solidFill>
              </a:uFill>
              <a:latin typeface="Arial"/>
            </a:endParaRPr>
          </a:p>
        </p:txBody>
      </p:sp>
      <p:sp>
        <p:nvSpPr>
          <p:cNvPr id="180" name="CustomShape 3"/>
          <p:cNvSpPr/>
          <p:nvPr/>
        </p:nvSpPr>
        <p:spPr>
          <a:xfrm>
            <a:off x="304920" y="762120"/>
            <a:ext cx="8686440" cy="521100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ea typeface="Roboto"/>
              </a:rPr>
              <a:t>Code Dissection:</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ea typeface="Roboto"/>
              </a:rPr>
              <a:t>Examine the code for the Captain Planet Game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ea typeface="Roboto"/>
              </a:rPr>
              <a:t>Then, in groups, describe how this code works in </a:t>
            </a:r>
            <a:r>
              <a:rPr b="1" lang="en-US" sz="2400" spc="-1" strike="noStrike">
                <a:solidFill>
                  <a:srgbClr val="000000"/>
                </a:solidFill>
                <a:uFill>
                  <a:solidFill>
                    <a:srgbClr val="ffffff"/>
                  </a:solidFill>
                </a:uFill>
                <a:latin typeface="Arial"/>
                <a:ea typeface="Roboto"/>
              </a:rPr>
              <a:t>5 Steps.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ea typeface="Roboto"/>
              </a:rPr>
              <a:t>1.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ea typeface="Roboto"/>
              </a:rPr>
              <a:t>2.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ea typeface="Roboto"/>
              </a:rPr>
              <a:t>3.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ea typeface="Roboto"/>
              </a:rPr>
              <a:t>4.</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ea typeface="Roboto"/>
              </a:rPr>
              <a:t>5. </a:t>
            </a:r>
            <a:endParaRPr b="0" lang="en-US" sz="1800" spc="-1" strike="noStrike">
              <a:solidFill>
                <a:srgbClr val="000000"/>
              </a:solidFill>
              <a:uFill>
                <a:solidFill>
                  <a:srgbClr val="ffffff"/>
                </a:solidFill>
              </a:uFill>
              <a:latin typeface="Arial"/>
            </a:endParaRPr>
          </a:p>
        </p:txBody>
      </p:sp>
      <p:sp>
        <p:nvSpPr>
          <p:cNvPr id="181" name="CustomShape 4"/>
          <p:cNvSpPr/>
          <p:nvPr/>
        </p:nvSpPr>
        <p:spPr>
          <a:xfrm>
            <a:off x="2895480" y="124920"/>
            <a:ext cx="6095520" cy="364680"/>
          </a:xfrm>
          <a:prstGeom prst="rect">
            <a:avLst/>
          </a:prstGeom>
          <a:noFill/>
          <a:ln>
            <a:noFill/>
          </a:ln>
        </p:spPr>
        <p:style>
          <a:lnRef idx="0"/>
          <a:fillRef idx="0"/>
          <a:effectRef idx="0"/>
          <a:fontRef idx="minor"/>
        </p:style>
        <p:txBody>
          <a:bodyPr lIns="90000" rIns="90000" tIns="45000" bIns="45000"/>
          <a:p>
            <a:pPr algn="r">
              <a:lnSpc>
                <a:spcPct val="100000"/>
              </a:lnSpc>
            </a:pPr>
            <a:r>
              <a:rPr b="1" lang="en-US" sz="1800" spc="-1" strike="noStrike">
                <a:solidFill>
                  <a:srgbClr val="000000"/>
                </a:solidFill>
                <a:uFill>
                  <a:solidFill>
                    <a:srgbClr val="ffffff"/>
                  </a:solidFill>
                </a:uFill>
                <a:latin typeface="Arial"/>
                <a:ea typeface="Roboto"/>
              </a:rPr>
              <a:t>Activity</a:t>
            </a:r>
            <a:r>
              <a:rPr b="0" i="1" lang="en-US" sz="1800" spc="-1" strike="noStrike">
                <a:solidFill>
                  <a:srgbClr val="000000"/>
                </a:solidFill>
                <a:uFill>
                  <a:solidFill>
                    <a:srgbClr val="ffffff"/>
                  </a:solidFill>
                </a:uFill>
                <a:latin typeface="Arial"/>
                <a:ea typeface="Roboto"/>
              </a:rPr>
              <a:t>: </a:t>
            </a:r>
            <a:r>
              <a:rPr b="0" lang="en-US" sz="1800" spc="-1" strike="noStrike">
                <a:solidFill>
                  <a:srgbClr val="000000"/>
                </a:solidFill>
                <a:uFill>
                  <a:solidFill>
                    <a:srgbClr val="ffffff"/>
                  </a:solidFill>
                </a:uFill>
                <a:latin typeface="Arial"/>
                <a:ea typeface="Roboto"/>
              </a:rPr>
              <a:t>1-CaptainPlanet </a:t>
            </a:r>
            <a:r>
              <a:rPr b="1" lang="en-US" sz="1800" spc="-1" strike="noStrike">
                <a:solidFill>
                  <a:srgbClr val="000000"/>
                </a:solidFill>
                <a:uFill>
                  <a:solidFill>
                    <a:srgbClr val="ffffff"/>
                  </a:solidFill>
                </a:uFill>
                <a:latin typeface="Arial"/>
                <a:ea typeface="Roboto"/>
              </a:rPr>
              <a:t>|  Suggested Time: </a:t>
            </a:r>
            <a:r>
              <a:rPr b="0" lang="en-US" sz="1800" spc="-1" strike="noStrike">
                <a:solidFill>
                  <a:srgbClr val="000000"/>
                </a:solidFill>
                <a:uFill>
                  <a:solidFill>
                    <a:srgbClr val="ffffff"/>
                  </a:solidFill>
                </a:uFill>
                <a:latin typeface="Arial"/>
                <a:ea typeface="Roboto"/>
              </a:rPr>
              <a:t>7min</a:t>
            </a:r>
            <a:endParaRPr b="0" lang="en-US" sz="1800" spc="-1" strike="noStrike">
              <a:solidFill>
                <a:srgbClr val="000000"/>
              </a:solidFill>
              <a:uFill>
                <a:solidFill>
                  <a:srgbClr val="ffffff"/>
                </a:solidFill>
              </a:uFill>
              <a:latin typeface="Arial"/>
            </a:endParaRPr>
          </a:p>
        </p:txBody>
      </p:sp>
    </p:spTree>
  </p:cSld>
  <p:transition>
    <p:fade/>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Pseudocoding – Captain Planet</a:t>
            </a:r>
            <a:endParaRPr b="0" lang="en-US" sz="1800" spc="-1" strike="noStrike">
              <a:solidFill>
                <a:srgbClr val="000000"/>
              </a:solidFill>
              <a:uFill>
                <a:solidFill>
                  <a:srgbClr val="ffffff"/>
                </a:solidFill>
              </a:uFill>
              <a:latin typeface="Calibri"/>
            </a:endParaRPr>
          </a:p>
        </p:txBody>
      </p:sp>
      <p:sp>
        <p:nvSpPr>
          <p:cNvPr id="183" name="CustomShape 2"/>
          <p:cNvSpPr/>
          <p:nvPr/>
        </p:nvSpPr>
        <p:spPr>
          <a:xfrm>
            <a:off x="304920" y="889920"/>
            <a:ext cx="8686440" cy="36565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u="sng">
                <a:solidFill>
                  <a:srgbClr val="000000"/>
                </a:solidFill>
                <a:uFill>
                  <a:solidFill>
                    <a:srgbClr val="ffffff"/>
                  </a:solidFill>
                </a:uFill>
                <a:latin typeface="Arial"/>
                <a:ea typeface="Roboto"/>
              </a:rPr>
              <a:t>Solution: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57200" indent="-456840">
              <a:lnSpc>
                <a:spcPct val="100000"/>
              </a:lnSpc>
              <a:buClr>
                <a:srgbClr val="000000"/>
              </a:buClr>
              <a:buFont typeface="Calibri Light"/>
              <a:buAutoNum type="arabicPeriod"/>
            </a:pPr>
            <a:r>
              <a:rPr b="0" lang="en-US" sz="1800" spc="-1" strike="noStrike">
                <a:solidFill>
                  <a:srgbClr val="000000"/>
                </a:solidFill>
                <a:uFill>
                  <a:solidFill>
                    <a:srgbClr val="ffffff"/>
                  </a:solidFill>
                </a:uFill>
                <a:latin typeface="Arial"/>
                <a:ea typeface="Roboto"/>
              </a:rPr>
              <a:t>An initial HTML Layout was created using Bootstrap.</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57200" indent="-456840">
              <a:lnSpc>
                <a:spcPct val="100000"/>
              </a:lnSpc>
              <a:buClr>
                <a:srgbClr val="000000"/>
              </a:buClr>
              <a:buFont typeface="Calibri Light"/>
              <a:buAutoNum type="arabicPeriod"/>
            </a:pPr>
            <a:r>
              <a:rPr b="0" lang="en-US" sz="1800" spc="-1" strike="noStrike">
                <a:solidFill>
                  <a:srgbClr val="000000"/>
                </a:solidFill>
                <a:uFill>
                  <a:solidFill>
                    <a:srgbClr val="ffffff"/>
                  </a:solidFill>
                </a:uFill>
                <a:latin typeface="Arial"/>
                <a:ea typeface="Roboto"/>
              </a:rPr>
              <a:t>A reference to jQuery was added.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57200" indent="-456840">
              <a:lnSpc>
                <a:spcPct val="100000"/>
              </a:lnSpc>
              <a:buClr>
                <a:srgbClr val="000000"/>
              </a:buClr>
              <a:buFont typeface="Calibri Light"/>
              <a:buAutoNum type="arabicPeriod"/>
            </a:pPr>
            <a:r>
              <a:rPr b="0" lang="en-US" sz="1800" spc="-1" strike="noStrike">
                <a:solidFill>
                  <a:srgbClr val="000000"/>
                </a:solidFill>
                <a:uFill>
                  <a:solidFill>
                    <a:srgbClr val="ffffff"/>
                  </a:solidFill>
                </a:uFill>
                <a:latin typeface="Arial"/>
                <a:ea typeface="Roboto"/>
              </a:rPr>
              <a:t>Key buttons and images were assigned unique class names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57200" indent="-456840">
              <a:lnSpc>
                <a:spcPct val="100000"/>
              </a:lnSpc>
              <a:buClr>
                <a:srgbClr val="000000"/>
              </a:buClr>
              <a:buFont typeface="Calibri Light"/>
              <a:buAutoNum type="arabicPeriod"/>
            </a:pPr>
            <a:r>
              <a:rPr b="0" lang="en-US" sz="1800" spc="-1" strike="noStrike">
                <a:solidFill>
                  <a:srgbClr val="000000"/>
                </a:solidFill>
                <a:uFill>
                  <a:solidFill>
                    <a:srgbClr val="ffffff"/>
                  </a:solidFill>
                </a:uFill>
                <a:latin typeface="Arial"/>
                <a:ea typeface="Roboto"/>
              </a:rPr>
              <a:t>jQuery was used to capture when the corresponding buttons were clicked. This was done through the $( ) identifier with the class-name inside.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57200" indent="-456840">
              <a:lnSpc>
                <a:spcPct val="100000"/>
              </a:lnSpc>
              <a:buClr>
                <a:srgbClr val="000000"/>
              </a:buClr>
              <a:buFont typeface="Calibri Light"/>
              <a:buAutoNum type="arabicPeriod"/>
            </a:pPr>
            <a:r>
              <a:rPr b="0" lang="en-US" sz="1800" spc="-1" strike="noStrike">
                <a:solidFill>
                  <a:srgbClr val="000000"/>
                </a:solidFill>
                <a:uFill>
                  <a:solidFill>
                    <a:srgbClr val="ffffff"/>
                  </a:solidFill>
                </a:uFill>
                <a:latin typeface="Arial"/>
                <a:ea typeface="Roboto"/>
              </a:rPr>
              <a:t>Code was created that changed the css of target classes in response to the click events. </a:t>
            </a:r>
            <a:endParaRPr b="0" lang="en-US" sz="1800" spc="-1" strike="noStrike">
              <a:solidFill>
                <a:srgbClr val="000000"/>
              </a:solidFill>
              <a:uFill>
                <a:solidFill>
                  <a:srgbClr val="ffffff"/>
                </a:solidFill>
              </a:uFill>
              <a:latin typeface="Arial"/>
            </a:endParaRPr>
          </a:p>
        </p:txBody>
      </p:sp>
    </p:spTree>
  </p:cSld>
  <p:transition>
    <p:fade/>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11880" y="689760"/>
            <a:ext cx="9155520" cy="56260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185" name="CustomShape 2"/>
          <p:cNvSpPr/>
          <p:nvPr/>
        </p:nvSpPr>
        <p:spPr>
          <a:xfrm>
            <a:off x="304920" y="97920"/>
            <a:ext cx="5257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&gt; YOUR TURN!!</a:t>
            </a:r>
            <a:endParaRPr b="0" lang="en-US" sz="1800" spc="-1" strike="noStrike">
              <a:solidFill>
                <a:srgbClr val="000000"/>
              </a:solidFill>
              <a:uFill>
                <a:solidFill>
                  <a:srgbClr val="ffffff"/>
                </a:solidFill>
              </a:uFill>
              <a:latin typeface="Arial"/>
            </a:endParaRPr>
          </a:p>
        </p:txBody>
      </p:sp>
      <p:sp>
        <p:nvSpPr>
          <p:cNvPr id="186" name="CustomShape 3"/>
          <p:cNvSpPr/>
          <p:nvPr/>
        </p:nvSpPr>
        <p:spPr>
          <a:xfrm>
            <a:off x="304920" y="762120"/>
            <a:ext cx="8686440" cy="411372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Look at the jQuery API Docs and add a button of your own that gives Captain Planet a new power.</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Examples:</a:t>
            </a:r>
            <a:endParaRPr b="0" lang="en-US" sz="1800" spc="-1" strike="noStrike">
              <a:solidFill>
                <a:srgbClr val="000000"/>
              </a:solidFill>
              <a:uFill>
                <a:solidFill>
                  <a:srgbClr val="ffffff"/>
                </a:solidFill>
              </a:uFill>
              <a:latin typeface="Arial"/>
            </a:endParaRPr>
          </a:p>
          <a:p>
            <a:pPr lvl="2" marL="1257480" indent="-342720">
              <a:lnSpc>
                <a:spcPct val="100000"/>
              </a:lnSpc>
              <a:buClr>
                <a:srgbClr val="000000"/>
              </a:buClr>
              <a:buFont typeface="Courier New"/>
              <a:buChar char="o"/>
            </a:pPr>
            <a:r>
              <a:rPr b="0" lang="en-US" sz="2400" spc="-1" strike="noStrike">
                <a:solidFill>
                  <a:srgbClr val="000000"/>
                </a:solidFill>
                <a:uFill>
                  <a:solidFill>
                    <a:srgbClr val="ffffff"/>
                  </a:solidFill>
                </a:uFill>
                <a:latin typeface="Arial"/>
                <a:ea typeface="Roboto"/>
              </a:rPr>
              <a:t>Click to… stretch Captain Planet</a:t>
            </a:r>
            <a:endParaRPr b="0" lang="en-US" sz="1800" spc="-1" strike="noStrike">
              <a:solidFill>
                <a:srgbClr val="000000"/>
              </a:solidFill>
              <a:uFill>
                <a:solidFill>
                  <a:srgbClr val="ffffff"/>
                </a:solidFill>
              </a:uFill>
              <a:latin typeface="Arial"/>
            </a:endParaRPr>
          </a:p>
          <a:p>
            <a:pPr lvl="2" marL="1257480" indent="-342720">
              <a:lnSpc>
                <a:spcPct val="100000"/>
              </a:lnSpc>
              <a:buClr>
                <a:srgbClr val="000000"/>
              </a:buClr>
              <a:buFont typeface="Courier New"/>
              <a:buChar char="o"/>
            </a:pPr>
            <a:r>
              <a:rPr b="0" lang="en-US" sz="2400" spc="-1" strike="noStrike">
                <a:solidFill>
                  <a:srgbClr val="000000"/>
                </a:solidFill>
                <a:uFill>
                  <a:solidFill>
                    <a:srgbClr val="ffffff"/>
                  </a:solidFill>
                </a:uFill>
                <a:latin typeface="Arial"/>
                <a:ea typeface="Roboto"/>
              </a:rPr>
              <a:t>Click to… trigger a maniacal laugh</a:t>
            </a:r>
            <a:endParaRPr b="0" lang="en-US" sz="1800" spc="-1" strike="noStrike">
              <a:solidFill>
                <a:srgbClr val="000000"/>
              </a:solidFill>
              <a:uFill>
                <a:solidFill>
                  <a:srgbClr val="ffffff"/>
                </a:solidFill>
              </a:uFill>
              <a:latin typeface="Arial"/>
            </a:endParaRPr>
          </a:p>
          <a:p>
            <a:pPr lvl="2" marL="1257480" indent="-342720">
              <a:lnSpc>
                <a:spcPct val="100000"/>
              </a:lnSpc>
              <a:buClr>
                <a:srgbClr val="000000"/>
              </a:buClr>
              <a:buFont typeface="Courier New"/>
              <a:buChar char="o"/>
            </a:pPr>
            <a:r>
              <a:rPr b="0" lang="en-US" sz="2400" spc="-1" strike="noStrike">
                <a:solidFill>
                  <a:srgbClr val="000000"/>
                </a:solidFill>
                <a:uFill>
                  <a:solidFill>
                    <a:srgbClr val="ffffff"/>
                  </a:solidFill>
                </a:uFill>
                <a:latin typeface="Arial"/>
                <a:ea typeface="Roboto"/>
              </a:rPr>
              <a:t>Click to… create clones of Captain Planet</a:t>
            </a:r>
            <a:endParaRPr b="0" lang="en-US" sz="1800" spc="-1" strike="noStrike">
              <a:solidFill>
                <a:srgbClr val="000000"/>
              </a:solidFill>
              <a:uFill>
                <a:solidFill>
                  <a:srgbClr val="ffffff"/>
                </a:solidFill>
              </a:uFill>
              <a:latin typeface="Arial"/>
            </a:endParaRPr>
          </a:p>
          <a:p>
            <a:pPr lvl="2" marL="1257480" indent="-342720">
              <a:lnSpc>
                <a:spcPct val="100000"/>
              </a:lnSpc>
              <a:buClr>
                <a:srgbClr val="000000"/>
              </a:buClr>
              <a:buFont typeface="Courier New"/>
              <a:buChar char="o"/>
            </a:pPr>
            <a:r>
              <a:rPr b="0" lang="en-US" sz="2400" spc="-1" strike="noStrike">
                <a:solidFill>
                  <a:srgbClr val="000000"/>
                </a:solidFill>
                <a:uFill>
                  <a:solidFill>
                    <a:srgbClr val="ffffff"/>
                  </a:solidFill>
                </a:uFill>
                <a:latin typeface="Arial"/>
                <a:ea typeface="Roboto"/>
              </a:rPr>
              <a:t>Click to… create a shield (hint: border) </a:t>
            </a:r>
            <a:endParaRPr b="0" lang="en-US" sz="1800" spc="-1" strike="noStrike">
              <a:solidFill>
                <a:srgbClr val="000000"/>
              </a:solidFill>
              <a:uFill>
                <a:solidFill>
                  <a:srgbClr val="ffffff"/>
                </a:solidFill>
              </a:uFill>
              <a:latin typeface="Arial"/>
            </a:endParaRPr>
          </a:p>
          <a:p>
            <a:pPr lvl="2" marL="1257480" indent="-342720">
              <a:lnSpc>
                <a:spcPct val="100000"/>
              </a:lnSpc>
              <a:buClr>
                <a:srgbClr val="000000"/>
              </a:buClr>
              <a:buFont typeface="Courier New"/>
              <a:buChar char="o"/>
            </a:pPr>
            <a:r>
              <a:rPr b="0" lang="en-US" sz="2400" spc="-1" strike="noStrike">
                <a:solidFill>
                  <a:srgbClr val="000000"/>
                </a:solidFill>
                <a:uFill>
                  <a:solidFill>
                    <a:srgbClr val="ffffff"/>
                  </a:solidFill>
                </a:uFill>
                <a:latin typeface="Arial"/>
                <a:ea typeface="Roboto"/>
              </a:rPr>
              <a:t>Click to… create fire or water (hint: images)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1" lang="en-US" sz="2400" spc="-1" strike="noStrike">
                <a:solidFill>
                  <a:srgbClr val="000000"/>
                </a:solidFill>
                <a:uFill>
                  <a:solidFill>
                    <a:srgbClr val="ffffff"/>
                  </a:solidFill>
                </a:uFill>
                <a:latin typeface="Arial"/>
                <a:ea typeface="Roboto"/>
              </a:rPr>
              <a:t>Slack out a screenshot of the working example</a:t>
            </a:r>
            <a:endParaRPr b="0" lang="en-US" sz="1800" spc="-1" strike="noStrike">
              <a:solidFill>
                <a:srgbClr val="000000"/>
              </a:solidFill>
              <a:uFill>
                <a:solidFill>
                  <a:srgbClr val="ffffff"/>
                </a:solidFill>
              </a:uFill>
              <a:latin typeface="Arial"/>
            </a:endParaRPr>
          </a:p>
        </p:txBody>
      </p:sp>
      <p:sp>
        <p:nvSpPr>
          <p:cNvPr id="187" name="CustomShape 4"/>
          <p:cNvSpPr/>
          <p:nvPr/>
        </p:nvSpPr>
        <p:spPr>
          <a:xfrm>
            <a:off x="2895480" y="124920"/>
            <a:ext cx="6095520" cy="364680"/>
          </a:xfrm>
          <a:prstGeom prst="rect">
            <a:avLst/>
          </a:prstGeom>
          <a:noFill/>
          <a:ln>
            <a:noFill/>
          </a:ln>
        </p:spPr>
        <p:style>
          <a:lnRef idx="0"/>
          <a:fillRef idx="0"/>
          <a:effectRef idx="0"/>
          <a:fontRef idx="minor"/>
        </p:style>
        <p:txBody>
          <a:bodyPr lIns="90000" rIns="90000" tIns="45000" bIns="45000"/>
          <a:p>
            <a:pPr algn="r">
              <a:lnSpc>
                <a:spcPct val="100000"/>
              </a:lnSpc>
            </a:pPr>
            <a:r>
              <a:rPr b="1" lang="en-US" sz="1800" spc="-1" strike="noStrike">
                <a:solidFill>
                  <a:srgbClr val="000000"/>
                </a:solidFill>
                <a:uFill>
                  <a:solidFill>
                    <a:srgbClr val="ffffff"/>
                  </a:solidFill>
                </a:uFill>
                <a:latin typeface="Arial"/>
                <a:ea typeface="Roboto"/>
              </a:rPr>
              <a:t>Activity</a:t>
            </a:r>
            <a:r>
              <a:rPr b="0" i="1" lang="en-US" sz="1800" spc="-1" strike="noStrike">
                <a:solidFill>
                  <a:srgbClr val="000000"/>
                </a:solidFill>
                <a:uFill>
                  <a:solidFill>
                    <a:srgbClr val="ffffff"/>
                  </a:solidFill>
                </a:uFill>
                <a:latin typeface="Arial"/>
                <a:ea typeface="Roboto"/>
              </a:rPr>
              <a:t>: </a:t>
            </a:r>
            <a:r>
              <a:rPr b="0" lang="en-US" sz="1800" spc="-1" strike="noStrike">
                <a:solidFill>
                  <a:srgbClr val="000000"/>
                </a:solidFill>
                <a:uFill>
                  <a:solidFill>
                    <a:srgbClr val="ffffff"/>
                  </a:solidFill>
                </a:uFill>
                <a:latin typeface="Arial"/>
                <a:ea typeface="Roboto"/>
              </a:rPr>
              <a:t>1-CaptainPlanet </a:t>
            </a:r>
            <a:r>
              <a:rPr b="1" lang="en-US" sz="1800" spc="-1" strike="noStrike">
                <a:solidFill>
                  <a:srgbClr val="000000"/>
                </a:solidFill>
                <a:uFill>
                  <a:solidFill>
                    <a:srgbClr val="ffffff"/>
                  </a:solidFill>
                </a:uFill>
                <a:latin typeface="Arial"/>
                <a:ea typeface="Roboto"/>
              </a:rPr>
              <a:t>|  Suggested Time: </a:t>
            </a:r>
            <a:r>
              <a:rPr b="0" lang="en-US" sz="1800" spc="-1" strike="noStrike">
                <a:solidFill>
                  <a:srgbClr val="000000"/>
                </a:solidFill>
                <a:uFill>
                  <a:solidFill>
                    <a:srgbClr val="ffffff"/>
                  </a:solidFill>
                </a:uFill>
                <a:latin typeface="Arial"/>
                <a:ea typeface="Roboto"/>
              </a:rPr>
              <a:t>12 min</a:t>
            </a:r>
            <a:endParaRPr b="0" lang="en-US" sz="1800" spc="-1" strike="noStrike">
              <a:solidFill>
                <a:srgbClr val="000000"/>
              </a:solidFill>
              <a:uFill>
                <a:solidFill>
                  <a:srgbClr val="ffffff"/>
                </a:solidFill>
              </a:uFill>
              <a:latin typeface="Arial"/>
            </a:endParaRPr>
          </a:p>
        </p:txBody>
      </p:sp>
    </p:spTree>
  </p:cSld>
  <p:transition>
    <p:fade/>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390600" y="2953440"/>
            <a:ext cx="8229240" cy="871560"/>
          </a:xfrm>
          <a:prstGeom prst="rect">
            <a:avLst/>
          </a:prstGeom>
          <a:noFill/>
          <a:ln>
            <a:noFill/>
          </a:ln>
        </p:spPr>
        <p:txBody>
          <a:bodyPr anchor="ctr"/>
          <a:p>
            <a:pPr>
              <a:lnSpc>
                <a:spcPct val="100000"/>
              </a:lnSpc>
            </a:pPr>
            <a:r>
              <a:rPr b="1" i="1" lang="en-US" sz="4100" spc="-1" strike="noStrike">
                <a:solidFill>
                  <a:srgbClr val="ffffff"/>
                </a:solidFill>
                <a:uFill>
                  <a:solidFill>
                    <a:srgbClr val="ffffff"/>
                  </a:solidFill>
                </a:uFill>
                <a:latin typeface="Arial"/>
              </a:rPr>
              <a:t>jQuery Recap</a:t>
            </a:r>
            <a:endParaRPr b="0" lang="en-US" sz="1800" spc="-1" strike="noStrike">
              <a:solidFill>
                <a:srgbClr val="000000"/>
              </a:solidFill>
              <a:uFill>
                <a:solidFill>
                  <a:srgbClr val="ffffff"/>
                </a:solidFill>
              </a:uFill>
              <a:latin typeface="Calibri"/>
            </a:endParaRPr>
          </a:p>
        </p:txBody>
      </p:sp>
    </p:spTree>
  </p:cSld>
  <p:transition>
    <p:fade/>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jQuery – In a Nutshell </a:t>
            </a:r>
            <a:endParaRPr b="0" lang="en-US" sz="1800" spc="-1" strike="noStrike">
              <a:solidFill>
                <a:srgbClr val="000000"/>
              </a:solidFill>
              <a:uFill>
                <a:solidFill>
                  <a:srgbClr val="ffffff"/>
                </a:solidFill>
              </a:uFill>
              <a:latin typeface="Calibri"/>
            </a:endParaRPr>
          </a:p>
        </p:txBody>
      </p:sp>
      <p:sp>
        <p:nvSpPr>
          <p:cNvPr id="190" name="CustomShape 2"/>
          <p:cNvSpPr/>
          <p:nvPr/>
        </p:nvSpPr>
        <p:spPr>
          <a:xfrm>
            <a:off x="304920" y="914400"/>
            <a:ext cx="8686440" cy="313776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000000"/>
              </a:buClr>
              <a:buFont typeface="Calibri Light"/>
              <a:buAutoNum type="arabicPeriod"/>
            </a:pPr>
            <a:r>
              <a:rPr b="1" lang="en-US" sz="4000" spc="-1" strike="noStrike">
                <a:solidFill>
                  <a:srgbClr val="000000"/>
                </a:solidFill>
                <a:uFill>
                  <a:solidFill>
                    <a:srgbClr val="ffffff"/>
                  </a:solidFill>
                </a:uFill>
                <a:latin typeface="Arial"/>
                <a:ea typeface="Roboto"/>
              </a:rPr>
              <a:t> </a:t>
            </a:r>
            <a:r>
              <a:rPr b="1" lang="en-US" sz="4000" spc="-1" strike="noStrike">
                <a:solidFill>
                  <a:srgbClr val="000000"/>
                </a:solidFill>
                <a:uFill>
                  <a:solidFill>
                    <a:srgbClr val="ffffff"/>
                  </a:solidFill>
                </a:uFill>
                <a:latin typeface="Arial"/>
                <a:ea typeface="Roboto"/>
              </a:rPr>
              <a:t>Find some HTML.</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57200" indent="-456840">
              <a:lnSpc>
                <a:spcPct val="100000"/>
              </a:lnSpc>
              <a:buClr>
                <a:srgbClr val="000000"/>
              </a:buClr>
              <a:buFont typeface="Calibri Light"/>
              <a:buAutoNum type="arabicPeriod"/>
            </a:pPr>
            <a:r>
              <a:rPr b="1" lang="en-US" sz="4000" spc="-1" strike="noStrike">
                <a:solidFill>
                  <a:srgbClr val="000000"/>
                </a:solidFill>
                <a:uFill>
                  <a:solidFill>
                    <a:srgbClr val="ffffff"/>
                  </a:solidFill>
                </a:uFill>
                <a:latin typeface="Arial"/>
                <a:ea typeface="Roboto"/>
              </a:rPr>
              <a:t> </a:t>
            </a:r>
            <a:r>
              <a:rPr b="1" lang="en-US" sz="4000" spc="-1" strike="noStrike">
                <a:solidFill>
                  <a:srgbClr val="000000"/>
                </a:solidFill>
                <a:uFill>
                  <a:solidFill>
                    <a:srgbClr val="ffffff"/>
                  </a:solidFill>
                </a:uFill>
                <a:latin typeface="Arial"/>
                <a:ea typeface="Roboto"/>
              </a:rPr>
              <a:t>Attach to an event.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57200" indent="-456840">
              <a:lnSpc>
                <a:spcPct val="100000"/>
              </a:lnSpc>
              <a:buClr>
                <a:srgbClr val="000000"/>
              </a:buClr>
              <a:buFont typeface="Calibri Light"/>
              <a:buAutoNum type="arabicPeriod"/>
            </a:pPr>
            <a:r>
              <a:rPr b="1" lang="en-US" sz="4000" spc="-1" strike="noStrike">
                <a:solidFill>
                  <a:srgbClr val="000000"/>
                </a:solidFill>
                <a:uFill>
                  <a:solidFill>
                    <a:srgbClr val="ffffff"/>
                  </a:solidFill>
                </a:uFill>
                <a:latin typeface="Arial"/>
                <a:ea typeface="Roboto"/>
              </a:rPr>
              <a:t> </a:t>
            </a:r>
            <a:r>
              <a:rPr b="1" lang="en-US" sz="4000" spc="-1" strike="noStrike">
                <a:solidFill>
                  <a:srgbClr val="000000"/>
                </a:solidFill>
                <a:uFill>
                  <a:solidFill>
                    <a:srgbClr val="ffffff"/>
                  </a:solidFill>
                </a:uFill>
                <a:latin typeface="Arial"/>
                <a:ea typeface="Roboto"/>
              </a:rPr>
              <a:t>Do something in response.</a:t>
            </a:r>
            <a:endParaRPr b="0" lang="en-US" sz="1800" spc="-1" strike="noStrike">
              <a:solidFill>
                <a:srgbClr val="000000"/>
              </a:solidFill>
              <a:uFill>
                <a:solidFill>
                  <a:srgbClr val="ffffff"/>
                </a:solidFill>
              </a:uFill>
              <a:latin typeface="Arial"/>
            </a:endParaRPr>
          </a:p>
        </p:txBody>
      </p:sp>
      <p:pic>
        <p:nvPicPr>
          <p:cNvPr id="191" name="Picture 4" descr=""/>
          <p:cNvPicPr/>
          <p:nvPr/>
        </p:nvPicPr>
        <p:blipFill>
          <a:blip r:embed="rId1"/>
          <a:stretch/>
        </p:blipFill>
        <p:spPr>
          <a:xfrm>
            <a:off x="5943600" y="4952880"/>
            <a:ext cx="2638080" cy="856800"/>
          </a:xfrm>
          <a:prstGeom prst="rect">
            <a:avLst/>
          </a:prstGeom>
          <a:ln>
            <a:noFill/>
          </a:ln>
        </p:spPr>
      </p:pic>
    </p:spTree>
  </p:cSld>
  <p:transition>
    <p:fade/>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jQuery – In a Nutshell </a:t>
            </a:r>
            <a:endParaRPr b="0" lang="en-US" sz="1800" spc="-1" strike="noStrike">
              <a:solidFill>
                <a:srgbClr val="000000"/>
              </a:solidFill>
              <a:uFill>
                <a:solidFill>
                  <a:srgbClr val="ffffff"/>
                </a:solidFill>
              </a:uFill>
              <a:latin typeface="Calibri"/>
            </a:endParaRPr>
          </a:p>
        </p:txBody>
      </p:sp>
      <p:sp>
        <p:nvSpPr>
          <p:cNvPr id="193" name="CustomShape 2"/>
          <p:cNvSpPr/>
          <p:nvPr/>
        </p:nvSpPr>
        <p:spPr>
          <a:xfrm>
            <a:off x="0" y="792360"/>
            <a:ext cx="9143640" cy="4561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uFill>
                  <a:solidFill>
                    <a:srgbClr val="ffffff"/>
                  </a:solidFill>
                </a:uFill>
                <a:latin typeface="Arial"/>
                <a:ea typeface="Roboto"/>
              </a:rPr>
              <a:t>We use the jQuery $( ) identifier to capture HTML elements.</a:t>
            </a:r>
            <a:endParaRPr b="0" lang="en-US" sz="1800" spc="-1" strike="noStrike">
              <a:solidFill>
                <a:srgbClr val="000000"/>
              </a:solidFill>
              <a:uFill>
                <a:solidFill>
                  <a:srgbClr val="ffffff"/>
                </a:solidFill>
              </a:uFill>
              <a:latin typeface="Arial"/>
            </a:endParaRPr>
          </a:p>
        </p:txBody>
      </p:sp>
      <p:sp>
        <p:nvSpPr>
          <p:cNvPr id="194" name="CustomShape 3"/>
          <p:cNvSpPr/>
          <p:nvPr/>
        </p:nvSpPr>
        <p:spPr>
          <a:xfrm>
            <a:off x="31680" y="4726080"/>
            <a:ext cx="9143640" cy="8218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uFill>
                  <a:solidFill>
                    <a:srgbClr val="ffffff"/>
                  </a:solidFill>
                </a:uFill>
                <a:latin typeface="Arial"/>
                <a:ea typeface="Roboto"/>
              </a:rPr>
              <a:t>Finally, we tie the element to a jQuery method of our choosing to capture events and change that element (or a different element) </a:t>
            </a:r>
            <a:endParaRPr b="0" lang="en-US" sz="1800" spc="-1" strike="noStrike">
              <a:solidFill>
                <a:srgbClr val="000000"/>
              </a:solidFill>
              <a:uFill>
                <a:solidFill>
                  <a:srgbClr val="ffffff"/>
                </a:solidFill>
              </a:uFill>
              <a:latin typeface="Arial"/>
            </a:endParaRPr>
          </a:p>
        </p:txBody>
      </p:sp>
      <p:sp>
        <p:nvSpPr>
          <p:cNvPr id="195" name="CustomShape 4"/>
          <p:cNvSpPr/>
          <p:nvPr/>
        </p:nvSpPr>
        <p:spPr>
          <a:xfrm>
            <a:off x="951120" y="1370880"/>
            <a:ext cx="3146760" cy="639000"/>
          </a:xfrm>
          <a:prstGeom prst="rect">
            <a:avLst/>
          </a:prstGeom>
          <a:solidFill>
            <a:schemeClr val="accent2">
              <a:lumMod val="20000"/>
              <a:lumOff val="80000"/>
            </a:schemeClr>
          </a:solidFill>
          <a:ln>
            <a:noFill/>
          </a:ln>
        </p:spPr>
        <p:style>
          <a:lnRef idx="0"/>
          <a:fillRef idx="0"/>
          <a:effectRef idx="0"/>
          <a:fontRef idx="minor"/>
        </p:style>
        <p:txBody>
          <a:bodyPr wrap="none" lIns="90000" rIns="90000" tIns="45000" bIns="45000"/>
          <a:p>
            <a:pPr>
              <a:lnSpc>
                <a:spcPct val="100000"/>
              </a:lnSpc>
            </a:pPr>
            <a:r>
              <a:rPr b="1" lang="en-US" sz="3600" spc="-1" strike="noStrike">
                <a:solidFill>
                  <a:srgbClr val="000000"/>
                </a:solidFill>
                <a:uFill>
                  <a:solidFill>
                    <a:srgbClr val="ffffff"/>
                  </a:solidFill>
                </a:uFill>
                <a:latin typeface="Calibri"/>
              </a:rPr>
              <a:t>$(“.classname”)</a:t>
            </a:r>
            <a:endParaRPr b="0" lang="en-US" sz="1800" spc="-1" strike="noStrike">
              <a:solidFill>
                <a:srgbClr val="000000"/>
              </a:solidFill>
              <a:uFill>
                <a:solidFill>
                  <a:srgbClr val="ffffff"/>
                </a:solidFill>
              </a:uFill>
              <a:latin typeface="Arial"/>
            </a:endParaRPr>
          </a:p>
        </p:txBody>
      </p:sp>
      <p:sp>
        <p:nvSpPr>
          <p:cNvPr id="196" name="CustomShape 5"/>
          <p:cNvSpPr/>
          <p:nvPr/>
        </p:nvSpPr>
        <p:spPr>
          <a:xfrm>
            <a:off x="2067480" y="2170440"/>
            <a:ext cx="2753640" cy="639000"/>
          </a:xfrm>
          <a:prstGeom prst="rect">
            <a:avLst/>
          </a:prstGeom>
          <a:solidFill>
            <a:schemeClr val="accent3">
              <a:lumMod val="20000"/>
              <a:lumOff val="80000"/>
            </a:schemeClr>
          </a:solidFill>
          <a:ln>
            <a:noFill/>
          </a:ln>
        </p:spPr>
        <p:style>
          <a:lnRef idx="0"/>
          <a:fillRef idx="0"/>
          <a:effectRef idx="0"/>
          <a:fontRef idx="minor"/>
        </p:style>
        <p:txBody>
          <a:bodyPr wrap="none" lIns="90000" rIns="90000" tIns="45000" bIns="45000"/>
          <a:p>
            <a:pPr>
              <a:lnSpc>
                <a:spcPct val="100000"/>
              </a:lnSpc>
            </a:pPr>
            <a:r>
              <a:rPr b="1" lang="en-US" sz="3600" spc="-1" strike="noStrike">
                <a:solidFill>
                  <a:srgbClr val="000000"/>
                </a:solidFill>
                <a:uFill>
                  <a:solidFill>
                    <a:srgbClr val="ffffff"/>
                  </a:solidFill>
                </a:uFill>
                <a:latin typeface="Calibri"/>
              </a:rPr>
              <a:t>$(“#idname”)</a:t>
            </a:r>
            <a:endParaRPr b="0" lang="en-US" sz="1800" spc="-1" strike="noStrike">
              <a:solidFill>
                <a:srgbClr val="000000"/>
              </a:solidFill>
              <a:uFill>
                <a:solidFill>
                  <a:srgbClr val="ffffff"/>
                </a:solidFill>
              </a:uFill>
              <a:latin typeface="Arial"/>
            </a:endParaRPr>
          </a:p>
        </p:txBody>
      </p:sp>
      <p:sp>
        <p:nvSpPr>
          <p:cNvPr id="197" name="CustomShape 6"/>
          <p:cNvSpPr/>
          <p:nvPr/>
        </p:nvSpPr>
        <p:spPr>
          <a:xfrm>
            <a:off x="4362840" y="1382040"/>
            <a:ext cx="3724560" cy="639000"/>
          </a:xfrm>
          <a:prstGeom prst="rect">
            <a:avLst/>
          </a:prstGeom>
          <a:solidFill>
            <a:schemeClr val="tx2">
              <a:lumMod val="20000"/>
              <a:lumOff val="80000"/>
            </a:schemeClr>
          </a:solidFill>
          <a:ln>
            <a:noFill/>
          </a:ln>
        </p:spPr>
        <p:style>
          <a:lnRef idx="0"/>
          <a:fillRef idx="0"/>
          <a:effectRef idx="0"/>
          <a:fontRef idx="minor"/>
        </p:style>
        <p:txBody>
          <a:bodyPr wrap="none" lIns="90000" rIns="90000" tIns="45000" bIns="45000"/>
          <a:p>
            <a:pPr>
              <a:lnSpc>
                <a:spcPct val="100000"/>
              </a:lnSpc>
            </a:pPr>
            <a:r>
              <a:rPr b="1" lang="en-US" sz="3600" spc="-1" strike="noStrike">
                <a:solidFill>
                  <a:srgbClr val="000000"/>
                </a:solidFill>
                <a:uFill>
                  <a:solidFill>
                    <a:srgbClr val="ffffff"/>
                  </a:solidFill>
                </a:uFill>
                <a:latin typeface="Calibri"/>
              </a:rPr>
              <a:t>$(“elementname”)</a:t>
            </a:r>
            <a:endParaRPr b="0" lang="en-US" sz="1800" spc="-1" strike="noStrike">
              <a:solidFill>
                <a:srgbClr val="000000"/>
              </a:solidFill>
              <a:uFill>
                <a:solidFill>
                  <a:srgbClr val="ffffff"/>
                </a:solidFill>
              </a:uFill>
              <a:latin typeface="Arial"/>
            </a:endParaRPr>
          </a:p>
        </p:txBody>
      </p:sp>
      <p:sp>
        <p:nvSpPr>
          <p:cNvPr id="198" name="CustomShape 7"/>
          <p:cNvSpPr/>
          <p:nvPr/>
        </p:nvSpPr>
        <p:spPr>
          <a:xfrm>
            <a:off x="5114520" y="2161080"/>
            <a:ext cx="1648800" cy="639000"/>
          </a:xfrm>
          <a:prstGeom prst="rect">
            <a:avLst/>
          </a:prstGeom>
          <a:solidFill>
            <a:schemeClr val="accent6">
              <a:lumMod val="40000"/>
              <a:lumOff val="60000"/>
            </a:schemeClr>
          </a:solidFill>
          <a:ln>
            <a:noFill/>
          </a:ln>
        </p:spPr>
        <p:style>
          <a:lnRef idx="0"/>
          <a:fillRef idx="0"/>
          <a:effectRef idx="0"/>
          <a:fontRef idx="minor"/>
        </p:style>
        <p:txBody>
          <a:bodyPr wrap="none" lIns="90000" rIns="90000" tIns="45000" bIns="45000"/>
          <a:p>
            <a:pPr>
              <a:lnSpc>
                <a:spcPct val="100000"/>
              </a:lnSpc>
            </a:pPr>
            <a:r>
              <a:rPr b="1" lang="en-US" sz="3600" spc="-1" strike="noStrike">
                <a:solidFill>
                  <a:srgbClr val="000000"/>
                </a:solidFill>
                <a:uFill>
                  <a:solidFill>
                    <a:srgbClr val="ffffff"/>
                  </a:solidFill>
                </a:uFill>
                <a:latin typeface="Calibri"/>
              </a:rPr>
              <a:t>$(“etc”)</a:t>
            </a:r>
            <a:endParaRPr b="0" lang="en-US" sz="1800" spc="-1" strike="noStrike">
              <a:solidFill>
                <a:srgbClr val="000000"/>
              </a:solidFill>
              <a:uFill>
                <a:solidFill>
                  <a:srgbClr val="ffffff"/>
                </a:solidFill>
              </a:uFill>
              <a:latin typeface="Arial"/>
            </a:endParaRPr>
          </a:p>
        </p:txBody>
      </p:sp>
      <p:sp>
        <p:nvSpPr>
          <p:cNvPr id="199" name="CustomShape 8"/>
          <p:cNvSpPr/>
          <p:nvPr/>
        </p:nvSpPr>
        <p:spPr>
          <a:xfrm>
            <a:off x="1689840" y="5645160"/>
            <a:ext cx="2127240" cy="639000"/>
          </a:xfrm>
          <a:prstGeom prst="rect">
            <a:avLst/>
          </a:prstGeom>
          <a:solidFill>
            <a:schemeClr val="tx2">
              <a:lumMod val="60000"/>
              <a:lumOff val="40000"/>
            </a:schemeClr>
          </a:solidFill>
          <a:ln>
            <a:noFill/>
          </a:ln>
        </p:spPr>
        <p:style>
          <a:lnRef idx="0"/>
          <a:fillRef idx="0"/>
          <a:effectRef idx="0"/>
          <a:fontRef idx="minor"/>
        </p:style>
        <p:txBody>
          <a:bodyPr wrap="none" lIns="90000" rIns="90000" tIns="45000" bIns="45000"/>
          <a:p>
            <a:pPr>
              <a:lnSpc>
                <a:spcPct val="100000"/>
              </a:lnSpc>
            </a:pPr>
            <a:r>
              <a:rPr b="1" lang="en-US" sz="3600" spc="-1" strike="noStrike">
                <a:solidFill>
                  <a:srgbClr val="000000"/>
                </a:solidFill>
                <a:uFill>
                  <a:solidFill>
                    <a:srgbClr val="ffffff"/>
                  </a:solidFill>
                </a:uFill>
                <a:latin typeface="Calibri"/>
              </a:rPr>
              <a:t>.append( )</a:t>
            </a:r>
            <a:endParaRPr b="0" lang="en-US" sz="1800" spc="-1" strike="noStrike">
              <a:solidFill>
                <a:srgbClr val="000000"/>
              </a:solidFill>
              <a:uFill>
                <a:solidFill>
                  <a:srgbClr val="ffffff"/>
                </a:solidFill>
              </a:uFill>
              <a:latin typeface="Arial"/>
            </a:endParaRPr>
          </a:p>
        </p:txBody>
      </p:sp>
      <p:sp>
        <p:nvSpPr>
          <p:cNvPr id="200" name="CustomShape 9"/>
          <p:cNvSpPr/>
          <p:nvPr/>
        </p:nvSpPr>
        <p:spPr>
          <a:xfrm>
            <a:off x="2145960" y="3908880"/>
            <a:ext cx="2287080" cy="639000"/>
          </a:xfrm>
          <a:prstGeom prst="rect">
            <a:avLst/>
          </a:prstGeom>
          <a:solidFill>
            <a:schemeClr val="bg2">
              <a:lumMod val="50000"/>
            </a:schemeClr>
          </a:solidFill>
          <a:ln>
            <a:noFill/>
          </a:ln>
        </p:spPr>
        <p:style>
          <a:lnRef idx="0"/>
          <a:fillRef idx="0"/>
          <a:effectRef idx="0"/>
          <a:fontRef idx="minor"/>
        </p:style>
        <p:txBody>
          <a:bodyPr wrap="none" lIns="90000" rIns="90000" tIns="45000" bIns="45000"/>
          <a:p>
            <a:pPr>
              <a:lnSpc>
                <a:spcPct val="100000"/>
              </a:lnSpc>
            </a:pPr>
            <a:r>
              <a:rPr b="1" lang="en-US" sz="3600" spc="-1" strike="noStrike">
                <a:solidFill>
                  <a:srgbClr val="000000"/>
                </a:solidFill>
                <a:uFill>
                  <a:solidFill>
                    <a:srgbClr val="ffffff"/>
                  </a:solidFill>
                </a:uFill>
                <a:latin typeface="Calibri"/>
              </a:rPr>
              <a:t>.on(“click”)</a:t>
            </a:r>
            <a:endParaRPr b="0" lang="en-US" sz="1800" spc="-1" strike="noStrike">
              <a:solidFill>
                <a:srgbClr val="000000"/>
              </a:solidFill>
              <a:uFill>
                <a:solidFill>
                  <a:srgbClr val="ffffff"/>
                </a:solidFill>
              </a:uFill>
              <a:latin typeface="Arial"/>
            </a:endParaRPr>
          </a:p>
        </p:txBody>
      </p:sp>
      <p:sp>
        <p:nvSpPr>
          <p:cNvPr id="201" name="CustomShape 10"/>
          <p:cNvSpPr/>
          <p:nvPr/>
        </p:nvSpPr>
        <p:spPr>
          <a:xfrm>
            <a:off x="3988080" y="5645160"/>
            <a:ext cx="2249280" cy="639000"/>
          </a:xfrm>
          <a:prstGeom prst="rect">
            <a:avLst/>
          </a:prstGeom>
          <a:solidFill>
            <a:schemeClr val="accent6">
              <a:lumMod val="75000"/>
            </a:schemeClr>
          </a:solidFill>
          <a:ln>
            <a:noFill/>
          </a:ln>
        </p:spPr>
        <p:style>
          <a:lnRef idx="0"/>
          <a:fillRef idx="0"/>
          <a:effectRef idx="0"/>
          <a:fontRef idx="minor"/>
        </p:style>
        <p:txBody>
          <a:bodyPr wrap="none" lIns="90000" rIns="90000" tIns="45000" bIns="45000"/>
          <a:p>
            <a:pPr>
              <a:lnSpc>
                <a:spcPct val="100000"/>
              </a:lnSpc>
            </a:pPr>
            <a:r>
              <a:rPr b="1" lang="en-US" sz="3600" spc="-1" strike="noStrike">
                <a:solidFill>
                  <a:srgbClr val="000000"/>
                </a:solidFill>
                <a:uFill>
                  <a:solidFill>
                    <a:srgbClr val="ffffff"/>
                  </a:solidFill>
                </a:uFill>
                <a:latin typeface="Calibri"/>
              </a:rPr>
              <a:t>.animate( )</a:t>
            </a:r>
            <a:endParaRPr b="0" lang="en-US" sz="1800" spc="-1" strike="noStrike">
              <a:solidFill>
                <a:srgbClr val="000000"/>
              </a:solidFill>
              <a:uFill>
                <a:solidFill>
                  <a:srgbClr val="ffffff"/>
                </a:solidFill>
              </a:uFill>
              <a:latin typeface="Arial"/>
            </a:endParaRPr>
          </a:p>
        </p:txBody>
      </p:sp>
      <p:sp>
        <p:nvSpPr>
          <p:cNvPr id="202" name="CustomShape 11"/>
          <p:cNvSpPr/>
          <p:nvPr/>
        </p:nvSpPr>
        <p:spPr>
          <a:xfrm>
            <a:off x="6434280" y="5659560"/>
            <a:ext cx="1158120" cy="639000"/>
          </a:xfrm>
          <a:prstGeom prst="rect">
            <a:avLst/>
          </a:prstGeom>
          <a:solidFill>
            <a:schemeClr val="accent4">
              <a:lumMod val="60000"/>
              <a:lumOff val="40000"/>
            </a:schemeClr>
          </a:solidFill>
          <a:ln>
            <a:noFill/>
          </a:ln>
        </p:spPr>
        <p:style>
          <a:lnRef idx="0"/>
          <a:fillRef idx="0"/>
          <a:effectRef idx="0"/>
          <a:fontRef idx="minor"/>
        </p:style>
        <p:txBody>
          <a:bodyPr wrap="none" lIns="90000" rIns="90000" tIns="45000" bIns="45000"/>
          <a:p>
            <a:pPr>
              <a:lnSpc>
                <a:spcPct val="100000"/>
              </a:lnSpc>
            </a:pPr>
            <a:r>
              <a:rPr b="1" lang="en-US" sz="3600" spc="-1" strike="noStrike">
                <a:solidFill>
                  <a:srgbClr val="000000"/>
                </a:solidFill>
                <a:uFill>
                  <a:solidFill>
                    <a:srgbClr val="ffffff"/>
                  </a:solidFill>
                </a:uFill>
                <a:latin typeface="Calibri"/>
              </a:rPr>
              <a:t>.etc()</a:t>
            </a:r>
            <a:endParaRPr b="0" lang="en-US" sz="1800" spc="-1" strike="noStrike">
              <a:solidFill>
                <a:srgbClr val="000000"/>
              </a:solidFill>
              <a:uFill>
                <a:solidFill>
                  <a:srgbClr val="ffffff"/>
                </a:solidFill>
              </a:uFill>
              <a:latin typeface="Arial"/>
            </a:endParaRPr>
          </a:p>
        </p:txBody>
      </p:sp>
      <p:sp>
        <p:nvSpPr>
          <p:cNvPr id="203" name="CustomShape 12"/>
          <p:cNvSpPr/>
          <p:nvPr/>
        </p:nvSpPr>
        <p:spPr>
          <a:xfrm>
            <a:off x="31680" y="2856600"/>
            <a:ext cx="9143640" cy="8218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uFill>
                  <a:solidFill>
                    <a:srgbClr val="ffffff"/>
                  </a:solidFill>
                </a:uFill>
                <a:latin typeface="Arial"/>
                <a:ea typeface="Roboto"/>
              </a:rPr>
              <a:t>Then we tie the element to a jQuery method of our choosing to capture events and change that element (or a different element) </a:t>
            </a:r>
            <a:endParaRPr b="0" lang="en-US" sz="1800" spc="-1" strike="noStrike">
              <a:solidFill>
                <a:srgbClr val="000000"/>
              </a:solidFill>
              <a:uFill>
                <a:solidFill>
                  <a:srgbClr val="ffffff"/>
                </a:solidFill>
              </a:uFill>
              <a:latin typeface="Arial"/>
            </a:endParaRPr>
          </a:p>
        </p:txBody>
      </p:sp>
      <p:sp>
        <p:nvSpPr>
          <p:cNvPr id="204" name="CustomShape 13"/>
          <p:cNvSpPr/>
          <p:nvPr/>
        </p:nvSpPr>
        <p:spPr>
          <a:xfrm>
            <a:off x="4640040" y="3893760"/>
            <a:ext cx="1766160" cy="639000"/>
          </a:xfrm>
          <a:prstGeom prst="rect">
            <a:avLst/>
          </a:prstGeom>
          <a:solidFill>
            <a:schemeClr val="tx1">
              <a:lumMod val="75000"/>
              <a:lumOff val="25000"/>
            </a:schemeClr>
          </a:solidFill>
          <a:ln>
            <a:noFill/>
          </a:ln>
        </p:spPr>
        <p:style>
          <a:lnRef idx="0"/>
          <a:fillRef idx="0"/>
          <a:effectRef idx="0"/>
          <a:fontRef idx="minor"/>
        </p:style>
        <p:txBody>
          <a:bodyPr wrap="none" lIns="90000" rIns="90000" tIns="45000" bIns="45000"/>
          <a:p>
            <a:pPr>
              <a:lnSpc>
                <a:spcPct val="100000"/>
              </a:lnSpc>
            </a:pPr>
            <a:r>
              <a:rPr b="1" lang="en-US" sz="3600" spc="-1" strike="noStrike">
                <a:solidFill>
                  <a:srgbClr val="000000"/>
                </a:solidFill>
                <a:uFill>
                  <a:solidFill>
                    <a:srgbClr val="ffffff"/>
                  </a:solidFill>
                </a:uFill>
                <a:latin typeface="Calibri"/>
              </a:rPr>
              <a:t>.ready( )</a:t>
            </a:r>
            <a:endParaRPr b="0" lang="en-US" sz="1800" spc="-1" strike="noStrike">
              <a:solidFill>
                <a:srgbClr val="000000"/>
              </a:solidFill>
              <a:uFill>
                <a:solidFill>
                  <a:srgbClr val="ffffff"/>
                </a:solidFill>
              </a:uFill>
              <a:latin typeface="Arial"/>
            </a:endParaRPr>
          </a:p>
        </p:txBody>
      </p:sp>
    </p:spTree>
  </p:cSld>
  <p:transition>
    <p:fade/>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jQuery – Common Example</a:t>
            </a:r>
            <a:endParaRPr b="0" lang="en-US" sz="1800" spc="-1" strike="noStrike">
              <a:solidFill>
                <a:srgbClr val="000000"/>
              </a:solidFill>
              <a:uFill>
                <a:solidFill>
                  <a:srgbClr val="ffffff"/>
                </a:solidFill>
              </a:uFill>
              <a:latin typeface="Calibri"/>
            </a:endParaRPr>
          </a:p>
        </p:txBody>
      </p:sp>
      <p:pic>
        <p:nvPicPr>
          <p:cNvPr id="206" name="Picture 3" descr=""/>
          <p:cNvPicPr/>
          <p:nvPr/>
        </p:nvPicPr>
        <p:blipFill>
          <a:blip r:embed="rId1"/>
          <a:stretch/>
        </p:blipFill>
        <p:spPr>
          <a:xfrm>
            <a:off x="3075480" y="4425480"/>
            <a:ext cx="1638000" cy="1285560"/>
          </a:xfrm>
          <a:prstGeom prst="rect">
            <a:avLst/>
          </a:prstGeom>
          <a:ln>
            <a:noFill/>
          </a:ln>
        </p:spPr>
      </p:pic>
      <p:pic>
        <p:nvPicPr>
          <p:cNvPr id="207" name="Picture 4" descr=""/>
          <p:cNvPicPr/>
          <p:nvPr/>
        </p:nvPicPr>
        <p:blipFill>
          <a:blip r:embed="rId2"/>
          <a:srcRect l="0" t="0" r="5290" b="0"/>
          <a:stretch/>
        </p:blipFill>
        <p:spPr>
          <a:xfrm>
            <a:off x="4620240" y="2449440"/>
            <a:ext cx="4447080" cy="3543120"/>
          </a:xfrm>
          <a:prstGeom prst="rect">
            <a:avLst/>
          </a:prstGeom>
          <a:ln>
            <a:noFill/>
          </a:ln>
        </p:spPr>
      </p:pic>
      <p:pic>
        <p:nvPicPr>
          <p:cNvPr id="208" name="Picture 5" descr=""/>
          <p:cNvPicPr/>
          <p:nvPr/>
        </p:nvPicPr>
        <p:blipFill>
          <a:blip r:embed="rId3"/>
          <a:stretch/>
        </p:blipFill>
        <p:spPr>
          <a:xfrm>
            <a:off x="0" y="2755080"/>
            <a:ext cx="4771800" cy="1037880"/>
          </a:xfrm>
          <a:prstGeom prst="rect">
            <a:avLst/>
          </a:prstGeom>
          <a:ln>
            <a:noFill/>
          </a:ln>
        </p:spPr>
      </p:pic>
      <p:sp>
        <p:nvSpPr>
          <p:cNvPr id="209" name="CustomShape 2"/>
          <p:cNvSpPr/>
          <p:nvPr/>
        </p:nvSpPr>
        <p:spPr>
          <a:xfrm flipV="1">
            <a:off x="1371600" y="3657600"/>
            <a:ext cx="914040" cy="563040"/>
          </a:xfrm>
          <a:custGeom>
            <a:avLst/>
            <a:gdLst/>
            <a:ahLst/>
            <a:rect l="l" t="t" r="r" b="b"/>
            <a:pathLst>
              <a:path w="21600" h="21600">
                <a:moveTo>
                  <a:pt x="0" y="0"/>
                </a:moveTo>
                <a:lnTo>
                  <a:pt x="21600" y="21600"/>
                </a:lnTo>
              </a:path>
            </a:pathLst>
          </a:custGeom>
          <a:noFill/>
          <a:ln w="57240">
            <a:tailEnd len="med" type="triangle" w="med"/>
          </a:ln>
        </p:spPr>
        <p:style>
          <a:lnRef idx="1">
            <a:schemeClr val="accent1"/>
          </a:lnRef>
          <a:fillRef idx="0">
            <a:schemeClr val="accent1"/>
          </a:fillRef>
          <a:effectRef idx="0">
            <a:schemeClr val="accent1"/>
          </a:effectRef>
          <a:fontRef idx="minor"/>
        </p:style>
      </p:sp>
      <p:sp>
        <p:nvSpPr>
          <p:cNvPr id="210" name="CustomShape 3"/>
          <p:cNvSpPr/>
          <p:nvPr/>
        </p:nvSpPr>
        <p:spPr>
          <a:xfrm>
            <a:off x="3390840" y="5791320"/>
            <a:ext cx="3466800" cy="360"/>
          </a:xfrm>
          <a:custGeom>
            <a:avLst/>
            <a:gdLst/>
            <a:ahLst/>
            <a:rect l="l" t="t" r="r" b="b"/>
            <a:pathLst>
              <a:path w="21600" h="21600">
                <a:moveTo>
                  <a:pt x="0" y="0"/>
                </a:moveTo>
                <a:lnTo>
                  <a:pt x="21600" y="21600"/>
                </a:lnTo>
              </a:path>
            </a:pathLst>
          </a:custGeom>
          <a:noFill/>
          <a:ln w="57240">
            <a:tailEnd len="med" type="triangle" w="med"/>
          </a:ln>
        </p:spPr>
        <p:style>
          <a:lnRef idx="1">
            <a:schemeClr val="accent1"/>
          </a:lnRef>
          <a:fillRef idx="0">
            <a:schemeClr val="accent1"/>
          </a:fillRef>
          <a:effectRef idx="0">
            <a:schemeClr val="accent1"/>
          </a:effectRef>
          <a:fontRef idx="minor"/>
        </p:style>
      </p:sp>
      <p:sp>
        <p:nvSpPr>
          <p:cNvPr id="211" name="CustomShape 4"/>
          <p:cNvSpPr/>
          <p:nvPr/>
        </p:nvSpPr>
        <p:spPr>
          <a:xfrm>
            <a:off x="126000" y="4238640"/>
            <a:ext cx="249300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uFill>
                  <a:solidFill>
                    <a:srgbClr val="ffffff"/>
                  </a:solidFill>
                </a:uFill>
                <a:latin typeface="Calibri"/>
              </a:rPr>
              <a:t>1. Click the Grow Button</a:t>
            </a:r>
            <a:endParaRPr b="0" lang="en-US" sz="1800" spc="-1" strike="noStrike">
              <a:solidFill>
                <a:srgbClr val="000000"/>
              </a:solidFill>
              <a:uFill>
                <a:solidFill>
                  <a:srgbClr val="ffffff"/>
                </a:solidFill>
              </a:uFill>
              <a:latin typeface="Arial"/>
            </a:endParaRPr>
          </a:p>
        </p:txBody>
      </p:sp>
      <p:sp>
        <p:nvSpPr>
          <p:cNvPr id="212" name="CustomShape 5"/>
          <p:cNvSpPr/>
          <p:nvPr/>
        </p:nvSpPr>
        <p:spPr>
          <a:xfrm>
            <a:off x="3401640" y="5921280"/>
            <a:ext cx="294876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uFill>
                  <a:solidFill>
                    <a:srgbClr val="ffffff"/>
                  </a:solidFill>
                </a:uFill>
                <a:latin typeface="Calibri"/>
              </a:rPr>
              <a:t>2. Make Captain Planet Grow</a:t>
            </a:r>
            <a:endParaRPr b="0" lang="en-US" sz="1800" spc="-1" strike="noStrike">
              <a:solidFill>
                <a:srgbClr val="000000"/>
              </a:solidFill>
              <a:uFill>
                <a:solidFill>
                  <a:srgbClr val="ffffff"/>
                </a:solidFill>
              </a:uFill>
              <a:latin typeface="Arial"/>
            </a:endParaRPr>
          </a:p>
        </p:txBody>
      </p:sp>
      <p:pic>
        <p:nvPicPr>
          <p:cNvPr id="213" name="Picture 12" descr=""/>
          <p:cNvPicPr/>
          <p:nvPr/>
        </p:nvPicPr>
        <p:blipFill>
          <a:blip r:embed="rId4"/>
          <a:stretch/>
        </p:blipFill>
        <p:spPr>
          <a:xfrm>
            <a:off x="304920" y="876240"/>
            <a:ext cx="8502120" cy="1333440"/>
          </a:xfrm>
          <a:prstGeom prst="rect">
            <a:avLst/>
          </a:prstGeom>
          <a:ln>
            <a:noFill/>
          </a:ln>
        </p:spPr>
      </p:pic>
    </p:spTree>
  </p:cSld>
  <p:transition>
    <p:fade/>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Use Documentation When Needed!</a:t>
            </a:r>
            <a:endParaRPr b="0" lang="en-US" sz="1800" spc="-1" strike="noStrike">
              <a:solidFill>
                <a:srgbClr val="000000"/>
              </a:solidFill>
              <a:uFill>
                <a:solidFill>
                  <a:srgbClr val="ffffff"/>
                </a:solidFill>
              </a:uFill>
              <a:latin typeface="Calibri"/>
            </a:endParaRPr>
          </a:p>
        </p:txBody>
      </p:sp>
      <p:pic>
        <p:nvPicPr>
          <p:cNvPr id="215" name="Picture 2" descr=""/>
          <p:cNvPicPr/>
          <p:nvPr/>
        </p:nvPicPr>
        <p:blipFill>
          <a:blip r:embed="rId1"/>
          <a:stretch/>
        </p:blipFill>
        <p:spPr>
          <a:xfrm>
            <a:off x="5760" y="748080"/>
            <a:ext cx="9144000" cy="5304960"/>
          </a:xfrm>
          <a:prstGeom prst="rect">
            <a:avLst/>
          </a:prstGeom>
          <a:ln>
            <a:noFill/>
          </a:ln>
        </p:spPr>
      </p:pic>
    </p:spTree>
  </p:cSld>
  <p:transition>
    <p:fade/>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390600" y="2953440"/>
            <a:ext cx="8229240" cy="871560"/>
          </a:xfrm>
          <a:prstGeom prst="rect">
            <a:avLst/>
          </a:prstGeom>
          <a:noFill/>
          <a:ln>
            <a:noFill/>
          </a:ln>
        </p:spPr>
        <p:txBody>
          <a:bodyPr anchor="ctr"/>
          <a:p>
            <a:pPr>
              <a:lnSpc>
                <a:spcPct val="100000"/>
              </a:lnSpc>
            </a:pPr>
            <a:r>
              <a:rPr b="1" i="1" lang="en-US" sz="4100" spc="-1" strike="noStrike">
                <a:solidFill>
                  <a:srgbClr val="ffffff"/>
                </a:solidFill>
                <a:uFill>
                  <a:solidFill>
                    <a:srgbClr val="ffffff"/>
                  </a:solidFill>
                </a:uFill>
                <a:latin typeface="Arial"/>
              </a:rPr>
              <a:t>Fridge Game!</a:t>
            </a:r>
            <a:endParaRPr b="0" lang="en-US" sz="1800" spc="-1" strike="noStrike">
              <a:solidFill>
                <a:srgbClr val="000000"/>
              </a:solidFill>
              <a:uFill>
                <a:solidFill>
                  <a:srgbClr val="ffffff"/>
                </a:solidFill>
              </a:uFill>
              <a:latin typeface="Calibri"/>
            </a:endParaRPr>
          </a:p>
        </p:txBody>
      </p:sp>
    </p:spTree>
  </p:cSld>
  <p:transition>
    <p:fade/>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11880" y="689760"/>
            <a:ext cx="9155520" cy="56260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218" name="CustomShape 2"/>
          <p:cNvSpPr/>
          <p:nvPr/>
        </p:nvSpPr>
        <p:spPr>
          <a:xfrm>
            <a:off x="304920" y="97920"/>
            <a:ext cx="5257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&gt; YOUR TURN!!</a:t>
            </a:r>
            <a:endParaRPr b="0" lang="en-US" sz="1800" spc="-1" strike="noStrike">
              <a:solidFill>
                <a:srgbClr val="000000"/>
              </a:solidFill>
              <a:uFill>
                <a:solidFill>
                  <a:srgbClr val="ffffff"/>
                </a:solidFill>
              </a:uFill>
              <a:latin typeface="Arial"/>
            </a:endParaRPr>
          </a:p>
        </p:txBody>
      </p:sp>
      <p:sp>
        <p:nvSpPr>
          <p:cNvPr id="219" name="CustomShape 3"/>
          <p:cNvSpPr/>
          <p:nvPr/>
        </p:nvSpPr>
        <p:spPr>
          <a:xfrm>
            <a:off x="304920" y="762120"/>
            <a:ext cx="8686440" cy="630828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Working in groups of 3 complete the code for the fridge activity such that: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Javascript dynamically generates buttons for each of the letters on the screen.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Clicking any of the buttons leads the SAME letter to be displayed on the screen.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Hitting the clear button erases all of the letters from the fridge.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0" i="1" lang="en-US" sz="2400" spc="-1" strike="noStrike">
                <a:solidFill>
                  <a:srgbClr val="000000"/>
                </a:solidFill>
                <a:uFill>
                  <a:solidFill>
                    <a:srgbClr val="ffffff"/>
                  </a:solidFill>
                </a:uFill>
                <a:latin typeface="Arial"/>
                <a:ea typeface="Roboto"/>
              </a:rPr>
              <a:t>Note: This is a </a:t>
            </a:r>
            <a:r>
              <a:rPr b="0" i="1" lang="en-US" sz="2400" spc="-1" strike="noStrike" u="sng">
                <a:solidFill>
                  <a:srgbClr val="000000"/>
                </a:solidFill>
                <a:uFill>
                  <a:solidFill>
                    <a:srgbClr val="ffffff"/>
                  </a:solidFill>
                </a:uFill>
                <a:latin typeface="Arial"/>
                <a:ea typeface="Roboto"/>
              </a:rPr>
              <a:t>challenging</a:t>
            </a:r>
            <a:r>
              <a:rPr b="0" i="1" lang="en-US" sz="2400" spc="-1" strike="noStrike">
                <a:solidFill>
                  <a:srgbClr val="000000"/>
                </a:solidFill>
                <a:uFill>
                  <a:solidFill>
                    <a:srgbClr val="ffffff"/>
                  </a:solidFill>
                </a:uFill>
                <a:latin typeface="Arial"/>
                <a:ea typeface="Roboto"/>
              </a:rPr>
              <a:t> exercise. You may want one person to type, while the other two watch over to catch bugs and/or research necessary snippets.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20" name="CustomShape 4"/>
          <p:cNvSpPr/>
          <p:nvPr/>
        </p:nvSpPr>
        <p:spPr>
          <a:xfrm>
            <a:off x="2895480" y="124920"/>
            <a:ext cx="6095520" cy="364680"/>
          </a:xfrm>
          <a:prstGeom prst="rect">
            <a:avLst/>
          </a:prstGeom>
          <a:noFill/>
          <a:ln>
            <a:noFill/>
          </a:ln>
        </p:spPr>
        <p:style>
          <a:lnRef idx="0"/>
          <a:fillRef idx="0"/>
          <a:effectRef idx="0"/>
          <a:fontRef idx="minor"/>
        </p:style>
        <p:txBody>
          <a:bodyPr lIns="90000" rIns="90000" tIns="45000" bIns="45000"/>
          <a:p>
            <a:pPr algn="r">
              <a:lnSpc>
                <a:spcPct val="100000"/>
              </a:lnSpc>
            </a:pPr>
            <a:r>
              <a:rPr b="1" lang="en-US" sz="1800" spc="-1" strike="noStrike">
                <a:solidFill>
                  <a:srgbClr val="000000"/>
                </a:solidFill>
                <a:uFill>
                  <a:solidFill>
                    <a:srgbClr val="ffffff"/>
                  </a:solidFill>
                </a:uFill>
                <a:latin typeface="Arial"/>
                <a:ea typeface="Roboto"/>
              </a:rPr>
              <a:t>Activity</a:t>
            </a:r>
            <a:r>
              <a:rPr b="0" i="1" lang="en-US" sz="1800" spc="-1" strike="noStrike">
                <a:solidFill>
                  <a:srgbClr val="000000"/>
                </a:solidFill>
                <a:uFill>
                  <a:solidFill>
                    <a:srgbClr val="ffffff"/>
                  </a:solidFill>
                </a:uFill>
                <a:latin typeface="Arial"/>
                <a:ea typeface="Roboto"/>
              </a:rPr>
              <a:t>: </a:t>
            </a:r>
            <a:r>
              <a:rPr b="0" lang="en-US" sz="1800" spc="-1" strike="noStrike">
                <a:solidFill>
                  <a:srgbClr val="000000"/>
                </a:solidFill>
                <a:uFill>
                  <a:solidFill>
                    <a:srgbClr val="ffffff"/>
                  </a:solidFill>
                </a:uFill>
                <a:latin typeface="Arial"/>
                <a:ea typeface="Roboto"/>
              </a:rPr>
              <a:t>2-FridgeGame </a:t>
            </a:r>
            <a:r>
              <a:rPr b="1" lang="en-US" sz="1800" spc="-1" strike="noStrike">
                <a:solidFill>
                  <a:srgbClr val="000000"/>
                </a:solidFill>
                <a:uFill>
                  <a:solidFill>
                    <a:srgbClr val="ffffff"/>
                  </a:solidFill>
                </a:uFill>
                <a:latin typeface="Arial"/>
                <a:ea typeface="Roboto"/>
              </a:rPr>
              <a:t>|  Suggested Time: </a:t>
            </a:r>
            <a:r>
              <a:rPr b="0" lang="en-US" sz="1800" spc="-1" strike="noStrike">
                <a:solidFill>
                  <a:srgbClr val="000000"/>
                </a:solidFill>
                <a:uFill>
                  <a:solidFill>
                    <a:srgbClr val="ffffff"/>
                  </a:solidFill>
                </a:uFill>
                <a:latin typeface="Arial"/>
                <a:ea typeface="Roboto"/>
              </a:rPr>
              <a:t>35 min</a:t>
            </a:r>
            <a:endParaRPr b="0" lang="en-US" sz="1800" spc="-1" strike="noStrike">
              <a:solidFill>
                <a:srgbClr val="000000"/>
              </a:solidFill>
              <a:uFill>
                <a:solidFill>
                  <a:srgbClr val="ffffff"/>
                </a:solidFill>
              </a:uFill>
              <a:latin typeface="Arial"/>
            </a:endParaRPr>
          </a:p>
        </p:txBody>
      </p:sp>
    </p:spTree>
  </p:cSld>
  <p:transition>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This shouldn’t be you…</a:t>
            </a:r>
            <a:endParaRPr b="0" lang="en-US" sz="1800" spc="-1" strike="noStrike">
              <a:solidFill>
                <a:srgbClr val="000000"/>
              </a:solidFill>
              <a:uFill>
                <a:solidFill>
                  <a:srgbClr val="ffffff"/>
                </a:solidFill>
              </a:uFill>
              <a:latin typeface="Calibri"/>
            </a:endParaRPr>
          </a:p>
        </p:txBody>
      </p:sp>
      <p:pic>
        <p:nvPicPr>
          <p:cNvPr id="165" name="Picture 2" descr=""/>
          <p:cNvPicPr/>
          <p:nvPr/>
        </p:nvPicPr>
        <p:blipFill>
          <a:blip r:embed="rId1"/>
          <a:stretch/>
        </p:blipFill>
        <p:spPr>
          <a:xfrm>
            <a:off x="76320" y="914400"/>
            <a:ext cx="9008640" cy="5056200"/>
          </a:xfrm>
          <a:prstGeom prst="rect">
            <a:avLst/>
          </a:prstGeom>
          <a:ln>
            <a:noFill/>
          </a:ln>
        </p:spPr>
      </p:pic>
    </p:spTree>
  </p:cSld>
  <p:transition>
    <p:fad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390600" y="2953440"/>
            <a:ext cx="8229240" cy="871560"/>
          </a:xfrm>
          <a:prstGeom prst="rect">
            <a:avLst/>
          </a:prstGeom>
          <a:noFill/>
          <a:ln>
            <a:noFill/>
          </a:ln>
        </p:spPr>
        <p:txBody>
          <a:bodyPr anchor="ctr"/>
          <a:p>
            <a:pPr>
              <a:lnSpc>
                <a:spcPct val="100000"/>
              </a:lnSpc>
            </a:pPr>
            <a:r>
              <a:rPr b="1" i="1" lang="en-US" sz="4100" spc="-1" strike="noStrike">
                <a:solidFill>
                  <a:srgbClr val="ffffff"/>
                </a:solidFill>
                <a:uFill>
                  <a:solidFill>
                    <a:srgbClr val="ffffff"/>
                  </a:solidFill>
                </a:uFill>
                <a:latin typeface="Arial"/>
              </a:rPr>
              <a:t>Crystal Collector!</a:t>
            </a:r>
            <a:endParaRPr b="0" lang="en-US" sz="1800" spc="-1" strike="noStrike">
              <a:solidFill>
                <a:srgbClr val="000000"/>
              </a:solidFill>
              <a:uFill>
                <a:solidFill>
                  <a:srgbClr val="ffffff"/>
                </a:solidFill>
              </a:uFill>
              <a:latin typeface="Calibri"/>
            </a:endParaRPr>
          </a:p>
        </p:txBody>
      </p:sp>
    </p:spTree>
  </p:cSld>
  <p:transition>
    <p:fade/>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Demo Time</a:t>
            </a:r>
            <a:endParaRPr b="0" lang="en-US" sz="1800" spc="-1" strike="noStrike">
              <a:solidFill>
                <a:srgbClr val="000000"/>
              </a:solidFill>
              <a:uFill>
                <a:solidFill>
                  <a:srgbClr val="ffffff"/>
                </a:solidFill>
              </a:uFill>
              <a:latin typeface="Calibri"/>
            </a:endParaRPr>
          </a:p>
        </p:txBody>
      </p:sp>
      <p:sp>
        <p:nvSpPr>
          <p:cNvPr id="223" name="CustomShape 2"/>
          <p:cNvSpPr/>
          <p:nvPr/>
        </p:nvSpPr>
        <p:spPr>
          <a:xfrm>
            <a:off x="304920" y="1447920"/>
            <a:ext cx="8534160" cy="3428640"/>
          </a:xfrm>
          <a:prstGeom prst="rect">
            <a:avLst/>
          </a:prstGeom>
          <a:noFill/>
          <a:ln>
            <a:solidFill>
              <a:schemeClr val="accent1"/>
            </a:solidFill>
          </a:ln>
        </p:spPr>
        <p:style>
          <a:lnRef idx="0"/>
          <a:fillRef idx="0"/>
          <a:effectRef idx="0"/>
          <a:fontRef idx="minor"/>
        </p:style>
        <p:txBody>
          <a:bodyPr anchor="ctr"/>
          <a:p>
            <a:pPr algn="ctr">
              <a:lnSpc>
                <a:spcPct val="100000"/>
              </a:lnSpc>
            </a:pPr>
            <a:r>
              <a:rPr b="1" i="1" lang="en-US" sz="3600" spc="-1" strike="noStrike">
                <a:solidFill>
                  <a:srgbClr val="000000"/>
                </a:solidFill>
                <a:uFill>
                  <a:solidFill>
                    <a:srgbClr val="ffffff"/>
                  </a:solidFill>
                </a:uFill>
                <a:latin typeface="Arial"/>
                <a:ea typeface="Roboto"/>
              </a:rPr>
              <a:t>Instructor: Demo </a:t>
            </a:r>
            <a:endParaRPr b="0" lang="en-US" sz="3300" spc="-1" strike="noStrike">
              <a:solidFill>
                <a:srgbClr val="000000"/>
              </a:solidFill>
              <a:uFill>
                <a:solidFill>
                  <a:srgbClr val="ffffff"/>
                </a:solidFill>
              </a:uFill>
              <a:latin typeface="Arial"/>
            </a:endParaRPr>
          </a:p>
          <a:p>
            <a:pPr algn="ctr">
              <a:lnSpc>
                <a:spcPct val="100000"/>
              </a:lnSpc>
            </a:pPr>
            <a:r>
              <a:rPr b="0" i="1" lang="en-US" sz="2000" spc="-1" strike="noStrike">
                <a:solidFill>
                  <a:srgbClr val="000000"/>
                </a:solidFill>
                <a:uFill>
                  <a:solidFill>
                    <a:srgbClr val="ffffff"/>
                  </a:solidFill>
                </a:uFill>
                <a:latin typeface="Arial"/>
                <a:ea typeface="Roboto"/>
              </a:rPr>
              <a:t>(1-12.html | 3-CrystalExample)</a:t>
            </a:r>
            <a:endParaRPr b="0" lang="en-US" sz="3300" spc="-1" strike="noStrike">
              <a:solidFill>
                <a:srgbClr val="000000"/>
              </a:solidFill>
              <a:uFill>
                <a:solidFill>
                  <a:srgbClr val="ffffff"/>
                </a:solidFill>
              </a:uFill>
              <a:latin typeface="Arial"/>
            </a:endParaRPr>
          </a:p>
        </p:txBody>
      </p:sp>
    </p:spTree>
  </p:cSld>
  <p:transition>
    <p:fade/>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390600" y="2953440"/>
            <a:ext cx="8229240" cy="871560"/>
          </a:xfrm>
          <a:prstGeom prst="rect">
            <a:avLst/>
          </a:prstGeom>
          <a:noFill/>
          <a:ln>
            <a:noFill/>
          </a:ln>
        </p:spPr>
        <p:txBody>
          <a:bodyPr anchor="ctr"/>
          <a:p>
            <a:pPr>
              <a:lnSpc>
                <a:spcPct val="100000"/>
              </a:lnSpc>
            </a:pPr>
            <a:r>
              <a:rPr b="1" i="1" lang="en-US" sz="4100" spc="-1" strike="noStrike">
                <a:solidFill>
                  <a:srgbClr val="ffffff"/>
                </a:solidFill>
                <a:uFill>
                  <a:solidFill>
                    <a:srgbClr val="ffffff"/>
                  </a:solidFill>
                </a:uFill>
                <a:latin typeface="Arial"/>
              </a:rPr>
              <a:t>Lexical Scope</a:t>
            </a:r>
            <a:endParaRPr b="0" lang="en-US" sz="1800" spc="-1" strike="noStrike">
              <a:solidFill>
                <a:srgbClr val="000000"/>
              </a:solidFill>
              <a:uFill>
                <a:solidFill>
                  <a:srgbClr val="ffffff"/>
                </a:solidFill>
              </a:uFill>
              <a:latin typeface="Calibri"/>
            </a:endParaRPr>
          </a:p>
        </p:txBody>
      </p:sp>
    </p:spTree>
  </p:cSld>
  <p:transition>
    <p:fade/>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304920" y="97920"/>
            <a:ext cx="510516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Shh… Just Between Us.</a:t>
            </a:r>
            <a:endParaRPr b="0" lang="en-US" sz="1800" spc="-1" strike="noStrike">
              <a:solidFill>
                <a:srgbClr val="000000"/>
              </a:solidFill>
              <a:uFill>
                <a:solidFill>
                  <a:srgbClr val="ffffff"/>
                </a:solidFill>
              </a:uFill>
              <a:latin typeface="Arial"/>
            </a:endParaRPr>
          </a:p>
        </p:txBody>
      </p:sp>
      <p:pic>
        <p:nvPicPr>
          <p:cNvPr id="226" name="Picture 2" descr=""/>
          <p:cNvPicPr/>
          <p:nvPr/>
        </p:nvPicPr>
        <p:blipFill>
          <a:blip r:embed="rId1"/>
          <a:stretch/>
        </p:blipFill>
        <p:spPr>
          <a:xfrm>
            <a:off x="457200" y="1151280"/>
            <a:ext cx="3790440" cy="3790440"/>
          </a:xfrm>
          <a:prstGeom prst="rect">
            <a:avLst/>
          </a:prstGeom>
          <a:ln>
            <a:noFill/>
          </a:ln>
        </p:spPr>
      </p:pic>
      <p:sp>
        <p:nvSpPr>
          <p:cNvPr id="227" name="CustomShape 2"/>
          <p:cNvSpPr/>
          <p:nvPr/>
        </p:nvSpPr>
        <p:spPr>
          <a:xfrm>
            <a:off x="4545720" y="1368720"/>
            <a:ext cx="4571640" cy="252828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u="sng">
                <a:solidFill>
                  <a:srgbClr val="000000"/>
                </a:solidFill>
                <a:uFill>
                  <a:solidFill>
                    <a:srgbClr val="ffffff"/>
                  </a:solidFill>
                </a:uFill>
                <a:latin typeface="Arial"/>
                <a:ea typeface="Roboto"/>
              </a:rPr>
              <a:t>WARNING:</a:t>
            </a:r>
            <a:endParaRPr b="0" lang="en-US" sz="1800" spc="-1" strike="noStrike">
              <a:solidFill>
                <a:srgbClr val="000000"/>
              </a:solidFill>
              <a:uFill>
                <a:solidFill>
                  <a:srgbClr val="ffffff"/>
                </a:solidFill>
              </a:uFill>
              <a:latin typeface="Arial"/>
            </a:endParaRPr>
          </a:p>
          <a:p>
            <a:pPr>
              <a:lnSpc>
                <a:spcPct val="100000"/>
              </a:lnSpc>
            </a:pPr>
            <a:r>
              <a:rPr b="1" lang="en-US" sz="4000" spc="-1" strike="noStrike">
                <a:solidFill>
                  <a:srgbClr val="000000"/>
                </a:solidFill>
                <a:uFill>
                  <a:solidFill>
                    <a:srgbClr val="ffffff"/>
                  </a:solidFill>
                </a:uFill>
                <a:latin typeface="Arial"/>
                <a:ea typeface="Roboto"/>
              </a:rPr>
              <a:t>This next section is heavy on theory.</a:t>
            </a:r>
            <a:endParaRPr b="0" lang="en-US" sz="1800" spc="-1" strike="noStrike">
              <a:solidFill>
                <a:srgbClr val="000000"/>
              </a:solidFill>
              <a:uFill>
                <a:solidFill>
                  <a:srgbClr val="ffffff"/>
                </a:solidFill>
              </a:uFill>
              <a:latin typeface="Arial"/>
            </a:endParaRPr>
          </a:p>
        </p:txBody>
      </p:sp>
      <p:sp>
        <p:nvSpPr>
          <p:cNvPr id="228" name="CustomShape 3"/>
          <p:cNvSpPr/>
          <p:nvPr/>
        </p:nvSpPr>
        <p:spPr>
          <a:xfrm>
            <a:off x="457200" y="5361480"/>
            <a:ext cx="8457840" cy="639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000000"/>
                </a:solidFill>
                <a:uFill>
                  <a:solidFill>
                    <a:srgbClr val="ffffff"/>
                  </a:solidFill>
                </a:uFill>
                <a:latin typeface="Arial"/>
                <a:ea typeface="Roboto"/>
              </a:rPr>
              <a:t>Disclaimer:</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Arial"/>
                <a:ea typeface="Roboto"/>
              </a:rPr>
              <a:t>It’s not the end of the world if its confusing and/or you’re completely lost.</a:t>
            </a:r>
            <a:endParaRPr b="0" lang="en-US" sz="1800" spc="-1" strike="noStrike">
              <a:solidFill>
                <a:srgbClr val="000000"/>
              </a:solidFill>
              <a:uFill>
                <a:solidFill>
                  <a:srgbClr val="ffffff"/>
                </a:solidFill>
              </a:uFill>
              <a:latin typeface="Arial"/>
            </a:endParaRPr>
          </a:p>
        </p:txBody>
      </p:sp>
    </p:spTree>
  </p:cSld>
  <p:transition>
    <p:fade/>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304920" y="97920"/>
            <a:ext cx="510516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Javascript Scope</a:t>
            </a:r>
            <a:endParaRPr b="0" lang="en-US" sz="1800" spc="-1" strike="noStrike">
              <a:solidFill>
                <a:srgbClr val="000000"/>
              </a:solidFill>
              <a:uFill>
                <a:solidFill>
                  <a:srgbClr val="ffffff"/>
                </a:solidFill>
              </a:uFill>
              <a:latin typeface="Arial"/>
            </a:endParaRPr>
          </a:p>
        </p:txBody>
      </p:sp>
      <p:sp>
        <p:nvSpPr>
          <p:cNvPr id="230" name="CustomShape 2"/>
          <p:cNvSpPr/>
          <p:nvPr/>
        </p:nvSpPr>
        <p:spPr>
          <a:xfrm>
            <a:off x="152280" y="817560"/>
            <a:ext cx="8765640" cy="5489640"/>
          </a:xfrm>
          <a:prstGeom prst="rect">
            <a:avLst/>
          </a:prstGeom>
          <a:noFill/>
          <a:ln>
            <a:noFill/>
          </a:ln>
        </p:spPr>
        <p:style>
          <a:lnRef idx="0"/>
          <a:fillRef idx="0"/>
          <a:effectRef idx="0"/>
          <a:fontRef idx="minor"/>
        </p:style>
        <p:txBody>
          <a:bodyPr lIns="90000" rIns="90000" tIns="45000" bIns="45000"/>
          <a:p>
            <a:pPr marL="685800" indent="-456840">
              <a:lnSpc>
                <a:spcPct val="100000"/>
              </a:lnSpc>
              <a:buClr>
                <a:srgbClr val="000000"/>
              </a:buClr>
              <a:buFont typeface="Arial"/>
              <a:buChar char="•"/>
            </a:pPr>
            <a:r>
              <a:rPr b="0" lang="en-US" sz="2000" spc="-1" strike="noStrike">
                <a:solidFill>
                  <a:srgbClr val="000000"/>
                </a:solidFill>
                <a:uFill>
                  <a:solidFill>
                    <a:srgbClr val="ffffff"/>
                  </a:solidFill>
                </a:uFill>
                <a:latin typeface="Arial"/>
                <a:ea typeface="Roboto"/>
              </a:rPr>
              <a:t>In Javascript </a:t>
            </a:r>
            <a:r>
              <a:rPr b="0" lang="en-US" sz="2000" spc="-1" strike="noStrike" u="sng">
                <a:solidFill>
                  <a:srgbClr val="000000"/>
                </a:solidFill>
                <a:uFill>
                  <a:solidFill>
                    <a:srgbClr val="ffffff"/>
                  </a:solidFill>
                </a:uFill>
                <a:latin typeface="Arial"/>
                <a:ea typeface="Roboto"/>
              </a:rPr>
              <a:t>curly brackets { } </a:t>
            </a:r>
            <a:r>
              <a:rPr b="0" lang="en-US" sz="2000" spc="-1" strike="noStrike">
                <a:solidFill>
                  <a:srgbClr val="000000"/>
                </a:solidFill>
                <a:uFill>
                  <a:solidFill>
                    <a:srgbClr val="ffffff"/>
                  </a:solidFill>
                </a:uFill>
                <a:latin typeface="Arial"/>
                <a:ea typeface="Roboto"/>
              </a:rPr>
              <a:t>indicate blocks of code.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685800" indent="-456840">
              <a:lnSpc>
                <a:spcPct val="100000"/>
              </a:lnSpc>
              <a:buClr>
                <a:srgbClr val="000000"/>
              </a:buClr>
              <a:buFont typeface="Arial"/>
              <a:buChar char="•"/>
            </a:pPr>
            <a:r>
              <a:rPr b="0" lang="en-US" sz="2000" spc="-1" strike="noStrike">
                <a:solidFill>
                  <a:srgbClr val="000000"/>
                </a:solidFill>
                <a:uFill>
                  <a:solidFill>
                    <a:srgbClr val="ffffff"/>
                  </a:solidFill>
                </a:uFill>
                <a:latin typeface="Arial"/>
                <a:ea typeface="Roboto"/>
              </a:rPr>
              <a:t>In order for the code inside the curly brackets to be executed, it must meet the condition or it must be called (example: functions).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685800" indent="-456840">
              <a:lnSpc>
                <a:spcPct val="100000"/>
              </a:lnSpc>
              <a:buClr>
                <a:srgbClr val="000000"/>
              </a:buClr>
              <a:buFont typeface="Arial"/>
              <a:buChar char="•"/>
            </a:pPr>
            <a:r>
              <a:rPr b="0" lang="en-US" sz="2000" spc="-1" strike="noStrike">
                <a:solidFill>
                  <a:srgbClr val="000000"/>
                </a:solidFill>
                <a:uFill>
                  <a:solidFill>
                    <a:srgbClr val="ffffff"/>
                  </a:solidFill>
                </a:uFill>
                <a:latin typeface="Arial"/>
                <a:ea typeface="Roboto"/>
              </a:rPr>
              <a:t>These blocks of code have the power to affect variables outside the curly brackets if those variables were declared outside – so be careful!</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231" name="Picture 6" descr=""/>
          <p:cNvPicPr/>
          <p:nvPr/>
        </p:nvPicPr>
        <p:blipFill>
          <a:blip r:embed="rId1"/>
          <a:stretch/>
        </p:blipFill>
        <p:spPr>
          <a:xfrm>
            <a:off x="3755520" y="3193200"/>
            <a:ext cx="4857480" cy="3114360"/>
          </a:xfrm>
          <a:prstGeom prst="rect">
            <a:avLst/>
          </a:prstGeom>
          <a:ln>
            <a:noFill/>
          </a:ln>
        </p:spPr>
      </p:pic>
    </p:spTree>
  </p:cSld>
  <p:transition>
    <p:fade/>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304920" y="97920"/>
            <a:ext cx="510516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Scope = Boxes in Boxes</a:t>
            </a:r>
            <a:endParaRPr b="0" lang="en-US" sz="1800" spc="-1" strike="noStrike">
              <a:solidFill>
                <a:srgbClr val="000000"/>
              </a:solidFill>
              <a:uFill>
                <a:solidFill>
                  <a:srgbClr val="ffffff"/>
                </a:solidFill>
              </a:uFill>
              <a:latin typeface="Arial"/>
            </a:endParaRPr>
          </a:p>
        </p:txBody>
      </p:sp>
      <p:pic>
        <p:nvPicPr>
          <p:cNvPr id="233" name="Picture 2" descr=""/>
          <p:cNvPicPr/>
          <p:nvPr/>
        </p:nvPicPr>
        <p:blipFill>
          <a:blip r:embed="rId1"/>
          <a:stretch/>
        </p:blipFill>
        <p:spPr>
          <a:xfrm>
            <a:off x="5040" y="1359360"/>
            <a:ext cx="9120960" cy="2873520"/>
          </a:xfrm>
          <a:prstGeom prst="rect">
            <a:avLst/>
          </a:prstGeom>
          <a:ln>
            <a:noFill/>
          </a:ln>
        </p:spPr>
      </p:pic>
      <p:sp>
        <p:nvSpPr>
          <p:cNvPr id="234" name="CustomShape 2"/>
          <p:cNvSpPr/>
          <p:nvPr/>
        </p:nvSpPr>
        <p:spPr>
          <a:xfrm>
            <a:off x="457200" y="4572000"/>
            <a:ext cx="8457840" cy="10652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u="sng">
                <a:solidFill>
                  <a:srgbClr val="000000"/>
                </a:solidFill>
                <a:uFill>
                  <a:solidFill>
                    <a:srgbClr val="ffffff"/>
                  </a:solidFill>
                </a:uFill>
                <a:latin typeface="Arial"/>
                <a:ea typeface="Roboto"/>
              </a:rPr>
              <a:t>Scope</a:t>
            </a:r>
            <a:r>
              <a:rPr b="1" lang="en-US" sz="3200" spc="-1" strike="noStrike">
                <a:solidFill>
                  <a:srgbClr val="000000"/>
                </a:solidFill>
                <a:uFill>
                  <a:solidFill>
                    <a:srgbClr val="ffffff"/>
                  </a:solidFill>
                </a:uFill>
                <a:latin typeface="Arial"/>
                <a:ea typeface="Roboto"/>
              </a:rPr>
              <a:t> impacts which variables can be accessed by which function.</a:t>
            </a:r>
            <a:endParaRPr b="0" lang="en-US" sz="1800" spc="-1" strike="noStrike">
              <a:solidFill>
                <a:srgbClr val="000000"/>
              </a:solidFill>
              <a:uFill>
                <a:solidFill>
                  <a:srgbClr val="ffffff"/>
                </a:solidFill>
              </a:uFill>
              <a:latin typeface="Arial"/>
            </a:endParaRPr>
          </a:p>
        </p:txBody>
      </p:sp>
    </p:spTree>
  </p:cSld>
  <p:transition>
    <p:fade/>
  </p:transition>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Scope = Boxes in Boxes</a:t>
            </a:r>
            <a:endParaRPr b="0" lang="en-US" sz="1800" spc="-1" strike="noStrike">
              <a:solidFill>
                <a:srgbClr val="000000"/>
              </a:solidFill>
              <a:uFill>
                <a:solidFill>
                  <a:srgbClr val="ffffff"/>
                </a:solidFill>
              </a:uFill>
              <a:latin typeface="Calibri"/>
            </a:endParaRPr>
          </a:p>
        </p:txBody>
      </p:sp>
      <p:sp>
        <p:nvSpPr>
          <p:cNvPr id="236" name="CustomShape 2"/>
          <p:cNvSpPr/>
          <p:nvPr/>
        </p:nvSpPr>
        <p:spPr>
          <a:xfrm>
            <a:off x="457200" y="838080"/>
            <a:ext cx="8381520" cy="533376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237" name="CustomShape 3"/>
          <p:cNvSpPr/>
          <p:nvPr/>
        </p:nvSpPr>
        <p:spPr>
          <a:xfrm>
            <a:off x="914400" y="1213560"/>
            <a:ext cx="7619760" cy="480600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238" name="CustomShape 4"/>
          <p:cNvSpPr/>
          <p:nvPr/>
        </p:nvSpPr>
        <p:spPr>
          <a:xfrm>
            <a:off x="1472040" y="1622880"/>
            <a:ext cx="6680880" cy="402120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239" name="CustomShape 5"/>
          <p:cNvSpPr/>
          <p:nvPr/>
        </p:nvSpPr>
        <p:spPr>
          <a:xfrm>
            <a:off x="2286000" y="2148120"/>
            <a:ext cx="5496840" cy="318060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240" name="CustomShape 6"/>
          <p:cNvSpPr/>
          <p:nvPr/>
        </p:nvSpPr>
        <p:spPr>
          <a:xfrm>
            <a:off x="492480" y="838080"/>
            <a:ext cx="175392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uFill>
                  <a:solidFill>
                    <a:srgbClr val="ffffff"/>
                  </a:solidFill>
                </a:uFill>
                <a:latin typeface="Calibri"/>
              </a:rPr>
              <a:t>function global()</a:t>
            </a:r>
            <a:endParaRPr b="0" lang="en-US" sz="1800" spc="-1" strike="noStrike">
              <a:solidFill>
                <a:srgbClr val="000000"/>
              </a:solidFill>
              <a:uFill>
                <a:solidFill>
                  <a:srgbClr val="ffffff"/>
                </a:solidFill>
              </a:uFill>
              <a:latin typeface="Arial"/>
            </a:endParaRPr>
          </a:p>
        </p:txBody>
      </p:sp>
      <p:sp>
        <p:nvSpPr>
          <p:cNvPr id="241" name="CustomShape 7"/>
          <p:cNvSpPr/>
          <p:nvPr/>
        </p:nvSpPr>
        <p:spPr>
          <a:xfrm>
            <a:off x="1067760" y="1256040"/>
            <a:ext cx="167292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uFill>
                  <a:solidFill>
                    <a:srgbClr val="ffffff"/>
                  </a:solidFill>
                </a:uFill>
                <a:latin typeface="Calibri"/>
              </a:rPr>
              <a:t>function inner()</a:t>
            </a:r>
            <a:endParaRPr b="0" lang="en-US" sz="1800" spc="-1" strike="noStrike">
              <a:solidFill>
                <a:srgbClr val="000000"/>
              </a:solidFill>
              <a:uFill>
                <a:solidFill>
                  <a:srgbClr val="ffffff"/>
                </a:solidFill>
              </a:uFill>
              <a:latin typeface="Arial"/>
            </a:endParaRPr>
          </a:p>
        </p:txBody>
      </p:sp>
      <p:sp>
        <p:nvSpPr>
          <p:cNvPr id="242" name="CustomShape 8"/>
          <p:cNvSpPr/>
          <p:nvPr/>
        </p:nvSpPr>
        <p:spPr>
          <a:xfrm>
            <a:off x="1539360" y="1725120"/>
            <a:ext cx="213336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uFill>
                  <a:solidFill>
                    <a:srgbClr val="ffffff"/>
                  </a:solidFill>
                </a:uFill>
                <a:latin typeface="Calibri"/>
              </a:rPr>
              <a:t>function eveninner()</a:t>
            </a:r>
            <a:endParaRPr b="0" lang="en-US" sz="1800" spc="-1" strike="noStrike">
              <a:solidFill>
                <a:srgbClr val="000000"/>
              </a:solidFill>
              <a:uFill>
                <a:solidFill>
                  <a:srgbClr val="ffffff"/>
                </a:solidFill>
              </a:uFill>
              <a:latin typeface="Arial"/>
            </a:endParaRPr>
          </a:p>
        </p:txBody>
      </p:sp>
      <p:sp>
        <p:nvSpPr>
          <p:cNvPr id="243" name="CustomShape 9"/>
          <p:cNvSpPr/>
          <p:nvPr/>
        </p:nvSpPr>
        <p:spPr>
          <a:xfrm>
            <a:off x="2539440" y="2210760"/>
            <a:ext cx="176004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uFill>
                  <a:solidFill>
                    <a:srgbClr val="ffffff"/>
                  </a:solidFill>
                </a:uFill>
                <a:latin typeface="Calibri"/>
              </a:rPr>
              <a:t>function innest()</a:t>
            </a:r>
            <a:endParaRPr b="0" lang="en-US" sz="1800" spc="-1" strike="noStrike">
              <a:solidFill>
                <a:srgbClr val="000000"/>
              </a:solidFill>
              <a:uFill>
                <a:solidFill>
                  <a:srgbClr val="ffffff"/>
                </a:solidFill>
              </a:uFill>
              <a:latin typeface="Arial"/>
            </a:endParaRPr>
          </a:p>
        </p:txBody>
      </p:sp>
    </p:spTree>
  </p:cSld>
  <p:transition>
    <p:fade/>
  </p:transition>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304920" y="97920"/>
            <a:ext cx="678132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Javascript’s Odd Relationship with Scope</a:t>
            </a:r>
            <a:endParaRPr b="0" lang="en-US" sz="1800" spc="-1" strike="noStrike">
              <a:solidFill>
                <a:srgbClr val="000000"/>
              </a:solidFill>
              <a:uFill>
                <a:solidFill>
                  <a:srgbClr val="ffffff"/>
                </a:solidFill>
              </a:uFill>
              <a:latin typeface="Arial"/>
            </a:endParaRPr>
          </a:p>
        </p:txBody>
      </p:sp>
      <p:sp>
        <p:nvSpPr>
          <p:cNvPr id="245" name="CustomShape 2"/>
          <p:cNvSpPr/>
          <p:nvPr/>
        </p:nvSpPr>
        <p:spPr>
          <a:xfrm>
            <a:off x="457200" y="5361480"/>
            <a:ext cx="8457840" cy="639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000000"/>
                </a:solidFill>
                <a:uFill>
                  <a:solidFill>
                    <a:srgbClr val="ffffff"/>
                  </a:solidFill>
                </a:uFill>
                <a:latin typeface="Arial"/>
                <a:ea typeface="Roboto"/>
              </a:rPr>
              <a:t>For those who have programmed in other languages, Javascript seemingly behaves in unpredictable ways.</a:t>
            </a:r>
            <a:endParaRPr b="0" lang="en-US" sz="1800" spc="-1" strike="noStrike">
              <a:solidFill>
                <a:srgbClr val="000000"/>
              </a:solidFill>
              <a:uFill>
                <a:solidFill>
                  <a:srgbClr val="ffffff"/>
                </a:solidFill>
              </a:uFill>
              <a:latin typeface="Arial"/>
            </a:endParaRPr>
          </a:p>
        </p:txBody>
      </p:sp>
      <p:pic>
        <p:nvPicPr>
          <p:cNvPr id="246" name="Picture 4" descr=""/>
          <p:cNvPicPr/>
          <p:nvPr/>
        </p:nvPicPr>
        <p:blipFill>
          <a:blip r:embed="rId1"/>
          <a:stretch/>
        </p:blipFill>
        <p:spPr>
          <a:xfrm>
            <a:off x="432000" y="962280"/>
            <a:ext cx="5046840" cy="4142520"/>
          </a:xfrm>
          <a:prstGeom prst="rect">
            <a:avLst/>
          </a:prstGeom>
          <a:ln>
            <a:noFill/>
          </a:ln>
        </p:spPr>
      </p:pic>
      <p:pic>
        <p:nvPicPr>
          <p:cNvPr id="247" name="Picture 8" descr=""/>
          <p:cNvPicPr/>
          <p:nvPr/>
        </p:nvPicPr>
        <p:blipFill>
          <a:blip r:embed="rId2"/>
          <a:stretch/>
        </p:blipFill>
        <p:spPr>
          <a:xfrm>
            <a:off x="5503320" y="1752480"/>
            <a:ext cx="3557160" cy="3557160"/>
          </a:xfrm>
          <a:prstGeom prst="rect">
            <a:avLst/>
          </a:prstGeom>
          <a:ln>
            <a:noFill/>
          </a:ln>
        </p:spPr>
      </p:pic>
    </p:spTree>
  </p:cSld>
  <p:transition>
    <p:fade/>
  </p:transition>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8" name="Picture 1" descr=""/>
          <p:cNvPicPr/>
          <p:nvPr/>
        </p:nvPicPr>
        <p:blipFill>
          <a:blip r:embed="rId1"/>
          <a:stretch/>
        </p:blipFill>
        <p:spPr>
          <a:xfrm>
            <a:off x="130320" y="762120"/>
            <a:ext cx="4677120" cy="5562360"/>
          </a:xfrm>
          <a:prstGeom prst="rect">
            <a:avLst/>
          </a:prstGeom>
          <a:ln>
            <a:noFill/>
          </a:ln>
        </p:spPr>
      </p:pic>
      <p:sp>
        <p:nvSpPr>
          <p:cNvPr id="249" name="CustomShape 1"/>
          <p:cNvSpPr/>
          <p:nvPr/>
        </p:nvSpPr>
        <p:spPr>
          <a:xfrm>
            <a:off x="304920" y="97920"/>
            <a:ext cx="883872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Javascript Scope Example (Tricky) </a:t>
            </a:r>
            <a:endParaRPr b="0" lang="en-US" sz="1800" spc="-1" strike="noStrike">
              <a:solidFill>
                <a:srgbClr val="000000"/>
              </a:solidFill>
              <a:uFill>
                <a:solidFill>
                  <a:srgbClr val="ffffff"/>
                </a:solidFill>
              </a:uFill>
              <a:latin typeface="Arial"/>
            </a:endParaRPr>
          </a:p>
        </p:txBody>
      </p:sp>
      <p:sp>
        <p:nvSpPr>
          <p:cNvPr id="250" name="CustomShape 2"/>
          <p:cNvSpPr/>
          <p:nvPr/>
        </p:nvSpPr>
        <p:spPr>
          <a:xfrm>
            <a:off x="5803200" y="2057400"/>
            <a:ext cx="3282120" cy="14310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200" spc="-1" strike="noStrike">
                <a:solidFill>
                  <a:srgbClr val="000000"/>
                </a:solidFill>
                <a:uFill>
                  <a:solidFill>
                    <a:srgbClr val="ffffff"/>
                  </a:solidFill>
                </a:uFill>
                <a:latin typeface="Arial"/>
                <a:ea typeface="Roboto"/>
              </a:rPr>
              <a:t>Here </a:t>
            </a:r>
            <a:r>
              <a:rPr b="1" lang="en-US" sz="2200" spc="-1" strike="noStrike">
                <a:solidFill>
                  <a:srgbClr val="000000"/>
                </a:solidFill>
                <a:uFill>
                  <a:solidFill>
                    <a:srgbClr val="ffffff"/>
                  </a:solidFill>
                </a:uFill>
                <a:latin typeface="Arial"/>
                <a:ea typeface="Roboto"/>
              </a:rPr>
              <a:t>nested function </a:t>
            </a:r>
            <a:r>
              <a:rPr b="0" lang="en-US" sz="2200" spc="-1" strike="noStrike">
                <a:solidFill>
                  <a:srgbClr val="000000"/>
                </a:solidFill>
                <a:uFill>
                  <a:solidFill>
                    <a:srgbClr val="ffffff"/>
                  </a:solidFill>
                </a:uFill>
                <a:latin typeface="Arial"/>
                <a:ea typeface="Roboto"/>
              </a:rPr>
              <a:t>is clearly able to access the variables of their </a:t>
            </a:r>
            <a:r>
              <a:rPr b="1" lang="en-US" sz="2200" spc="-1" strike="noStrike">
                <a:solidFill>
                  <a:srgbClr val="000000"/>
                </a:solidFill>
                <a:uFill>
                  <a:solidFill>
                    <a:srgbClr val="ffffff"/>
                  </a:solidFill>
                </a:uFill>
                <a:latin typeface="Arial"/>
                <a:ea typeface="Roboto"/>
              </a:rPr>
              <a:t>parent function</a:t>
            </a:r>
            <a:r>
              <a:rPr b="0" lang="en-US" sz="2200" spc="-1" strike="noStrike">
                <a:solidFill>
                  <a:srgbClr val="000000"/>
                </a:solidFill>
                <a:uFill>
                  <a:solidFill>
                    <a:srgbClr val="ffffff"/>
                  </a:solidFill>
                </a:uFill>
                <a:latin typeface="Arial"/>
                <a:ea typeface="Roboto"/>
              </a:rPr>
              <a:t>.</a:t>
            </a:r>
            <a:endParaRPr b="0" lang="en-US" sz="1800" spc="-1" strike="noStrike">
              <a:solidFill>
                <a:srgbClr val="000000"/>
              </a:solidFill>
              <a:uFill>
                <a:solidFill>
                  <a:srgbClr val="ffffff"/>
                </a:solidFill>
              </a:uFill>
              <a:latin typeface="Arial"/>
            </a:endParaRPr>
          </a:p>
        </p:txBody>
      </p:sp>
      <p:sp>
        <p:nvSpPr>
          <p:cNvPr id="251" name="CustomShape 3"/>
          <p:cNvSpPr/>
          <p:nvPr/>
        </p:nvSpPr>
        <p:spPr>
          <a:xfrm flipH="1">
            <a:off x="3505320" y="2696040"/>
            <a:ext cx="2514240" cy="33480"/>
          </a:xfrm>
          <a:custGeom>
            <a:avLst/>
            <a:gdLst/>
            <a:ahLst/>
            <a:rect l="l" t="t" r="r" b="b"/>
            <a:pathLst>
              <a:path w="21600" h="21600">
                <a:moveTo>
                  <a:pt x="0" y="0"/>
                </a:moveTo>
                <a:lnTo>
                  <a:pt x="21600" y="21600"/>
                </a:lnTo>
              </a:path>
            </a:pathLst>
          </a:custGeom>
          <a:noFill/>
          <a:ln w="44280">
            <a:solidFill>
              <a:srgbClr val="ff0000"/>
            </a:solidFill>
            <a:tailEnd len="med" type="triangle" w="med"/>
          </a:ln>
        </p:spPr>
        <p:style>
          <a:lnRef idx="1">
            <a:schemeClr val="accent1"/>
          </a:lnRef>
          <a:fillRef idx="0">
            <a:schemeClr val="accent1"/>
          </a:fillRef>
          <a:effectRef idx="0">
            <a:schemeClr val="accent1"/>
          </a:effectRef>
          <a:fontRef idx="minor"/>
        </p:style>
      </p:sp>
      <p:sp>
        <p:nvSpPr>
          <p:cNvPr id="252" name="CustomShape 4"/>
          <p:cNvSpPr/>
          <p:nvPr/>
        </p:nvSpPr>
        <p:spPr>
          <a:xfrm>
            <a:off x="5803200" y="4357440"/>
            <a:ext cx="3282120" cy="1766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200" spc="-1" strike="noStrike">
                <a:solidFill>
                  <a:srgbClr val="000000"/>
                </a:solidFill>
                <a:uFill>
                  <a:solidFill>
                    <a:srgbClr val="ffffff"/>
                  </a:solidFill>
                </a:uFill>
                <a:latin typeface="Arial"/>
                <a:ea typeface="Roboto"/>
              </a:rPr>
              <a:t>Whereas </a:t>
            </a:r>
            <a:r>
              <a:rPr b="1" lang="en-US" sz="2200" spc="-1" strike="noStrike">
                <a:solidFill>
                  <a:srgbClr val="000000"/>
                </a:solidFill>
                <a:uFill>
                  <a:solidFill>
                    <a:srgbClr val="ffffff"/>
                  </a:solidFill>
                </a:uFill>
                <a:latin typeface="Arial"/>
                <a:ea typeface="Roboto"/>
              </a:rPr>
              <a:t>outer function </a:t>
            </a:r>
            <a:r>
              <a:rPr b="0" lang="en-US" sz="2200" spc="-1" strike="noStrike">
                <a:solidFill>
                  <a:srgbClr val="000000"/>
                </a:solidFill>
                <a:uFill>
                  <a:solidFill>
                    <a:srgbClr val="ffffff"/>
                  </a:solidFill>
                </a:uFill>
                <a:latin typeface="Arial"/>
                <a:ea typeface="Roboto"/>
              </a:rPr>
              <a:t>has no idea what the variable z is because it was declared in a child function.</a:t>
            </a:r>
            <a:endParaRPr b="0" lang="en-US" sz="1800" spc="-1" strike="noStrike">
              <a:solidFill>
                <a:srgbClr val="000000"/>
              </a:solidFill>
              <a:uFill>
                <a:solidFill>
                  <a:srgbClr val="ffffff"/>
                </a:solidFill>
              </a:uFill>
              <a:latin typeface="Arial"/>
            </a:endParaRPr>
          </a:p>
        </p:txBody>
      </p:sp>
      <p:sp>
        <p:nvSpPr>
          <p:cNvPr id="253" name="CustomShape 5"/>
          <p:cNvSpPr/>
          <p:nvPr/>
        </p:nvSpPr>
        <p:spPr>
          <a:xfrm flipH="1">
            <a:off x="3965040" y="4813200"/>
            <a:ext cx="1977480" cy="748800"/>
          </a:xfrm>
          <a:custGeom>
            <a:avLst/>
            <a:gdLst/>
            <a:ahLst/>
            <a:rect l="l" t="t" r="r" b="b"/>
            <a:pathLst>
              <a:path w="21600" h="21600">
                <a:moveTo>
                  <a:pt x="0" y="0"/>
                </a:moveTo>
                <a:lnTo>
                  <a:pt x="21600" y="21600"/>
                </a:lnTo>
              </a:path>
            </a:pathLst>
          </a:custGeom>
          <a:noFill/>
          <a:ln w="44280">
            <a:solidFill>
              <a:srgbClr val="ff0000"/>
            </a:solidFill>
            <a:tailEnd len="med" type="triangle" w="med"/>
          </a:ln>
        </p:spPr>
        <p:style>
          <a:lnRef idx="1">
            <a:schemeClr val="accent1"/>
          </a:lnRef>
          <a:fillRef idx="0">
            <a:schemeClr val="accent1"/>
          </a:fillRef>
          <a:effectRef idx="0">
            <a:schemeClr val="accent1"/>
          </a:effectRef>
          <a:fontRef idx="minor"/>
        </p:style>
      </p:sp>
      <p:sp>
        <p:nvSpPr>
          <p:cNvPr id="254" name="CustomShape 6"/>
          <p:cNvSpPr/>
          <p:nvPr/>
        </p:nvSpPr>
        <p:spPr>
          <a:xfrm flipH="1">
            <a:off x="3505320" y="2730240"/>
            <a:ext cx="2514240" cy="604440"/>
          </a:xfrm>
          <a:custGeom>
            <a:avLst/>
            <a:gdLst/>
            <a:ahLst/>
            <a:rect l="l" t="t" r="r" b="b"/>
            <a:pathLst>
              <a:path w="21600" h="21600">
                <a:moveTo>
                  <a:pt x="0" y="0"/>
                </a:moveTo>
                <a:lnTo>
                  <a:pt x="21600" y="21600"/>
                </a:lnTo>
              </a:path>
            </a:pathLst>
          </a:custGeom>
          <a:noFill/>
          <a:ln w="44280">
            <a:solidFill>
              <a:srgbClr val="ff0000"/>
            </a:solidFill>
            <a:tailEnd len="med" type="triangle" w="med"/>
          </a:ln>
        </p:spPr>
        <p:style>
          <a:lnRef idx="1">
            <a:schemeClr val="accent1"/>
          </a:lnRef>
          <a:fillRef idx="0">
            <a:schemeClr val="accent1"/>
          </a:fillRef>
          <a:effectRef idx="0">
            <a:schemeClr val="accent1"/>
          </a:effectRef>
          <a:fontRef idx="minor"/>
        </p:style>
      </p:sp>
      <p:sp>
        <p:nvSpPr>
          <p:cNvPr id="255" name="CustomShape 7"/>
          <p:cNvSpPr/>
          <p:nvPr/>
        </p:nvSpPr>
        <p:spPr>
          <a:xfrm flipH="1">
            <a:off x="4266360" y="2730240"/>
            <a:ext cx="1752120" cy="1256040"/>
          </a:xfrm>
          <a:custGeom>
            <a:avLst/>
            <a:gdLst/>
            <a:ahLst/>
            <a:rect l="l" t="t" r="r" b="b"/>
            <a:pathLst>
              <a:path w="21600" h="21600">
                <a:moveTo>
                  <a:pt x="0" y="0"/>
                </a:moveTo>
                <a:lnTo>
                  <a:pt x="21600" y="21600"/>
                </a:lnTo>
              </a:path>
            </a:pathLst>
          </a:custGeom>
          <a:noFill/>
          <a:ln w="44280">
            <a:solidFill>
              <a:srgbClr val="ff0000"/>
            </a:solidFill>
            <a:tailEnd len="med" type="triangle" w="med"/>
          </a:ln>
        </p:spPr>
        <p:style>
          <a:lnRef idx="1">
            <a:schemeClr val="accent1"/>
          </a:lnRef>
          <a:fillRef idx="0">
            <a:schemeClr val="accent1"/>
          </a:fillRef>
          <a:effectRef idx="0">
            <a:schemeClr val="accent1"/>
          </a:effectRef>
          <a:fontRef idx="minor"/>
        </p:style>
      </p:sp>
    </p:spTree>
  </p:cSld>
  <p:transition>
    <p:fade/>
  </p:transition>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11880" y="689760"/>
            <a:ext cx="9155520" cy="56260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257" name="CustomShape 2"/>
          <p:cNvSpPr/>
          <p:nvPr/>
        </p:nvSpPr>
        <p:spPr>
          <a:xfrm>
            <a:off x="304920" y="97920"/>
            <a:ext cx="5257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&gt; YOUR TURN!!</a:t>
            </a:r>
            <a:endParaRPr b="0" lang="en-US" sz="1800" spc="-1" strike="noStrike">
              <a:solidFill>
                <a:srgbClr val="000000"/>
              </a:solidFill>
              <a:uFill>
                <a:solidFill>
                  <a:srgbClr val="ffffff"/>
                </a:solidFill>
              </a:uFill>
              <a:latin typeface="Arial"/>
            </a:endParaRPr>
          </a:p>
        </p:txBody>
      </p:sp>
      <p:sp>
        <p:nvSpPr>
          <p:cNvPr id="258" name="CustomShape 3"/>
          <p:cNvSpPr/>
          <p:nvPr/>
        </p:nvSpPr>
        <p:spPr>
          <a:xfrm>
            <a:off x="304920" y="762120"/>
            <a:ext cx="8686440" cy="411372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Take a few moments dissecting what I just said.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Look at the file sent to you and explain to the person next to you what is meant by:</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The terms parent function and child function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lvl="1" marL="800280" indent="-34272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The concept that child functions can access parent variables but not vice versa.</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1" lang="en-US" sz="2400" spc="-1" strike="noStrike">
                <a:solidFill>
                  <a:srgbClr val="000000"/>
                </a:solidFill>
                <a:uFill>
                  <a:solidFill>
                    <a:srgbClr val="ffffff"/>
                  </a:solidFill>
                </a:uFill>
                <a:latin typeface="Arial"/>
                <a:ea typeface="Roboto"/>
              </a:rPr>
              <a:t>Be prepared to share!</a:t>
            </a:r>
            <a:endParaRPr b="0" lang="en-US" sz="1800" spc="-1" strike="noStrike">
              <a:solidFill>
                <a:srgbClr val="000000"/>
              </a:solidFill>
              <a:uFill>
                <a:solidFill>
                  <a:srgbClr val="ffffff"/>
                </a:solidFill>
              </a:uFill>
              <a:latin typeface="Arial"/>
            </a:endParaRPr>
          </a:p>
        </p:txBody>
      </p:sp>
      <p:sp>
        <p:nvSpPr>
          <p:cNvPr id="259" name="CustomShape 4"/>
          <p:cNvSpPr/>
          <p:nvPr/>
        </p:nvSpPr>
        <p:spPr>
          <a:xfrm>
            <a:off x="2895480" y="124920"/>
            <a:ext cx="6095520" cy="364680"/>
          </a:xfrm>
          <a:prstGeom prst="rect">
            <a:avLst/>
          </a:prstGeom>
          <a:noFill/>
          <a:ln>
            <a:noFill/>
          </a:ln>
        </p:spPr>
        <p:style>
          <a:lnRef idx="0"/>
          <a:fillRef idx="0"/>
          <a:effectRef idx="0"/>
          <a:fontRef idx="minor"/>
        </p:style>
        <p:txBody>
          <a:bodyPr lIns="90000" rIns="90000" tIns="45000" bIns="45000"/>
          <a:p>
            <a:pPr algn="r">
              <a:lnSpc>
                <a:spcPct val="100000"/>
              </a:lnSpc>
            </a:pPr>
            <a:r>
              <a:rPr b="1" lang="en-US" sz="1800" spc="-1" strike="noStrike">
                <a:solidFill>
                  <a:srgbClr val="000000"/>
                </a:solidFill>
                <a:uFill>
                  <a:solidFill>
                    <a:srgbClr val="ffffff"/>
                  </a:solidFill>
                </a:uFill>
                <a:latin typeface="Arial"/>
                <a:ea typeface="Roboto"/>
              </a:rPr>
              <a:t>Activity</a:t>
            </a:r>
            <a:r>
              <a:rPr b="0" i="1" lang="en-US" sz="1800" spc="-1" strike="noStrike">
                <a:solidFill>
                  <a:srgbClr val="000000"/>
                </a:solidFill>
                <a:uFill>
                  <a:solidFill>
                    <a:srgbClr val="ffffff"/>
                  </a:solidFill>
                </a:uFill>
                <a:latin typeface="Arial"/>
                <a:ea typeface="Roboto"/>
              </a:rPr>
              <a:t>: 4-ScopeOne </a:t>
            </a:r>
            <a:r>
              <a:rPr b="1" lang="en-US" sz="1800" spc="-1" strike="noStrike">
                <a:solidFill>
                  <a:srgbClr val="000000"/>
                </a:solidFill>
                <a:uFill>
                  <a:solidFill>
                    <a:srgbClr val="ffffff"/>
                  </a:solidFill>
                </a:uFill>
                <a:latin typeface="Arial"/>
                <a:ea typeface="Roboto"/>
              </a:rPr>
              <a:t>|  Suggested Time: </a:t>
            </a:r>
            <a:r>
              <a:rPr b="0" lang="en-US" sz="1800" spc="-1" strike="noStrike">
                <a:solidFill>
                  <a:srgbClr val="000000"/>
                </a:solidFill>
                <a:uFill>
                  <a:solidFill>
                    <a:srgbClr val="ffffff"/>
                  </a:solidFill>
                </a:uFill>
                <a:latin typeface="Arial"/>
                <a:ea typeface="Roboto"/>
              </a:rPr>
              <a:t>5 min</a:t>
            </a:r>
            <a:endParaRPr b="0" lang="en-US" sz="1800" spc="-1" strike="noStrike">
              <a:solidFill>
                <a:srgbClr val="000000"/>
              </a:solidFill>
              <a:uFill>
                <a:solidFill>
                  <a:srgbClr val="ffffff"/>
                </a:solidFill>
              </a:uFill>
              <a:latin typeface="Arial"/>
            </a:endParaRPr>
          </a:p>
        </p:txBody>
      </p:sp>
    </p:spTree>
  </p:cSld>
  <p:transition>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Remember this!</a:t>
            </a:r>
            <a:endParaRPr b="0" lang="en-US" sz="1800" spc="-1" strike="noStrike">
              <a:solidFill>
                <a:srgbClr val="000000"/>
              </a:solidFill>
              <a:uFill>
                <a:solidFill>
                  <a:srgbClr val="ffffff"/>
                </a:solidFill>
              </a:uFill>
              <a:latin typeface="Calibri"/>
            </a:endParaRPr>
          </a:p>
        </p:txBody>
      </p:sp>
      <p:sp>
        <p:nvSpPr>
          <p:cNvPr id="167" name="CustomShape 2"/>
          <p:cNvSpPr/>
          <p:nvPr/>
        </p:nvSpPr>
        <p:spPr>
          <a:xfrm>
            <a:off x="443520" y="1066680"/>
            <a:ext cx="8229240" cy="452556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Arial"/>
              </a:rPr>
              <a:t>“</a:t>
            </a:r>
            <a:r>
              <a:rPr b="0" lang="en-US" sz="2400" spc="-1" strike="noStrike">
                <a:solidFill>
                  <a:srgbClr val="000000"/>
                </a:solidFill>
                <a:uFill>
                  <a:solidFill>
                    <a:srgbClr val="ffffff"/>
                  </a:solidFill>
                </a:uFill>
                <a:latin typeface="Arial"/>
              </a:rPr>
              <a:t>You can’t tell whether you’re learning something when you’re learning it—in fact, learning feels a lot more like frustration.”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Arial"/>
              </a:rPr>
              <a:t>“</a:t>
            </a:r>
            <a:r>
              <a:rPr b="0" lang="en-US" sz="2400" spc="-1" strike="noStrike">
                <a:solidFill>
                  <a:srgbClr val="000000"/>
                </a:solidFill>
                <a:uFill>
                  <a:solidFill>
                    <a:srgbClr val="ffffff"/>
                  </a:solidFill>
                </a:uFill>
                <a:latin typeface="Arial"/>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b="1" lang="en-US" sz="2400" spc="-1" strike="noStrike">
                <a:solidFill>
                  <a:srgbClr val="000000"/>
                </a:solidFill>
                <a:uFill>
                  <a:solidFill>
                    <a:srgbClr val="ffffff"/>
                  </a:solidFill>
                </a:uFill>
                <a:latin typeface="Arial"/>
              </a:rPr>
              <a:t> but you’re probably rapidly expanding your knowledge.</a:t>
            </a:r>
            <a:r>
              <a:rPr b="0" lang="en-US" sz="24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i="1" lang="en-US" sz="1600" spc="-1" strike="noStrike">
                <a:solidFill>
                  <a:srgbClr val="000000"/>
                </a:solidFill>
                <a:uFill>
                  <a:solidFill>
                    <a:srgbClr val="ffffff"/>
                  </a:solidFill>
                </a:uFill>
                <a:latin typeface="Arial"/>
              </a:rPr>
              <a:t>Jeff Dickey, Author of Write Modern Web Apps with the MEAN Stack: Mongo, Express, AngularJS, and Node.JS</a:t>
            </a:r>
            <a:endParaRPr b="0" lang="en-US" sz="1800" spc="-1" strike="noStrike">
              <a:solidFill>
                <a:srgbClr val="000000"/>
              </a:solidFill>
              <a:uFill>
                <a:solidFill>
                  <a:srgbClr val="ffffff"/>
                </a:solidFill>
              </a:uFill>
              <a:latin typeface="Arial"/>
            </a:endParaRPr>
          </a:p>
        </p:txBody>
      </p:sp>
    </p:spTree>
  </p:cSld>
  <p:transition>
    <p:fad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11880" y="689760"/>
            <a:ext cx="9155520" cy="56260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261" name="CustomShape 2"/>
          <p:cNvSpPr/>
          <p:nvPr/>
        </p:nvSpPr>
        <p:spPr>
          <a:xfrm>
            <a:off x="304920" y="97920"/>
            <a:ext cx="5257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&gt; YOUR TURN!!</a:t>
            </a:r>
            <a:endParaRPr b="0" lang="en-US" sz="1800" spc="-1" strike="noStrike">
              <a:solidFill>
                <a:srgbClr val="000000"/>
              </a:solidFill>
              <a:uFill>
                <a:solidFill>
                  <a:srgbClr val="ffffff"/>
                </a:solidFill>
              </a:uFill>
              <a:latin typeface="Arial"/>
            </a:endParaRPr>
          </a:p>
        </p:txBody>
      </p:sp>
      <p:sp>
        <p:nvSpPr>
          <p:cNvPr id="262" name="CustomShape 3"/>
          <p:cNvSpPr/>
          <p:nvPr/>
        </p:nvSpPr>
        <p:spPr>
          <a:xfrm>
            <a:off x="2895480" y="124920"/>
            <a:ext cx="6095520" cy="364680"/>
          </a:xfrm>
          <a:prstGeom prst="rect">
            <a:avLst/>
          </a:prstGeom>
          <a:noFill/>
          <a:ln>
            <a:noFill/>
          </a:ln>
        </p:spPr>
        <p:style>
          <a:lnRef idx="0"/>
          <a:fillRef idx="0"/>
          <a:effectRef idx="0"/>
          <a:fontRef idx="minor"/>
        </p:style>
        <p:txBody>
          <a:bodyPr lIns="90000" rIns="90000" tIns="45000" bIns="45000"/>
          <a:p>
            <a:pPr algn="r">
              <a:lnSpc>
                <a:spcPct val="100000"/>
              </a:lnSpc>
            </a:pPr>
            <a:r>
              <a:rPr b="1" lang="en-US" sz="1800" spc="-1" strike="noStrike">
                <a:solidFill>
                  <a:srgbClr val="000000"/>
                </a:solidFill>
                <a:uFill>
                  <a:solidFill>
                    <a:srgbClr val="ffffff"/>
                  </a:solidFill>
                </a:uFill>
                <a:latin typeface="Arial"/>
                <a:ea typeface="Roboto"/>
              </a:rPr>
              <a:t>Activity</a:t>
            </a:r>
            <a:r>
              <a:rPr b="0" i="1" lang="en-US" sz="1800" spc="-1" strike="noStrike">
                <a:solidFill>
                  <a:srgbClr val="000000"/>
                </a:solidFill>
                <a:uFill>
                  <a:solidFill>
                    <a:srgbClr val="ffffff"/>
                  </a:solidFill>
                </a:uFill>
                <a:latin typeface="Arial"/>
                <a:ea typeface="Roboto"/>
              </a:rPr>
              <a:t>: 5-ScopeTwo </a:t>
            </a:r>
            <a:r>
              <a:rPr b="1" lang="en-US" sz="1800" spc="-1" strike="noStrike">
                <a:solidFill>
                  <a:srgbClr val="000000"/>
                </a:solidFill>
                <a:uFill>
                  <a:solidFill>
                    <a:srgbClr val="ffffff"/>
                  </a:solidFill>
                </a:uFill>
                <a:latin typeface="Arial"/>
                <a:ea typeface="Roboto"/>
              </a:rPr>
              <a:t>|  Suggested Time: </a:t>
            </a:r>
            <a:r>
              <a:rPr b="0" lang="en-US" sz="1800" spc="-1" strike="noStrike">
                <a:solidFill>
                  <a:srgbClr val="000000"/>
                </a:solidFill>
                <a:uFill>
                  <a:solidFill>
                    <a:srgbClr val="ffffff"/>
                  </a:solidFill>
                </a:uFill>
                <a:latin typeface="Arial"/>
                <a:ea typeface="Roboto"/>
              </a:rPr>
              <a:t>7 min</a:t>
            </a:r>
            <a:endParaRPr b="0" lang="en-US" sz="1800" spc="-1" strike="noStrike">
              <a:solidFill>
                <a:srgbClr val="000000"/>
              </a:solidFill>
              <a:uFill>
                <a:solidFill>
                  <a:srgbClr val="ffffff"/>
                </a:solidFill>
              </a:uFill>
              <a:latin typeface="Arial"/>
            </a:endParaRPr>
          </a:p>
        </p:txBody>
      </p:sp>
      <p:sp>
        <p:nvSpPr>
          <p:cNvPr id="263" name="CustomShape 4"/>
          <p:cNvSpPr/>
          <p:nvPr/>
        </p:nvSpPr>
        <p:spPr>
          <a:xfrm>
            <a:off x="304920" y="762120"/>
            <a:ext cx="8686440" cy="265068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Take a few moments to dissect the code just sent to you.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Try to predict what will be printed in each of the examples.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1" lang="en-US" sz="2400" spc="-1" strike="noStrike">
                <a:solidFill>
                  <a:srgbClr val="000000"/>
                </a:solidFill>
                <a:uFill>
                  <a:solidFill>
                    <a:srgbClr val="ffffff"/>
                  </a:solidFill>
                </a:uFill>
                <a:latin typeface="Arial"/>
                <a:ea typeface="Roboto"/>
              </a:rPr>
              <a:t>Be prepared to share!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Note: Pay attention to the unusual use of the keyword: ‘this”</a:t>
            </a:r>
            <a:endParaRPr b="0" lang="en-US" sz="1800" spc="-1" strike="noStrike">
              <a:solidFill>
                <a:srgbClr val="000000"/>
              </a:solidFill>
              <a:uFill>
                <a:solidFill>
                  <a:srgbClr val="ffffff"/>
                </a:solidFill>
              </a:uFill>
              <a:latin typeface="Arial"/>
            </a:endParaRPr>
          </a:p>
        </p:txBody>
      </p:sp>
    </p:spTree>
  </p:cSld>
  <p:transition>
    <p:fade/>
  </p:transition>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11880" y="689760"/>
            <a:ext cx="9155520" cy="56260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265" name="CustomShape 2"/>
          <p:cNvSpPr/>
          <p:nvPr/>
        </p:nvSpPr>
        <p:spPr>
          <a:xfrm>
            <a:off x="304920" y="97920"/>
            <a:ext cx="5257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&gt; YOUR TURN!!</a:t>
            </a:r>
            <a:endParaRPr b="0" lang="en-US" sz="1800" spc="-1" strike="noStrike">
              <a:solidFill>
                <a:srgbClr val="000000"/>
              </a:solidFill>
              <a:uFill>
                <a:solidFill>
                  <a:srgbClr val="ffffff"/>
                </a:solidFill>
              </a:uFill>
              <a:latin typeface="Arial"/>
            </a:endParaRPr>
          </a:p>
        </p:txBody>
      </p:sp>
      <p:sp>
        <p:nvSpPr>
          <p:cNvPr id="266" name="CustomShape 3"/>
          <p:cNvSpPr/>
          <p:nvPr/>
        </p:nvSpPr>
        <p:spPr>
          <a:xfrm>
            <a:off x="2895480" y="124920"/>
            <a:ext cx="6095520" cy="364680"/>
          </a:xfrm>
          <a:prstGeom prst="rect">
            <a:avLst/>
          </a:prstGeom>
          <a:noFill/>
          <a:ln>
            <a:noFill/>
          </a:ln>
        </p:spPr>
        <p:style>
          <a:lnRef idx="0"/>
          <a:fillRef idx="0"/>
          <a:effectRef idx="0"/>
          <a:fontRef idx="minor"/>
        </p:style>
        <p:txBody>
          <a:bodyPr lIns="90000" rIns="90000" tIns="45000" bIns="45000"/>
          <a:p>
            <a:pPr algn="r">
              <a:lnSpc>
                <a:spcPct val="100000"/>
              </a:lnSpc>
            </a:pPr>
            <a:r>
              <a:rPr b="1" lang="en-US" sz="1800" spc="-1" strike="noStrike">
                <a:solidFill>
                  <a:srgbClr val="000000"/>
                </a:solidFill>
                <a:uFill>
                  <a:solidFill>
                    <a:srgbClr val="ffffff"/>
                  </a:solidFill>
                </a:uFill>
                <a:latin typeface="Arial"/>
                <a:ea typeface="Roboto"/>
              </a:rPr>
              <a:t>Activity</a:t>
            </a:r>
            <a:r>
              <a:rPr b="0" i="1" lang="en-US" sz="1800" spc="-1" strike="noStrike">
                <a:solidFill>
                  <a:srgbClr val="000000"/>
                </a:solidFill>
                <a:uFill>
                  <a:solidFill>
                    <a:srgbClr val="ffffff"/>
                  </a:solidFill>
                </a:uFill>
                <a:latin typeface="Arial"/>
                <a:ea typeface="Roboto"/>
              </a:rPr>
              <a:t>: 6-ScopeThree </a:t>
            </a:r>
            <a:r>
              <a:rPr b="1" lang="en-US" sz="1800" spc="-1" strike="noStrike">
                <a:solidFill>
                  <a:srgbClr val="000000"/>
                </a:solidFill>
                <a:uFill>
                  <a:solidFill>
                    <a:srgbClr val="ffffff"/>
                  </a:solidFill>
                </a:uFill>
                <a:latin typeface="Arial"/>
                <a:ea typeface="Roboto"/>
              </a:rPr>
              <a:t>|  Suggested Time: </a:t>
            </a:r>
            <a:r>
              <a:rPr b="0" lang="en-US" sz="1800" spc="-1" strike="noStrike">
                <a:solidFill>
                  <a:srgbClr val="000000"/>
                </a:solidFill>
                <a:uFill>
                  <a:solidFill>
                    <a:srgbClr val="ffffff"/>
                  </a:solidFill>
                </a:uFill>
                <a:latin typeface="Arial"/>
                <a:ea typeface="Roboto"/>
              </a:rPr>
              <a:t>7 min</a:t>
            </a:r>
            <a:endParaRPr b="0" lang="en-US" sz="1800" spc="-1" strike="noStrike">
              <a:solidFill>
                <a:srgbClr val="000000"/>
              </a:solidFill>
              <a:uFill>
                <a:solidFill>
                  <a:srgbClr val="ffffff"/>
                </a:solidFill>
              </a:uFill>
              <a:latin typeface="Arial"/>
            </a:endParaRPr>
          </a:p>
        </p:txBody>
      </p:sp>
      <p:sp>
        <p:nvSpPr>
          <p:cNvPr id="267" name="CustomShape 4"/>
          <p:cNvSpPr/>
          <p:nvPr/>
        </p:nvSpPr>
        <p:spPr>
          <a:xfrm>
            <a:off x="304920" y="762120"/>
            <a:ext cx="8686440" cy="374796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Take a few moments to dissect the code just sent to you.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Try to predict what will be printed in each of the examples.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1" lang="en-US" sz="2400" spc="-1" strike="noStrike">
                <a:solidFill>
                  <a:srgbClr val="000000"/>
                </a:solidFill>
                <a:uFill>
                  <a:solidFill>
                    <a:srgbClr val="ffffff"/>
                  </a:solidFill>
                </a:uFill>
                <a:latin typeface="Arial"/>
                <a:ea typeface="Roboto"/>
              </a:rPr>
              <a:t>Be prepared to share!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Note: Pay attention to the unusual use of the keyword: ‘this”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ransition>
    <p:fade/>
  </p:transition>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304920" y="97920"/>
            <a:ext cx="678132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You Probably…</a:t>
            </a:r>
            <a:endParaRPr b="0" lang="en-US" sz="1800" spc="-1" strike="noStrike">
              <a:solidFill>
                <a:srgbClr val="000000"/>
              </a:solidFill>
              <a:uFill>
                <a:solidFill>
                  <a:srgbClr val="ffffff"/>
                </a:solidFill>
              </a:uFill>
              <a:latin typeface="Arial"/>
            </a:endParaRPr>
          </a:p>
        </p:txBody>
      </p:sp>
      <p:pic>
        <p:nvPicPr>
          <p:cNvPr id="269" name="Picture 2" descr=""/>
          <p:cNvPicPr/>
          <p:nvPr/>
        </p:nvPicPr>
        <p:blipFill>
          <a:blip r:embed="rId1"/>
          <a:stretch/>
        </p:blipFill>
        <p:spPr>
          <a:xfrm>
            <a:off x="1219320" y="748080"/>
            <a:ext cx="7314840" cy="5486040"/>
          </a:xfrm>
          <a:prstGeom prst="rect">
            <a:avLst/>
          </a:prstGeom>
          <a:ln>
            <a:noFill/>
          </a:ln>
        </p:spPr>
      </p:pic>
    </p:spTree>
  </p:cSld>
  <p:transition>
    <p:fade/>
  </p:transition>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304920" y="97920"/>
            <a:ext cx="883872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Helpful Article </a:t>
            </a:r>
            <a:r>
              <a:rPr b="0" lang="en-US" sz="2400" spc="-1" strike="noStrike">
                <a:solidFill>
                  <a:srgbClr val="000000"/>
                </a:solidFill>
                <a:uFill>
                  <a:solidFill>
                    <a:srgbClr val="ffffff"/>
                  </a:solidFill>
                </a:uFill>
                <a:latin typeface="Arial"/>
              </a:rPr>
              <a:t>(If you’d like to learn more…)</a:t>
            </a:r>
            <a:endParaRPr b="0" lang="en-US" sz="1800" spc="-1" strike="noStrike">
              <a:solidFill>
                <a:srgbClr val="000000"/>
              </a:solidFill>
              <a:uFill>
                <a:solidFill>
                  <a:srgbClr val="ffffff"/>
                </a:solidFill>
              </a:uFill>
              <a:latin typeface="Arial"/>
            </a:endParaRPr>
          </a:p>
        </p:txBody>
      </p:sp>
      <p:pic>
        <p:nvPicPr>
          <p:cNvPr id="271" name="Picture 4" descr=""/>
          <p:cNvPicPr/>
          <p:nvPr/>
        </p:nvPicPr>
        <p:blipFill>
          <a:blip r:embed="rId1"/>
          <a:srcRect l="0" t="0" r="0" b="11901"/>
          <a:stretch/>
        </p:blipFill>
        <p:spPr>
          <a:xfrm>
            <a:off x="29520" y="712440"/>
            <a:ext cx="9108000" cy="4773600"/>
          </a:xfrm>
          <a:prstGeom prst="rect">
            <a:avLst/>
          </a:prstGeom>
          <a:ln>
            <a:noFill/>
          </a:ln>
        </p:spPr>
      </p:pic>
    </p:spTree>
  </p:cSld>
  <p:transition>
    <p:fade/>
  </p:transition>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390600" y="2953440"/>
            <a:ext cx="8229240" cy="871560"/>
          </a:xfrm>
          <a:prstGeom prst="rect">
            <a:avLst/>
          </a:prstGeom>
          <a:noFill/>
          <a:ln>
            <a:noFill/>
          </a:ln>
        </p:spPr>
        <p:txBody>
          <a:bodyPr anchor="ctr"/>
          <a:p>
            <a:pPr>
              <a:lnSpc>
                <a:spcPct val="100000"/>
              </a:lnSpc>
            </a:pPr>
            <a:r>
              <a:rPr b="1" i="1" lang="en-US" sz="4100" spc="-1" strike="noStrike">
                <a:solidFill>
                  <a:srgbClr val="ffffff"/>
                </a:solidFill>
                <a:uFill>
                  <a:solidFill>
                    <a:srgbClr val="ffffff"/>
                  </a:solidFill>
                </a:uFill>
                <a:latin typeface="Arial"/>
              </a:rPr>
              <a:t>Build a Brain Teaser</a:t>
            </a:r>
            <a:endParaRPr b="0" lang="en-US" sz="1800" spc="-1" strike="noStrike">
              <a:solidFill>
                <a:srgbClr val="000000"/>
              </a:solidFill>
              <a:uFill>
                <a:solidFill>
                  <a:srgbClr val="ffffff"/>
                </a:solidFill>
              </a:uFill>
              <a:latin typeface="Calibri"/>
            </a:endParaRPr>
          </a:p>
        </p:txBody>
      </p:sp>
      <p:sp>
        <p:nvSpPr>
          <p:cNvPr id="273" name="CustomShape 2"/>
          <p:cNvSpPr/>
          <p:nvPr/>
        </p:nvSpPr>
        <p:spPr>
          <a:xfrm>
            <a:off x="397080" y="3998520"/>
            <a:ext cx="2269800" cy="38052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ffffff"/>
                </a:solidFill>
                <a:uFill>
                  <a:solidFill>
                    <a:srgbClr val="ffffff"/>
                  </a:solidFill>
                </a:uFill>
                <a:latin typeface="Arial"/>
              </a:rPr>
              <a:t>(Time Permitting)</a:t>
            </a:r>
            <a:endParaRPr b="0" lang="en-US" sz="1800" spc="-1" strike="noStrike">
              <a:solidFill>
                <a:srgbClr val="000000"/>
              </a:solidFill>
              <a:uFill>
                <a:solidFill>
                  <a:srgbClr val="ffffff"/>
                </a:solidFill>
              </a:uFill>
              <a:latin typeface="Arial"/>
            </a:endParaRPr>
          </a:p>
        </p:txBody>
      </p:sp>
    </p:spTree>
  </p:cSld>
  <p:transition>
    <p:fade/>
  </p:transition>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304920" y="97920"/>
            <a:ext cx="883872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Color Picker – Brain Teaser</a:t>
            </a:r>
            <a:endParaRPr b="0" lang="en-US" sz="1800" spc="-1" strike="noStrike">
              <a:solidFill>
                <a:srgbClr val="000000"/>
              </a:solidFill>
              <a:uFill>
                <a:solidFill>
                  <a:srgbClr val="ffffff"/>
                </a:solidFill>
              </a:uFill>
              <a:latin typeface="Arial"/>
            </a:endParaRPr>
          </a:p>
        </p:txBody>
      </p:sp>
      <p:pic>
        <p:nvPicPr>
          <p:cNvPr id="275" name="Picture 1" descr=""/>
          <p:cNvPicPr/>
          <p:nvPr/>
        </p:nvPicPr>
        <p:blipFill>
          <a:blip r:embed="rId1"/>
          <a:stretch/>
        </p:blipFill>
        <p:spPr>
          <a:xfrm>
            <a:off x="838080" y="914400"/>
            <a:ext cx="7772040" cy="5415840"/>
          </a:xfrm>
          <a:prstGeom prst="rect">
            <a:avLst/>
          </a:prstGeom>
          <a:ln>
            <a:noFill/>
          </a:ln>
        </p:spPr>
      </p:pic>
    </p:spTree>
  </p:cSld>
  <p:transition>
    <p:fade/>
  </p:transition>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11880" y="689760"/>
            <a:ext cx="9155520" cy="56260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277" name="CustomShape 2"/>
          <p:cNvSpPr/>
          <p:nvPr/>
        </p:nvSpPr>
        <p:spPr>
          <a:xfrm>
            <a:off x="304920" y="97920"/>
            <a:ext cx="525744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&gt; YOUR TURN!!</a:t>
            </a:r>
            <a:endParaRPr b="0" lang="en-US" sz="1800" spc="-1" strike="noStrike">
              <a:solidFill>
                <a:srgbClr val="000000"/>
              </a:solidFill>
              <a:uFill>
                <a:solidFill>
                  <a:srgbClr val="ffffff"/>
                </a:solidFill>
              </a:uFill>
              <a:latin typeface="Arial"/>
            </a:endParaRPr>
          </a:p>
        </p:txBody>
      </p:sp>
      <p:sp>
        <p:nvSpPr>
          <p:cNvPr id="278" name="CustomShape 3"/>
          <p:cNvSpPr/>
          <p:nvPr/>
        </p:nvSpPr>
        <p:spPr>
          <a:xfrm>
            <a:off x="2895480" y="124920"/>
            <a:ext cx="6095520" cy="364680"/>
          </a:xfrm>
          <a:prstGeom prst="rect">
            <a:avLst/>
          </a:prstGeom>
          <a:noFill/>
          <a:ln>
            <a:noFill/>
          </a:ln>
        </p:spPr>
        <p:style>
          <a:lnRef idx="0"/>
          <a:fillRef idx="0"/>
          <a:effectRef idx="0"/>
          <a:fontRef idx="minor"/>
        </p:style>
        <p:txBody>
          <a:bodyPr lIns="90000" rIns="90000" tIns="45000" bIns="45000"/>
          <a:p>
            <a:pPr algn="r">
              <a:lnSpc>
                <a:spcPct val="100000"/>
              </a:lnSpc>
            </a:pPr>
            <a:r>
              <a:rPr b="1" lang="en-US" sz="1800" spc="-1" strike="noStrike">
                <a:solidFill>
                  <a:srgbClr val="000000"/>
                </a:solidFill>
                <a:uFill>
                  <a:solidFill>
                    <a:srgbClr val="ffffff"/>
                  </a:solidFill>
                </a:uFill>
                <a:latin typeface="Arial"/>
                <a:ea typeface="Roboto"/>
              </a:rPr>
              <a:t>Activity</a:t>
            </a:r>
            <a:r>
              <a:rPr b="0" i="1" lang="en-US" sz="1800" spc="-1" strike="noStrike">
                <a:solidFill>
                  <a:srgbClr val="000000"/>
                </a:solidFill>
                <a:uFill>
                  <a:solidFill>
                    <a:srgbClr val="ffffff"/>
                  </a:solidFill>
                </a:uFill>
                <a:latin typeface="Arial"/>
                <a:ea typeface="Roboto"/>
              </a:rPr>
              <a:t>: 7-ColorCorrector </a:t>
            </a:r>
            <a:r>
              <a:rPr b="1" lang="en-US" sz="1800" spc="-1" strike="noStrike">
                <a:solidFill>
                  <a:srgbClr val="000000"/>
                </a:solidFill>
                <a:uFill>
                  <a:solidFill>
                    <a:srgbClr val="ffffff"/>
                  </a:solidFill>
                </a:uFill>
                <a:latin typeface="Arial"/>
                <a:ea typeface="Roboto"/>
              </a:rPr>
              <a:t>|  Suggested Time: </a:t>
            </a:r>
            <a:r>
              <a:rPr b="0" lang="en-US" sz="1800" spc="-1" strike="noStrike">
                <a:solidFill>
                  <a:srgbClr val="000000"/>
                </a:solidFill>
                <a:uFill>
                  <a:solidFill>
                    <a:srgbClr val="ffffff"/>
                  </a:solidFill>
                </a:uFill>
                <a:latin typeface="Arial"/>
                <a:ea typeface="Roboto"/>
              </a:rPr>
              <a:t>20 min</a:t>
            </a:r>
            <a:endParaRPr b="0" lang="en-US" sz="1800" spc="-1" strike="noStrike">
              <a:solidFill>
                <a:srgbClr val="000000"/>
              </a:solidFill>
              <a:uFill>
                <a:solidFill>
                  <a:srgbClr val="ffffff"/>
                </a:solidFill>
              </a:uFill>
              <a:latin typeface="Arial"/>
            </a:endParaRPr>
          </a:p>
        </p:txBody>
      </p:sp>
      <p:sp>
        <p:nvSpPr>
          <p:cNvPr id="279" name="CustomShape 4"/>
          <p:cNvSpPr/>
          <p:nvPr/>
        </p:nvSpPr>
        <p:spPr>
          <a:xfrm>
            <a:off x="304920" y="762120"/>
            <a:ext cx="8686440" cy="301644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Using the files sent to you as a starting point, add the missing code such that the Color Corrector game works correctly.</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1" lang="en-US" sz="2400" spc="-1" strike="noStrike">
                <a:solidFill>
                  <a:srgbClr val="000000"/>
                </a:solidFill>
                <a:uFill>
                  <a:solidFill>
                    <a:srgbClr val="ffffff"/>
                  </a:solidFill>
                </a:uFill>
                <a:latin typeface="Arial"/>
                <a:ea typeface="Roboto"/>
              </a:rPr>
              <a:t>To win, you should be picking the “word” that matches the color of the text at the top.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0" lang="en-US" sz="2400" spc="-1" strike="noStrike">
                <a:solidFill>
                  <a:srgbClr val="000000"/>
                </a:solidFill>
                <a:uFill>
                  <a:solidFill>
                    <a:srgbClr val="ffffff"/>
                  </a:solidFill>
                </a:uFill>
                <a:latin typeface="Arial"/>
                <a:ea typeface="Roboto"/>
              </a:rPr>
              <a:t>Ex:</a:t>
            </a:r>
            <a:endParaRPr b="0" lang="en-US" sz="1800" spc="-1" strike="noStrike">
              <a:solidFill>
                <a:srgbClr val="000000"/>
              </a:solidFill>
              <a:uFill>
                <a:solidFill>
                  <a:srgbClr val="ffffff"/>
                </a:solidFill>
              </a:uFill>
              <a:latin typeface="Arial"/>
            </a:endParaRPr>
          </a:p>
        </p:txBody>
      </p:sp>
      <p:pic>
        <p:nvPicPr>
          <p:cNvPr id="280" name="Picture 1" descr=""/>
          <p:cNvPicPr/>
          <p:nvPr/>
        </p:nvPicPr>
        <p:blipFill>
          <a:blip r:embed="rId1"/>
          <a:stretch/>
        </p:blipFill>
        <p:spPr>
          <a:xfrm>
            <a:off x="1624320" y="3352680"/>
            <a:ext cx="1518840" cy="2617560"/>
          </a:xfrm>
          <a:prstGeom prst="rect">
            <a:avLst/>
          </a:prstGeom>
          <a:ln>
            <a:noFill/>
          </a:ln>
        </p:spPr>
      </p:pic>
      <p:pic>
        <p:nvPicPr>
          <p:cNvPr id="281" name="Picture 6" descr=""/>
          <p:cNvPicPr/>
          <p:nvPr/>
        </p:nvPicPr>
        <p:blipFill>
          <a:blip r:embed="rId2"/>
          <a:stretch/>
        </p:blipFill>
        <p:spPr>
          <a:xfrm>
            <a:off x="4424400" y="3352680"/>
            <a:ext cx="1518840" cy="2617560"/>
          </a:xfrm>
          <a:prstGeom prst="rect">
            <a:avLst/>
          </a:prstGeom>
          <a:ln>
            <a:noFill/>
          </a:ln>
        </p:spPr>
      </p:pic>
      <p:sp>
        <p:nvSpPr>
          <p:cNvPr id="282" name="CustomShape 5"/>
          <p:cNvSpPr/>
          <p:nvPr/>
        </p:nvSpPr>
        <p:spPr>
          <a:xfrm>
            <a:off x="4424400" y="4800600"/>
            <a:ext cx="949680" cy="304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p:style>
      </p:sp>
      <p:sp>
        <p:nvSpPr>
          <p:cNvPr id="283" name="CustomShape 6"/>
          <p:cNvSpPr/>
          <p:nvPr/>
        </p:nvSpPr>
        <p:spPr>
          <a:xfrm>
            <a:off x="2383920" y="3657600"/>
            <a:ext cx="2040120" cy="1294920"/>
          </a:xfrm>
          <a:custGeom>
            <a:avLst/>
            <a:gdLst/>
            <a:ahLst/>
            <a:rect l="l" t="t" r="r" b="b"/>
            <a:pathLst>
              <a:path w="21600" h="21600">
                <a:moveTo>
                  <a:pt x="0" y="0"/>
                </a:moveTo>
                <a:lnTo>
                  <a:pt x="21600" y="21600"/>
                </a:lnTo>
              </a:path>
            </a:pathLst>
          </a:custGeom>
          <a:noFill/>
          <a:ln w="31680">
            <a:solidFill>
              <a:srgbClr val="ff0000"/>
            </a:solidFill>
            <a:tailEnd len="med" type="triangle" w="med"/>
          </a:ln>
        </p:spPr>
        <p:style>
          <a:lnRef idx="1">
            <a:schemeClr val="accent1"/>
          </a:lnRef>
          <a:fillRef idx="0">
            <a:schemeClr val="accent1"/>
          </a:fillRef>
          <a:effectRef idx="0">
            <a:schemeClr val="accent1"/>
          </a:effectRef>
          <a:fontRef idx="minor"/>
        </p:style>
      </p:sp>
    </p:spTree>
  </p:cSld>
  <p:transition>
    <p:fade/>
  </p:transition>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390600" y="2953440"/>
            <a:ext cx="8229240" cy="871560"/>
          </a:xfrm>
          <a:prstGeom prst="rect">
            <a:avLst/>
          </a:prstGeom>
          <a:noFill/>
          <a:ln>
            <a:noFill/>
          </a:ln>
        </p:spPr>
        <p:txBody>
          <a:bodyPr anchor="ctr"/>
          <a:p>
            <a:pPr>
              <a:lnSpc>
                <a:spcPct val="100000"/>
              </a:lnSpc>
            </a:pPr>
            <a:r>
              <a:rPr b="1" i="1" lang="en-US" sz="4100" spc="-1" strike="noStrike">
                <a:solidFill>
                  <a:srgbClr val="ffffff"/>
                </a:solidFill>
                <a:uFill>
                  <a:solidFill>
                    <a:srgbClr val="ffffff"/>
                  </a:solidFill>
                </a:uFill>
                <a:latin typeface="Arial"/>
              </a:rPr>
              <a:t>Questions</a:t>
            </a:r>
            <a:endParaRPr b="0" lang="en-US" sz="1800" spc="-1" strike="noStrike">
              <a:solidFill>
                <a:srgbClr val="000000"/>
              </a:solidFill>
              <a:uFill>
                <a:solidFill>
                  <a:srgbClr val="ffffff"/>
                </a:solidFill>
              </a:uFill>
              <a:latin typeface="Calibri"/>
            </a:endParaRPr>
          </a:p>
        </p:txBody>
      </p:sp>
    </p:spTree>
  </p:cSld>
  <p:transition>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304920" y="97920"/>
            <a:ext cx="670536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uFill>
                  <a:solidFill>
                    <a:srgbClr val="ffffff"/>
                  </a:solidFill>
                </a:uFill>
                <a:latin typeface="Arial"/>
              </a:rPr>
              <a:t>Feedback #1 – Pace is Fast!!!</a:t>
            </a:r>
            <a:endParaRPr b="0" lang="en-US" sz="1800" spc="-1" strike="noStrike">
              <a:solidFill>
                <a:srgbClr val="000000"/>
              </a:solidFill>
              <a:uFill>
                <a:solidFill>
                  <a:srgbClr val="ffffff"/>
                </a:solidFill>
              </a:uFill>
              <a:latin typeface="Arial"/>
            </a:endParaRPr>
          </a:p>
        </p:txBody>
      </p:sp>
      <p:sp>
        <p:nvSpPr>
          <p:cNvPr id="169" name="CustomShape 2"/>
          <p:cNvSpPr/>
          <p:nvPr/>
        </p:nvSpPr>
        <p:spPr>
          <a:xfrm>
            <a:off x="304920" y="762120"/>
            <a:ext cx="8740440" cy="5545440"/>
          </a:xfrm>
          <a:prstGeom prst="rect">
            <a:avLst/>
          </a:prstGeom>
          <a:noFill/>
          <a:ln>
            <a:noFill/>
          </a:ln>
        </p:spPr>
        <p:style>
          <a:lnRef idx="0"/>
          <a:fillRef idx="0"/>
          <a:effectRef idx="0"/>
          <a:fontRef idx="minor"/>
        </p:style>
        <p:txBody>
          <a:bodyPr tIns="91440" bIns="91440"/>
          <a:p>
            <a:pPr marL="257040" indent="-256680">
              <a:lnSpc>
                <a:spcPct val="100000"/>
              </a:lnSpc>
              <a:buClr>
                <a:srgbClr val="000000"/>
              </a:buClr>
              <a:buFont typeface="Arial"/>
              <a:buChar char="•"/>
            </a:pPr>
            <a:r>
              <a:rPr b="0" lang="en-US" sz="2200" spc="-1" strike="noStrike">
                <a:solidFill>
                  <a:srgbClr val="000000"/>
                </a:solidFill>
                <a:uFill>
                  <a:solidFill>
                    <a:srgbClr val="ffffff"/>
                  </a:solidFill>
                </a:uFill>
                <a:latin typeface="Arial"/>
              </a:rPr>
              <a:t>That said, as instructors / TAs we are here to help.</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257040" indent="-256680">
              <a:lnSpc>
                <a:spcPct val="100000"/>
              </a:lnSpc>
              <a:buClr>
                <a:srgbClr val="000000"/>
              </a:buClr>
              <a:buFont typeface="Arial"/>
              <a:buChar char="•"/>
            </a:pPr>
            <a:r>
              <a:rPr b="0" lang="en-US" sz="2200" spc="-1" strike="noStrike">
                <a:solidFill>
                  <a:srgbClr val="000000"/>
                </a:solidFill>
                <a:uFill>
                  <a:solidFill>
                    <a:srgbClr val="ffffff"/>
                  </a:solidFill>
                </a:uFill>
                <a:latin typeface="Arial"/>
              </a:rPr>
              <a:t>As we fall into a class rhythm, feel encouraged to schedule a 1-1 during office hours. </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257040" indent="-256680">
              <a:lnSpc>
                <a:spcPct val="100000"/>
              </a:lnSpc>
              <a:buClr>
                <a:srgbClr val="000000"/>
              </a:buClr>
              <a:buFont typeface="Arial"/>
              <a:buChar char="•"/>
            </a:pPr>
            <a:r>
              <a:rPr b="0" lang="en-US" sz="2200" spc="-1" strike="noStrike">
                <a:solidFill>
                  <a:srgbClr val="000000"/>
                </a:solidFill>
                <a:uFill>
                  <a:solidFill>
                    <a:srgbClr val="ffffff"/>
                  </a:solidFill>
                </a:uFill>
                <a:latin typeface="Arial"/>
              </a:rPr>
              <a:t>In addition to using the time to understand concepts… it’s a great way for us to identify weaknesses and outline steps to get on the right track. </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marL="257040" indent="-256680">
              <a:lnSpc>
                <a:spcPct val="100000"/>
              </a:lnSpc>
              <a:buClr>
                <a:srgbClr val="000000"/>
              </a:buClr>
              <a:buFont typeface="Arial"/>
              <a:buChar char="•"/>
            </a:pPr>
            <a:r>
              <a:rPr b="0" lang="en-US" sz="2200" spc="-1" strike="noStrike">
                <a:solidFill>
                  <a:srgbClr val="000000"/>
                </a:solidFill>
                <a:uFill>
                  <a:solidFill>
                    <a:srgbClr val="ffffff"/>
                  </a:solidFill>
                </a:uFill>
                <a:latin typeface="Arial"/>
              </a:rPr>
              <a:t>These might be before / after class.</a:t>
            </a:r>
            <a:endParaRPr b="0" lang="en-US" sz="2400" spc="-1" strike="noStrike">
              <a:solidFill>
                <a:srgbClr val="000000"/>
              </a:solidFill>
              <a:uFill>
                <a:solidFill>
                  <a:srgbClr val="ffffff"/>
                </a:solidFill>
              </a:uFill>
              <a:latin typeface="Arial"/>
            </a:endParaRPr>
          </a:p>
        </p:txBody>
      </p:sp>
      <p:pic>
        <p:nvPicPr>
          <p:cNvPr id="170" name="Picture 2" descr=""/>
          <p:cNvPicPr/>
          <p:nvPr/>
        </p:nvPicPr>
        <p:blipFill>
          <a:blip r:embed="rId1"/>
          <a:stretch/>
        </p:blipFill>
        <p:spPr>
          <a:xfrm>
            <a:off x="6657840" y="3945600"/>
            <a:ext cx="2361960" cy="2361960"/>
          </a:xfrm>
          <a:prstGeom prst="rect">
            <a:avLst/>
          </a:prstGeom>
          <a:ln>
            <a:noFill/>
          </a:ln>
        </p:spPr>
      </p:pic>
    </p:spTree>
  </p:cSld>
  <p:transition>
    <p:fad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390600" y="2953440"/>
            <a:ext cx="8229240" cy="871560"/>
          </a:xfrm>
          <a:prstGeom prst="rect">
            <a:avLst/>
          </a:prstGeom>
          <a:noFill/>
          <a:ln>
            <a:noFill/>
          </a:ln>
        </p:spPr>
        <p:txBody>
          <a:bodyPr anchor="ctr"/>
          <a:p>
            <a:pPr>
              <a:lnSpc>
                <a:spcPct val="100000"/>
              </a:lnSpc>
            </a:pPr>
            <a:r>
              <a:rPr b="1" i="1" lang="en-US" sz="4100" spc="-1" strike="noStrike">
                <a:solidFill>
                  <a:srgbClr val="ffffff"/>
                </a:solidFill>
                <a:uFill>
                  <a:solidFill>
                    <a:srgbClr val="ffffff"/>
                  </a:solidFill>
                </a:uFill>
                <a:latin typeface="Arial"/>
              </a:rPr>
              <a:t>Today’s Class</a:t>
            </a:r>
            <a:endParaRPr b="0" lang="en-US" sz="1800" spc="-1" strike="noStrike">
              <a:solidFill>
                <a:srgbClr val="000000"/>
              </a:solidFill>
              <a:uFill>
                <a:solidFill>
                  <a:srgbClr val="ffffff"/>
                </a:solidFill>
              </a:uFill>
              <a:latin typeface="Calibri"/>
            </a:endParaRPr>
          </a:p>
        </p:txBody>
      </p:sp>
    </p:spTree>
  </p:cSld>
  <p:transition>
    <p:fade/>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Objectives</a:t>
            </a:r>
            <a:endParaRPr b="0" lang="en-US" sz="1800" spc="-1" strike="noStrike">
              <a:solidFill>
                <a:srgbClr val="000000"/>
              </a:solidFill>
              <a:uFill>
                <a:solidFill>
                  <a:srgbClr val="ffffff"/>
                </a:solidFill>
              </a:uFill>
              <a:latin typeface="Calibri"/>
            </a:endParaRPr>
          </a:p>
        </p:txBody>
      </p:sp>
      <p:sp>
        <p:nvSpPr>
          <p:cNvPr id="173" name="CustomShape 2"/>
          <p:cNvSpPr/>
          <p:nvPr/>
        </p:nvSpPr>
        <p:spPr>
          <a:xfrm>
            <a:off x="304920" y="1219320"/>
            <a:ext cx="8686440" cy="3930840"/>
          </a:xfrm>
          <a:prstGeom prst="rect">
            <a:avLst/>
          </a:prstGeom>
          <a:noFill/>
          <a:ln>
            <a:noFill/>
          </a:ln>
        </p:spPr>
        <p:style>
          <a:lnRef idx="0"/>
          <a:fillRef idx="0"/>
          <a:effectRef idx="0"/>
          <a:fontRef idx="minor"/>
        </p:style>
        <p:txBody>
          <a:bodyPr lIns="90000" rIns="90000" tIns="45000" bIns="45000"/>
          <a:p>
            <a:pPr marL="743040" indent="-742680">
              <a:lnSpc>
                <a:spcPct val="100000"/>
              </a:lnSpc>
              <a:buClr>
                <a:srgbClr val="000000"/>
              </a:buClr>
              <a:buFont typeface="Calibri Light"/>
              <a:buAutoNum type="arabicPeriod"/>
            </a:pPr>
            <a:r>
              <a:rPr b="1" lang="en-US" sz="3600" spc="-1" strike="noStrike">
                <a:solidFill>
                  <a:srgbClr val="000000"/>
                </a:solidFill>
                <a:uFill>
                  <a:solidFill>
                    <a:srgbClr val="ffffff"/>
                  </a:solidFill>
                </a:uFill>
                <a:latin typeface="Arial"/>
                <a:ea typeface="Roboto"/>
              </a:rPr>
              <a:t>Play Captain Planet: The GAME!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743040" indent="-742680">
              <a:lnSpc>
                <a:spcPct val="100000"/>
              </a:lnSpc>
              <a:buClr>
                <a:srgbClr val="000000"/>
              </a:buClr>
              <a:buFont typeface="Calibri Light"/>
              <a:buAutoNum type="arabicPeriod"/>
            </a:pPr>
            <a:r>
              <a:rPr b="1" lang="en-US" sz="3600" spc="-1" strike="noStrike">
                <a:solidFill>
                  <a:srgbClr val="000000"/>
                </a:solidFill>
                <a:uFill>
                  <a:solidFill>
                    <a:srgbClr val="ffffff"/>
                  </a:solidFill>
                </a:uFill>
                <a:latin typeface="Arial"/>
                <a:ea typeface="Roboto"/>
              </a:rPr>
              <a:t>Practice jQuery on Fridge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743040" indent="-742680">
              <a:lnSpc>
                <a:spcPct val="100000"/>
              </a:lnSpc>
              <a:buClr>
                <a:srgbClr val="000000"/>
              </a:buClr>
              <a:buFont typeface="Calibri Light"/>
              <a:buAutoNum type="arabicPeriod"/>
            </a:pPr>
            <a:r>
              <a:rPr b="1" lang="en-US" sz="3600" spc="-1" strike="noStrike">
                <a:solidFill>
                  <a:srgbClr val="000000"/>
                </a:solidFill>
                <a:uFill>
                  <a:solidFill>
                    <a:srgbClr val="ffffff"/>
                  </a:solidFill>
                </a:uFill>
                <a:latin typeface="Arial"/>
                <a:ea typeface="Roboto"/>
              </a:rPr>
              <a:t>Pretend to learn scoping</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743040" indent="-742680">
              <a:lnSpc>
                <a:spcPct val="100000"/>
              </a:lnSpc>
              <a:buClr>
                <a:srgbClr val="000000"/>
              </a:buClr>
              <a:buFont typeface="Calibri Light"/>
              <a:buAutoNum type="arabicPeriod"/>
            </a:pPr>
            <a:r>
              <a:rPr b="1" lang="en-US" sz="3600" spc="-1" strike="noStrike">
                <a:solidFill>
                  <a:srgbClr val="000000"/>
                </a:solidFill>
                <a:uFill>
                  <a:solidFill>
                    <a:srgbClr val="ffffff"/>
                  </a:solidFill>
                </a:uFill>
                <a:latin typeface="Arial"/>
                <a:ea typeface="Roboto"/>
              </a:rPr>
              <a:t>Understand click events</a:t>
            </a:r>
            <a:endParaRPr b="0" lang="en-US" sz="1800" spc="-1" strike="noStrike">
              <a:solidFill>
                <a:srgbClr val="000000"/>
              </a:solidFill>
              <a:uFill>
                <a:solidFill>
                  <a:srgbClr val="ffffff"/>
                </a:solidFill>
              </a:uFill>
              <a:latin typeface="Arial"/>
            </a:endParaRPr>
          </a:p>
        </p:txBody>
      </p:sp>
    </p:spTree>
  </p:cSld>
  <p:transition>
    <p:fade/>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390600" y="2953440"/>
            <a:ext cx="8229240" cy="871560"/>
          </a:xfrm>
          <a:prstGeom prst="rect">
            <a:avLst/>
          </a:prstGeom>
          <a:noFill/>
          <a:ln>
            <a:noFill/>
          </a:ln>
        </p:spPr>
        <p:txBody>
          <a:bodyPr anchor="ctr"/>
          <a:p>
            <a:pPr>
              <a:lnSpc>
                <a:spcPct val="100000"/>
              </a:lnSpc>
            </a:pPr>
            <a:r>
              <a:rPr b="1" i="1" lang="en-US" sz="4100" spc="-1" strike="noStrike">
                <a:solidFill>
                  <a:srgbClr val="ffffff"/>
                </a:solidFill>
                <a:uFill>
                  <a:solidFill>
                    <a:srgbClr val="ffffff"/>
                  </a:solidFill>
                </a:uFill>
                <a:latin typeface="Arial"/>
              </a:rPr>
              <a:t>Captain Planet!</a:t>
            </a:r>
            <a:endParaRPr b="0" lang="en-US" sz="1800" spc="-1" strike="noStrike">
              <a:solidFill>
                <a:srgbClr val="000000"/>
              </a:solidFill>
              <a:uFill>
                <a:solidFill>
                  <a:srgbClr val="ffffff"/>
                </a:solidFill>
              </a:uFill>
              <a:latin typeface="Calibri"/>
            </a:endParaRPr>
          </a:p>
        </p:txBody>
      </p:sp>
    </p:spTree>
  </p:cSld>
  <p:transition>
    <p:fade/>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5" name="Picture 1" descr=""/>
          <p:cNvPicPr/>
          <p:nvPr/>
        </p:nvPicPr>
        <p:blipFill>
          <a:blip r:embed="rId1"/>
          <a:stretch/>
        </p:blipFill>
        <p:spPr>
          <a:xfrm>
            <a:off x="76320" y="152280"/>
            <a:ext cx="9067320" cy="626688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304920" y="0"/>
            <a:ext cx="5470200" cy="653400"/>
          </a:xfrm>
          <a:prstGeom prst="rect">
            <a:avLst/>
          </a:prstGeom>
          <a:noFill/>
          <a:ln>
            <a:noFill/>
          </a:ln>
        </p:spPr>
        <p:txBody>
          <a:bodyPr anchor="ctr"/>
          <a:p>
            <a:pPr>
              <a:lnSpc>
                <a:spcPct val="100000"/>
              </a:lnSpc>
            </a:pPr>
            <a:r>
              <a:rPr b="1" lang="en-US" sz="2400" spc="-1" strike="noStrike">
                <a:solidFill>
                  <a:srgbClr val="000000"/>
                </a:solidFill>
                <a:uFill>
                  <a:solidFill>
                    <a:srgbClr val="ffffff"/>
                  </a:solidFill>
                </a:uFill>
                <a:latin typeface="Arial"/>
              </a:rPr>
              <a:t>Demo Time</a:t>
            </a:r>
            <a:endParaRPr b="0" lang="en-US" sz="1800" spc="-1" strike="noStrike">
              <a:solidFill>
                <a:srgbClr val="000000"/>
              </a:solidFill>
              <a:uFill>
                <a:solidFill>
                  <a:srgbClr val="ffffff"/>
                </a:solidFill>
              </a:uFill>
              <a:latin typeface="Calibri"/>
            </a:endParaRPr>
          </a:p>
        </p:txBody>
      </p:sp>
      <p:sp>
        <p:nvSpPr>
          <p:cNvPr id="177" name="CustomShape 2"/>
          <p:cNvSpPr/>
          <p:nvPr/>
        </p:nvSpPr>
        <p:spPr>
          <a:xfrm>
            <a:off x="304920" y="1447920"/>
            <a:ext cx="8534160" cy="3428640"/>
          </a:xfrm>
          <a:prstGeom prst="rect">
            <a:avLst/>
          </a:prstGeom>
          <a:noFill/>
          <a:ln>
            <a:solidFill>
              <a:schemeClr val="accent1"/>
            </a:solidFill>
          </a:ln>
        </p:spPr>
        <p:style>
          <a:lnRef idx="0"/>
          <a:fillRef idx="0"/>
          <a:effectRef idx="0"/>
          <a:fontRef idx="minor"/>
        </p:style>
        <p:txBody>
          <a:bodyPr anchor="ctr"/>
          <a:p>
            <a:pPr algn="ctr">
              <a:lnSpc>
                <a:spcPct val="100000"/>
              </a:lnSpc>
            </a:pPr>
            <a:r>
              <a:rPr b="1" i="1" lang="en-US" sz="3600" spc="-1" strike="noStrike">
                <a:solidFill>
                  <a:srgbClr val="000000"/>
                </a:solidFill>
                <a:uFill>
                  <a:solidFill>
                    <a:srgbClr val="ffffff"/>
                  </a:solidFill>
                </a:uFill>
                <a:latin typeface="Arial"/>
                <a:ea typeface="Roboto"/>
              </a:rPr>
              <a:t>Instructor: Demo </a:t>
            </a:r>
            <a:endParaRPr b="0" lang="en-US" sz="3300" spc="-1" strike="noStrike">
              <a:solidFill>
                <a:srgbClr val="000000"/>
              </a:solidFill>
              <a:uFill>
                <a:solidFill>
                  <a:srgbClr val="ffffff"/>
                </a:solidFill>
              </a:uFill>
              <a:latin typeface="Arial"/>
            </a:endParaRPr>
          </a:p>
          <a:p>
            <a:pPr algn="ctr">
              <a:lnSpc>
                <a:spcPct val="100000"/>
              </a:lnSpc>
            </a:pPr>
            <a:r>
              <a:rPr b="0" i="1" lang="en-US" sz="2000" spc="-1" strike="noStrike">
                <a:solidFill>
                  <a:srgbClr val="000000"/>
                </a:solidFill>
                <a:uFill>
                  <a:solidFill>
                    <a:srgbClr val="ffffff"/>
                  </a:solidFill>
                </a:uFill>
                <a:latin typeface="Arial"/>
                <a:ea typeface="Roboto"/>
              </a:rPr>
              <a:t>(CaptainPlanet.html | 1-CaptainPlanet)</a:t>
            </a:r>
            <a:endParaRPr b="0" lang="en-US" sz="3300" spc="-1" strike="noStrike">
              <a:solidFill>
                <a:srgbClr val="000000"/>
              </a:solidFill>
              <a:uFill>
                <a:solidFill>
                  <a:srgbClr val="ffffff"/>
                </a:solidFill>
              </a:uFill>
              <a:latin typeface="Arial"/>
            </a:endParaRPr>
          </a:p>
        </p:txBody>
      </p:sp>
    </p:spTree>
  </p:cSld>
  <p:transition>
    <p:fade/>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11567</TotalTime>
  <Application>LibreOffice/5.2.5.1$Windows_x86 LibreOffice_project/0312e1a284a7d50ca85a365c316c7abbf20a4d22</Application>
  <Words>1125</Words>
  <Paragraphs>215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2015-01-20T17:19:00Z</dcterms:created>
  <dc:creator>ahaque89</dc:creator>
  <dc:description/>
  <dc:language>en-US</dc:language>
  <cp:lastModifiedBy>John McSwain</cp:lastModifiedBy>
  <cp:lastPrinted>2016-01-30T16:23:56Z</cp:lastPrinted>
  <dcterms:modified xsi:type="dcterms:W3CDTF">2017-02-16T19:02:37Z</dcterms:modified>
  <cp:revision>1533</cp:revision>
  <dc:subject/>
  <dc:title>DevChat #1 Introduction to Twitter Bootstrap:  Web Development for Noobs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37</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37</vt:i4>
  </property>
</Properties>
</file>