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910" r:id="rId2"/>
    <p:sldId id="913" r:id="rId3"/>
    <p:sldId id="989" r:id="rId4"/>
    <p:sldId id="992" r:id="rId5"/>
    <p:sldId id="990" r:id="rId6"/>
    <p:sldId id="993" r:id="rId7"/>
    <p:sldId id="991" r:id="rId8"/>
    <p:sldId id="995" r:id="rId9"/>
    <p:sldId id="996" r:id="rId10"/>
    <p:sldId id="994" r:id="rId11"/>
    <p:sldId id="934" r:id="rId12"/>
    <p:sldId id="935" r:id="rId13"/>
    <p:sldId id="936" r:id="rId14"/>
    <p:sldId id="998" r:id="rId15"/>
    <p:sldId id="1003" r:id="rId16"/>
    <p:sldId id="1000" r:id="rId17"/>
    <p:sldId id="1004" r:id="rId18"/>
    <p:sldId id="1001" r:id="rId19"/>
    <p:sldId id="1002" r:id="rId20"/>
  </p:sldIdLst>
  <p:sldSz cx="9144000" cy="6858000" type="screen4x3"/>
  <p:notesSz cx="69469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FF"/>
    <a:srgbClr val="EBEBEB"/>
    <a:srgbClr val="E3E3E3"/>
    <a:srgbClr val="F2F2F2"/>
    <a:srgbClr val="C0C0C0"/>
    <a:srgbClr val="EAEAEA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21" autoAdjust="0"/>
  </p:normalViewPr>
  <p:slideViewPr>
    <p:cSldViewPr snapToGrid="0" snapToObjects="1">
      <p:cViewPr varScale="1">
        <p:scale>
          <a:sx n="80" d="100"/>
          <a:sy n="80" d="100"/>
        </p:scale>
        <p:origin x="80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6" tIns="45739" rIns="91476" bIns="4573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2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6" tIns="45739" rIns="91476" bIns="4573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9C41535-BB11-4A8B-944F-6C78E08581C0}" type="datetime1">
              <a:rPr lang="en-US" altLang="en-US"/>
              <a:pPr>
                <a:defRPr/>
              </a:pPr>
              <a:t>6/17/2016</a:t>
            </a:fld>
            <a:endParaRPr lang="en-US" alt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963"/>
            <a:ext cx="302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6" tIns="45739" rIns="91476" bIns="4573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43963"/>
            <a:ext cx="302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6" tIns="45739" rIns="91476" bIns="4573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4FB86E6-A1B3-4ADB-91FF-5D4C2DDC1D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2270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73050" y="3927475"/>
            <a:ext cx="6400800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6" tIns="45739" rIns="91476" bIns="457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6" tIns="45739" rIns="91476" bIns="4573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6" tIns="45739" rIns="91476" bIns="45739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CE639A2-3FAC-4EBB-A070-D668385A60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MS PGothic" pitchFamily="34" charset="-128"/>
        <a:cs typeface="MS PGothic" pitchFamily="34" charset="-128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MS PGothic" pitchFamily="34" charset="-128"/>
        <a:cs typeface="MS PGothic" pitchFamily="34" charset="-128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MS PGothic" pitchFamily="34" charset="-128"/>
        <a:cs typeface="MS PGothic" pitchFamily="34" charset="-128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MS PGothic" pitchFamily="34" charset="-128"/>
        <a:cs typeface="MS PGothic" pitchFamily="34" charset="-128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MS PGothic" pitchFamily="34" charset="-128"/>
        <a:cs typeface="MS PGothic" pitchFamily="3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>
                <a:latin typeface="Helvetica" panose="020B0604020202020204" pitchFamily="34" charset="0"/>
              </a:rPr>
              <a:t>IBM Big Data &amp; Analytics</a:t>
            </a:r>
            <a:br>
              <a:rPr lang="en-US" altLang="en-US" sz="1300">
                <a:latin typeface="Helvetica" panose="020B0604020202020204" pitchFamily="34" charset="0"/>
              </a:rPr>
            </a:br>
            <a:r>
              <a:rPr lang="en-US" altLang="en-US">
                <a:latin typeface="Helvetica" panose="020B0604020202020204" pitchFamily="34" charset="0"/>
              </a:rPr>
              <a:t>© 2013 IBM Corporation</a:t>
            </a: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A0E453D-6841-42C5-9D29-9F3B9BFD66C7}" type="slidenum">
              <a:rPr lang="en-US" altLang="en-US">
                <a:latin typeface="Helvetica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Aft>
                <a:spcPts val="363"/>
              </a:spcAft>
              <a:buFontTx/>
              <a:buNone/>
            </a:pPr>
            <a:endParaRPr lang="en-US" altLang="en-US" sz="1300" dirty="0">
              <a:latin typeface="Segoe UI Light" panose="020B0502040204020203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B6BB845-C00B-4A31-8D83-240345D790E7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639A2-3FAC-4EBB-A070-D668385A60BA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26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5" descr="DB2_LUW_Ban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3025775"/>
            <a:ext cx="8612187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261938" y="488950"/>
            <a:ext cx="8613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10" descr="R120_G137_B251-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188913"/>
            <a:ext cx="5889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261938" y="6654800"/>
            <a:ext cx="8620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32"/>
          <p:cNvSpPr>
            <a:spLocks noChangeArrowheads="1"/>
          </p:cNvSpPr>
          <p:nvPr/>
        </p:nvSpPr>
        <p:spPr bwMode="auto">
          <a:xfrm>
            <a:off x="7553325" y="6657975"/>
            <a:ext cx="142081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800" dirty="0"/>
              <a:t>© 2016 IBM Corporation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3850" y="1460500"/>
            <a:ext cx="7772400" cy="1470025"/>
          </a:xfrm>
        </p:spPr>
        <p:txBody>
          <a:bodyPr anchor="b"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23850" y="5216525"/>
            <a:ext cx="8661400" cy="136207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0" smtClean="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6822386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521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69063" y="604838"/>
            <a:ext cx="2038350" cy="5578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425" y="604838"/>
            <a:ext cx="5964238" cy="5578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4232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604838"/>
            <a:ext cx="7402513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2090738"/>
            <a:ext cx="7940675" cy="409257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858664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52425" y="604838"/>
            <a:ext cx="8154988" cy="5578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6950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604838"/>
            <a:ext cx="7402513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2090738"/>
            <a:ext cx="3894137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3275" y="2090738"/>
            <a:ext cx="3894138" cy="19700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3275" y="4213225"/>
            <a:ext cx="3894138" cy="1970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4307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604838"/>
            <a:ext cx="7402513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2090738"/>
            <a:ext cx="3894137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3275" y="2090738"/>
            <a:ext cx="3894138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61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389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634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2090738"/>
            <a:ext cx="3894137" cy="409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3275" y="2090738"/>
            <a:ext cx="3894138" cy="409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193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592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077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134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057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847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5100" y="538163"/>
            <a:ext cx="8805863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– should be all initial caps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5100" y="1236663"/>
            <a:ext cx="8805863" cy="516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9"/>
          <p:cNvSpPr>
            <a:spLocks noChangeShapeType="1"/>
          </p:cNvSpPr>
          <p:nvPr/>
        </p:nvSpPr>
        <p:spPr bwMode="auto">
          <a:xfrm>
            <a:off x="261938" y="488950"/>
            <a:ext cx="8613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9" name="Picture 10" descr="R120_G137_B251-20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188913"/>
            <a:ext cx="5889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10"/>
          <p:cNvSpPr>
            <a:spLocks noChangeShapeType="1"/>
          </p:cNvSpPr>
          <p:nvPr/>
        </p:nvSpPr>
        <p:spPr bwMode="auto">
          <a:xfrm>
            <a:off x="261938" y="6654800"/>
            <a:ext cx="8620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31"/>
          <p:cNvSpPr>
            <a:spLocks noChangeArrowheads="1"/>
          </p:cNvSpPr>
          <p:nvPr/>
        </p:nvSpPr>
        <p:spPr bwMode="black">
          <a:xfrm>
            <a:off x="165100" y="6654800"/>
            <a:ext cx="395288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fld id="{D6CA7DB8-5028-4314-B186-65A41A643677}" type="slidenum">
              <a:rPr lang="en-US" altLang="en-US" sz="800" smtClean="0"/>
              <a:pPr eaLnBrk="1" hangingPunct="1">
                <a:defRPr/>
              </a:pPr>
              <a:t>‹#›</a:t>
            </a:fld>
            <a:endParaRPr lang="en-US" altLang="en-US" sz="800"/>
          </a:p>
        </p:txBody>
      </p:sp>
      <p:sp>
        <p:nvSpPr>
          <p:cNvPr id="1032" name="Rectangle 32"/>
          <p:cNvSpPr>
            <a:spLocks noChangeArrowheads="1"/>
          </p:cNvSpPr>
          <p:nvPr/>
        </p:nvSpPr>
        <p:spPr bwMode="auto">
          <a:xfrm>
            <a:off x="7553325" y="6657975"/>
            <a:ext cx="142081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800" dirty="0"/>
              <a:t>© 2016 IBM Corporation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6" r:id="rId1"/>
    <p:sldLayoutId id="2147484242" r:id="rId2"/>
    <p:sldLayoutId id="2147484243" r:id="rId3"/>
    <p:sldLayoutId id="2147484244" r:id="rId4"/>
    <p:sldLayoutId id="2147484245" r:id="rId5"/>
    <p:sldLayoutId id="2147484246" r:id="rId6"/>
    <p:sldLayoutId id="2147484247" r:id="rId7"/>
    <p:sldLayoutId id="2147484248" r:id="rId8"/>
    <p:sldLayoutId id="2147484249" r:id="rId9"/>
    <p:sldLayoutId id="2147484250" r:id="rId10"/>
    <p:sldLayoutId id="2147484251" r:id="rId11"/>
    <p:sldLayoutId id="2147484252" r:id="rId12"/>
    <p:sldLayoutId id="2147484253" r:id="rId13"/>
    <p:sldLayoutId id="2147484254" r:id="rId14"/>
    <p:sldLayoutId id="2147484255" r:id="rId15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Arial" pitchFamily="-112" charset="0"/>
          <a:ea typeface="MS PGothic" panose="020B0600070205080204" pitchFamily="34" charset="-128"/>
          <a:cs typeface="Arial" pitchFamily="-11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Arial" pitchFamily="-112" charset="0"/>
          <a:ea typeface="MS PGothic" panose="020B0600070205080204" pitchFamily="34" charset="-128"/>
          <a:cs typeface="Arial" pitchFamily="-11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Arial" pitchFamily="-112" charset="0"/>
          <a:ea typeface="MS PGothic" panose="020B0600070205080204" pitchFamily="34" charset="-128"/>
          <a:cs typeface="Arial" pitchFamily="-11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Arial" pitchFamily="-112" charset="0"/>
          <a:ea typeface="MS PGothic" panose="020B0600070205080204" pitchFamily="34" charset="-128"/>
          <a:cs typeface="Arial" pitchFamily="-11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-112" charset="0"/>
          <a:ea typeface="Arial" pitchFamily="-112" charset="0"/>
          <a:cs typeface="Arial" pitchFamily="-11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-112" charset="0"/>
          <a:ea typeface="Arial" pitchFamily="-112" charset="0"/>
          <a:cs typeface="Arial" pitchFamily="-11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-112" charset="0"/>
          <a:ea typeface="Arial" pitchFamily="-112" charset="0"/>
          <a:cs typeface="Arial" pitchFamily="-11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-112" charset="0"/>
          <a:ea typeface="Arial" pitchFamily="-112" charset="0"/>
          <a:cs typeface="Arial" pitchFamily="-112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571500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q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&gt;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24574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-11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-11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3371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-11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3829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-11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" name="think-cell Slide" r:id="rId5" imgW="38100" imgH="38100" progId="TCLayout.ActiveDocument.1">
                  <p:embed/>
                </p:oleObj>
              </mc:Choice>
              <mc:Fallback>
                <p:oleObj name="think-cell Slide" r:id="rId5" imgW="38100" imgH="38100" progId="TCLayout.ActiveDocument.1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Rectangle 4"/>
          <p:cNvSpPr>
            <a:spLocks noGrp="1" noChangeArrowheads="1"/>
          </p:cNvSpPr>
          <p:nvPr>
            <p:ph type="ctrTitle"/>
          </p:nvPr>
        </p:nvSpPr>
        <p:spPr bwMode="gray">
          <a:xfrm>
            <a:off x="327025" y="1660779"/>
            <a:ext cx="8435975" cy="714375"/>
          </a:xfrm>
        </p:spPr>
        <p:txBody>
          <a:bodyPr anchor="t"/>
          <a:lstStyle/>
          <a:p>
            <a:pPr algn="ctr" eaLnBrk="1" hangingPunct="1">
              <a:tabLst>
                <a:tab pos="914400" algn="l"/>
              </a:tabLst>
            </a:pPr>
            <a:r>
              <a:rPr lang="en-US" altLang="en-US" sz="3600" dirty="0">
                <a:latin typeface="Helvetica" panose="020B0604020202020204" pitchFamily="34" charset="0"/>
              </a:rPr>
              <a:t>Lab 3 – Machine Learning</a:t>
            </a:r>
            <a:br>
              <a:rPr lang="en-US" altLang="en-US" sz="3600" dirty="0">
                <a:latin typeface="Helvetica" panose="020B0604020202020204" pitchFamily="34" charset="0"/>
              </a:rPr>
            </a:br>
            <a:endParaRPr lang="en-US" altLang="en-US" sz="3600" dirty="0">
              <a:latin typeface="Helvetica" panose="020B0604020202020204" pitchFamily="34" charset="0"/>
            </a:endParaRPr>
          </a:p>
        </p:txBody>
      </p:sp>
      <p:pic>
        <p:nvPicPr>
          <p:cNvPr id="5125" name="Picture 8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368675"/>
            <a:ext cx="2286000" cy="121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518" r="1229" b="9863"/>
          <a:stretch/>
        </p:blipFill>
        <p:spPr>
          <a:xfrm>
            <a:off x="265113" y="1463040"/>
            <a:ext cx="8046720" cy="411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Machine Learning Process and Pipeline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535242" y="5934670"/>
            <a:ext cx="82753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92929"/>
                </a:solidFill>
              </a:rPr>
              <a:t>Beyond just the algorithms,, successful implementation of machine learning projects requires a process and rigor to achieve a useful result.</a:t>
            </a:r>
          </a:p>
          <a:p>
            <a:endParaRPr lang="en-US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004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Spark ML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0"/>
              <a:t>Spark ML </a:t>
            </a:r>
            <a:r>
              <a:rPr lang="en-US" altLang="en-US" b="0" dirty="0"/>
              <a:t>is Spark’s machine learning (ML) library</a:t>
            </a:r>
          </a:p>
          <a:p>
            <a:endParaRPr lang="en-US" altLang="en-US" b="0" dirty="0"/>
          </a:p>
          <a:p>
            <a:r>
              <a:rPr lang="en-US" altLang="en-US" b="0" dirty="0"/>
              <a:t>Its goal is to make practical machine learning scalable and easy</a:t>
            </a:r>
          </a:p>
          <a:p>
            <a:endParaRPr lang="en-US" altLang="en-US" b="0" dirty="0"/>
          </a:p>
          <a:p>
            <a:r>
              <a:rPr lang="en-US" altLang="en-US" b="0" dirty="0"/>
              <a:t>Consists of common learning algorithms and utilities, including</a:t>
            </a:r>
          </a:p>
          <a:p>
            <a:pPr lvl="1"/>
            <a:r>
              <a:rPr lang="en-US" altLang="en-US" dirty="0"/>
              <a:t>Classification</a:t>
            </a:r>
          </a:p>
          <a:p>
            <a:pPr lvl="1"/>
            <a:r>
              <a:rPr lang="en-US" altLang="en-US" dirty="0"/>
              <a:t>Regression</a:t>
            </a:r>
          </a:p>
          <a:p>
            <a:pPr lvl="1"/>
            <a:r>
              <a:rPr lang="en-US" altLang="en-US" dirty="0"/>
              <a:t>Clustering</a:t>
            </a:r>
          </a:p>
          <a:p>
            <a:pPr lvl="1"/>
            <a:r>
              <a:rPr lang="en-US" altLang="en-US" dirty="0"/>
              <a:t>Collaborative filtering</a:t>
            </a:r>
          </a:p>
          <a:p>
            <a:pPr lvl="1"/>
            <a:r>
              <a:rPr lang="en-US" altLang="en-US" dirty="0"/>
              <a:t>Dimensionality Reduction</a:t>
            </a:r>
          </a:p>
          <a:p>
            <a:pPr lvl="1"/>
            <a:endParaRPr lang="en-US" altLang="en-US" dirty="0"/>
          </a:p>
          <a:p>
            <a:r>
              <a:rPr lang="en-US" altLang="en-US" b="0" dirty="0"/>
              <a:t>Lower-level optimization primitives</a:t>
            </a:r>
          </a:p>
          <a:p>
            <a:endParaRPr lang="en-US" altLang="en-US" b="0" dirty="0"/>
          </a:p>
          <a:p>
            <a:r>
              <a:rPr lang="en-US" altLang="en-US" b="0" dirty="0"/>
              <a:t>Higher-level pipeline APIs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Spark ML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0" dirty="0"/>
              <a:t>Divides into two packages:</a:t>
            </a:r>
          </a:p>
          <a:p>
            <a:pPr lvl="1"/>
            <a:r>
              <a:rPr lang="en-US" altLang="en-US" dirty="0" err="1"/>
              <a:t>spark.mllib</a:t>
            </a:r>
            <a:r>
              <a:rPr lang="en-US" altLang="en-US" dirty="0"/>
              <a:t> contains the original API built on top of RDDs</a:t>
            </a:r>
          </a:p>
          <a:p>
            <a:pPr lvl="1"/>
            <a:r>
              <a:rPr lang="en-US" altLang="en-US" dirty="0"/>
              <a:t>spark.ml provides higher-level API built on top of </a:t>
            </a:r>
            <a:r>
              <a:rPr lang="en-US" altLang="en-US" dirty="0" err="1"/>
              <a:t>DataFrames</a:t>
            </a:r>
            <a:r>
              <a:rPr lang="en-US" altLang="en-US" dirty="0"/>
              <a:t> for constructing ML pipelines</a:t>
            </a:r>
          </a:p>
          <a:p>
            <a:endParaRPr lang="en-US" altLang="en-US" b="0" dirty="0"/>
          </a:p>
          <a:p>
            <a:r>
              <a:rPr lang="en-US" altLang="en-US" b="0" dirty="0"/>
              <a:t>Using spark.ml is recommended because with </a:t>
            </a:r>
            <a:r>
              <a:rPr lang="en-US" altLang="en-US" b="0" dirty="0" err="1"/>
              <a:t>DataFrames</a:t>
            </a:r>
            <a:r>
              <a:rPr lang="en-US" altLang="en-US" b="0" dirty="0"/>
              <a:t> the API is more versatile and flexible</a:t>
            </a:r>
          </a:p>
          <a:p>
            <a:pPr lvl="1"/>
            <a:r>
              <a:rPr lang="en-US" altLang="en-US" dirty="0" err="1"/>
              <a:t>spark.mllib</a:t>
            </a:r>
            <a:r>
              <a:rPr lang="en-US" altLang="en-US" dirty="0"/>
              <a:t> will continue to be supported</a:t>
            </a:r>
          </a:p>
        </p:txBody>
      </p:sp>
      <p:pic>
        <p:nvPicPr>
          <p:cNvPr id="7885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50" y="4700588"/>
            <a:ext cx="35814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Typical Steps in ML Pipeline</a:t>
            </a:r>
          </a:p>
        </p:txBody>
      </p:sp>
      <p:pic>
        <p:nvPicPr>
          <p:cNvPr id="7987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1981200"/>
            <a:ext cx="7686675" cy="344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Recommendation systems seek to predict the rating (or preference) that a user would give to an item</a:t>
            </a:r>
          </a:p>
          <a:p>
            <a:endParaRPr lang="en-US" dirty="0"/>
          </a:p>
          <a:p>
            <a:r>
              <a:rPr lang="en-US" dirty="0"/>
              <a:t>Recommendation systems attempt to  improve customer experience through personalized recommendations based on prior user feedback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Recommender systems have become extremely common in recent years, and are applied in a variety of applications</a:t>
            </a:r>
          </a:p>
          <a:p>
            <a:pPr lvl="1"/>
            <a:r>
              <a:rPr lang="en-US" dirty="0"/>
              <a:t>movies, music, news, books, research articles, search queries, social tags, …</a:t>
            </a:r>
          </a:p>
          <a:p>
            <a:pPr lvl="1"/>
            <a:r>
              <a:rPr lang="en-US" dirty="0"/>
              <a:t>products in general</a:t>
            </a:r>
          </a:p>
          <a:p>
            <a:endParaRPr lang="en-US" dirty="0"/>
          </a:p>
          <a:p>
            <a:r>
              <a:rPr lang="en-US" dirty="0"/>
              <a:t>Collaborative filtering is a technique that is commonly used for recommender systems</a:t>
            </a:r>
          </a:p>
          <a:p>
            <a:pPr lvl="1"/>
            <a:r>
              <a:rPr lang="en-US" dirty="0"/>
              <a:t>employs a form of wisdom of the crowd approach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1" y="5300662"/>
            <a:ext cx="1985963" cy="129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77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 with Spark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065213"/>
            <a:ext cx="8805863" cy="5167312"/>
          </a:xfrm>
        </p:spPr>
        <p:txBody>
          <a:bodyPr/>
          <a:lstStyle/>
          <a:p>
            <a:r>
              <a:rPr lang="en-US" dirty="0"/>
              <a:t>Forms of Collaborative Filtering</a:t>
            </a:r>
          </a:p>
          <a:p>
            <a:pPr lvl="1"/>
            <a:r>
              <a:rPr lang="en-US" dirty="0"/>
              <a:t>Explicit matrix factorization - preferences provided by users themselves are utilized</a:t>
            </a:r>
          </a:p>
          <a:p>
            <a:pPr lvl="1"/>
            <a:r>
              <a:rPr lang="en-US" dirty="0"/>
              <a:t>Implicit matrix factorization -  only implicit feedback (e.g. views, clicks, purchases, likes, shares etc.) is utilized </a:t>
            </a:r>
          </a:p>
          <a:p>
            <a:pPr lvl="1"/>
            <a:endParaRPr lang="en-US" dirty="0"/>
          </a:p>
          <a:p>
            <a:r>
              <a:rPr lang="en-US" dirty="0"/>
              <a:t>Spark ML supports an implementation of matrix factorization for collaborative filtering</a:t>
            </a:r>
          </a:p>
          <a:p>
            <a:pPr lvl="1"/>
            <a:r>
              <a:rPr lang="en-US" dirty="0"/>
              <a:t>Matrix factorization models have consistently shown to perform extremely well for collaborative filtering</a:t>
            </a:r>
          </a:p>
          <a:p>
            <a:endParaRPr lang="en-US" dirty="0"/>
          </a:p>
          <a:p>
            <a:r>
              <a:rPr lang="en-US" dirty="0"/>
              <a:t>Collaborative filtering aims to fill in the missing entries of a user-item association matrix in which users and items are described by a small set of latent factors that can be used to predict missing entries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740" y="5333839"/>
            <a:ext cx="1977561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27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Alternating Least Squares (ALS)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198563"/>
            <a:ext cx="8805863" cy="5167312"/>
          </a:xfrm>
        </p:spPr>
        <p:txBody>
          <a:bodyPr/>
          <a:lstStyle/>
          <a:p>
            <a:r>
              <a:rPr lang="en-US" dirty="0"/>
              <a:t>Spark ML uses the Alternating Least Squares (ALS) algorithm to learn the latent factors for the matrix factorization problem</a:t>
            </a:r>
          </a:p>
          <a:p>
            <a:endParaRPr lang="en-US" dirty="0"/>
          </a:p>
          <a:p>
            <a:r>
              <a:rPr lang="en-US" dirty="0"/>
              <a:t>ALS works by iteratively solving a series of least square regression problems to derive a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2900362"/>
            <a:ext cx="5619750" cy="321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35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a Spark ML Model - </a:t>
            </a:r>
            <a:r>
              <a:rPr lang="en-US" dirty="0" err="1"/>
              <a:t>Hyperparameters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236663"/>
            <a:ext cx="4416425" cy="5167312"/>
          </a:xfrm>
        </p:spPr>
        <p:txBody>
          <a:bodyPr/>
          <a:lstStyle/>
          <a:p>
            <a:r>
              <a:rPr lang="en-US" dirty="0"/>
              <a:t>Spark ML algorithms provide many </a:t>
            </a:r>
            <a:r>
              <a:rPr lang="en-US" dirty="0" err="1"/>
              <a:t>hyperparameters</a:t>
            </a:r>
            <a:r>
              <a:rPr lang="en-US" dirty="0"/>
              <a:t> for tuning models</a:t>
            </a:r>
          </a:p>
          <a:p>
            <a:endParaRPr lang="en-US" dirty="0"/>
          </a:p>
          <a:p>
            <a:r>
              <a:rPr lang="en-US" dirty="0"/>
              <a:t>These </a:t>
            </a:r>
            <a:r>
              <a:rPr lang="en-US" dirty="0" err="1"/>
              <a:t>hyperparameters</a:t>
            </a:r>
            <a:r>
              <a:rPr lang="en-US" dirty="0"/>
              <a:t> are distinct from the model parameters being optimized by ML itself</a:t>
            </a:r>
          </a:p>
          <a:p>
            <a:endParaRPr lang="en-US" dirty="0"/>
          </a:p>
          <a:p>
            <a:r>
              <a:rPr lang="en-US" dirty="0" err="1"/>
              <a:t>Hyperparameter</a:t>
            </a:r>
            <a:r>
              <a:rPr lang="en-US" dirty="0"/>
              <a:t> tuning is accomplished by choosing the best set of parameters based on model performance on test data that the model was not trained with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00" y="1236663"/>
            <a:ext cx="38100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14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217613"/>
            <a:ext cx="8805863" cy="516731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Download compressed CSV data and load into an RDD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AutoNum type="arabicPeriod" startAt="2"/>
            </a:pPr>
            <a:r>
              <a:rPr lang="en-US" dirty="0"/>
              <a:t>Prepare the data</a:t>
            </a:r>
          </a:p>
          <a:p>
            <a:pPr lvl="1"/>
            <a:r>
              <a:rPr lang="en-US" dirty="0"/>
              <a:t>Remove header</a:t>
            </a:r>
          </a:p>
          <a:p>
            <a:pPr lvl="1"/>
            <a:r>
              <a:rPr lang="en-US" dirty="0"/>
              <a:t>Only keep rows that have</a:t>
            </a:r>
          </a:p>
          <a:p>
            <a:pPr lvl="2"/>
            <a:r>
              <a:rPr lang="en-US" dirty="0"/>
              <a:t>a purchase quantity greater than 0</a:t>
            </a:r>
          </a:p>
          <a:p>
            <a:pPr lvl="2"/>
            <a:r>
              <a:rPr lang="en-US" dirty="0"/>
              <a:t>a non blank customer ID</a:t>
            </a:r>
          </a:p>
          <a:p>
            <a:pPr lvl="2"/>
            <a:r>
              <a:rPr lang="en-US" dirty="0"/>
              <a:t>a non blank stock code after removing non-numeric characters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  Create a </a:t>
            </a:r>
            <a:r>
              <a:rPr lang="en-US" dirty="0" err="1"/>
              <a:t>DataFrame</a:t>
            </a:r>
            <a:r>
              <a:rPr lang="en-US" dirty="0"/>
              <a:t> from the resulting RDD</a:t>
            </a:r>
          </a:p>
          <a:p>
            <a:pPr lvl="1"/>
            <a:r>
              <a:rPr lang="en-US" dirty="0"/>
              <a:t>Add a label column</a:t>
            </a:r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   Split the dataset</a:t>
            </a:r>
          </a:p>
          <a:p>
            <a:pPr lvl="1"/>
            <a:r>
              <a:rPr lang="en-US" dirty="0"/>
              <a:t>80% for training</a:t>
            </a:r>
          </a:p>
          <a:p>
            <a:pPr lvl="1"/>
            <a:r>
              <a:rPr lang="en-US" dirty="0"/>
              <a:t>10% for testing</a:t>
            </a:r>
          </a:p>
          <a:p>
            <a:pPr lvl="1"/>
            <a:r>
              <a:rPr lang="en-US" dirty="0"/>
              <a:t>10% for cross validation</a:t>
            </a:r>
          </a:p>
          <a:p>
            <a:pPr lvl="1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08" y="1712566"/>
            <a:ext cx="7689246" cy="6706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154" y="2651745"/>
            <a:ext cx="971550" cy="971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25" y="4946476"/>
            <a:ext cx="1600200" cy="160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17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 Flow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5"/>
            </a:pPr>
            <a:r>
              <a:rPr lang="en-US" dirty="0"/>
              <a:t>Build a recommendation model using the training dataset</a:t>
            </a:r>
          </a:p>
          <a:p>
            <a:pPr lvl="1"/>
            <a:r>
              <a:rPr lang="en-US" dirty="0"/>
              <a:t>Two models using different </a:t>
            </a:r>
            <a:r>
              <a:rPr lang="en-US" dirty="0" err="1"/>
              <a:t>hyperparameters</a:t>
            </a:r>
            <a:endParaRPr lang="en-US" dirty="0"/>
          </a:p>
          <a:p>
            <a:pPr lvl="2"/>
            <a:r>
              <a:rPr lang="en-US" dirty="0"/>
              <a:t>rank</a:t>
            </a:r>
          </a:p>
          <a:p>
            <a:pPr lvl="2"/>
            <a:r>
              <a:rPr lang="en-US" dirty="0" err="1"/>
              <a:t>maxIter</a:t>
            </a:r>
            <a:endParaRPr lang="en-US" dirty="0"/>
          </a:p>
          <a:p>
            <a:pPr marL="457200" indent="-457200">
              <a:buAutoNum type="arabicPeriod" startAt="5"/>
            </a:pPr>
            <a:endParaRPr lang="en-US" dirty="0"/>
          </a:p>
          <a:p>
            <a:pPr marL="457200" indent="-457200">
              <a:buAutoNum type="arabicPeriod" startAt="5"/>
            </a:pPr>
            <a:r>
              <a:rPr lang="en-US" dirty="0"/>
              <a:t>Test the two models using the cross validation dataset</a:t>
            </a:r>
          </a:p>
          <a:p>
            <a:pPr marL="457200" indent="-457200">
              <a:buAutoNum type="arabicPeriod" startAt="5"/>
            </a:pPr>
            <a:endParaRPr lang="en-US" dirty="0"/>
          </a:p>
          <a:p>
            <a:pPr marL="457200" indent="-457200">
              <a:buAutoNum type="arabicPeriod" startAt="5"/>
            </a:pPr>
            <a:r>
              <a:rPr lang="en-US" dirty="0"/>
              <a:t>Evaluate the two models using mean squared error</a:t>
            </a:r>
          </a:p>
          <a:p>
            <a:pPr lvl="1"/>
            <a:r>
              <a:rPr lang="en-US" dirty="0"/>
              <a:t>Confirm “best” model against the test dataset</a:t>
            </a:r>
          </a:p>
          <a:p>
            <a:pPr lvl="1"/>
            <a:endParaRPr lang="en-US" dirty="0"/>
          </a:p>
          <a:p>
            <a:pPr marL="457200" indent="-457200">
              <a:buAutoNum type="arabicPeriod" startAt="8"/>
            </a:pPr>
            <a:r>
              <a:rPr lang="en-US" dirty="0"/>
              <a:t>Use the “best” model to make predictions for a particular user</a:t>
            </a:r>
          </a:p>
          <a:p>
            <a:pPr lvl="1"/>
            <a:r>
              <a:rPr lang="en-US" dirty="0"/>
              <a:t>Top 5 recommendations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67" y="4817702"/>
            <a:ext cx="3177815" cy="975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826" y="4817702"/>
            <a:ext cx="2143125" cy="14358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26" y="1762125"/>
            <a:ext cx="10858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3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Spark Capabilities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0483" name="TextBox 13"/>
          <p:cNvSpPr txBox="1">
            <a:spLocks noChangeArrowheads="1"/>
          </p:cNvSpPr>
          <p:nvPr/>
        </p:nvSpPr>
        <p:spPr bwMode="auto">
          <a:xfrm>
            <a:off x="6146800" y="4684713"/>
            <a:ext cx="207803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0602" tIns="120481" rIns="150602" bIns="120481">
            <a:spAutoFit/>
          </a:bodyPr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spcAft>
                <a:spcPts val="500"/>
              </a:spcAft>
              <a:buClrTx/>
              <a:buFontTx/>
              <a:buNone/>
            </a:pPr>
            <a:r>
              <a:rPr lang="en-US" altLang="en-US" sz="1600" b="0">
                <a:solidFill>
                  <a:schemeClr val="bg1"/>
                </a:solidFill>
                <a:latin typeface="Helvetica" panose="020B0604020202020204" pitchFamily="34" charset="0"/>
              </a:rPr>
              <a:t>Log processing</a:t>
            </a:r>
          </a:p>
        </p:txBody>
      </p:sp>
      <p:sp>
        <p:nvSpPr>
          <p:cNvPr id="20484" name="TextBox 15"/>
          <p:cNvSpPr txBox="1">
            <a:spLocks noChangeArrowheads="1"/>
          </p:cNvSpPr>
          <p:nvPr/>
        </p:nvSpPr>
        <p:spPr bwMode="auto">
          <a:xfrm>
            <a:off x="6711950" y="4695825"/>
            <a:ext cx="257016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0602" tIns="120481" rIns="150602" bIns="120481">
            <a:spAutoFit/>
          </a:bodyPr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spcAft>
                <a:spcPts val="500"/>
              </a:spcAft>
              <a:buClrTx/>
              <a:buFontTx/>
              <a:buNone/>
            </a:pPr>
            <a:r>
              <a:rPr lang="en-US" altLang="en-US" sz="1600" b="0">
                <a:solidFill>
                  <a:schemeClr val="bg1"/>
                </a:solidFill>
                <a:latin typeface="Helvetica" panose="020B0604020202020204" pitchFamily="34" charset="0"/>
              </a:rPr>
              <a:t>TBD</a:t>
            </a:r>
          </a:p>
        </p:txBody>
      </p:sp>
      <p:grpSp>
        <p:nvGrpSpPr>
          <p:cNvPr id="20485" name="Group 18"/>
          <p:cNvGrpSpPr>
            <a:grpSpLocks/>
          </p:cNvGrpSpPr>
          <p:nvPr/>
        </p:nvGrpSpPr>
        <p:grpSpPr bwMode="auto">
          <a:xfrm>
            <a:off x="2044700" y="1268413"/>
            <a:ext cx="2921000" cy="5184775"/>
            <a:chOff x="2045153" y="1268470"/>
            <a:chExt cx="2920235" cy="5184278"/>
          </a:xfrm>
        </p:grpSpPr>
        <p:grpSp>
          <p:nvGrpSpPr>
            <p:cNvPr id="20496" name="Group 14"/>
            <p:cNvGrpSpPr>
              <a:grpSpLocks/>
            </p:cNvGrpSpPr>
            <p:nvPr/>
          </p:nvGrpSpPr>
          <p:grpSpPr bwMode="auto">
            <a:xfrm>
              <a:off x="2153518" y="5218266"/>
              <a:ext cx="2796569" cy="1234482"/>
              <a:chOff x="1217691" y="5218266"/>
              <a:chExt cx="2796569" cy="1234482"/>
            </a:xfrm>
          </p:grpSpPr>
          <p:sp>
            <p:nvSpPr>
              <p:cNvPr id="7" name="Text Placeholder 1"/>
              <p:cNvSpPr txBox="1">
                <a:spLocks/>
              </p:cNvSpPr>
              <p:nvPr/>
            </p:nvSpPr>
            <p:spPr bwMode="auto">
              <a:xfrm>
                <a:off x="1217248" y="5217791"/>
                <a:ext cx="2753591" cy="1214321"/>
              </a:xfrm>
              <a:prstGeom prst="rect">
                <a:avLst/>
              </a:prstGeom>
              <a:solidFill>
                <a:srgbClr val="F39128"/>
              </a:solidFill>
              <a:ln>
                <a:noFill/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08000" tIns="108000" rIns="108000"/>
              <a:lstStyle>
                <a:defPPr>
                  <a:defRPr lang="en-US"/>
                </a:defPPr>
                <a:lvl1pPr>
                  <a:defRPr sz="2200" b="1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 dirty="0"/>
                  <a:t>Graph Analytics</a:t>
                </a:r>
              </a:p>
            </p:txBody>
          </p:sp>
          <p:sp>
            <p:nvSpPr>
              <p:cNvPr id="20507" name="TextBox 8"/>
              <p:cNvSpPr txBox="1">
                <a:spLocks noChangeArrowheads="1"/>
              </p:cNvSpPr>
              <p:nvPr/>
            </p:nvSpPr>
            <p:spPr bwMode="auto">
              <a:xfrm>
                <a:off x="1543695" y="5706218"/>
                <a:ext cx="2470565" cy="746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50602" tIns="120481" rIns="150602" bIns="120481">
                <a:spAutoFit/>
              </a:bodyPr>
              <a:lstStyle>
                <a:lvl1pPr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buClr>
                    <a:schemeClr val="tx1"/>
                  </a:buClr>
                  <a:buFont typeface="Arial" panose="020B0604020202020204" pitchFamily="34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q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Clr>
                    <a:schemeClr val="tx1"/>
                  </a:buClr>
                  <a:buFont typeface="Arial" panose="020B0604020202020204" pitchFamily="34" charset="0"/>
                  <a:buChar char="&gt;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&gt;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&gt;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&gt;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&gt;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eaLnBrk="1" hangingPunct="1">
                  <a:lnSpc>
                    <a:spcPct val="90000"/>
                  </a:lnSpc>
                  <a:spcAft>
                    <a:spcPts val="500"/>
                  </a:spcAft>
                  <a:buClrTx/>
                  <a:buFontTx/>
                  <a:buNone/>
                </a:pPr>
                <a:r>
                  <a:rPr lang="en-US" altLang="en-US" sz="1600" b="0">
                    <a:solidFill>
                      <a:schemeClr val="bg1"/>
                    </a:solidFill>
                    <a:latin typeface="Helvetica" panose="020B0604020202020204" pitchFamily="34" charset="0"/>
                  </a:rPr>
                  <a:t>Fast and integrated graph computation</a:t>
                </a:r>
              </a:p>
            </p:txBody>
          </p:sp>
        </p:grpSp>
        <p:grpSp>
          <p:nvGrpSpPr>
            <p:cNvPr id="20497" name="Group 2"/>
            <p:cNvGrpSpPr>
              <a:grpSpLocks/>
            </p:cNvGrpSpPr>
            <p:nvPr/>
          </p:nvGrpSpPr>
          <p:grpSpPr bwMode="auto">
            <a:xfrm>
              <a:off x="2153603" y="1268470"/>
              <a:ext cx="2811785" cy="1269301"/>
              <a:chOff x="1217776" y="1268470"/>
              <a:chExt cx="2811785" cy="1269301"/>
            </a:xfrm>
          </p:grpSpPr>
          <p:sp>
            <p:nvSpPr>
              <p:cNvPr id="4" name="Text Placeholder 1"/>
              <p:cNvSpPr txBox="1">
                <a:spLocks/>
              </p:cNvSpPr>
              <p:nvPr/>
            </p:nvSpPr>
            <p:spPr>
              <a:xfrm>
                <a:off x="1217248" y="1268470"/>
                <a:ext cx="2753591" cy="1214320"/>
              </a:xfrm>
              <a:prstGeom prst="rect">
                <a:avLst/>
              </a:prstGeom>
              <a:solidFill>
                <a:srgbClr val="003F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08000" tIns="108000" rIns="108000"/>
              <a:lstStyle>
                <a:defPPr>
                  <a:defRPr lang="en-US"/>
                </a:defPPr>
                <a:lvl1pPr>
                  <a:defRPr sz="2200" b="1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 dirty="0"/>
                  <a:t>Stream Processing		</a:t>
                </a:r>
              </a:p>
            </p:txBody>
          </p:sp>
          <p:sp>
            <p:nvSpPr>
              <p:cNvPr id="20505" name="TextBox 10"/>
              <p:cNvSpPr txBox="1">
                <a:spLocks noChangeArrowheads="1"/>
              </p:cNvSpPr>
              <p:nvPr/>
            </p:nvSpPr>
            <p:spPr bwMode="auto">
              <a:xfrm>
                <a:off x="1359258" y="1791241"/>
                <a:ext cx="2670303" cy="746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50602" tIns="120481" rIns="150602" bIns="120481">
                <a:spAutoFit/>
              </a:bodyPr>
              <a:lstStyle>
                <a:lvl1pPr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buClr>
                    <a:schemeClr val="tx1"/>
                  </a:buClr>
                  <a:buFont typeface="Arial" panose="020B0604020202020204" pitchFamily="34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q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Clr>
                    <a:schemeClr val="tx1"/>
                  </a:buClr>
                  <a:buFont typeface="Arial" panose="020B0604020202020204" pitchFamily="34" charset="0"/>
                  <a:buChar char="&gt;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&gt;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&gt;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&gt;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&gt;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eaLnBrk="1" hangingPunct="1">
                  <a:lnSpc>
                    <a:spcPct val="90000"/>
                  </a:lnSpc>
                  <a:spcAft>
                    <a:spcPts val="500"/>
                  </a:spcAft>
                  <a:buClrTx/>
                  <a:buFontTx/>
                  <a:buNone/>
                </a:pPr>
                <a:r>
                  <a:rPr lang="en-US" altLang="en-US" sz="1600" b="0">
                    <a:solidFill>
                      <a:schemeClr val="bg1"/>
                    </a:solidFill>
                    <a:latin typeface="Helvetica" panose="020B0604020202020204" pitchFamily="34" charset="0"/>
                  </a:rPr>
                  <a:t>Near real-time data processing &amp; analytics</a:t>
                </a:r>
              </a:p>
            </p:txBody>
          </p:sp>
        </p:grpSp>
        <p:grpSp>
          <p:nvGrpSpPr>
            <p:cNvPr id="20498" name="Group 9"/>
            <p:cNvGrpSpPr>
              <a:grpSpLocks/>
            </p:cNvGrpSpPr>
            <p:nvPr/>
          </p:nvGrpSpPr>
          <p:grpSpPr bwMode="auto">
            <a:xfrm>
              <a:off x="2045153" y="2585303"/>
              <a:ext cx="2920235" cy="1290086"/>
              <a:chOff x="1109326" y="2585303"/>
              <a:chExt cx="2920235" cy="1290086"/>
            </a:xfrm>
          </p:grpSpPr>
          <p:sp>
            <p:nvSpPr>
              <p:cNvPr id="5" name="Text Placeholder 2"/>
              <p:cNvSpPr txBox="1">
                <a:spLocks/>
              </p:cNvSpPr>
              <p:nvPr/>
            </p:nvSpPr>
            <p:spPr>
              <a:xfrm>
                <a:off x="1217248" y="2585969"/>
                <a:ext cx="2753592" cy="1211146"/>
              </a:xfrm>
              <a:prstGeom prst="rect">
                <a:avLst/>
              </a:prstGeom>
              <a:solidFill>
                <a:srgbClr val="0E7BA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08000" tIns="108000" rIns="108000"/>
              <a:lstStyle>
                <a:defPPr>
                  <a:defRPr lang="en-US"/>
                </a:defPPr>
                <a:lvl1pPr>
                  <a:defRPr sz="2200" b="1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 dirty="0"/>
                  <a:t>Machine Learning	</a:t>
                </a:r>
              </a:p>
            </p:txBody>
          </p:sp>
          <p:sp>
            <p:nvSpPr>
              <p:cNvPr id="20503" name="TextBox 11"/>
              <p:cNvSpPr txBox="1">
                <a:spLocks noChangeArrowheads="1"/>
              </p:cNvSpPr>
              <p:nvPr/>
            </p:nvSpPr>
            <p:spPr bwMode="auto">
              <a:xfrm>
                <a:off x="1109326" y="3128859"/>
                <a:ext cx="2920235" cy="746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50602" tIns="120481" rIns="150602" bIns="120481">
                <a:spAutoFit/>
              </a:bodyPr>
              <a:lstStyle>
                <a:lvl1pPr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buClr>
                    <a:schemeClr val="tx1"/>
                  </a:buClr>
                  <a:buFont typeface="Arial" panose="020B0604020202020204" pitchFamily="34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q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Clr>
                    <a:schemeClr val="tx1"/>
                  </a:buClr>
                  <a:buFont typeface="Arial" panose="020B0604020202020204" pitchFamily="34" charset="0"/>
                  <a:buChar char="&gt;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&gt;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&gt;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&gt;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&gt;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eaLnBrk="1" hangingPunct="1">
                  <a:lnSpc>
                    <a:spcPct val="90000"/>
                  </a:lnSpc>
                  <a:spcAft>
                    <a:spcPts val="500"/>
                  </a:spcAft>
                  <a:buClrTx/>
                  <a:buFontTx/>
                  <a:buNone/>
                </a:pPr>
                <a:r>
                  <a:rPr lang="en-US" altLang="en-US" sz="1600" b="0">
                    <a:solidFill>
                      <a:schemeClr val="bg1"/>
                    </a:solidFill>
                    <a:latin typeface="Helvetica" panose="020B0604020202020204" pitchFamily="34" charset="0"/>
                  </a:rPr>
                  <a:t>Incredibly fast, easy to deploy algorithms</a:t>
                </a:r>
              </a:p>
            </p:txBody>
          </p:sp>
        </p:grpSp>
        <p:grpSp>
          <p:nvGrpSpPr>
            <p:cNvPr id="20499" name="Group 12"/>
            <p:cNvGrpSpPr>
              <a:grpSpLocks/>
            </p:cNvGrpSpPr>
            <p:nvPr/>
          </p:nvGrpSpPr>
          <p:grpSpPr bwMode="auto">
            <a:xfrm>
              <a:off x="2153603" y="3901434"/>
              <a:ext cx="2811785" cy="1287545"/>
              <a:chOff x="1217776" y="3901434"/>
              <a:chExt cx="2811785" cy="1287545"/>
            </a:xfrm>
          </p:grpSpPr>
          <p:sp>
            <p:nvSpPr>
              <p:cNvPr id="6" name="Text Placeholder 3"/>
              <p:cNvSpPr txBox="1">
                <a:spLocks/>
              </p:cNvSpPr>
              <p:nvPr/>
            </p:nvSpPr>
            <p:spPr>
              <a:xfrm>
                <a:off x="1217248" y="3901880"/>
                <a:ext cx="2753591" cy="1212734"/>
              </a:xfrm>
              <a:prstGeom prst="rect">
                <a:avLst/>
              </a:prstGeom>
              <a:solidFill>
                <a:srgbClr val="00B2E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08000" tIns="108000" rIns="108000"/>
              <a:lstStyle>
                <a:defPPr>
                  <a:defRPr lang="en-US"/>
                </a:defPPr>
                <a:lvl1pPr>
                  <a:defRPr sz="2200" b="1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 dirty="0"/>
                  <a:t>Unified Data Access</a:t>
                </a:r>
              </a:p>
            </p:txBody>
          </p:sp>
          <p:sp>
            <p:nvSpPr>
              <p:cNvPr id="20501" name="TextBox 16"/>
              <p:cNvSpPr txBox="1">
                <a:spLocks noChangeArrowheads="1"/>
              </p:cNvSpPr>
              <p:nvPr/>
            </p:nvSpPr>
            <p:spPr bwMode="auto">
              <a:xfrm>
                <a:off x="1217776" y="4442449"/>
                <a:ext cx="2811785" cy="746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50602" tIns="120481" rIns="150602" bIns="120481">
                <a:spAutoFit/>
              </a:bodyPr>
              <a:lstStyle>
                <a:lvl1pPr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buClr>
                    <a:schemeClr val="tx1"/>
                  </a:buClr>
                  <a:buFont typeface="Arial" panose="020B0604020202020204" pitchFamily="34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q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Clr>
                    <a:schemeClr val="tx1"/>
                  </a:buClr>
                  <a:buFont typeface="Arial" panose="020B0604020202020204" pitchFamily="34" charset="0"/>
                  <a:buChar char="&gt;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&gt;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&gt;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&gt;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&gt;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eaLnBrk="1" hangingPunct="1">
                  <a:lnSpc>
                    <a:spcPct val="90000"/>
                  </a:lnSpc>
                  <a:spcAft>
                    <a:spcPts val="500"/>
                  </a:spcAft>
                  <a:buClrTx/>
                  <a:buFontTx/>
                  <a:buNone/>
                </a:pPr>
                <a:r>
                  <a:rPr lang="en-US" altLang="en-US" sz="1600" b="0">
                    <a:solidFill>
                      <a:schemeClr val="bg1"/>
                    </a:solidFill>
                    <a:latin typeface="Helvetica" panose="020B0604020202020204" pitchFamily="34" charset="0"/>
                  </a:rPr>
                  <a:t>Fast, familiar query language for all data</a:t>
                </a:r>
              </a:p>
            </p:txBody>
          </p:sp>
        </p:grpSp>
      </p:grpSp>
      <p:sp>
        <p:nvSpPr>
          <p:cNvPr id="20486" name="TextBox 17"/>
          <p:cNvSpPr txBox="1">
            <a:spLocks noChangeArrowheads="1"/>
          </p:cNvSpPr>
          <p:nvPr/>
        </p:nvSpPr>
        <p:spPr bwMode="auto">
          <a:xfrm>
            <a:off x="4949825" y="1206500"/>
            <a:ext cx="37353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rgbClr val="000000"/>
                </a:solidFill>
              </a:rPr>
              <a:t>Micro-batch event processing </a:t>
            </a:r>
            <a:r>
              <a:rPr lang="en-US" altLang="en-US" sz="1400" b="0">
                <a:solidFill>
                  <a:srgbClr val="000000"/>
                </a:solidFill>
              </a:rPr>
              <a:t>for near real-time analytics </a:t>
            </a:r>
          </a:p>
          <a:p>
            <a:pPr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sz="1400" b="0">
                <a:solidFill>
                  <a:srgbClr val="000000"/>
                </a:solidFill>
                <a:latin typeface="Helvetica" panose="020B0604020202020204" pitchFamily="34" charset="0"/>
              </a:rPr>
              <a:t>Process live streams of data (IoT, Twitter, Kafka)</a:t>
            </a:r>
          </a:p>
          <a:p>
            <a:pPr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sz="1400" b="0">
                <a:solidFill>
                  <a:srgbClr val="000000"/>
                </a:solidFill>
                <a:latin typeface="Helvetica" panose="020B0604020202020204" pitchFamily="34" charset="0"/>
              </a:rPr>
              <a:t>No multi-threading or parallel processing required</a:t>
            </a:r>
            <a:endParaRPr lang="en-US" altLang="en-US" sz="1400" b="0">
              <a:solidFill>
                <a:srgbClr val="000000"/>
              </a:solidFill>
            </a:endParaRPr>
          </a:p>
        </p:txBody>
      </p:sp>
      <p:sp>
        <p:nvSpPr>
          <p:cNvPr id="20487" name="TextBox 19"/>
          <p:cNvSpPr txBox="1">
            <a:spLocks noChangeArrowheads="1"/>
          </p:cNvSpPr>
          <p:nvPr/>
        </p:nvSpPr>
        <p:spPr bwMode="auto">
          <a:xfrm>
            <a:off x="4927600" y="2724150"/>
            <a:ext cx="35909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sz="1400"/>
              <a:t>Predictive and prescriptive analytics</a:t>
            </a:r>
            <a:r>
              <a:rPr lang="en-US" altLang="en-US" sz="1400" b="0"/>
              <a:t>, and smart application design, from statistical and algorithmic models </a:t>
            </a:r>
          </a:p>
          <a:p>
            <a:pPr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sz="1400" b="0"/>
              <a:t>Algorithms are pre-built  </a:t>
            </a:r>
          </a:p>
        </p:txBody>
      </p:sp>
      <p:sp>
        <p:nvSpPr>
          <p:cNvPr id="20488" name="TextBox 21"/>
          <p:cNvSpPr txBox="1">
            <a:spLocks noChangeArrowheads="1"/>
          </p:cNvSpPr>
          <p:nvPr/>
        </p:nvSpPr>
        <p:spPr bwMode="auto">
          <a:xfrm>
            <a:off x="4989513" y="4030663"/>
            <a:ext cx="35512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sz="1400"/>
              <a:t>Query your structured data sets </a:t>
            </a:r>
            <a:r>
              <a:rPr lang="en-US" altLang="en-US" sz="1400" b="0"/>
              <a:t>with SQL or other dataframe APIs </a:t>
            </a:r>
          </a:p>
          <a:p>
            <a:pPr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sz="1400" b="0"/>
              <a:t>Data mining, BI, and insight discovery </a:t>
            </a:r>
          </a:p>
          <a:p>
            <a:pPr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sz="1400" b="0"/>
              <a:t>Get results faster due to performance</a:t>
            </a:r>
          </a:p>
        </p:txBody>
      </p:sp>
      <p:sp>
        <p:nvSpPr>
          <p:cNvPr id="20489" name="TextBox 22"/>
          <p:cNvSpPr txBox="1">
            <a:spLocks noChangeArrowheads="1"/>
          </p:cNvSpPr>
          <p:nvPr/>
        </p:nvSpPr>
        <p:spPr bwMode="auto">
          <a:xfrm>
            <a:off x="4989513" y="5272088"/>
            <a:ext cx="39036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sz="1400"/>
              <a:t>Represent data in a graph</a:t>
            </a:r>
          </a:p>
          <a:p>
            <a:pPr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sz="1400" b="0"/>
              <a:t>Represent/analyze systems represented by nodes and interconnections between them</a:t>
            </a:r>
          </a:p>
          <a:p>
            <a:pPr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sz="1400" b="0"/>
              <a:t>Transportation, person to person relationships, etc.</a:t>
            </a:r>
          </a:p>
          <a:p>
            <a:pPr eaLnBrk="1" hangingPunct="1">
              <a:buClrTx/>
              <a:buFont typeface="Arial" panose="020B0604020202020204" pitchFamily="34" charset="0"/>
              <a:buChar char="•"/>
            </a:pPr>
            <a:endParaRPr lang="en-US" altLang="en-US" sz="1400" b="0"/>
          </a:p>
        </p:txBody>
      </p:sp>
      <p:grpSp>
        <p:nvGrpSpPr>
          <p:cNvPr id="20490" name="Group 7"/>
          <p:cNvGrpSpPr>
            <a:grpSpLocks/>
          </p:cNvGrpSpPr>
          <p:nvPr/>
        </p:nvGrpSpPr>
        <p:grpSpPr bwMode="auto">
          <a:xfrm>
            <a:off x="428625" y="1268413"/>
            <a:ext cx="1603375" cy="5162550"/>
            <a:chOff x="9517970" y="1431736"/>
            <a:chExt cx="1603405" cy="3994331"/>
          </a:xfrm>
        </p:grpSpPr>
        <p:sp>
          <p:nvSpPr>
            <p:cNvPr id="21" name="Rectangle 20"/>
            <p:cNvSpPr/>
            <p:nvPr/>
          </p:nvSpPr>
          <p:spPr>
            <a:xfrm>
              <a:off x="9517970" y="1431736"/>
              <a:ext cx="356252" cy="3994331"/>
            </a:xfrm>
            <a:prstGeom prst="rect">
              <a:avLst/>
            </a:prstGeom>
            <a:solidFill>
              <a:srgbClr val="00B2E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eaLnBrk="1" hangingPunct="1">
                <a:defRPr/>
              </a:pPr>
              <a:r>
                <a:rPr lang="en-US" b="1" dirty="0"/>
                <a:t>Spark Core</a:t>
              </a: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>
            <a:xfrm>
              <a:off x="9978354" y="3469434"/>
              <a:ext cx="1143021" cy="938398"/>
            </a:xfrm>
            <a:prstGeom prst="rect">
              <a:avLst/>
            </a:prstGeom>
            <a:solidFill>
              <a:srgbClr val="003F6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en-US" dirty="0"/>
                <a:t>Spark SQL</a:t>
              </a:r>
            </a:p>
          </p:txBody>
        </p:sp>
        <p:sp>
          <p:nvSpPr>
            <p:cNvPr id="25" name="Rectangle 24"/>
            <p:cNvSpPr>
              <a:spLocks/>
            </p:cNvSpPr>
            <p:nvPr/>
          </p:nvSpPr>
          <p:spPr>
            <a:xfrm>
              <a:off x="9978354" y="1431736"/>
              <a:ext cx="1143021" cy="933484"/>
            </a:xfrm>
            <a:prstGeom prst="rect">
              <a:avLst/>
            </a:prstGeom>
            <a:solidFill>
              <a:srgbClr val="003F6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en-US" dirty="0"/>
                <a:t>Spark Streaming</a:t>
              </a:r>
            </a:p>
          </p:txBody>
        </p:sp>
        <p:sp>
          <p:nvSpPr>
            <p:cNvPr id="26" name="Rectangle 25"/>
            <p:cNvSpPr>
              <a:spLocks/>
            </p:cNvSpPr>
            <p:nvPr/>
          </p:nvSpPr>
          <p:spPr>
            <a:xfrm>
              <a:off x="9978354" y="2454884"/>
              <a:ext cx="1143021" cy="933484"/>
            </a:xfrm>
            <a:prstGeom prst="rect">
              <a:avLst/>
            </a:prstGeom>
            <a:solidFill>
              <a:srgbClr val="003F6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en-US" dirty="0" err="1"/>
                <a:t>MLlib</a:t>
              </a:r>
              <a:r>
                <a:rPr lang="en-US" dirty="0"/>
                <a:t> (machine learning)</a:t>
              </a: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>
            <a:xfrm>
              <a:off x="9978354" y="4487669"/>
              <a:ext cx="1143021" cy="938398"/>
            </a:xfrm>
            <a:prstGeom prst="rect">
              <a:avLst/>
            </a:prstGeom>
            <a:solidFill>
              <a:srgbClr val="003F6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en-US" dirty="0" err="1"/>
                <a:t>GraphX</a:t>
              </a:r>
              <a:r>
                <a:rPr lang="en-US" dirty="0"/>
                <a:t> (graph)</a:t>
              </a: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827732" y="2510404"/>
            <a:ext cx="4122093" cy="133774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5100" y="1236663"/>
            <a:ext cx="8805863" cy="3216465"/>
          </a:xfrm>
        </p:spPr>
        <p:txBody>
          <a:bodyPr/>
          <a:lstStyle/>
          <a:p>
            <a:r>
              <a:rPr lang="en-US" dirty="0"/>
              <a:t>In 1959, Arthur Samuel defined machine learning as a "Field of study that gives computers the ability to learn without being explicitly programmed"</a:t>
            </a:r>
          </a:p>
          <a:p>
            <a:endParaRPr lang="en-US" dirty="0"/>
          </a:p>
          <a:p>
            <a:r>
              <a:rPr lang="en-US" dirty="0"/>
              <a:t>Machine learning automates the development of analytical models that can learn and make predictions on data</a:t>
            </a:r>
          </a:p>
          <a:p>
            <a:endParaRPr lang="en-US" dirty="0"/>
          </a:p>
          <a:p>
            <a:r>
              <a:rPr lang="en-US" dirty="0"/>
              <a:t>Machine learning allows computers to find hidden insights without being explicitly programmed where to look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099" y="4644198"/>
            <a:ext cx="5757863" cy="178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– A more formal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Tom Mitchell of Carnegie Mellon University provides a widely quoted, more formal definition of machine learning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"A computer program is said to learn from experience E with respect to some class of tasks T and performance measure P if its performance at tasks in T, as measured by P, improves with experience E"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716" y="3980622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9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Examples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5100" y="1236663"/>
            <a:ext cx="8805863" cy="3216465"/>
          </a:xfrm>
        </p:spPr>
        <p:txBody>
          <a:bodyPr/>
          <a:lstStyle/>
          <a:p>
            <a:r>
              <a:rPr lang="en-US" dirty="0">
                <a:solidFill>
                  <a:srgbClr val="292929"/>
                </a:solidFill>
              </a:rPr>
              <a:t>Online advertising</a:t>
            </a:r>
          </a:p>
          <a:p>
            <a:r>
              <a:rPr lang="en-US" dirty="0">
                <a:solidFill>
                  <a:srgbClr val="292929"/>
                </a:solidFill>
              </a:rPr>
              <a:t>Detecting credit card fraud</a:t>
            </a:r>
          </a:p>
          <a:p>
            <a:r>
              <a:rPr lang="en-US" dirty="0">
                <a:solidFill>
                  <a:srgbClr val="292929"/>
                </a:solidFill>
              </a:rPr>
              <a:t>Stock market forecasting</a:t>
            </a:r>
          </a:p>
          <a:p>
            <a:r>
              <a:rPr lang="en-US" dirty="0">
                <a:solidFill>
                  <a:srgbClr val="292929"/>
                </a:solidFill>
              </a:rPr>
              <a:t>Medical diagnosis</a:t>
            </a:r>
          </a:p>
          <a:p>
            <a:r>
              <a:rPr lang="en-US" dirty="0">
                <a:solidFill>
                  <a:srgbClr val="292929"/>
                </a:solidFill>
              </a:rPr>
              <a:t>Speech recognition</a:t>
            </a:r>
          </a:p>
          <a:p>
            <a:r>
              <a:rPr lang="en-US" dirty="0">
                <a:solidFill>
                  <a:srgbClr val="292929"/>
                </a:solidFill>
              </a:rPr>
              <a:t>Self-driving cars</a:t>
            </a:r>
          </a:p>
          <a:p>
            <a:pPr marL="342900" lvl="1" indent="0">
              <a:buNone/>
            </a:pPr>
            <a:endParaRPr lang="en-US" dirty="0">
              <a:solidFill>
                <a:srgbClr val="292929"/>
              </a:solidFill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324" y="4036074"/>
            <a:ext cx="3111500" cy="193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5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The program is “trained” on a pre-defined set of “training examples”, which then facilitate its ability to reach an accurate conclusion when given new data</a:t>
            </a:r>
          </a:p>
          <a:p>
            <a:pPr lvl="1"/>
            <a:r>
              <a:rPr lang="en-US" dirty="0"/>
              <a:t>The algorithm is presented with example inputs and their desired outputs (correct results)</a:t>
            </a:r>
          </a:p>
          <a:p>
            <a:pPr lvl="1"/>
            <a:r>
              <a:rPr lang="en-US" dirty="0"/>
              <a:t>The goal is to learn a general rule that maps inputs to outputs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No labels are given to the learning algorithm, leaving it on its own to find structure (patterns and relationships) in its input</a:t>
            </a:r>
          </a:p>
          <a:p>
            <a:pPr lvl="1"/>
            <a:r>
              <a:rPr lang="en-US" dirty="0"/>
              <a:t>Unsupervised learning can be a goal in itself (discovering hidden patterns in data) or a means towards an end (feature learning)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353" y="4995677"/>
            <a:ext cx="2383743" cy="14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9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vs. Unsupervised Learning</a:t>
            </a:r>
          </a:p>
        </p:txBody>
      </p:sp>
      <p:pic>
        <p:nvPicPr>
          <p:cNvPr id="7170" name="Picture 2" descr="https://cdn-images-1.medium.com/max/800/1*3nfPT9oOadXZGpPSy6h7v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1" y="2471532"/>
            <a:ext cx="7620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68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Supervised Learning (Classification)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5100" y="1236663"/>
            <a:ext cx="8805863" cy="4660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Goal is to make predictions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43" y="1991832"/>
            <a:ext cx="6767146" cy="43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08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Unsupervised Learning (Clustering)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81" y="2117725"/>
            <a:ext cx="6942422" cy="4435224"/>
          </a:xfrm>
          <a:prstGeom prst="rect">
            <a:avLst/>
          </a:prstGeom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165100" y="1236663"/>
            <a:ext cx="8805863" cy="46602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5715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574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-11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-11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71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-11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9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-11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kern="0" dirty="0"/>
              <a:t>Goal is to understand the structure of the data, not make predictions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256892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MAZ_Template_2013-Aug-2">
  <a:themeElements>
    <a:clrScheme name="blank 16">
      <a:dk1>
        <a:srgbClr val="000000"/>
      </a:dk1>
      <a:lt1>
        <a:srgbClr val="FFFFFF"/>
      </a:lt1>
      <a:dk2>
        <a:srgbClr val="18827D"/>
      </a:dk2>
      <a:lt2>
        <a:srgbClr val="A9A9A9"/>
      </a:lt2>
      <a:accent1>
        <a:srgbClr val="1088DA"/>
      </a:accent1>
      <a:accent2>
        <a:srgbClr val="005BA0"/>
      </a:accent2>
      <a:accent3>
        <a:srgbClr val="FFFFFF"/>
      </a:accent3>
      <a:accent4>
        <a:srgbClr val="000000"/>
      </a:accent4>
      <a:accent5>
        <a:srgbClr val="AAC3EA"/>
      </a:accent5>
      <a:accent6>
        <a:srgbClr val="005291"/>
      </a:accent6>
      <a:hlink>
        <a:srgbClr val="3333FF"/>
      </a:hlink>
      <a:folHlink>
        <a:srgbClr val="FD8A3B"/>
      </a:folHlink>
    </a:clrScheme>
    <a:fontScheme name="S&amp;C Template Example Slides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lnDef>
  </a:objectDefaults>
  <a:extraClrSchemeLst>
    <a:extraClrScheme>
      <a:clrScheme name="S&amp;C Template Example Slide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&amp;C Template Example Slide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8">
        <a:dk1>
          <a:srgbClr val="000000"/>
        </a:dk1>
        <a:lt1>
          <a:srgbClr val="FFFFFF"/>
        </a:lt1>
        <a:dk2>
          <a:srgbClr val="199B9B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FF6B07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9">
        <a:dk1>
          <a:srgbClr val="000000"/>
        </a:dk1>
        <a:lt1>
          <a:srgbClr val="FFFFFF"/>
        </a:lt1>
        <a:dk2>
          <a:srgbClr val="33CCCC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10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11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703B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12">
        <a:dk1>
          <a:srgbClr val="000000"/>
        </a:dk1>
        <a:lt1>
          <a:srgbClr val="FFFFFF"/>
        </a:lt1>
        <a:dk2>
          <a:srgbClr val="2BB0AD"/>
        </a:dk2>
        <a:lt2>
          <a:srgbClr val="B9B9B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969696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13">
        <a:dk1>
          <a:srgbClr val="000000"/>
        </a:dk1>
        <a:lt1>
          <a:srgbClr val="FFFFFF"/>
        </a:lt1>
        <a:dk2>
          <a:srgbClr val="2BB0AD"/>
        </a:dk2>
        <a:lt2>
          <a:srgbClr val="B9B9B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FD8A3B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14">
        <a:dk1>
          <a:srgbClr val="000000"/>
        </a:dk1>
        <a:lt1>
          <a:srgbClr val="FFFFFF"/>
        </a:lt1>
        <a:dk2>
          <a:srgbClr val="18827D"/>
        </a:dk2>
        <a:lt2>
          <a:srgbClr val="A9A9A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777777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15">
        <a:dk1>
          <a:srgbClr val="000000"/>
        </a:dk1>
        <a:lt1>
          <a:srgbClr val="FFFFFF"/>
        </a:lt1>
        <a:dk2>
          <a:srgbClr val="18827D"/>
        </a:dk2>
        <a:lt2>
          <a:srgbClr val="A9A9A9"/>
        </a:lt2>
        <a:accent1>
          <a:srgbClr val="1088DA"/>
        </a:accent1>
        <a:accent2>
          <a:srgbClr val="005BA0"/>
        </a:accent2>
        <a:accent3>
          <a:srgbClr val="FFFFFF"/>
        </a:accent3>
        <a:accent4>
          <a:srgbClr val="000000"/>
        </a:accent4>
        <a:accent5>
          <a:srgbClr val="AAC3EA"/>
        </a:accent5>
        <a:accent6>
          <a:srgbClr val="005291"/>
        </a:accent6>
        <a:hlink>
          <a:srgbClr val="777777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8">
        <a:dk1>
          <a:srgbClr val="000000"/>
        </a:dk1>
        <a:lt1>
          <a:srgbClr val="FFFFFF"/>
        </a:lt1>
        <a:dk2>
          <a:srgbClr val="199B9B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FF6B07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9">
        <a:dk1>
          <a:srgbClr val="000000"/>
        </a:dk1>
        <a:lt1>
          <a:srgbClr val="FFFFFF"/>
        </a:lt1>
        <a:dk2>
          <a:srgbClr val="33CCCC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0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1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703B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2">
        <a:dk1>
          <a:srgbClr val="000000"/>
        </a:dk1>
        <a:lt1>
          <a:srgbClr val="FFFFFF"/>
        </a:lt1>
        <a:dk2>
          <a:srgbClr val="2BB0AD"/>
        </a:dk2>
        <a:lt2>
          <a:srgbClr val="B9B9B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969696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2BB0AD"/>
        </a:dk2>
        <a:lt2>
          <a:srgbClr val="B9B9B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FD8A3B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18827D"/>
        </a:dk2>
        <a:lt2>
          <a:srgbClr val="A9A9A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777777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18827D"/>
        </a:dk2>
        <a:lt2>
          <a:srgbClr val="A9A9A9"/>
        </a:lt2>
        <a:accent1>
          <a:srgbClr val="1088DA"/>
        </a:accent1>
        <a:accent2>
          <a:srgbClr val="005BA0"/>
        </a:accent2>
        <a:accent3>
          <a:srgbClr val="FFFFFF"/>
        </a:accent3>
        <a:accent4>
          <a:srgbClr val="000000"/>
        </a:accent4>
        <a:accent5>
          <a:srgbClr val="AAC3EA"/>
        </a:accent5>
        <a:accent6>
          <a:srgbClr val="005291"/>
        </a:accent6>
        <a:hlink>
          <a:srgbClr val="777777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18827D"/>
        </a:dk2>
        <a:lt2>
          <a:srgbClr val="A9A9A9"/>
        </a:lt2>
        <a:accent1>
          <a:srgbClr val="1088DA"/>
        </a:accent1>
        <a:accent2>
          <a:srgbClr val="005BA0"/>
        </a:accent2>
        <a:accent3>
          <a:srgbClr val="FFFFFF"/>
        </a:accent3>
        <a:accent4>
          <a:srgbClr val="000000"/>
        </a:accent4>
        <a:accent5>
          <a:srgbClr val="AAC3EA"/>
        </a:accent5>
        <a:accent6>
          <a:srgbClr val="005291"/>
        </a:accent6>
        <a:hlink>
          <a:srgbClr val="3333FF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 [Compatibility Mode]" id="{A1CC78D2-35A8-4C6C-934A-3FB81902F895}" vid="{1933E8BC-9F35-48F6-A4EC-EA68C19B455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8049</TotalTime>
  <Words>953</Words>
  <Application>Microsoft Office PowerPoint</Application>
  <PresentationFormat>On-screen Show (4:3)</PresentationFormat>
  <Paragraphs>149</Paragraphs>
  <Slides>19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MS PGothic</vt:lpstr>
      <vt:lpstr>Arial</vt:lpstr>
      <vt:lpstr>Helvetica</vt:lpstr>
      <vt:lpstr>Segoe UI Light</vt:lpstr>
      <vt:lpstr>Times New Roman</vt:lpstr>
      <vt:lpstr>Wingdings</vt:lpstr>
      <vt:lpstr>IMAZ_Template_2013-Aug-2</vt:lpstr>
      <vt:lpstr>think-cell Slide</vt:lpstr>
      <vt:lpstr>Lab 3 – Machine Learning </vt:lpstr>
      <vt:lpstr>Spark Capabilities </vt:lpstr>
      <vt:lpstr>Machine Learning</vt:lpstr>
      <vt:lpstr>Machine Learning – A more formal definition</vt:lpstr>
      <vt:lpstr>Machine Learning Examples</vt:lpstr>
      <vt:lpstr>Categories of Machine Learning</vt:lpstr>
      <vt:lpstr>Supervised vs. Unsupervised Learning</vt:lpstr>
      <vt:lpstr>Example of Supervised Learning (Classification)</vt:lpstr>
      <vt:lpstr>Example of Unsupervised Learning (Clustering)</vt:lpstr>
      <vt:lpstr>Typical Machine Learning Process and Pipeline</vt:lpstr>
      <vt:lpstr>Spark ML</vt:lpstr>
      <vt:lpstr>Spark ML</vt:lpstr>
      <vt:lpstr>Typical Steps in ML Pipeline</vt:lpstr>
      <vt:lpstr>Recommendation Systems </vt:lpstr>
      <vt:lpstr>Collaborative Filtering with Spark ML</vt:lpstr>
      <vt:lpstr>Alternating Least Squares (ALS) Algorithm</vt:lpstr>
      <vt:lpstr>Tuning a Spark ML Model - Hyperparameters</vt:lpstr>
      <vt:lpstr>Lab 3 Flow</vt:lpstr>
      <vt:lpstr>Lab 3 Flow (continued)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Dirk</dc:creator>
  <cp:lastModifiedBy>Richard Tarro</cp:lastModifiedBy>
  <cp:revision>326</cp:revision>
  <dcterms:created xsi:type="dcterms:W3CDTF">2015-01-22T19:18:00Z</dcterms:created>
  <dcterms:modified xsi:type="dcterms:W3CDTF">2016-06-17T20:51:24Z</dcterms:modified>
</cp:coreProperties>
</file>