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2"/>
  </p:notesMasterIdLst>
  <p:sldIdLst>
    <p:sldId id="4778" r:id="rId2"/>
    <p:sldId id="1010" r:id="rId3"/>
    <p:sldId id="4780" r:id="rId4"/>
    <p:sldId id="4779" r:id="rId5"/>
    <p:sldId id="4781" r:id="rId6"/>
    <p:sldId id="4782" r:id="rId7"/>
    <p:sldId id="4783" r:id="rId8"/>
    <p:sldId id="4784" r:id="rId9"/>
    <p:sldId id="4785" r:id="rId10"/>
    <p:sldId id="275" r:id="rId11"/>
  </p:sldIdLst>
  <p:sldSz cx="12192000" cy="6858000"/>
  <p:notesSz cx="6858000" cy="9144000"/>
  <p:embeddedFontLst>
    <p:embeddedFont>
      <p:font typeface="Roboto" panose="02000000000000000000" pitchFamily="2" charset="0"/>
      <p:regular r:id="rId13"/>
      <p:bold r:id="rId14"/>
      <p:italic r:id="rId15"/>
      <p:boldItalic r:id="rId16"/>
    </p:embeddedFont>
    <p:embeddedFont>
      <p:font typeface="Roboto Light" panose="02000000000000000000" pitchFamily="2" charset="0"/>
      <p:regular r:id="rId17"/>
      <p:italic r:id="rId18"/>
    </p:embeddedFont>
    <p:embeddedFont>
      <p:font typeface="Roboto Medium" panose="02000000000000000000" pitchFamily="2" charset="0"/>
      <p:regular r:id="rId19"/>
      <p: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296525-5741-74FD-6424-55F304679913}" v="591" dt="2024-07-20T01:16:47.5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71" d="100"/>
          <a:sy n="71" d="100"/>
        </p:scale>
        <p:origin x="1354" y="53"/>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19/07/2024</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10</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lIns="0" tIns="45720" rIns="91440" bIns="45720" anchor="t">
            <a:noAutofit/>
          </a:bodyPr>
          <a:lstStyle/>
          <a:p>
            <a:r>
              <a:rPr lang="en-AU">
                <a:latin typeface="Roboto Light"/>
                <a:ea typeface="Roboto Light"/>
                <a:cs typeface="Roboto Light"/>
              </a:rPr>
              <a:t>July 2024</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2710132"/>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2773018"/>
            <a:ext cx="1896185" cy="1718741"/>
          </a:xfrm>
          <a:prstGeom prst="rect">
            <a:avLst/>
          </a:prstGeom>
          <a:noFill/>
        </p:spPr>
        <p:txBody>
          <a:bodyPr wrap="square" lIns="0" tIns="0" rIns="0" bIns="0" rtlCol="0" anchor="t">
            <a:noAutofit/>
          </a:bodyPr>
          <a:lstStyle/>
          <a:p>
            <a:r>
              <a:rPr lang="en-AU" sz="1400" dirty="0">
                <a:latin typeface="Roboto"/>
                <a:ea typeface="Roboto"/>
                <a:cs typeface="Roboto"/>
              </a:rPr>
              <a:t>Customer Analytics</a:t>
            </a:r>
            <a:endParaRPr lang="en-AU" sz="1400" dirty="0" err="1">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24755"/>
            <a:ext cx="7580989" cy="2998327"/>
          </a:xfrm>
          <a:prstGeom prst="rect">
            <a:avLst/>
          </a:prstGeom>
          <a:noFill/>
        </p:spPr>
        <p:txBody>
          <a:bodyPr wrap="square" lIns="0" tIns="0" rIns="0" bIns="0" rtlCol="0" anchor="t">
            <a:noAutofit/>
          </a:bodyPr>
          <a:lstStyle/>
          <a:p>
            <a:pPr marL="171450" indent="-171450">
              <a:buFont typeface="Arial"/>
              <a:buChar char="•"/>
            </a:pPr>
            <a:r>
              <a:rPr lang="en-AU" sz="1200" b="1" dirty="0">
                <a:solidFill>
                  <a:srgbClr val="111111"/>
                </a:solidFill>
                <a:latin typeface="Roboto Light"/>
                <a:ea typeface="+mn-lt"/>
                <a:cs typeface="+mn-lt"/>
              </a:rPr>
              <a:t>Bulk Buying Preference: </a:t>
            </a:r>
            <a:r>
              <a:rPr lang="en-AU" sz="1200" dirty="0">
                <a:solidFill>
                  <a:srgbClr val="111111"/>
                </a:solidFill>
                <a:latin typeface="Roboto Light"/>
                <a:ea typeface="+mn-lt"/>
                <a:cs typeface="+mn-lt"/>
              </a:rPr>
              <a:t>A significant majority of customers tend to purchase multiple packs of chips in a single transaction, indicating a strong preference for bulk buying.</a:t>
            </a:r>
            <a:endParaRPr lang="en-AU" sz="1200" dirty="0">
              <a:solidFill>
                <a:srgbClr val="111111"/>
              </a:solidFill>
              <a:ea typeface="Roboto Light"/>
              <a:cs typeface="Roboto Light"/>
            </a:endParaRPr>
          </a:p>
          <a:p>
            <a:pPr marL="171450" indent="-171450">
              <a:buFont typeface="Arial"/>
              <a:buChar char="•"/>
            </a:pPr>
            <a:endParaRPr lang="en-AU" sz="1200" dirty="0">
              <a:solidFill>
                <a:srgbClr val="111111"/>
              </a:solidFill>
              <a:latin typeface="Roboto Light"/>
              <a:ea typeface="+mn-lt"/>
              <a:cs typeface="+mn-lt"/>
            </a:endParaRPr>
          </a:p>
          <a:p>
            <a:pPr marL="171450" indent="-171450">
              <a:buFont typeface="Arial"/>
              <a:buChar char="•"/>
            </a:pPr>
            <a:r>
              <a:rPr lang="en-AU" sz="1200" b="1" dirty="0">
                <a:solidFill>
                  <a:srgbClr val="111111"/>
                </a:solidFill>
                <a:latin typeface="Roboto Light"/>
                <a:ea typeface="+mn-lt"/>
                <a:cs typeface="+mn-lt"/>
              </a:rPr>
              <a:t>Key Customer Segments</a:t>
            </a:r>
            <a:r>
              <a:rPr lang="en-AU" sz="1200" dirty="0">
                <a:solidFill>
                  <a:srgbClr val="111111"/>
                </a:solidFill>
                <a:latin typeface="Roboto Light"/>
                <a:ea typeface="+mn-lt"/>
                <a:cs typeface="+mn-lt"/>
              </a:rPr>
              <a:t>: Sales are primarily driven by three customer segments: Budget Older-Families, Mainstream Young-Singles/Couples, and Retirees.</a:t>
            </a:r>
            <a:endParaRPr lang="en-AU" dirty="0">
              <a:ea typeface="Roboto Light"/>
              <a:cs typeface="Roboto Light"/>
            </a:endParaRPr>
          </a:p>
          <a:p>
            <a:endParaRPr lang="en-AU" sz="1200" dirty="0">
              <a:solidFill>
                <a:srgbClr val="111111"/>
              </a:solidFill>
              <a:latin typeface="Roboto Light"/>
              <a:ea typeface="+mn-lt"/>
              <a:cs typeface="+mn-lt"/>
            </a:endParaRPr>
          </a:p>
          <a:p>
            <a:pPr marL="171450" indent="-171450">
              <a:buFont typeface="Arial"/>
              <a:buChar char="•"/>
            </a:pPr>
            <a:r>
              <a:rPr lang="en-AU" sz="1200" b="1" dirty="0">
                <a:solidFill>
                  <a:srgbClr val="111111"/>
                </a:solidFill>
                <a:latin typeface="Roboto Light"/>
                <a:ea typeface="+mn-lt"/>
                <a:cs typeface="+mn-lt"/>
              </a:rPr>
              <a:t>Preferred Chip Pack Size</a:t>
            </a:r>
            <a:r>
              <a:rPr lang="en-AU" sz="1200" dirty="0">
                <a:solidFill>
                  <a:srgbClr val="111111"/>
                </a:solidFill>
                <a:latin typeface="Roboto Light"/>
                <a:ea typeface="+mn-lt"/>
                <a:cs typeface="+mn-lt"/>
              </a:rPr>
              <a:t>: The 175g chip pack size emerges as the most popular choice among consumers, accounting for 27% of total sales and over 120,000 units sold.</a:t>
            </a:r>
            <a:endParaRPr lang="en-AU" sz="1200">
              <a:solidFill>
                <a:srgbClr val="000005"/>
              </a:solidFill>
              <a:latin typeface="Roboto"/>
              <a:ea typeface="+mn-lt"/>
              <a:cs typeface="+mn-lt"/>
            </a:endParaRPr>
          </a:p>
          <a:p>
            <a:pPr marL="285750" indent="-285750">
              <a:buFont typeface="Arial"/>
              <a:buChar char="•"/>
            </a:pPr>
            <a:endParaRPr lang="en-AU" sz="1200" dirty="0">
              <a:solidFill>
                <a:srgbClr val="1F2328"/>
              </a:solidFill>
              <a:latin typeface="Roboto"/>
              <a:ea typeface="+mn-lt"/>
              <a:cs typeface="+mn-lt"/>
            </a:endParaRPr>
          </a:p>
          <a:p>
            <a:pPr marL="171450" indent="-171450">
              <a:buFont typeface="Arial"/>
              <a:buChar char="•"/>
            </a:pPr>
            <a:r>
              <a:rPr lang="en-AU" sz="1200" b="1" dirty="0">
                <a:solidFill>
                  <a:srgbClr val="111111"/>
                </a:solidFill>
                <a:latin typeface="Roboto Light"/>
                <a:ea typeface="+mn-lt"/>
                <a:cs typeface="+mn-lt"/>
              </a:rPr>
              <a:t>Market Dominance by Brand</a:t>
            </a:r>
            <a:r>
              <a:rPr lang="en-AU" sz="1200" dirty="0">
                <a:solidFill>
                  <a:srgbClr val="111111"/>
                </a:solidFill>
                <a:latin typeface="Roboto Light"/>
                <a:ea typeface="+mn-lt"/>
                <a:cs typeface="+mn-lt"/>
              </a:rPr>
              <a:t>: Kettle dominates the market, being the preferred brand across most customer segments.</a:t>
            </a:r>
            <a:endParaRPr lang="en-AU" sz="1200" dirty="0">
              <a:solidFill>
                <a:srgbClr val="1F2328"/>
              </a:solidFill>
              <a:latin typeface="Roboto"/>
              <a:ea typeface="+mn-lt"/>
              <a:cs typeface="+mn-lt"/>
            </a:endParaRPr>
          </a:p>
          <a:p>
            <a:pPr lvl="1">
              <a:buFont typeface="Arial"/>
              <a:buChar char="•"/>
            </a:pPr>
            <a:endParaRPr lang="en-AU" sz="1200" dirty="0">
              <a:solidFill>
                <a:srgbClr val="111111"/>
              </a:solidFill>
              <a:latin typeface="Roboto"/>
              <a:ea typeface="+mn-lt"/>
              <a:cs typeface="+mn-lt"/>
            </a:endParaRPr>
          </a:p>
          <a:p>
            <a:pPr marL="171450" indent="-171450">
              <a:buFont typeface="Arial,Sans-Serif"/>
              <a:buChar char="•"/>
            </a:pPr>
            <a:r>
              <a:rPr lang="en-AU" sz="1200" b="1" dirty="0">
                <a:solidFill>
                  <a:srgbClr val="111111"/>
                </a:solidFill>
                <a:latin typeface="Roboto Light"/>
                <a:ea typeface="+mn-lt"/>
                <a:cs typeface="+mn-lt"/>
              </a:rPr>
              <a:t>Seasonal Trends: </a:t>
            </a:r>
            <a:r>
              <a:rPr lang="en-AU" sz="1200" dirty="0">
                <a:solidFill>
                  <a:srgbClr val="111111"/>
                </a:solidFill>
                <a:latin typeface="Roboto Light"/>
                <a:ea typeface="+mn-lt"/>
                <a:cs typeface="+mn-lt"/>
              </a:rPr>
              <a:t>Seasonal trends reveal an increase in transactions during December, likely linked to Christmas celebrations. Peak sales during this period reached $6410.9.</a:t>
            </a:r>
            <a:endParaRPr lang="en-AU" dirty="0"/>
          </a:p>
          <a:p>
            <a:pPr marL="285750" indent="-285750" algn="l">
              <a:buFont typeface="Arial"/>
              <a:buChar char="•"/>
            </a:pPr>
            <a:endParaRPr lang="en-AU" sz="1200" dirty="0">
              <a:solidFill>
                <a:srgbClr val="1F2328"/>
              </a:solidFill>
              <a:latin typeface="Roboto Light" panose="02000000000000000000" pitchFamily="2" charset="0"/>
              <a:ea typeface="Roboto Light" panose="02000000000000000000" pitchFamily="2" charset="0"/>
              <a:cs typeface="Roboto Light"/>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lIns="0" tIns="0" rIns="91440" bIns="45720" anchor="t">
            <a:noAutofit/>
          </a:bodyPr>
          <a:lstStyle/>
          <a:p>
            <a:r>
              <a:rPr lang="en-AU" dirty="0">
                <a:latin typeface="Roboto Medium"/>
                <a:ea typeface="Roboto Medium"/>
                <a:cs typeface="Roboto Medium"/>
              </a:rPr>
              <a:t>Customer Analytics.</a:t>
            </a:r>
            <a:endParaRPr lang="en-AU" dirty="0"/>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lIns="0" tIns="0" rIns="91440" bIns="45720" anchor="t"/>
          <a:lstStyle/>
          <a:p>
            <a:r>
              <a:rPr lang="en-AU" sz="2000" dirty="0">
                <a:latin typeface="Roboto"/>
                <a:ea typeface="Roboto"/>
                <a:cs typeface="Roboto"/>
              </a:rPr>
              <a:t>Sales are driven by three customer segments: Budget Older-Families, Mainstream Young-Singles/Couples, and Retirees.</a:t>
            </a:r>
            <a:endParaRPr lang="en-AU" sz="1200" dirty="0">
              <a:solidFill>
                <a:srgbClr val="1F2328"/>
              </a:solidFill>
              <a:latin typeface="Roboto Light"/>
              <a:ea typeface="Roboto Light"/>
              <a:cs typeface="Roboto Light"/>
            </a:endParaRPr>
          </a:p>
        </p:txBody>
      </p:sp>
      <p:pic>
        <p:nvPicPr>
          <p:cNvPr id="2" name="Imagen 1" descr="Gráfico, Gráfico de barras&#10;&#10;Descripción generada automáticamente">
            <a:extLst>
              <a:ext uri="{FF2B5EF4-FFF2-40B4-BE49-F238E27FC236}">
                <a16:creationId xmlns:a16="http://schemas.microsoft.com/office/drawing/2014/main" id="{320B5CE4-4C53-0E8A-ABC0-BB17D1453DE7}"/>
              </a:ext>
            </a:extLst>
          </p:cNvPr>
          <p:cNvPicPr>
            <a:picLocks noChangeAspect="1"/>
          </p:cNvPicPr>
          <p:nvPr/>
        </p:nvPicPr>
        <p:blipFill>
          <a:blip r:embed="rId2"/>
          <a:stretch>
            <a:fillRect/>
          </a:stretch>
        </p:blipFill>
        <p:spPr>
          <a:xfrm>
            <a:off x="2156602" y="1709130"/>
            <a:ext cx="8554530" cy="4144228"/>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599541" y="467748"/>
            <a:ext cx="10479600" cy="824400"/>
          </a:xfrm>
        </p:spPr>
        <p:txBody>
          <a:bodyPr lIns="0" tIns="0" rIns="91440" bIns="45720" anchor="t"/>
          <a:lstStyle/>
          <a:p>
            <a:r>
              <a:rPr lang="en-AU" sz="2000" dirty="0">
                <a:solidFill>
                  <a:srgbClr val="111111"/>
                </a:solidFill>
                <a:latin typeface="Roboto"/>
                <a:ea typeface="Roboto"/>
                <a:cs typeface="Roboto"/>
              </a:rPr>
              <a:t>In 90% of transactions, customers purchased multiple packets</a:t>
            </a:r>
            <a:r>
              <a:rPr lang="en-AU" sz="2000" dirty="0">
                <a:latin typeface="Roboto"/>
                <a:ea typeface="Roboto"/>
                <a:cs typeface="Roboto"/>
              </a:rPr>
              <a:t>, t</a:t>
            </a:r>
            <a:r>
              <a:rPr lang="en-AU" sz="2000" dirty="0">
                <a:solidFill>
                  <a:srgbClr val="111111"/>
                </a:solidFill>
                <a:latin typeface="Roboto"/>
                <a:ea typeface="Roboto"/>
                <a:cs typeface="Roboto"/>
              </a:rPr>
              <a:t>he Budget Older-Families and Young Families segments had an average purchase quantity exceeding 8 packets per transaction, s</a:t>
            </a:r>
            <a:r>
              <a:rPr lang="en-AU" sz="2000" dirty="0">
                <a:latin typeface="Roboto"/>
                <a:ea typeface="Roboto"/>
                <a:cs typeface="Roboto"/>
              </a:rPr>
              <a:t>etting them apart from the other segments.</a:t>
            </a:r>
            <a:endParaRPr lang="en-AU" sz="2000" dirty="0">
              <a:solidFill>
                <a:srgbClr val="1F2328"/>
              </a:solidFill>
              <a:latin typeface="Roboto"/>
              <a:ea typeface="Roboto Light"/>
              <a:cs typeface="Roboto Light"/>
            </a:endParaRPr>
          </a:p>
        </p:txBody>
      </p:sp>
      <p:pic>
        <p:nvPicPr>
          <p:cNvPr id="5" name="Imagen 4">
            <a:extLst>
              <a:ext uri="{FF2B5EF4-FFF2-40B4-BE49-F238E27FC236}">
                <a16:creationId xmlns:a16="http://schemas.microsoft.com/office/drawing/2014/main" id="{6553244D-84BC-EF6A-9533-FEDE2EE9AA40}"/>
              </a:ext>
            </a:extLst>
          </p:cNvPr>
          <p:cNvPicPr>
            <a:picLocks noChangeAspect="1"/>
          </p:cNvPicPr>
          <p:nvPr/>
        </p:nvPicPr>
        <p:blipFill>
          <a:blip r:embed="rId2"/>
          <a:stretch>
            <a:fillRect/>
          </a:stretch>
        </p:blipFill>
        <p:spPr>
          <a:xfrm>
            <a:off x="4453589" y="1946695"/>
            <a:ext cx="7626788" cy="4502989"/>
          </a:xfrm>
          <a:prstGeom prst="rect">
            <a:avLst/>
          </a:prstGeom>
        </p:spPr>
      </p:pic>
      <p:pic>
        <p:nvPicPr>
          <p:cNvPr id="3" name="Picture 2" descr="A graph with a red bar&#10;&#10;Description automatically generated">
            <a:extLst>
              <a:ext uri="{FF2B5EF4-FFF2-40B4-BE49-F238E27FC236}">
                <a16:creationId xmlns:a16="http://schemas.microsoft.com/office/drawing/2014/main" id="{3B4E24E1-8DBD-A558-D660-BEF218C4A09D}"/>
              </a:ext>
            </a:extLst>
          </p:cNvPr>
          <p:cNvPicPr>
            <a:picLocks noChangeAspect="1"/>
          </p:cNvPicPr>
          <p:nvPr/>
        </p:nvPicPr>
        <p:blipFill>
          <a:blip r:embed="rId3"/>
          <a:stretch>
            <a:fillRect/>
          </a:stretch>
        </p:blipFill>
        <p:spPr>
          <a:xfrm>
            <a:off x="1195297" y="1944628"/>
            <a:ext cx="2770876" cy="2494291"/>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lIns="0" tIns="0" rIns="91440" bIns="45720" anchor="t"/>
          <a:lstStyle/>
          <a:p>
            <a:pPr>
              <a:spcBef>
                <a:spcPts val="0"/>
              </a:spcBef>
            </a:pPr>
            <a:r>
              <a:rPr lang="en-AU" sz="2000" dirty="0">
                <a:solidFill>
                  <a:srgbClr val="1F2328"/>
                </a:solidFill>
                <a:latin typeface="Roboto"/>
                <a:ea typeface="Roboto Light"/>
                <a:cs typeface="Roboto Light"/>
              </a:rPr>
              <a:t>The 175g chip pack size emerges as the most popular choice among consumers, accounting for 27% of total sales.</a:t>
            </a:r>
            <a:endParaRPr lang="en-US" sz="2000" dirty="0">
              <a:latin typeface="Roboto"/>
            </a:endParaRPr>
          </a:p>
        </p:txBody>
      </p:sp>
      <p:pic>
        <p:nvPicPr>
          <p:cNvPr id="6" name="Picture 5" descr="A graph of different sizes of food&#10;&#10;Description automatically generated">
            <a:extLst>
              <a:ext uri="{FF2B5EF4-FFF2-40B4-BE49-F238E27FC236}">
                <a16:creationId xmlns:a16="http://schemas.microsoft.com/office/drawing/2014/main" id="{8FF6123F-3AB0-4C6C-B7EA-6BEA4BD1DA9D}"/>
              </a:ext>
            </a:extLst>
          </p:cNvPr>
          <p:cNvPicPr>
            <a:picLocks noChangeAspect="1"/>
          </p:cNvPicPr>
          <p:nvPr/>
        </p:nvPicPr>
        <p:blipFill>
          <a:blip r:embed="rId2"/>
          <a:stretch>
            <a:fillRect/>
          </a:stretch>
        </p:blipFill>
        <p:spPr>
          <a:xfrm>
            <a:off x="2363697" y="1718423"/>
            <a:ext cx="8151963" cy="3837205"/>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2319644"/>
          </a:xfrm>
        </p:spPr>
        <p:txBody>
          <a:bodyPr lIns="0" tIns="0" rIns="91440" bIns="45720" anchor="t"/>
          <a:lstStyle/>
          <a:p>
            <a:pPr marL="342900" indent="-342900">
              <a:buFont typeface="Calibri" panose="020B0604020202020204" pitchFamily="34" charset="0"/>
              <a:buChar char="-"/>
            </a:pPr>
            <a:r>
              <a:rPr lang="en-AU" sz="2000" dirty="0">
                <a:solidFill>
                  <a:srgbClr val="1F2328"/>
                </a:solidFill>
                <a:latin typeface="Roboto"/>
                <a:ea typeface="Roboto Light"/>
                <a:cs typeface="Roboto Light"/>
              </a:rPr>
              <a:t>Kettle dominates the market, being the preferred brand across most customer segments.  Exceptions exist for Budget-OLDER FAMILIES and Mainstream-RETIREES, which tend to buy products from the brand Smiths.</a:t>
            </a:r>
            <a:endParaRPr lang="en-AU" sz="2000" dirty="0">
              <a:solidFill>
                <a:srgbClr val="1F2328"/>
              </a:solidFill>
              <a:ea typeface="Roboto Light"/>
              <a:cs typeface="Roboto Light"/>
            </a:endParaRPr>
          </a:p>
          <a:p>
            <a:pPr marL="342900" indent="-342900">
              <a:buFont typeface="Calibri" panose="020B0604020202020204" pitchFamily="34" charset="0"/>
              <a:buChar char="-"/>
            </a:pPr>
            <a:r>
              <a:rPr lang="en-AU" sz="2000" dirty="0">
                <a:solidFill>
                  <a:srgbClr val="1F2328"/>
                </a:solidFill>
                <a:latin typeface="Roboto"/>
                <a:ea typeface="Roboto Light"/>
                <a:cs typeface="Roboto Light"/>
              </a:rPr>
              <a:t>Kettle Mozzarella Basil Pesto 175g" leads product sales with 6381 units sold, closely followed by "Kettle’s Tortilla Chips Honey Jalapeño Chili 150g" at 6309 units sold.</a:t>
            </a:r>
          </a:p>
          <a:p>
            <a:endParaRPr lang="en-AU" sz="2000" dirty="0">
              <a:solidFill>
                <a:srgbClr val="1F2328"/>
              </a:solidFill>
              <a:latin typeface="Roboto"/>
              <a:ea typeface="Roboto Light"/>
              <a:cs typeface="Roboto Light"/>
            </a:endParaRPr>
          </a:p>
          <a:p>
            <a:pPr marL="342900" indent="-342900">
              <a:spcBef>
                <a:spcPts val="0"/>
              </a:spcBef>
              <a:buFont typeface="Calibri" panose="020B0604020202020204" pitchFamily="34" charset="0"/>
              <a:buChar char="-"/>
            </a:pPr>
            <a:r>
              <a:rPr lang="en-AU" sz="2000" dirty="0">
                <a:solidFill>
                  <a:srgbClr val="1F2328"/>
                </a:solidFill>
                <a:latin typeface="Roboto"/>
                <a:ea typeface="Roboto Light"/>
                <a:cs typeface="Roboto Light"/>
              </a:rPr>
              <a:t>Despite Kettle and Smiths being the preferred brands, Dorito Corn Chip Supreme 380g is the top-selling product, generating $39052, which is 13% higher than Kettle's best-selling product.</a:t>
            </a:r>
          </a:p>
          <a:p>
            <a:pPr marL="342900" indent="-342900">
              <a:spcBef>
                <a:spcPts val="0"/>
              </a:spcBef>
              <a:buFont typeface="Calibri" panose="020B0604020202020204" pitchFamily="34" charset="0"/>
              <a:buChar char="-"/>
            </a:pPr>
            <a:endParaRPr lang="en-AU" sz="2000" dirty="0">
              <a:solidFill>
                <a:srgbClr val="1F2328"/>
              </a:solidFill>
              <a:latin typeface="Roboto"/>
              <a:ea typeface="Roboto Light"/>
              <a:cs typeface="Roboto Light"/>
            </a:endParaRPr>
          </a:p>
          <a:p>
            <a:pPr marL="342900" indent="-342900">
              <a:spcBef>
                <a:spcPts val="0"/>
              </a:spcBef>
              <a:buFont typeface="Calibri" panose="020B0604020202020204" pitchFamily="34" charset="0"/>
              <a:buChar char="-"/>
            </a:pPr>
            <a:endParaRPr lang="en-AU" sz="2000" dirty="0">
              <a:solidFill>
                <a:srgbClr val="1F2328"/>
              </a:solidFill>
              <a:latin typeface="Roboto"/>
              <a:ea typeface="Roboto Light"/>
              <a:cs typeface="Roboto Light"/>
            </a:endParaRPr>
          </a:p>
          <a:p>
            <a:pPr marL="342900" indent="-342900">
              <a:spcBef>
                <a:spcPts val="0"/>
              </a:spcBef>
              <a:buFont typeface="Calibri" panose="020B0604020202020204" pitchFamily="34" charset="0"/>
              <a:buChar char="-"/>
            </a:pPr>
            <a:endParaRPr lang="en-AU" sz="2000" dirty="0">
              <a:solidFill>
                <a:srgbClr val="1F2328"/>
              </a:solidFill>
              <a:latin typeface="Roboto"/>
              <a:ea typeface="Roboto Light"/>
              <a:cs typeface="Roboto Light"/>
            </a:endParaRPr>
          </a:p>
        </p:txBody>
      </p:sp>
      <p:pic>
        <p:nvPicPr>
          <p:cNvPr id="5" name="Picture 4" descr="A graph of sales&#10;&#10;Description automatically generated">
            <a:extLst>
              <a:ext uri="{FF2B5EF4-FFF2-40B4-BE49-F238E27FC236}">
                <a16:creationId xmlns:a16="http://schemas.microsoft.com/office/drawing/2014/main" id="{411B6156-550A-0E6F-C46F-2D722A891B1E}"/>
              </a:ext>
            </a:extLst>
          </p:cNvPr>
          <p:cNvPicPr>
            <a:picLocks noChangeAspect="1"/>
          </p:cNvPicPr>
          <p:nvPr/>
        </p:nvPicPr>
        <p:blipFill>
          <a:blip r:embed="rId2"/>
          <a:stretch>
            <a:fillRect/>
          </a:stretch>
        </p:blipFill>
        <p:spPr>
          <a:xfrm>
            <a:off x="3048000" y="3427576"/>
            <a:ext cx="5722189" cy="3108356"/>
          </a:xfrm>
          <a:prstGeom prst="rect">
            <a:avLst/>
          </a:prstGeom>
        </p:spPr>
      </p:pic>
    </p:spTree>
    <p:extLst>
      <p:ext uri="{BB962C8B-B14F-4D97-AF65-F5344CB8AC3E}">
        <p14:creationId xmlns:p14="http://schemas.microsoft.com/office/powerpoint/2010/main" val="1575296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2319644"/>
          </a:xfrm>
        </p:spPr>
        <p:txBody>
          <a:bodyPr lIns="0" tIns="0" rIns="91440" bIns="45720" anchor="t"/>
          <a:lstStyle/>
          <a:p>
            <a:pPr marL="342900" indent="-342900">
              <a:buFont typeface="Calibri" panose="020B0604020202020204" pitchFamily="34" charset="0"/>
              <a:buChar char="-"/>
            </a:pPr>
            <a:endParaRPr lang="en-AU" sz="2000" dirty="0">
              <a:solidFill>
                <a:srgbClr val="1F2328"/>
              </a:solidFill>
              <a:latin typeface="Roboto"/>
              <a:ea typeface="Roboto Light"/>
              <a:cs typeface="Roboto Light"/>
            </a:endParaRPr>
          </a:p>
          <a:p>
            <a:pPr marL="342900" indent="-342900">
              <a:spcBef>
                <a:spcPts val="0"/>
              </a:spcBef>
              <a:buFont typeface="Calibri" panose="020B0604020202020204" pitchFamily="34" charset="0"/>
              <a:buChar char="-"/>
            </a:pPr>
            <a:endParaRPr lang="en-AU" sz="2000" dirty="0">
              <a:solidFill>
                <a:srgbClr val="1F2328"/>
              </a:solidFill>
              <a:latin typeface="Roboto"/>
              <a:ea typeface="Roboto Light"/>
              <a:cs typeface="Roboto Light"/>
            </a:endParaRPr>
          </a:p>
        </p:txBody>
      </p:sp>
      <p:pic>
        <p:nvPicPr>
          <p:cNvPr id="6" name="Picture 5" descr="A graph of a graph&#10;&#10;Description automatically generated">
            <a:extLst>
              <a:ext uri="{FF2B5EF4-FFF2-40B4-BE49-F238E27FC236}">
                <a16:creationId xmlns:a16="http://schemas.microsoft.com/office/drawing/2014/main" id="{313656D6-D53E-B49A-D6BE-023064E62F08}"/>
              </a:ext>
            </a:extLst>
          </p:cNvPr>
          <p:cNvPicPr>
            <a:picLocks noChangeAspect="1"/>
          </p:cNvPicPr>
          <p:nvPr/>
        </p:nvPicPr>
        <p:blipFill>
          <a:blip r:embed="rId2"/>
          <a:stretch>
            <a:fillRect/>
          </a:stretch>
        </p:blipFill>
        <p:spPr>
          <a:xfrm>
            <a:off x="762000" y="1727024"/>
            <a:ext cx="6901133" cy="3590858"/>
          </a:xfrm>
          <a:prstGeom prst="rect">
            <a:avLst/>
          </a:prstGeom>
        </p:spPr>
      </p:pic>
      <p:sp>
        <p:nvSpPr>
          <p:cNvPr id="11" name="TextBox 10">
            <a:extLst>
              <a:ext uri="{FF2B5EF4-FFF2-40B4-BE49-F238E27FC236}">
                <a16:creationId xmlns:a16="http://schemas.microsoft.com/office/drawing/2014/main" id="{72A474A1-8E57-1A99-84E3-F51AB7028814}"/>
              </a:ext>
            </a:extLst>
          </p:cNvPr>
          <p:cNvSpPr txBox="1"/>
          <p:nvPr/>
        </p:nvSpPr>
        <p:spPr>
          <a:xfrm>
            <a:off x="1532626" y="713117"/>
            <a:ext cx="9744973" cy="61555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AU" sz="2000" dirty="0">
                <a:solidFill>
                  <a:srgbClr val="1F2328"/>
                </a:solidFill>
                <a:latin typeface="Roboto"/>
                <a:ea typeface="Roboto"/>
                <a:cs typeface="Roboto"/>
              </a:rPr>
              <a:t>Seasonal trends show an increase in transactions during December, likely linked to Christmas celebrations, with peak sales reaching $6410.</a:t>
            </a:r>
            <a:endParaRPr lang="en-US" sz="2000" dirty="0">
              <a:latin typeface="Roboto"/>
              <a:ea typeface="Roboto"/>
              <a:cs typeface="Roboto"/>
            </a:endParaRPr>
          </a:p>
        </p:txBody>
      </p:sp>
      <p:pic>
        <p:nvPicPr>
          <p:cNvPr id="12" name="Picture 11" descr="A line graph with numbers and a line&#10;&#10;Description automatically generated">
            <a:extLst>
              <a:ext uri="{FF2B5EF4-FFF2-40B4-BE49-F238E27FC236}">
                <a16:creationId xmlns:a16="http://schemas.microsoft.com/office/drawing/2014/main" id="{73ED0A09-7871-1390-98C6-A5F4A4BA0C3F}"/>
              </a:ext>
            </a:extLst>
          </p:cNvPr>
          <p:cNvPicPr>
            <a:picLocks noChangeAspect="1"/>
          </p:cNvPicPr>
          <p:nvPr/>
        </p:nvPicPr>
        <p:blipFill>
          <a:blip r:embed="rId3"/>
          <a:stretch>
            <a:fillRect/>
          </a:stretch>
        </p:blipFill>
        <p:spPr>
          <a:xfrm>
            <a:off x="7663132" y="1866045"/>
            <a:ext cx="4399473" cy="3456589"/>
          </a:xfrm>
          <a:prstGeom prst="rect">
            <a:avLst/>
          </a:prstGeom>
        </p:spPr>
      </p:pic>
    </p:spTree>
    <p:extLst>
      <p:ext uri="{BB962C8B-B14F-4D97-AF65-F5344CB8AC3E}">
        <p14:creationId xmlns:p14="http://schemas.microsoft.com/office/powerpoint/2010/main" val="3475402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6328</TotalTime>
  <Words>372</Words>
  <Application>Microsoft Office PowerPoint</Application>
  <PresentationFormat>Widescreen</PresentationFormat>
  <Paragraphs>36</Paragraphs>
  <Slides>10</Slides>
  <Notes>2</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Sarah D'oliveiro</cp:lastModifiedBy>
  <cp:revision>774</cp:revision>
  <dcterms:created xsi:type="dcterms:W3CDTF">2018-02-07T23:23:24Z</dcterms:created>
  <dcterms:modified xsi:type="dcterms:W3CDTF">2024-07-20T01:19:19Z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