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sldIdLst>
    <p:sldId id="256" r:id="rId5"/>
    <p:sldId id="261" r:id="rId6"/>
    <p:sldId id="262" r:id="rId7"/>
    <p:sldId id="263" r:id="rId8"/>
    <p:sldId id="264" r:id="rId9"/>
    <p:sldId id="265" r:id="rId10"/>
    <p:sldId id="267" r:id="rId11"/>
    <p:sldId id="268" r:id="rId12"/>
    <p:sldId id="271" r:id="rId13"/>
    <p:sldId id="266"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FD1E065-4AF9-4868-B197-358FD85CE87C}" type="datetimeFigureOut">
              <a:rPr lang="es-MX" smtClean="0"/>
              <a:t>01/12/2021</a:t>
            </a:fld>
            <a:endParaRPr lang="es-MX"/>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1B43156-AC4B-4FD2-BAB5-C33589D4C160}" type="slidenum">
              <a:rPr lang="es-MX" smtClean="0"/>
              <a:t>‹Nº›</a:t>
            </a:fld>
            <a:endParaRPr lang="es-MX"/>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26124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D1E065-4AF9-4868-B197-358FD85CE87C}" type="datetimeFigureOut">
              <a:rPr lang="es-MX" smtClean="0"/>
              <a:t>01/12/2021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1B43156-AC4B-4FD2-BAB5-C33589D4C160}" type="slidenum">
              <a:rPr lang="es-MX" smtClean="0"/>
              <a:t>‹Nº›</a:t>
            </a:fld>
            <a:endParaRPr lang="es-MX"/>
          </a:p>
        </p:txBody>
      </p:sp>
    </p:spTree>
    <p:extLst>
      <p:ext uri="{BB962C8B-B14F-4D97-AF65-F5344CB8AC3E}">
        <p14:creationId xmlns:p14="http://schemas.microsoft.com/office/powerpoint/2010/main" val="3281539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D1E065-4AF9-4868-B197-358FD85CE87C}" type="datetimeFigureOut">
              <a:rPr lang="es-MX" smtClean="0"/>
              <a:t>01/12/2021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1B43156-AC4B-4FD2-BAB5-C33589D4C160}" type="slidenum">
              <a:rPr lang="es-MX" smtClean="0"/>
              <a:t>‹Nº›</a:t>
            </a:fld>
            <a:endParaRPr lang="es-MX"/>
          </a:p>
        </p:txBody>
      </p:sp>
    </p:spTree>
    <p:extLst>
      <p:ext uri="{BB962C8B-B14F-4D97-AF65-F5344CB8AC3E}">
        <p14:creationId xmlns:p14="http://schemas.microsoft.com/office/powerpoint/2010/main" val="179825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D1E065-4AF9-4868-B197-358FD85CE87C}" type="datetimeFigureOut">
              <a:rPr lang="es-MX" smtClean="0"/>
              <a:t>01/12/2021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1B43156-AC4B-4FD2-BAB5-C33589D4C160}" type="slidenum">
              <a:rPr lang="es-MX" smtClean="0"/>
              <a:t>‹Nº›</a:t>
            </a:fld>
            <a:endParaRPr lang="es-MX"/>
          </a:p>
        </p:txBody>
      </p:sp>
    </p:spTree>
    <p:extLst>
      <p:ext uri="{BB962C8B-B14F-4D97-AF65-F5344CB8AC3E}">
        <p14:creationId xmlns:p14="http://schemas.microsoft.com/office/powerpoint/2010/main" val="373688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FD1E065-4AF9-4868-B197-358FD85CE87C}" type="datetimeFigureOut">
              <a:rPr lang="es-MX" smtClean="0"/>
              <a:t>01/12/2021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1B43156-AC4B-4FD2-BAB5-C33589D4C160}" type="slidenum">
              <a:rPr lang="es-MX" smtClean="0"/>
              <a:t>‹Nº›</a:t>
            </a:fld>
            <a:endParaRPr lang="es-MX"/>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035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FD1E065-4AF9-4868-B197-358FD85CE87C}" type="datetimeFigureOut">
              <a:rPr lang="es-MX" smtClean="0"/>
              <a:t>01/12/2021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1B43156-AC4B-4FD2-BAB5-C33589D4C160}" type="slidenum">
              <a:rPr lang="es-MX" smtClean="0"/>
              <a:t>‹Nº›</a:t>
            </a:fld>
            <a:endParaRPr lang="es-MX"/>
          </a:p>
        </p:txBody>
      </p:sp>
    </p:spTree>
    <p:extLst>
      <p:ext uri="{BB962C8B-B14F-4D97-AF65-F5344CB8AC3E}">
        <p14:creationId xmlns:p14="http://schemas.microsoft.com/office/powerpoint/2010/main" val="173205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D1E065-4AF9-4868-B197-358FD85CE87C}" type="datetimeFigureOut">
              <a:rPr lang="es-MX" smtClean="0"/>
              <a:t>01/12/2021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1B43156-AC4B-4FD2-BAB5-C33589D4C160}" type="slidenum">
              <a:rPr lang="es-MX" smtClean="0"/>
              <a:t>‹Nº›</a:t>
            </a:fld>
            <a:endParaRPr lang="es-MX"/>
          </a:p>
        </p:txBody>
      </p:sp>
    </p:spTree>
    <p:extLst>
      <p:ext uri="{BB962C8B-B14F-4D97-AF65-F5344CB8AC3E}">
        <p14:creationId xmlns:p14="http://schemas.microsoft.com/office/powerpoint/2010/main" val="841273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FD1E065-4AF9-4868-B197-358FD85CE87C}" type="datetimeFigureOut">
              <a:rPr lang="es-MX" smtClean="0"/>
              <a:t>01/12/2021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1B43156-AC4B-4FD2-BAB5-C33589D4C160}" type="slidenum">
              <a:rPr lang="es-MX" smtClean="0"/>
              <a:t>‹Nº›</a:t>
            </a:fld>
            <a:endParaRPr lang="es-MX"/>
          </a:p>
        </p:txBody>
      </p:sp>
    </p:spTree>
    <p:extLst>
      <p:ext uri="{BB962C8B-B14F-4D97-AF65-F5344CB8AC3E}">
        <p14:creationId xmlns:p14="http://schemas.microsoft.com/office/powerpoint/2010/main" val="2264519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1E065-4AF9-4868-B197-358FD85CE87C}" type="datetimeFigureOut">
              <a:rPr lang="es-MX" smtClean="0"/>
              <a:t>01/12/2021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1B43156-AC4B-4FD2-BAB5-C33589D4C160}" type="slidenum">
              <a:rPr lang="es-MX" smtClean="0"/>
              <a:t>‹Nº›</a:t>
            </a:fld>
            <a:endParaRPr lang="es-MX"/>
          </a:p>
        </p:txBody>
      </p:sp>
    </p:spTree>
    <p:extLst>
      <p:ext uri="{BB962C8B-B14F-4D97-AF65-F5344CB8AC3E}">
        <p14:creationId xmlns:p14="http://schemas.microsoft.com/office/powerpoint/2010/main" val="180806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FD1E065-4AF9-4868-B197-358FD85CE87C}" type="datetimeFigureOut">
              <a:rPr lang="es-MX" smtClean="0"/>
              <a:t>01/12/2021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1B43156-AC4B-4FD2-BAB5-C33589D4C160}" type="slidenum">
              <a:rPr lang="es-MX" smtClean="0"/>
              <a:t>‹Nº›</a:t>
            </a:fld>
            <a:endParaRPr lang="es-MX"/>
          </a:p>
        </p:txBody>
      </p:sp>
    </p:spTree>
    <p:extLst>
      <p:ext uri="{BB962C8B-B14F-4D97-AF65-F5344CB8AC3E}">
        <p14:creationId xmlns:p14="http://schemas.microsoft.com/office/powerpoint/2010/main" val="3915344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FD1E065-4AF9-4868-B197-358FD85CE87C}" type="datetimeFigureOut">
              <a:rPr lang="es-MX" smtClean="0"/>
              <a:t>01/12/2021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1B43156-AC4B-4FD2-BAB5-C33589D4C160}" type="slidenum">
              <a:rPr lang="es-MX" smtClean="0"/>
              <a:t>‹Nº›</a:t>
            </a:fld>
            <a:endParaRPr lang="es-MX"/>
          </a:p>
        </p:txBody>
      </p:sp>
    </p:spTree>
    <p:extLst>
      <p:ext uri="{BB962C8B-B14F-4D97-AF65-F5344CB8AC3E}">
        <p14:creationId xmlns:p14="http://schemas.microsoft.com/office/powerpoint/2010/main" val="144923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FD1E065-4AF9-4868-B197-358FD85CE87C}" type="datetimeFigureOut">
              <a:rPr lang="es-MX" smtClean="0"/>
              <a:t>01/12/2021</a:t>
            </a:fld>
            <a:endParaRPr lang="es-MX"/>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MX"/>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1B43156-AC4B-4FD2-BAB5-C33589D4C160}" type="slidenum">
              <a:rPr lang="es-MX" smtClean="0"/>
              <a:t>‹Nº›</a:t>
            </a:fld>
            <a:endParaRPr lang="es-MX"/>
          </a:p>
        </p:txBody>
      </p:sp>
    </p:spTree>
    <p:extLst>
      <p:ext uri="{BB962C8B-B14F-4D97-AF65-F5344CB8AC3E}">
        <p14:creationId xmlns:p14="http://schemas.microsoft.com/office/powerpoint/2010/main" val="326689246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xmlns="" id="{5106AB36-3661-4CC9-AA95-0D4301868F42}"/>
              </a:ext>
            </a:extLst>
          </p:cNvPr>
          <p:cNvSpPr txBox="1"/>
          <p:nvPr/>
        </p:nvSpPr>
        <p:spPr>
          <a:xfrm>
            <a:off x="877080" y="1611976"/>
            <a:ext cx="7677102" cy="584775"/>
          </a:xfrm>
          <a:prstGeom prst="rect">
            <a:avLst/>
          </a:prstGeom>
          <a:noFill/>
        </p:spPr>
        <p:txBody>
          <a:bodyPr wrap="none" rtlCol="0">
            <a:spAutoFit/>
          </a:bodyPr>
          <a:lstStyle/>
          <a:p>
            <a:r>
              <a:rPr lang="es-MX" sz="3200" dirty="0"/>
              <a:t>Universidad Tecnológica Metropolitana</a:t>
            </a:r>
          </a:p>
        </p:txBody>
      </p:sp>
      <p:sp>
        <p:nvSpPr>
          <p:cNvPr id="9" name="CuadroTexto 8">
            <a:extLst>
              <a:ext uri="{FF2B5EF4-FFF2-40B4-BE49-F238E27FC236}">
                <a16:creationId xmlns:a16="http://schemas.microsoft.com/office/drawing/2014/main" xmlns="" id="{250D6CE2-FDD5-4805-AA7F-601680080B90}"/>
              </a:ext>
            </a:extLst>
          </p:cNvPr>
          <p:cNvSpPr txBox="1"/>
          <p:nvPr/>
        </p:nvSpPr>
        <p:spPr>
          <a:xfrm>
            <a:off x="877080" y="2586898"/>
            <a:ext cx="5884944" cy="461665"/>
          </a:xfrm>
          <a:prstGeom prst="rect">
            <a:avLst/>
          </a:prstGeom>
          <a:noFill/>
        </p:spPr>
        <p:txBody>
          <a:bodyPr wrap="none" rtlCol="0">
            <a:spAutoFit/>
          </a:bodyPr>
          <a:lstStyle/>
          <a:p>
            <a:r>
              <a:rPr lang="es-MX" sz="2400" dirty="0"/>
              <a:t>Desarrollo de Software Multiplataforma</a:t>
            </a:r>
          </a:p>
        </p:txBody>
      </p:sp>
      <p:sp>
        <p:nvSpPr>
          <p:cNvPr id="10" name="CuadroTexto 9">
            <a:extLst>
              <a:ext uri="{FF2B5EF4-FFF2-40B4-BE49-F238E27FC236}">
                <a16:creationId xmlns:a16="http://schemas.microsoft.com/office/drawing/2014/main" xmlns="" id="{E87124F8-4EE3-4545-ADB8-0F4B97C2AFD4}"/>
              </a:ext>
            </a:extLst>
          </p:cNvPr>
          <p:cNvSpPr txBox="1"/>
          <p:nvPr/>
        </p:nvSpPr>
        <p:spPr>
          <a:xfrm>
            <a:off x="877080" y="3456939"/>
            <a:ext cx="4001416" cy="461665"/>
          </a:xfrm>
          <a:prstGeom prst="rect">
            <a:avLst/>
          </a:prstGeom>
          <a:noFill/>
        </p:spPr>
        <p:txBody>
          <a:bodyPr wrap="none" rtlCol="0">
            <a:spAutoFit/>
          </a:bodyPr>
          <a:lstStyle/>
          <a:p>
            <a:r>
              <a:rPr lang="es-MX" sz="2400" dirty="0"/>
              <a:t>4to Cuatrimestre  Grupo C</a:t>
            </a:r>
          </a:p>
        </p:txBody>
      </p:sp>
      <p:sp>
        <p:nvSpPr>
          <p:cNvPr id="11" name="CuadroTexto 10">
            <a:extLst>
              <a:ext uri="{FF2B5EF4-FFF2-40B4-BE49-F238E27FC236}">
                <a16:creationId xmlns:a16="http://schemas.microsoft.com/office/drawing/2014/main" xmlns="" id="{5C21B62E-F90F-486B-9292-AFF9060066EE}"/>
              </a:ext>
            </a:extLst>
          </p:cNvPr>
          <p:cNvSpPr txBox="1"/>
          <p:nvPr/>
        </p:nvSpPr>
        <p:spPr>
          <a:xfrm>
            <a:off x="953222" y="4264059"/>
            <a:ext cx="4626588" cy="2215991"/>
          </a:xfrm>
          <a:prstGeom prst="rect">
            <a:avLst/>
          </a:prstGeom>
          <a:noFill/>
        </p:spPr>
        <p:txBody>
          <a:bodyPr wrap="none" rtlCol="0">
            <a:spAutoFit/>
          </a:bodyPr>
          <a:lstStyle/>
          <a:p>
            <a:r>
              <a:rPr lang="es-MX" sz="2400" dirty="0"/>
              <a:t>Integrantes</a:t>
            </a:r>
          </a:p>
          <a:p>
            <a:endParaRPr lang="es-MX" sz="2400" dirty="0"/>
          </a:p>
          <a:p>
            <a:r>
              <a:rPr lang="es-MX" sz="2200" dirty="0" smtClean="0"/>
              <a:t>Jonathan </a:t>
            </a:r>
            <a:r>
              <a:rPr lang="es-MX" sz="2200" dirty="0" err="1" smtClean="0"/>
              <a:t>Missael</a:t>
            </a:r>
            <a:r>
              <a:rPr lang="es-MX" sz="2200" dirty="0" smtClean="0"/>
              <a:t> </a:t>
            </a:r>
            <a:r>
              <a:rPr lang="es-MX" sz="2200" dirty="0"/>
              <a:t>Sabido Reynoso</a:t>
            </a:r>
          </a:p>
          <a:p>
            <a:r>
              <a:rPr lang="es-MX" sz="2200" dirty="0"/>
              <a:t>Christian </a:t>
            </a:r>
            <a:r>
              <a:rPr lang="es-MX" sz="2200" dirty="0" smtClean="0"/>
              <a:t>Je</a:t>
            </a:r>
            <a:r>
              <a:rPr lang="es-ES" sz="2200" dirty="0" err="1" smtClean="0"/>
              <a:t>sús</a:t>
            </a:r>
            <a:r>
              <a:rPr lang="es-ES" sz="2200" dirty="0" smtClean="0"/>
              <a:t> </a:t>
            </a:r>
            <a:r>
              <a:rPr lang="es-MX" sz="2200" dirty="0" smtClean="0"/>
              <a:t>Balam </a:t>
            </a:r>
            <a:r>
              <a:rPr lang="es-MX" sz="2200" dirty="0"/>
              <a:t>Rosas</a:t>
            </a:r>
          </a:p>
          <a:p>
            <a:r>
              <a:rPr lang="es-MX" sz="2200" dirty="0"/>
              <a:t>Abraham </a:t>
            </a:r>
            <a:r>
              <a:rPr lang="es-MX" sz="2200" dirty="0" smtClean="0"/>
              <a:t>Enrique Herrera </a:t>
            </a:r>
            <a:r>
              <a:rPr lang="es-MX" sz="2200" dirty="0"/>
              <a:t>Caro</a:t>
            </a:r>
          </a:p>
          <a:p>
            <a:endParaRPr lang="es-MX" sz="2400" dirty="0"/>
          </a:p>
        </p:txBody>
      </p:sp>
      <p:pic>
        <p:nvPicPr>
          <p:cNvPr id="13" name="Imagen 12" descr="Logotipo&#10;&#10;Descripción generada automáticamente">
            <a:extLst>
              <a:ext uri="{FF2B5EF4-FFF2-40B4-BE49-F238E27FC236}">
                <a16:creationId xmlns:a16="http://schemas.microsoft.com/office/drawing/2014/main" xmlns="" id="{E0B4F819-2966-4D45-9B06-72617A0D16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5706" y="3099029"/>
            <a:ext cx="4418006" cy="3413914"/>
          </a:xfrm>
          <a:prstGeom prst="rect">
            <a:avLst/>
          </a:prstGeom>
        </p:spPr>
      </p:pic>
      <p:sp>
        <p:nvSpPr>
          <p:cNvPr id="2" name="CuadroTexto 1"/>
          <p:cNvSpPr txBox="1"/>
          <p:nvPr/>
        </p:nvSpPr>
        <p:spPr>
          <a:xfrm>
            <a:off x="1904488" y="252016"/>
            <a:ext cx="9023624" cy="830997"/>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s-ES" sz="4800" b="1" dirty="0" smtClean="0">
                <a:ln/>
                <a:solidFill>
                  <a:schemeClr val="accent3"/>
                </a:solidFill>
              </a:rPr>
              <a:t>FINDING A TOURNAMENT</a:t>
            </a:r>
            <a:endParaRPr lang="es-ES" sz="4800" b="1" dirty="0">
              <a:ln/>
              <a:solidFill>
                <a:schemeClr val="accent3"/>
              </a:solidFill>
            </a:endParaRPr>
          </a:p>
        </p:txBody>
      </p:sp>
    </p:spTree>
    <p:extLst>
      <p:ext uri="{BB962C8B-B14F-4D97-AF65-F5344CB8AC3E}">
        <p14:creationId xmlns:p14="http://schemas.microsoft.com/office/powerpoint/2010/main" val="669464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cono&#10;&#10;Descripción generada automáticamente">
            <a:extLst>
              <a:ext uri="{FF2B5EF4-FFF2-40B4-BE49-F238E27FC236}">
                <a16:creationId xmlns:a16="http://schemas.microsoft.com/office/drawing/2014/main" xmlns="" id="{EB891DD1-D2B1-49CB-AA77-3BAF66F23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236" y="5101962"/>
            <a:ext cx="3196764" cy="1942649"/>
          </a:xfrm>
          <a:prstGeom prst="rect">
            <a:avLst/>
          </a:prstGeom>
        </p:spPr>
      </p:pic>
      <p:sp>
        <p:nvSpPr>
          <p:cNvPr id="2" name="CuadroTexto 1"/>
          <p:cNvSpPr txBox="1"/>
          <p:nvPr/>
        </p:nvSpPr>
        <p:spPr>
          <a:xfrm>
            <a:off x="1069676" y="543464"/>
            <a:ext cx="8807570" cy="369332"/>
          </a:xfrm>
          <a:prstGeom prst="rect">
            <a:avLst/>
          </a:prstGeom>
          <a:noFill/>
        </p:spPr>
        <p:txBody>
          <a:bodyPr wrap="square" rtlCol="0">
            <a:spAutoFit/>
          </a:bodyPr>
          <a:lstStyle/>
          <a:p>
            <a:r>
              <a:rPr lang="es-ES" dirty="0" err="1" smtClean="0">
                <a:ln w="0"/>
                <a:effectLst>
                  <a:outerShdw blurRad="38100" dist="19050" dir="2700000" algn="tl" rotWithShape="0">
                    <a:schemeClr val="dk1">
                      <a:alpha val="40000"/>
                    </a:schemeClr>
                  </a:outerShdw>
                </a:effectLst>
              </a:rPr>
              <a:t>Entity</a:t>
            </a:r>
            <a:r>
              <a:rPr lang="es-ES" dirty="0" smtClean="0">
                <a:ln w="0"/>
                <a:effectLst>
                  <a:outerShdw blurRad="38100" dist="19050" dir="2700000" algn="tl" rotWithShape="0">
                    <a:schemeClr val="dk1">
                      <a:alpha val="40000"/>
                    </a:schemeClr>
                  </a:outerShdw>
                </a:effectLst>
              </a:rPr>
              <a:t> Framework (ORM)</a:t>
            </a:r>
            <a:endParaRPr lang="es-ES" dirty="0">
              <a:ln w="0"/>
              <a:effectLst>
                <a:outerShdw blurRad="38100" dist="19050" dir="2700000" algn="tl" rotWithShape="0">
                  <a:schemeClr val="dk1">
                    <a:alpha val="40000"/>
                  </a:schemeClr>
                </a:outerShdw>
              </a:effectLst>
            </a:endParaRPr>
          </a:p>
        </p:txBody>
      </p:sp>
      <p:pic>
        <p:nvPicPr>
          <p:cNvPr id="3074" name="Picture 2" descr="Entity Framework (25 Videos &amp;amp; Slides - 4 Hours 59 Minutes) - Pragim Te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676" y="1499588"/>
            <a:ext cx="6150335" cy="3872434"/>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7753031" y="1489553"/>
            <a:ext cx="4315324" cy="1754326"/>
          </a:xfrm>
          <a:prstGeom prst="rect">
            <a:avLst/>
          </a:prstGeom>
          <a:noFill/>
        </p:spPr>
        <p:txBody>
          <a:bodyPr wrap="square" rtlCol="0">
            <a:spAutoFit/>
          </a:bodyPr>
          <a:lstStyle/>
          <a:p>
            <a:pPr marL="285750" indent="-285750">
              <a:buFontTx/>
              <a:buChar char="-"/>
            </a:pPr>
            <a:r>
              <a:rPr lang="es-ES" dirty="0" smtClean="0">
                <a:latin typeface="Alef" panose="00000500000000000000" pitchFamily="2" charset="-79"/>
                <a:cs typeface="Alef" panose="00000500000000000000" pitchFamily="2" charset="-79"/>
              </a:rPr>
              <a:t>Crea entidades de datos</a:t>
            </a:r>
          </a:p>
          <a:p>
            <a:pPr marL="285750" indent="-285750">
              <a:buFontTx/>
              <a:buChar char="-"/>
            </a:pPr>
            <a:endParaRPr lang="es-ES" dirty="0">
              <a:latin typeface="Alef" panose="00000500000000000000" pitchFamily="2" charset="-79"/>
              <a:cs typeface="Alef" panose="00000500000000000000" pitchFamily="2" charset="-79"/>
            </a:endParaRPr>
          </a:p>
          <a:p>
            <a:pPr marL="285750" indent="-285750">
              <a:buFontTx/>
              <a:buChar char="-"/>
            </a:pPr>
            <a:r>
              <a:rPr lang="es-ES" dirty="0" smtClean="0">
                <a:latin typeface="Alef" panose="00000500000000000000" pitchFamily="2" charset="-79"/>
                <a:cs typeface="Alef" panose="00000500000000000000" pitchFamily="2" charset="-79"/>
              </a:rPr>
              <a:t>Relaciones entre entidades</a:t>
            </a:r>
          </a:p>
          <a:p>
            <a:pPr marL="285750" indent="-285750">
              <a:buFontTx/>
              <a:buChar char="-"/>
            </a:pPr>
            <a:endParaRPr lang="es-ES" dirty="0" smtClean="0">
              <a:latin typeface="Alef" panose="00000500000000000000" pitchFamily="2" charset="-79"/>
              <a:cs typeface="Alef" panose="00000500000000000000" pitchFamily="2" charset="-79"/>
            </a:endParaRPr>
          </a:p>
          <a:p>
            <a:pPr marL="285750" indent="-285750">
              <a:buFontTx/>
              <a:buChar char="-"/>
            </a:pPr>
            <a:r>
              <a:rPr lang="es-ES" dirty="0" smtClean="0">
                <a:latin typeface="Alef" panose="00000500000000000000" pitchFamily="2" charset="-79"/>
                <a:cs typeface="Alef" panose="00000500000000000000" pitchFamily="2" charset="-79"/>
              </a:rPr>
              <a:t>Crea la conexión con la base  de datos</a:t>
            </a:r>
          </a:p>
        </p:txBody>
      </p:sp>
    </p:spTree>
    <p:extLst>
      <p:ext uri="{BB962C8B-B14F-4D97-AF65-F5344CB8AC3E}">
        <p14:creationId xmlns:p14="http://schemas.microsoft.com/office/powerpoint/2010/main" val="3271886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cono&#10;&#10;Descripción generada automáticamente">
            <a:extLst>
              <a:ext uri="{FF2B5EF4-FFF2-40B4-BE49-F238E27FC236}">
                <a16:creationId xmlns:a16="http://schemas.microsoft.com/office/drawing/2014/main" xmlns="" id="{EB891DD1-D2B1-49CB-AA77-3BAF66F23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236" y="5101962"/>
            <a:ext cx="3196764" cy="1942649"/>
          </a:xfrm>
          <a:prstGeom prst="rect">
            <a:avLst/>
          </a:prstGeom>
        </p:spPr>
      </p:pic>
      <p:sp>
        <p:nvSpPr>
          <p:cNvPr id="2" name="CuadroTexto 1"/>
          <p:cNvSpPr txBox="1"/>
          <p:nvPr/>
        </p:nvSpPr>
        <p:spPr>
          <a:xfrm>
            <a:off x="1069676" y="543464"/>
            <a:ext cx="8807570" cy="369332"/>
          </a:xfrm>
          <a:prstGeom prst="rect">
            <a:avLst/>
          </a:prstGeom>
          <a:noFill/>
        </p:spPr>
        <p:txBody>
          <a:bodyPr wrap="square" rtlCol="0">
            <a:spAutoFit/>
          </a:bodyPr>
          <a:lstStyle/>
          <a:p>
            <a:r>
              <a:rPr lang="es-ES" dirty="0" smtClean="0">
                <a:ln w="0"/>
                <a:effectLst>
                  <a:outerShdw blurRad="38100" dist="19050" dir="2700000" algn="tl" rotWithShape="0">
                    <a:schemeClr val="dk1">
                      <a:alpha val="40000"/>
                    </a:schemeClr>
                  </a:outerShdw>
                </a:effectLst>
              </a:rPr>
              <a:t>DTOS</a:t>
            </a:r>
            <a:endParaRPr lang="es-ES" dirty="0">
              <a:ln w="0"/>
              <a:effectLst>
                <a:outerShdw blurRad="38100" dist="19050" dir="2700000" algn="tl" rotWithShape="0">
                  <a:schemeClr val="dk1">
                    <a:alpha val="40000"/>
                  </a:schemeClr>
                </a:outerShdw>
              </a:effectLst>
            </a:endParaRPr>
          </a:p>
        </p:txBody>
      </p:sp>
      <p:pic>
        <p:nvPicPr>
          <p:cNvPr id="6146" name="Picture 2" descr="How to Transfer Data More Efficiently with DTOs - HangZ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665" y="1445335"/>
            <a:ext cx="6683355" cy="3341678"/>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8218858" y="1588081"/>
            <a:ext cx="3771859" cy="2308324"/>
          </a:xfrm>
          <a:prstGeom prst="rect">
            <a:avLst/>
          </a:prstGeom>
          <a:noFill/>
        </p:spPr>
        <p:txBody>
          <a:bodyPr wrap="square" rtlCol="0">
            <a:spAutoFit/>
          </a:bodyPr>
          <a:lstStyle/>
          <a:p>
            <a:pPr marL="285750" indent="-285750">
              <a:buFontTx/>
              <a:buChar char="-"/>
            </a:pPr>
            <a:r>
              <a:rPr lang="es-ES" dirty="0" smtClean="0">
                <a:latin typeface="Alef" panose="00000500000000000000" pitchFamily="2" charset="-79"/>
                <a:cs typeface="Alef" panose="00000500000000000000" pitchFamily="2" charset="-79"/>
              </a:rPr>
              <a:t>Transmitir información entre cliente y servidor</a:t>
            </a:r>
          </a:p>
          <a:p>
            <a:pPr marL="285750" indent="-285750">
              <a:buFontTx/>
              <a:buChar char="-"/>
            </a:pPr>
            <a:endParaRPr lang="es-ES" dirty="0">
              <a:latin typeface="Alef" panose="00000500000000000000" pitchFamily="2" charset="-79"/>
              <a:cs typeface="Alef" panose="00000500000000000000" pitchFamily="2" charset="-79"/>
            </a:endParaRPr>
          </a:p>
          <a:p>
            <a:pPr marL="285750" indent="-285750">
              <a:buFontTx/>
              <a:buChar char="-"/>
            </a:pPr>
            <a:r>
              <a:rPr lang="es-ES" dirty="0" smtClean="0">
                <a:latin typeface="Alef" panose="00000500000000000000" pitchFamily="2" charset="-79"/>
                <a:cs typeface="Alef" panose="00000500000000000000" pitchFamily="2" charset="-79"/>
              </a:rPr>
              <a:t>Independiente de los modelos de datos (</a:t>
            </a:r>
            <a:r>
              <a:rPr lang="es-ES" dirty="0" err="1" smtClean="0">
                <a:latin typeface="Alef" panose="00000500000000000000" pitchFamily="2" charset="-79"/>
                <a:cs typeface="Alef" panose="00000500000000000000" pitchFamily="2" charset="-79"/>
              </a:rPr>
              <a:t>Entities</a:t>
            </a:r>
            <a:r>
              <a:rPr lang="es-ES" dirty="0" smtClean="0">
                <a:latin typeface="Alef" panose="00000500000000000000" pitchFamily="2" charset="-79"/>
                <a:cs typeface="Alef" panose="00000500000000000000" pitchFamily="2" charset="-79"/>
              </a:rPr>
              <a:t>)</a:t>
            </a:r>
          </a:p>
          <a:p>
            <a:pPr marL="285750" indent="-285750">
              <a:buFontTx/>
              <a:buChar char="-"/>
            </a:pPr>
            <a:endParaRPr lang="es-ES" dirty="0">
              <a:latin typeface="Alef" panose="00000500000000000000" pitchFamily="2" charset="-79"/>
              <a:cs typeface="Alef" panose="00000500000000000000" pitchFamily="2" charset="-79"/>
            </a:endParaRPr>
          </a:p>
          <a:p>
            <a:pPr marL="285750" indent="-285750">
              <a:buFontTx/>
              <a:buChar char="-"/>
            </a:pPr>
            <a:r>
              <a:rPr lang="es-ES" dirty="0" smtClean="0">
                <a:latin typeface="Alef" panose="00000500000000000000" pitchFamily="2" charset="-79"/>
                <a:cs typeface="Alef" panose="00000500000000000000" pitchFamily="2" charset="-79"/>
              </a:rPr>
              <a:t>Cero problema si el modelo de datos cambia</a:t>
            </a:r>
          </a:p>
        </p:txBody>
      </p:sp>
    </p:spTree>
    <p:extLst>
      <p:ext uri="{BB962C8B-B14F-4D97-AF65-F5344CB8AC3E}">
        <p14:creationId xmlns:p14="http://schemas.microsoft.com/office/powerpoint/2010/main" val="223161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cono&#10;&#10;Descripción generada automáticamente">
            <a:extLst>
              <a:ext uri="{FF2B5EF4-FFF2-40B4-BE49-F238E27FC236}">
                <a16:creationId xmlns:a16="http://schemas.microsoft.com/office/drawing/2014/main" xmlns="" id="{EB891DD1-D2B1-49CB-AA77-3BAF66F23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236" y="5101962"/>
            <a:ext cx="3196764" cy="1942649"/>
          </a:xfrm>
          <a:prstGeom prst="rect">
            <a:avLst/>
          </a:prstGeom>
        </p:spPr>
      </p:pic>
      <p:sp>
        <p:nvSpPr>
          <p:cNvPr id="2" name="CuadroTexto 1"/>
          <p:cNvSpPr txBox="1"/>
          <p:nvPr/>
        </p:nvSpPr>
        <p:spPr>
          <a:xfrm>
            <a:off x="983412" y="181155"/>
            <a:ext cx="8807570" cy="369332"/>
          </a:xfrm>
          <a:prstGeom prst="rect">
            <a:avLst/>
          </a:prstGeom>
          <a:noFill/>
        </p:spPr>
        <p:txBody>
          <a:bodyPr wrap="square" rtlCol="0">
            <a:spAutoFit/>
          </a:bodyPr>
          <a:lstStyle/>
          <a:p>
            <a:r>
              <a:rPr lang="es-ES" dirty="0" smtClean="0">
                <a:ln w="0"/>
                <a:effectLst>
                  <a:outerShdw blurRad="38100" dist="19050" dir="2700000" algn="tl" rotWithShape="0">
                    <a:schemeClr val="dk1">
                      <a:alpha val="40000"/>
                    </a:schemeClr>
                  </a:outerShdw>
                </a:effectLst>
              </a:rPr>
              <a:t>Capas</a:t>
            </a:r>
            <a:endParaRPr lang="es-ES" dirty="0">
              <a:ln w="0"/>
              <a:effectLst>
                <a:outerShdw blurRad="38100" dist="19050" dir="2700000" algn="tl" rotWithShape="0">
                  <a:schemeClr val="dk1">
                    <a:alpha val="40000"/>
                  </a:schemeClr>
                </a:outerShdw>
              </a:effectLst>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936" y="898994"/>
            <a:ext cx="11956211" cy="3944317"/>
          </a:xfrm>
          <a:prstGeom prst="rect">
            <a:avLst/>
          </a:prstGeom>
        </p:spPr>
      </p:pic>
      <p:sp>
        <p:nvSpPr>
          <p:cNvPr id="10" name="Rectángulo 9"/>
          <p:cNvSpPr/>
          <p:nvPr/>
        </p:nvSpPr>
        <p:spPr>
          <a:xfrm>
            <a:off x="5387197" y="5555411"/>
            <a:ext cx="1815860" cy="68148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ES" dirty="0" err="1" smtClean="0"/>
              <a:t>Startup.cs</a:t>
            </a:r>
            <a:endParaRPr lang="es-ES" dirty="0"/>
          </a:p>
        </p:txBody>
      </p:sp>
    </p:spTree>
    <p:extLst>
      <p:ext uri="{BB962C8B-B14F-4D97-AF65-F5344CB8AC3E}">
        <p14:creationId xmlns:p14="http://schemas.microsoft.com/office/powerpoint/2010/main" val="2393383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xmlns="" id="{F4ABF0DF-7501-450B-AA4F-C49047C6580D}"/>
              </a:ext>
            </a:extLst>
          </p:cNvPr>
          <p:cNvSpPr txBox="1"/>
          <p:nvPr/>
        </p:nvSpPr>
        <p:spPr>
          <a:xfrm>
            <a:off x="664100" y="359529"/>
            <a:ext cx="3377682" cy="707886"/>
          </a:xfrm>
          <a:prstGeom prst="rect">
            <a:avLst/>
          </a:prstGeom>
          <a:noFill/>
        </p:spPr>
        <p:txBody>
          <a:bodyPr wrap="square" rtlCol="0">
            <a:spAutoFit/>
          </a:bodyPr>
          <a:lstStyle/>
          <a:p>
            <a:r>
              <a:rPr lang="es-MX" sz="4000" dirty="0"/>
              <a:t>Problemática</a:t>
            </a:r>
          </a:p>
        </p:txBody>
      </p:sp>
      <p:pic>
        <p:nvPicPr>
          <p:cNvPr id="5" name="Imagen 4" descr="Icono&#10;&#10;Descripción generada automáticamente">
            <a:extLst>
              <a:ext uri="{FF2B5EF4-FFF2-40B4-BE49-F238E27FC236}">
                <a16:creationId xmlns:a16="http://schemas.microsoft.com/office/drawing/2014/main" xmlns="" id="{EB891DD1-D2B1-49CB-AA77-3BAF66F23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236" y="5101962"/>
            <a:ext cx="3196764" cy="1942649"/>
          </a:xfrm>
          <a:prstGeom prst="rect">
            <a:avLst/>
          </a:prstGeom>
        </p:spPr>
      </p:pic>
      <p:sp>
        <p:nvSpPr>
          <p:cNvPr id="6" name="CuadroTexto 5">
            <a:extLst>
              <a:ext uri="{FF2B5EF4-FFF2-40B4-BE49-F238E27FC236}">
                <a16:creationId xmlns:a16="http://schemas.microsoft.com/office/drawing/2014/main" xmlns="" id="{BE12D937-1BEF-4B41-91F0-D8FFBC9CBCD8}"/>
              </a:ext>
            </a:extLst>
          </p:cNvPr>
          <p:cNvSpPr txBox="1"/>
          <p:nvPr/>
        </p:nvSpPr>
        <p:spPr>
          <a:xfrm>
            <a:off x="1006679" y="2136338"/>
            <a:ext cx="7281644" cy="2585323"/>
          </a:xfrm>
          <a:prstGeom prst="rect">
            <a:avLst/>
          </a:prstGeom>
          <a:noFill/>
        </p:spPr>
        <p:txBody>
          <a:bodyPr wrap="square" rtlCol="0">
            <a:spAutoFit/>
          </a:bodyPr>
          <a:lstStyle/>
          <a:p>
            <a:pPr algn="just"/>
            <a:r>
              <a:rPr lang="es-MX" dirty="0"/>
              <a:t>La secretaria de cultura y deporte del estado de Yucatán buscando promover la cultura física entre la población;</a:t>
            </a:r>
          </a:p>
          <a:p>
            <a:pPr algn="just"/>
            <a:r>
              <a:rPr lang="es-MX" dirty="0"/>
              <a:t>desea proveer a los diferentes clubes deportivos que se encuentran registrados en su padrón una herramienta</a:t>
            </a:r>
          </a:p>
          <a:p>
            <a:pPr algn="just"/>
            <a:r>
              <a:rPr lang="es-MX" dirty="0"/>
              <a:t>con la cual puedan registrar los servicios y torneos con los que cuentan. También desea contar con un medio en</a:t>
            </a:r>
          </a:p>
          <a:p>
            <a:pPr algn="just"/>
            <a:r>
              <a:rPr lang="es-MX" dirty="0"/>
              <a:t>el cuál los ciudadanos puedan consultar de acuerdo a sus intereses la información de los torneos o los servicios</a:t>
            </a:r>
          </a:p>
          <a:p>
            <a:pPr algn="just"/>
            <a:r>
              <a:rPr lang="es-MX" dirty="0"/>
              <a:t>que ofrece un club.</a:t>
            </a:r>
          </a:p>
        </p:txBody>
      </p:sp>
    </p:spTree>
    <p:extLst>
      <p:ext uri="{BB962C8B-B14F-4D97-AF65-F5344CB8AC3E}">
        <p14:creationId xmlns:p14="http://schemas.microsoft.com/office/powerpoint/2010/main" val="393755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cono&#10;&#10;Descripción generada automáticamente">
            <a:extLst>
              <a:ext uri="{FF2B5EF4-FFF2-40B4-BE49-F238E27FC236}">
                <a16:creationId xmlns:a16="http://schemas.microsoft.com/office/drawing/2014/main" xmlns="" id="{EB891DD1-D2B1-49CB-AA77-3BAF66F23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236" y="5101962"/>
            <a:ext cx="3196764" cy="1942649"/>
          </a:xfrm>
          <a:prstGeom prst="rect">
            <a:avLst/>
          </a:prstGeom>
        </p:spPr>
      </p:pic>
      <p:sp>
        <p:nvSpPr>
          <p:cNvPr id="6" name="CuadroTexto 5">
            <a:extLst>
              <a:ext uri="{FF2B5EF4-FFF2-40B4-BE49-F238E27FC236}">
                <a16:creationId xmlns:a16="http://schemas.microsoft.com/office/drawing/2014/main" xmlns="" id="{68AE6549-29EC-47C2-92E8-7789D9C4E5CC}"/>
              </a:ext>
            </a:extLst>
          </p:cNvPr>
          <p:cNvSpPr txBox="1"/>
          <p:nvPr/>
        </p:nvSpPr>
        <p:spPr>
          <a:xfrm>
            <a:off x="647436" y="337017"/>
            <a:ext cx="5859625" cy="584775"/>
          </a:xfrm>
          <a:prstGeom prst="rect">
            <a:avLst/>
          </a:prstGeom>
          <a:noFill/>
        </p:spPr>
        <p:txBody>
          <a:bodyPr wrap="square" rtlCol="0">
            <a:spAutoFit/>
          </a:bodyPr>
          <a:lstStyle/>
          <a:p>
            <a:r>
              <a:rPr lang="es-MX" sz="3200" dirty="0"/>
              <a:t>Requerimientos Identificados</a:t>
            </a:r>
          </a:p>
        </p:txBody>
      </p:sp>
      <p:sp>
        <p:nvSpPr>
          <p:cNvPr id="2" name="CuadroTexto 1">
            <a:extLst>
              <a:ext uri="{FF2B5EF4-FFF2-40B4-BE49-F238E27FC236}">
                <a16:creationId xmlns:a16="http://schemas.microsoft.com/office/drawing/2014/main" xmlns="" id="{4F3342FB-AA68-4C84-9234-9E65F4E320F1}"/>
              </a:ext>
            </a:extLst>
          </p:cNvPr>
          <p:cNvSpPr txBox="1"/>
          <p:nvPr/>
        </p:nvSpPr>
        <p:spPr>
          <a:xfrm>
            <a:off x="885866" y="1756038"/>
            <a:ext cx="10131300" cy="3077766"/>
          </a:xfrm>
          <a:prstGeom prst="rect">
            <a:avLst/>
          </a:prstGeom>
          <a:noFill/>
        </p:spPr>
        <p:txBody>
          <a:bodyPr wrap="none" rtlCol="0">
            <a:spAutoFit/>
          </a:bodyPr>
          <a:lstStyle/>
          <a:p>
            <a:pPr marL="285750" indent="-285750">
              <a:buFont typeface="Arial" panose="020B0604020202020204" pitchFamily="34" charset="0"/>
              <a:buChar char="•"/>
            </a:pPr>
            <a:r>
              <a:rPr lang="es-MX" sz="2800" dirty="0" err="1"/>
              <a:t>Login</a:t>
            </a:r>
            <a:endParaRPr lang="es-MX" sz="2800" dirty="0"/>
          </a:p>
          <a:p>
            <a:pPr marL="285750" indent="-285750">
              <a:buFont typeface="Arial" panose="020B0604020202020204" pitchFamily="34" charset="0"/>
              <a:buChar char="•"/>
            </a:pPr>
            <a:r>
              <a:rPr lang="es-MX" sz="2800" dirty="0"/>
              <a:t>Método Agregar, Modificar, Consultar y </a:t>
            </a:r>
            <a:r>
              <a:rPr lang="es-MX" sz="2800" dirty="0" smtClean="0"/>
              <a:t>Eliminar (Clubes,</a:t>
            </a:r>
          </a:p>
          <a:p>
            <a:r>
              <a:rPr lang="es-MX" sz="2800" dirty="0" smtClean="0"/>
              <a:t>  Servicios </a:t>
            </a:r>
            <a:r>
              <a:rPr lang="es-MX" sz="2800" smtClean="0"/>
              <a:t>y Torneos)</a:t>
            </a:r>
            <a:endParaRPr lang="es-MX" sz="2800" dirty="0"/>
          </a:p>
          <a:p>
            <a:pPr marL="285750" indent="-285750">
              <a:buFont typeface="Arial" panose="020B0604020202020204" pitchFamily="34" charset="0"/>
              <a:buChar char="•"/>
            </a:pPr>
            <a:r>
              <a:rPr lang="es-MX" sz="2800" dirty="0"/>
              <a:t>Filtros</a:t>
            </a:r>
          </a:p>
          <a:p>
            <a:pPr marL="285750" indent="-285750">
              <a:buFont typeface="Arial" panose="020B0604020202020204" pitchFamily="34" charset="0"/>
              <a:buChar char="•"/>
            </a:pPr>
            <a:r>
              <a:rPr lang="es-MX" sz="2800" dirty="0"/>
              <a:t>Suscripción</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endParaRPr lang="es-MX" dirty="0"/>
          </a:p>
        </p:txBody>
      </p:sp>
    </p:spTree>
    <p:extLst>
      <p:ext uri="{BB962C8B-B14F-4D97-AF65-F5344CB8AC3E}">
        <p14:creationId xmlns:p14="http://schemas.microsoft.com/office/powerpoint/2010/main" val="1838071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cono&#10;&#10;Descripción generada automáticamente">
            <a:extLst>
              <a:ext uri="{FF2B5EF4-FFF2-40B4-BE49-F238E27FC236}">
                <a16:creationId xmlns:a16="http://schemas.microsoft.com/office/drawing/2014/main" xmlns="" id="{EB891DD1-D2B1-49CB-AA77-3BAF66F23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236" y="5101962"/>
            <a:ext cx="3196764" cy="1942649"/>
          </a:xfrm>
          <a:prstGeom prst="rect">
            <a:avLst/>
          </a:prstGeom>
        </p:spPr>
      </p:pic>
      <p:sp>
        <p:nvSpPr>
          <p:cNvPr id="4" name="CuadroTexto 3">
            <a:extLst>
              <a:ext uri="{FF2B5EF4-FFF2-40B4-BE49-F238E27FC236}">
                <a16:creationId xmlns:a16="http://schemas.microsoft.com/office/drawing/2014/main" xmlns="" id="{F2DFFC92-3130-4F7E-96ED-FFA17D201BAF}"/>
              </a:ext>
            </a:extLst>
          </p:cNvPr>
          <p:cNvSpPr txBox="1"/>
          <p:nvPr/>
        </p:nvSpPr>
        <p:spPr>
          <a:xfrm>
            <a:off x="639047" y="387351"/>
            <a:ext cx="5859625" cy="584775"/>
          </a:xfrm>
          <a:prstGeom prst="rect">
            <a:avLst/>
          </a:prstGeom>
          <a:noFill/>
        </p:spPr>
        <p:txBody>
          <a:bodyPr wrap="square" rtlCol="0">
            <a:spAutoFit/>
          </a:bodyPr>
          <a:lstStyle/>
          <a:p>
            <a:r>
              <a:rPr lang="es-MX" sz="3200" dirty="0"/>
              <a:t>Requerimientos Construidos</a:t>
            </a:r>
          </a:p>
        </p:txBody>
      </p:sp>
      <p:sp>
        <p:nvSpPr>
          <p:cNvPr id="2" name="CuadroTexto 1">
            <a:extLst>
              <a:ext uri="{FF2B5EF4-FFF2-40B4-BE49-F238E27FC236}">
                <a16:creationId xmlns:a16="http://schemas.microsoft.com/office/drawing/2014/main" xmlns="" id="{EB2A8089-FD43-43B5-B43F-C91AE52C2B4C}"/>
              </a:ext>
            </a:extLst>
          </p:cNvPr>
          <p:cNvSpPr txBox="1"/>
          <p:nvPr/>
        </p:nvSpPr>
        <p:spPr>
          <a:xfrm>
            <a:off x="706161" y="1562532"/>
            <a:ext cx="8658776" cy="4524315"/>
          </a:xfrm>
          <a:prstGeom prst="rect">
            <a:avLst/>
          </a:prstGeom>
          <a:noFill/>
        </p:spPr>
        <p:txBody>
          <a:bodyPr wrap="square" rtlCol="0">
            <a:spAutoFit/>
          </a:bodyPr>
          <a:lstStyle/>
          <a:p>
            <a:r>
              <a:rPr lang="es-MX" sz="1600" dirty="0"/>
              <a:t>Requerimiento crear clubes: Elegimos este requerimiento, ya que es una parte fundamental para el desarrollo de nuestros proyectos, persistir la información del mismo nos ayudará a poder consultar su información siempre que queramos haciendo uso de nuestra Api.</a:t>
            </a:r>
          </a:p>
          <a:p>
            <a:endParaRPr lang="es-MX" sz="1600" dirty="0"/>
          </a:p>
          <a:p>
            <a:r>
              <a:rPr lang="es-MX" sz="1600" dirty="0"/>
              <a:t>Requerimiento Consultar Clubes: Es importante poder recuperar la información del lugar donde este guardada, los usuarios deben poder consultar los datos del club que necesiten. Poder devolver información completa es una parte fundamental para las Apis,</a:t>
            </a:r>
          </a:p>
          <a:p>
            <a:r>
              <a:rPr lang="es-MX" sz="1600" dirty="0"/>
              <a:t>esto es lo que le facilita la vida a la gente que consume estas aplicaciones.</a:t>
            </a:r>
          </a:p>
          <a:p>
            <a:endParaRPr lang="es-MX" sz="1600" dirty="0"/>
          </a:p>
          <a:p>
            <a:r>
              <a:rPr lang="es-MX" sz="1600" dirty="0"/>
              <a:t>Requerimiento Modificar Clubes: Un club esta sujeto siempre a cambios inesperados, por lo que, al tener clubes registrados, también debe haber un apartado donde sea posible modificarlo en los campos que necesite el usuario.</a:t>
            </a:r>
          </a:p>
          <a:p>
            <a:endParaRPr lang="es-MX" sz="1600" dirty="0"/>
          </a:p>
          <a:p>
            <a:r>
              <a:rPr lang="es-MX" sz="1600" dirty="0"/>
              <a:t>Requerimiento filtros de búsqueda de clubes: Es útil tener una opción para poder buscar tus clubes favoritos, introduciendo los datos que conoces de este, es por esto que este requerimiento te da esta oportunidad para consultar los clubes utilizando filtros de búsqueda.</a:t>
            </a:r>
          </a:p>
        </p:txBody>
      </p:sp>
    </p:spTree>
    <p:extLst>
      <p:ext uri="{BB962C8B-B14F-4D97-AF65-F5344CB8AC3E}">
        <p14:creationId xmlns:p14="http://schemas.microsoft.com/office/powerpoint/2010/main" val="178222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cono&#10;&#10;Descripción generada automáticamente">
            <a:extLst>
              <a:ext uri="{FF2B5EF4-FFF2-40B4-BE49-F238E27FC236}">
                <a16:creationId xmlns:a16="http://schemas.microsoft.com/office/drawing/2014/main" xmlns="" id="{EB891DD1-D2B1-49CB-AA77-3BAF66F23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236" y="5101962"/>
            <a:ext cx="3196764" cy="1942649"/>
          </a:xfrm>
          <a:prstGeom prst="rect">
            <a:avLst/>
          </a:prstGeom>
        </p:spPr>
      </p:pic>
      <p:sp>
        <p:nvSpPr>
          <p:cNvPr id="4" name="CuadroTexto 3">
            <a:extLst>
              <a:ext uri="{FF2B5EF4-FFF2-40B4-BE49-F238E27FC236}">
                <a16:creationId xmlns:a16="http://schemas.microsoft.com/office/drawing/2014/main" xmlns="" id="{F2DFFC92-3130-4F7E-96ED-FFA17D201BAF}"/>
              </a:ext>
            </a:extLst>
          </p:cNvPr>
          <p:cNvSpPr txBox="1"/>
          <p:nvPr/>
        </p:nvSpPr>
        <p:spPr>
          <a:xfrm>
            <a:off x="639047" y="387351"/>
            <a:ext cx="9962817" cy="523220"/>
          </a:xfrm>
          <a:prstGeom prst="rect">
            <a:avLst/>
          </a:prstGeom>
          <a:noFill/>
        </p:spPr>
        <p:txBody>
          <a:bodyPr wrap="square" rtlCol="0">
            <a:spAutoFit/>
          </a:bodyPr>
          <a:lstStyle/>
          <a:p>
            <a:r>
              <a:rPr lang="es-MX" sz="2800" dirty="0"/>
              <a:t>Explicación de Solución Técnica Implementada</a:t>
            </a:r>
          </a:p>
        </p:txBody>
      </p:sp>
      <p:sp>
        <p:nvSpPr>
          <p:cNvPr id="2" name="CuadroTexto 1"/>
          <p:cNvSpPr txBox="1"/>
          <p:nvPr/>
        </p:nvSpPr>
        <p:spPr>
          <a:xfrm>
            <a:off x="931653" y="1751162"/>
            <a:ext cx="8807570" cy="369332"/>
          </a:xfrm>
          <a:prstGeom prst="rect">
            <a:avLst/>
          </a:prstGeom>
          <a:noFill/>
        </p:spPr>
        <p:txBody>
          <a:bodyPr wrap="square" rtlCol="0">
            <a:spAutoFit/>
          </a:bodyPr>
          <a:lstStyle/>
          <a:p>
            <a:r>
              <a:rPr lang="es-ES" dirty="0" smtClean="0">
                <a:ln w="0"/>
                <a:effectLst>
                  <a:outerShdw blurRad="38100" dist="19050" dir="2700000" algn="tl" rotWithShape="0">
                    <a:schemeClr val="dk1">
                      <a:alpha val="40000"/>
                    </a:schemeClr>
                  </a:outerShdw>
                </a:effectLst>
              </a:rPr>
              <a:t>Arquitectura </a:t>
            </a:r>
            <a:r>
              <a:rPr lang="es-ES" dirty="0" err="1" smtClean="0">
                <a:ln w="0"/>
                <a:effectLst>
                  <a:outerShdw blurRad="38100" dist="19050" dir="2700000" algn="tl" rotWithShape="0">
                    <a:schemeClr val="dk1">
                      <a:alpha val="40000"/>
                    </a:schemeClr>
                  </a:outerShdw>
                </a:effectLst>
              </a:rPr>
              <a:t>Onion</a:t>
            </a:r>
            <a:endParaRPr lang="es-ES" dirty="0">
              <a:ln w="0"/>
              <a:effectLst>
                <a:outerShdw blurRad="38100" dist="19050" dir="2700000" algn="tl" rotWithShape="0">
                  <a:schemeClr val="dk1">
                    <a:alpha val="40000"/>
                  </a:schemeClr>
                </a:outerShdw>
              </a:effectLst>
            </a:endParaRPr>
          </a:p>
        </p:txBody>
      </p:sp>
      <p:pic>
        <p:nvPicPr>
          <p:cNvPr id="1026" name="Picture 2" descr="Capas, cebollas y colmenas: arquitecturas en el backend - Adictos al traba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047" y="2512946"/>
            <a:ext cx="5505450" cy="40576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6728985" y="1935828"/>
            <a:ext cx="3864633" cy="2308324"/>
          </a:xfrm>
          <a:prstGeom prst="rect">
            <a:avLst/>
          </a:prstGeom>
          <a:noFill/>
        </p:spPr>
        <p:txBody>
          <a:bodyPr wrap="square" rtlCol="0">
            <a:spAutoFit/>
          </a:bodyPr>
          <a:lstStyle/>
          <a:p>
            <a:pPr marL="285750" indent="-285750">
              <a:buFontTx/>
              <a:buChar char="-"/>
            </a:pPr>
            <a:r>
              <a:rPr lang="es-ES" dirty="0" smtClean="0">
                <a:latin typeface="Alef" panose="00000500000000000000" pitchFamily="2" charset="-79"/>
                <a:cs typeface="Alef" panose="00000500000000000000" pitchFamily="2" charset="-79"/>
              </a:rPr>
              <a:t>Ayuda a la complejidad del negocio</a:t>
            </a:r>
          </a:p>
          <a:p>
            <a:endParaRPr lang="es-ES" dirty="0" smtClean="0">
              <a:latin typeface="Alef" panose="00000500000000000000" pitchFamily="2" charset="-79"/>
              <a:cs typeface="Alef" panose="00000500000000000000" pitchFamily="2" charset="-79"/>
            </a:endParaRPr>
          </a:p>
          <a:p>
            <a:pPr marL="285750" indent="-285750">
              <a:buFontTx/>
              <a:buChar char="-"/>
            </a:pPr>
            <a:r>
              <a:rPr lang="es-ES" dirty="0" smtClean="0">
                <a:latin typeface="Alef" panose="00000500000000000000" pitchFamily="2" charset="-79"/>
                <a:cs typeface="Alef" panose="00000500000000000000" pitchFamily="2" charset="-79"/>
              </a:rPr>
              <a:t>No ser dependientes de librerías ni de la base de datos</a:t>
            </a:r>
          </a:p>
          <a:p>
            <a:pPr marL="285750" indent="-285750">
              <a:buFontTx/>
              <a:buChar char="-"/>
            </a:pPr>
            <a:endParaRPr lang="es-ES" dirty="0">
              <a:latin typeface="Alef" panose="00000500000000000000" pitchFamily="2" charset="-79"/>
              <a:cs typeface="Alef" panose="00000500000000000000" pitchFamily="2" charset="-79"/>
            </a:endParaRPr>
          </a:p>
          <a:p>
            <a:pPr marL="285750" indent="-285750">
              <a:buFontTx/>
              <a:buChar char="-"/>
            </a:pPr>
            <a:r>
              <a:rPr lang="es-ES" dirty="0" smtClean="0">
                <a:latin typeface="Alef" panose="00000500000000000000" pitchFamily="2" charset="-79"/>
                <a:cs typeface="Alef" panose="00000500000000000000" pitchFamily="2" charset="-79"/>
              </a:rPr>
              <a:t>No existe dependencia con otras capas, más que con el núcleo.</a:t>
            </a:r>
            <a:endParaRPr lang="es-ES" dirty="0">
              <a:latin typeface="Alef" panose="00000500000000000000" pitchFamily="2" charset="-79"/>
              <a:cs typeface="Alef" panose="00000500000000000000" pitchFamily="2" charset="-79"/>
            </a:endParaRPr>
          </a:p>
        </p:txBody>
      </p:sp>
    </p:spTree>
    <p:extLst>
      <p:ext uri="{BB962C8B-B14F-4D97-AF65-F5344CB8AC3E}">
        <p14:creationId xmlns:p14="http://schemas.microsoft.com/office/powerpoint/2010/main" val="343608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cono&#10;&#10;Descripción generada automáticamente">
            <a:extLst>
              <a:ext uri="{FF2B5EF4-FFF2-40B4-BE49-F238E27FC236}">
                <a16:creationId xmlns:a16="http://schemas.microsoft.com/office/drawing/2014/main" xmlns="" id="{EB891DD1-D2B1-49CB-AA77-3BAF66F23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236" y="5101962"/>
            <a:ext cx="3196764" cy="1942649"/>
          </a:xfrm>
          <a:prstGeom prst="rect">
            <a:avLst/>
          </a:prstGeom>
        </p:spPr>
      </p:pic>
      <p:sp>
        <p:nvSpPr>
          <p:cNvPr id="2" name="CuadroTexto 1"/>
          <p:cNvSpPr txBox="1"/>
          <p:nvPr/>
        </p:nvSpPr>
        <p:spPr>
          <a:xfrm>
            <a:off x="1069676" y="543464"/>
            <a:ext cx="8807570" cy="369332"/>
          </a:xfrm>
          <a:prstGeom prst="rect">
            <a:avLst/>
          </a:prstGeom>
          <a:noFill/>
        </p:spPr>
        <p:txBody>
          <a:bodyPr wrap="square" rtlCol="0">
            <a:spAutoFit/>
          </a:bodyPr>
          <a:lstStyle/>
          <a:p>
            <a:r>
              <a:rPr lang="es-ES" dirty="0" smtClean="0">
                <a:ln w="0"/>
                <a:effectLst>
                  <a:outerShdw blurRad="38100" dist="19050" dir="2700000" algn="tl" rotWithShape="0">
                    <a:schemeClr val="dk1">
                      <a:alpha val="40000"/>
                    </a:schemeClr>
                  </a:outerShdw>
                </a:effectLst>
              </a:rPr>
              <a:t>Inyección de Dependencias</a:t>
            </a:r>
            <a:endParaRPr lang="es-ES" dirty="0">
              <a:ln w="0"/>
              <a:effectLst>
                <a:outerShdw blurRad="38100" dist="19050" dir="2700000" algn="tl" rotWithShape="0">
                  <a:schemeClr val="dk1">
                    <a:alpha val="40000"/>
                  </a:schemeClr>
                </a:outerShdw>
              </a:effectLst>
            </a:endParaRPr>
          </a:p>
        </p:txBody>
      </p:sp>
      <p:pic>
        <p:nvPicPr>
          <p:cNvPr id="2050" name="Picture 2" descr="La inyección de dependencias es fácil en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4652" y="1737593"/>
            <a:ext cx="9585203" cy="479260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6666103" y="1485870"/>
            <a:ext cx="4513730" cy="2862322"/>
          </a:xfrm>
          <a:prstGeom prst="rect">
            <a:avLst/>
          </a:prstGeom>
          <a:noFill/>
        </p:spPr>
        <p:txBody>
          <a:bodyPr wrap="square" rtlCol="0">
            <a:spAutoFit/>
          </a:bodyPr>
          <a:lstStyle/>
          <a:p>
            <a:pPr marL="285750" indent="-285750">
              <a:buFontTx/>
              <a:buChar char="-"/>
            </a:pPr>
            <a:r>
              <a:rPr lang="es-ES" dirty="0" smtClean="0">
                <a:latin typeface="Alef" panose="00000500000000000000" pitchFamily="2" charset="-79"/>
                <a:cs typeface="Alef" panose="00000500000000000000" pitchFamily="2" charset="-79"/>
              </a:rPr>
              <a:t>Código Reutilizable</a:t>
            </a:r>
          </a:p>
          <a:p>
            <a:pPr marL="285750" indent="-285750">
              <a:buFontTx/>
              <a:buChar char="-"/>
            </a:pPr>
            <a:endParaRPr lang="es-ES" dirty="0" smtClean="0">
              <a:latin typeface="Alef" panose="00000500000000000000" pitchFamily="2" charset="-79"/>
              <a:cs typeface="Alef" panose="00000500000000000000" pitchFamily="2" charset="-79"/>
            </a:endParaRPr>
          </a:p>
          <a:p>
            <a:pPr marL="285750" indent="-285750">
              <a:buFontTx/>
              <a:buChar char="-"/>
            </a:pPr>
            <a:r>
              <a:rPr lang="es-ES" dirty="0" smtClean="0">
                <a:latin typeface="Alef" panose="00000500000000000000" pitchFamily="2" charset="-79"/>
                <a:cs typeface="Alef" panose="00000500000000000000" pitchFamily="2" charset="-79"/>
              </a:rPr>
              <a:t>Escalable</a:t>
            </a:r>
          </a:p>
          <a:p>
            <a:pPr marL="285750" indent="-285750">
              <a:buFontTx/>
              <a:buChar char="-"/>
            </a:pPr>
            <a:endParaRPr lang="es-ES" dirty="0" smtClean="0">
              <a:latin typeface="Alef" panose="00000500000000000000" pitchFamily="2" charset="-79"/>
              <a:cs typeface="Alef" panose="00000500000000000000" pitchFamily="2" charset="-79"/>
            </a:endParaRPr>
          </a:p>
          <a:p>
            <a:pPr marL="285750" indent="-285750">
              <a:buFontTx/>
              <a:buChar char="-"/>
            </a:pPr>
            <a:r>
              <a:rPr lang="es-ES" dirty="0" err="1" smtClean="0">
                <a:latin typeface="Alef" panose="00000500000000000000" pitchFamily="2" charset="-79"/>
                <a:cs typeface="Alef" panose="00000500000000000000" pitchFamily="2" charset="-79"/>
              </a:rPr>
              <a:t>Mantenible</a:t>
            </a:r>
            <a:endParaRPr lang="es-ES" dirty="0" smtClean="0">
              <a:latin typeface="Alef" panose="00000500000000000000" pitchFamily="2" charset="-79"/>
              <a:cs typeface="Alef" panose="00000500000000000000" pitchFamily="2" charset="-79"/>
            </a:endParaRPr>
          </a:p>
          <a:p>
            <a:pPr marL="285750" indent="-285750">
              <a:buFontTx/>
              <a:buChar char="-"/>
            </a:pPr>
            <a:endParaRPr lang="es-ES" dirty="0" smtClean="0">
              <a:latin typeface="Alef" panose="00000500000000000000" pitchFamily="2" charset="-79"/>
              <a:cs typeface="Alef" panose="00000500000000000000" pitchFamily="2" charset="-79"/>
            </a:endParaRPr>
          </a:p>
          <a:p>
            <a:pPr marL="285750" indent="-285750">
              <a:buFontTx/>
              <a:buChar char="-"/>
            </a:pPr>
            <a:r>
              <a:rPr lang="es-ES" dirty="0" smtClean="0">
                <a:latin typeface="Alef" panose="00000500000000000000" pitchFamily="2" charset="-79"/>
                <a:cs typeface="Alef" panose="00000500000000000000" pitchFamily="2" charset="-79"/>
              </a:rPr>
              <a:t>Modificar sin afectar otras partes</a:t>
            </a:r>
          </a:p>
          <a:p>
            <a:pPr marL="285750" indent="-285750">
              <a:buFontTx/>
              <a:buChar char="-"/>
            </a:pPr>
            <a:endParaRPr lang="es-ES" dirty="0" smtClean="0">
              <a:latin typeface="Alef" panose="00000500000000000000" pitchFamily="2" charset="-79"/>
              <a:cs typeface="Alef" panose="00000500000000000000" pitchFamily="2" charset="-79"/>
            </a:endParaRPr>
          </a:p>
          <a:p>
            <a:pPr marL="285750" indent="-285750">
              <a:buFontTx/>
              <a:buChar char="-"/>
            </a:pPr>
            <a:r>
              <a:rPr lang="es-ES" dirty="0" smtClean="0">
                <a:latin typeface="Alef" panose="00000500000000000000" pitchFamily="2" charset="-79"/>
                <a:cs typeface="Alef" panose="00000500000000000000" pitchFamily="2" charset="-79"/>
              </a:rPr>
              <a:t>Ayuda a comprobar funcionamientos de fragmentos de códigos</a:t>
            </a:r>
          </a:p>
        </p:txBody>
      </p:sp>
    </p:spTree>
    <p:extLst>
      <p:ext uri="{BB962C8B-B14F-4D97-AF65-F5344CB8AC3E}">
        <p14:creationId xmlns:p14="http://schemas.microsoft.com/office/powerpoint/2010/main" val="153563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cono&#10;&#10;Descripción generada automáticamente">
            <a:extLst>
              <a:ext uri="{FF2B5EF4-FFF2-40B4-BE49-F238E27FC236}">
                <a16:creationId xmlns:a16="http://schemas.microsoft.com/office/drawing/2014/main" xmlns="" id="{EB891DD1-D2B1-49CB-AA77-3BAF66F23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236" y="5101962"/>
            <a:ext cx="3196764" cy="1942649"/>
          </a:xfrm>
          <a:prstGeom prst="rect">
            <a:avLst/>
          </a:prstGeom>
        </p:spPr>
      </p:pic>
      <p:sp>
        <p:nvSpPr>
          <p:cNvPr id="2" name="CuadroTexto 1"/>
          <p:cNvSpPr txBox="1"/>
          <p:nvPr/>
        </p:nvSpPr>
        <p:spPr>
          <a:xfrm>
            <a:off x="1069676" y="543464"/>
            <a:ext cx="8807570" cy="369332"/>
          </a:xfrm>
          <a:prstGeom prst="rect">
            <a:avLst/>
          </a:prstGeom>
          <a:noFill/>
        </p:spPr>
        <p:txBody>
          <a:bodyPr wrap="square" rtlCol="0">
            <a:spAutoFit/>
          </a:bodyPr>
          <a:lstStyle/>
          <a:p>
            <a:r>
              <a:rPr lang="es-ES" dirty="0" err="1" smtClean="0">
                <a:ln w="0"/>
                <a:effectLst>
                  <a:outerShdw blurRad="38100" dist="19050" dir="2700000" algn="tl" rotWithShape="0">
                    <a:schemeClr val="dk1">
                      <a:alpha val="40000"/>
                    </a:schemeClr>
                  </a:outerShdw>
                </a:effectLst>
              </a:rPr>
              <a:t>AutoMapper</a:t>
            </a:r>
            <a:endParaRPr lang="es-ES" dirty="0">
              <a:ln w="0"/>
              <a:effectLst>
                <a:outerShdw blurRad="38100" dist="19050" dir="2700000" algn="tl" rotWithShape="0">
                  <a:schemeClr val="dk1">
                    <a:alpha val="40000"/>
                  </a:schemeClr>
                </a:outerShdw>
              </a:effectLst>
            </a:endParaRPr>
          </a:p>
        </p:txBody>
      </p:sp>
      <p:pic>
        <p:nvPicPr>
          <p:cNvPr id="4098" name="Picture 2" descr="Code using AutoMapper. To begin this article, let&amp;#39;s define… | by Lara  Savage | Code Like A Gir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118" y="1500996"/>
            <a:ext cx="5419545" cy="3096883"/>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6924895" y="1500996"/>
            <a:ext cx="4315324" cy="1477328"/>
          </a:xfrm>
          <a:prstGeom prst="rect">
            <a:avLst/>
          </a:prstGeom>
          <a:noFill/>
        </p:spPr>
        <p:txBody>
          <a:bodyPr wrap="square" rtlCol="0">
            <a:spAutoFit/>
          </a:bodyPr>
          <a:lstStyle/>
          <a:p>
            <a:pPr marL="285750" indent="-285750">
              <a:buFontTx/>
              <a:buChar char="-"/>
            </a:pPr>
            <a:r>
              <a:rPr lang="es-ES" dirty="0" smtClean="0">
                <a:latin typeface="Alef" panose="00000500000000000000" pitchFamily="2" charset="-79"/>
                <a:cs typeface="Alef" panose="00000500000000000000" pitchFamily="2" charset="-79"/>
              </a:rPr>
              <a:t>Mapea de un objeto a otro</a:t>
            </a:r>
          </a:p>
          <a:p>
            <a:pPr marL="285750" indent="-285750">
              <a:buFontTx/>
              <a:buChar char="-"/>
            </a:pPr>
            <a:endParaRPr lang="es-ES" dirty="0">
              <a:latin typeface="Alef" panose="00000500000000000000" pitchFamily="2" charset="-79"/>
              <a:cs typeface="Alef" panose="00000500000000000000" pitchFamily="2" charset="-79"/>
            </a:endParaRPr>
          </a:p>
          <a:p>
            <a:pPr marL="285750" indent="-285750">
              <a:buFontTx/>
              <a:buChar char="-"/>
            </a:pPr>
            <a:r>
              <a:rPr lang="es-ES" dirty="0" smtClean="0">
                <a:latin typeface="Alef" panose="00000500000000000000" pitchFamily="2" charset="-79"/>
                <a:cs typeface="Alef" panose="00000500000000000000" pitchFamily="2" charset="-79"/>
              </a:rPr>
              <a:t>Ayuda a ahorrar código</a:t>
            </a:r>
            <a:endParaRPr lang="es-ES" dirty="0">
              <a:latin typeface="Alef" panose="00000500000000000000" pitchFamily="2" charset="-79"/>
              <a:cs typeface="Alef" panose="00000500000000000000" pitchFamily="2" charset="-79"/>
            </a:endParaRPr>
          </a:p>
          <a:p>
            <a:pPr marL="285750" indent="-285750">
              <a:buFontTx/>
              <a:buChar char="-"/>
            </a:pPr>
            <a:endParaRPr lang="es-ES" dirty="0" smtClean="0">
              <a:latin typeface="Alef" panose="00000500000000000000" pitchFamily="2" charset="-79"/>
              <a:cs typeface="Alef" panose="00000500000000000000" pitchFamily="2" charset="-79"/>
            </a:endParaRPr>
          </a:p>
          <a:p>
            <a:pPr marL="285750" indent="-285750">
              <a:buFontTx/>
              <a:buChar char="-"/>
            </a:pPr>
            <a:endParaRPr lang="es-ES" dirty="0" smtClean="0">
              <a:latin typeface="Alef" panose="00000500000000000000" pitchFamily="2" charset="-79"/>
              <a:cs typeface="Alef" panose="00000500000000000000" pitchFamily="2" charset="-79"/>
            </a:endParaRPr>
          </a:p>
        </p:txBody>
      </p:sp>
    </p:spTree>
    <p:extLst>
      <p:ext uri="{BB962C8B-B14F-4D97-AF65-F5344CB8AC3E}">
        <p14:creationId xmlns:p14="http://schemas.microsoft.com/office/powerpoint/2010/main" val="278426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cono&#10;&#10;Descripción generada automáticamente">
            <a:extLst>
              <a:ext uri="{FF2B5EF4-FFF2-40B4-BE49-F238E27FC236}">
                <a16:creationId xmlns:a16="http://schemas.microsoft.com/office/drawing/2014/main" xmlns="" id="{EB891DD1-D2B1-49CB-AA77-3BAF66F23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236" y="5101962"/>
            <a:ext cx="3196764" cy="1942649"/>
          </a:xfrm>
          <a:prstGeom prst="rect">
            <a:avLst/>
          </a:prstGeom>
        </p:spPr>
      </p:pic>
      <p:sp>
        <p:nvSpPr>
          <p:cNvPr id="2" name="CuadroTexto 1"/>
          <p:cNvSpPr txBox="1"/>
          <p:nvPr/>
        </p:nvSpPr>
        <p:spPr>
          <a:xfrm>
            <a:off x="1069676" y="543464"/>
            <a:ext cx="8807570" cy="369332"/>
          </a:xfrm>
          <a:prstGeom prst="rect">
            <a:avLst/>
          </a:prstGeom>
          <a:noFill/>
        </p:spPr>
        <p:txBody>
          <a:bodyPr wrap="square" rtlCol="0">
            <a:spAutoFit/>
          </a:bodyPr>
          <a:lstStyle/>
          <a:p>
            <a:r>
              <a:rPr lang="es-ES" dirty="0" err="1" smtClean="0">
                <a:ln w="0"/>
                <a:effectLst>
                  <a:outerShdw blurRad="38100" dist="19050" dir="2700000" algn="tl" rotWithShape="0">
                    <a:schemeClr val="dk1">
                      <a:alpha val="40000"/>
                    </a:schemeClr>
                  </a:outerShdw>
                </a:effectLst>
              </a:rPr>
              <a:t>Fluent</a:t>
            </a:r>
            <a:r>
              <a:rPr lang="es-ES" dirty="0" smtClean="0">
                <a:ln w="0"/>
                <a:effectLst>
                  <a:outerShdw blurRad="38100" dist="19050" dir="2700000" algn="tl" rotWithShape="0">
                    <a:schemeClr val="dk1">
                      <a:alpha val="40000"/>
                    </a:schemeClr>
                  </a:outerShdw>
                </a:effectLst>
              </a:rPr>
              <a:t> </a:t>
            </a:r>
            <a:r>
              <a:rPr lang="es-ES" dirty="0" err="1" smtClean="0">
                <a:ln w="0"/>
                <a:effectLst>
                  <a:outerShdw blurRad="38100" dist="19050" dir="2700000" algn="tl" rotWithShape="0">
                    <a:schemeClr val="dk1">
                      <a:alpha val="40000"/>
                    </a:schemeClr>
                  </a:outerShdw>
                </a:effectLst>
              </a:rPr>
              <a:t>Validation</a:t>
            </a:r>
            <a:endParaRPr lang="es-ES" dirty="0">
              <a:ln w="0"/>
              <a:effectLst>
                <a:outerShdw blurRad="38100" dist="19050" dir="2700000" algn="tl" rotWithShape="0">
                  <a:schemeClr val="dk1">
                    <a:alpha val="40000"/>
                  </a:schemeClr>
                </a:outerShdw>
              </a:effectLst>
            </a:endParaRPr>
          </a:p>
        </p:txBody>
      </p:sp>
      <p:pic>
        <p:nvPicPr>
          <p:cNvPr id="5126" name="Picture 6" descr="NuGet Gallery | FluentValidation 10.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676" y="1552755"/>
            <a:ext cx="4160491" cy="437489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6381431" y="1317024"/>
            <a:ext cx="4315324" cy="1754326"/>
          </a:xfrm>
          <a:prstGeom prst="rect">
            <a:avLst/>
          </a:prstGeom>
          <a:noFill/>
        </p:spPr>
        <p:txBody>
          <a:bodyPr wrap="square" rtlCol="0">
            <a:spAutoFit/>
          </a:bodyPr>
          <a:lstStyle/>
          <a:p>
            <a:pPr marL="285750" indent="-285750">
              <a:buFontTx/>
              <a:buChar char="-"/>
            </a:pPr>
            <a:r>
              <a:rPr lang="es-ES" dirty="0" smtClean="0">
                <a:latin typeface="Alef" panose="00000500000000000000" pitchFamily="2" charset="-79"/>
                <a:cs typeface="Alef" panose="00000500000000000000" pitchFamily="2" charset="-79"/>
              </a:rPr>
              <a:t>Validar atributos</a:t>
            </a:r>
          </a:p>
          <a:p>
            <a:pPr marL="285750" indent="-285750">
              <a:buFontTx/>
              <a:buChar char="-"/>
            </a:pPr>
            <a:endParaRPr lang="es-ES" dirty="0">
              <a:latin typeface="Alef" panose="00000500000000000000" pitchFamily="2" charset="-79"/>
              <a:cs typeface="Alef" panose="00000500000000000000" pitchFamily="2" charset="-79"/>
            </a:endParaRPr>
          </a:p>
          <a:p>
            <a:pPr marL="285750" indent="-285750">
              <a:buFontTx/>
              <a:buChar char="-"/>
            </a:pPr>
            <a:r>
              <a:rPr lang="es-ES" dirty="0" smtClean="0">
                <a:latin typeface="Alef" panose="00000500000000000000" pitchFamily="2" charset="-79"/>
                <a:cs typeface="Alef" panose="00000500000000000000" pitchFamily="2" charset="-79"/>
              </a:rPr>
              <a:t>Cumplir reglas especificas</a:t>
            </a:r>
          </a:p>
          <a:p>
            <a:pPr marL="285750" indent="-285750">
              <a:buFontTx/>
              <a:buChar char="-"/>
            </a:pPr>
            <a:endParaRPr lang="es-ES" dirty="0">
              <a:latin typeface="Alef" panose="00000500000000000000" pitchFamily="2" charset="-79"/>
              <a:cs typeface="Alef" panose="00000500000000000000" pitchFamily="2" charset="-79"/>
            </a:endParaRPr>
          </a:p>
          <a:p>
            <a:pPr marL="285750" indent="-285750">
              <a:buFontTx/>
              <a:buChar char="-"/>
            </a:pPr>
            <a:r>
              <a:rPr lang="es-ES" dirty="0" smtClean="0">
                <a:latin typeface="Alef" panose="00000500000000000000" pitchFamily="2" charset="-79"/>
                <a:cs typeface="Alef" panose="00000500000000000000" pitchFamily="2" charset="-79"/>
              </a:rPr>
              <a:t>Ayuda a notificar con mensajes en nuestros Responses</a:t>
            </a:r>
          </a:p>
        </p:txBody>
      </p:sp>
    </p:spTree>
    <p:extLst>
      <p:ext uri="{BB962C8B-B14F-4D97-AF65-F5344CB8AC3E}">
        <p14:creationId xmlns:p14="http://schemas.microsoft.com/office/powerpoint/2010/main" val="2320293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cono&#10;&#10;Descripción generada automáticamente">
            <a:extLst>
              <a:ext uri="{FF2B5EF4-FFF2-40B4-BE49-F238E27FC236}">
                <a16:creationId xmlns:a16="http://schemas.microsoft.com/office/drawing/2014/main" xmlns="" id="{EB891DD1-D2B1-49CB-AA77-3BAF66F23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236" y="5101962"/>
            <a:ext cx="3196764" cy="1942649"/>
          </a:xfrm>
          <a:prstGeom prst="rect">
            <a:avLst/>
          </a:prstGeom>
        </p:spPr>
      </p:pic>
      <p:sp>
        <p:nvSpPr>
          <p:cNvPr id="2" name="CuadroTexto 1"/>
          <p:cNvSpPr txBox="1"/>
          <p:nvPr/>
        </p:nvSpPr>
        <p:spPr>
          <a:xfrm>
            <a:off x="1069676" y="543464"/>
            <a:ext cx="8807570" cy="369332"/>
          </a:xfrm>
          <a:prstGeom prst="rect">
            <a:avLst/>
          </a:prstGeom>
          <a:noFill/>
        </p:spPr>
        <p:txBody>
          <a:bodyPr wrap="square" rtlCol="0">
            <a:spAutoFit/>
          </a:bodyPr>
          <a:lstStyle/>
          <a:p>
            <a:r>
              <a:rPr lang="es-ES" dirty="0" smtClean="0">
                <a:ln w="0"/>
                <a:effectLst>
                  <a:outerShdw blurRad="38100" dist="19050" dir="2700000" algn="tl" rotWithShape="0">
                    <a:schemeClr val="dk1">
                      <a:alpha val="40000"/>
                    </a:schemeClr>
                  </a:outerShdw>
                </a:effectLst>
              </a:rPr>
              <a:t>SQL Server (Base de datos)</a:t>
            </a:r>
            <a:endParaRPr lang="es-ES" dirty="0">
              <a:ln w="0"/>
              <a:effectLst>
                <a:outerShdw blurRad="38100" dist="19050" dir="2700000" algn="tl" rotWithShape="0">
                  <a:schemeClr val="dk1">
                    <a:alpha val="40000"/>
                  </a:schemeClr>
                </a:outerShdw>
              </a:effectLst>
            </a:endParaRPr>
          </a:p>
        </p:txBody>
      </p:sp>
      <p:sp>
        <p:nvSpPr>
          <p:cNvPr id="8" name="CuadroTexto 7"/>
          <p:cNvSpPr txBox="1"/>
          <p:nvPr/>
        </p:nvSpPr>
        <p:spPr>
          <a:xfrm>
            <a:off x="6631597" y="1317024"/>
            <a:ext cx="4315324" cy="2308324"/>
          </a:xfrm>
          <a:prstGeom prst="rect">
            <a:avLst/>
          </a:prstGeom>
          <a:noFill/>
        </p:spPr>
        <p:txBody>
          <a:bodyPr wrap="square" rtlCol="0">
            <a:spAutoFit/>
          </a:bodyPr>
          <a:lstStyle/>
          <a:p>
            <a:pPr marL="285750" indent="-285750">
              <a:buFontTx/>
              <a:buChar char="-"/>
            </a:pPr>
            <a:r>
              <a:rPr lang="es-ES" dirty="0" smtClean="0">
                <a:latin typeface="Alef" panose="00000500000000000000" pitchFamily="2" charset="-79"/>
                <a:cs typeface="Alef" panose="00000500000000000000" pitchFamily="2" charset="-79"/>
              </a:rPr>
              <a:t>Experiencia</a:t>
            </a:r>
          </a:p>
          <a:p>
            <a:pPr marL="285750" indent="-285750">
              <a:buFontTx/>
              <a:buChar char="-"/>
            </a:pPr>
            <a:endParaRPr lang="es-ES" dirty="0">
              <a:latin typeface="Alef" panose="00000500000000000000" pitchFamily="2" charset="-79"/>
              <a:cs typeface="Alef" panose="00000500000000000000" pitchFamily="2" charset="-79"/>
            </a:endParaRPr>
          </a:p>
          <a:p>
            <a:pPr marL="285750" indent="-285750">
              <a:buFontTx/>
              <a:buChar char="-"/>
            </a:pPr>
            <a:r>
              <a:rPr lang="es-ES" dirty="0" smtClean="0">
                <a:latin typeface="Alef" panose="00000500000000000000" pitchFamily="2" charset="-79"/>
                <a:cs typeface="Alef" panose="00000500000000000000" pitchFamily="2" charset="-79"/>
              </a:rPr>
              <a:t>Escalabilidad</a:t>
            </a:r>
          </a:p>
          <a:p>
            <a:pPr marL="285750" indent="-285750">
              <a:buFontTx/>
              <a:buChar char="-"/>
            </a:pPr>
            <a:endParaRPr lang="es-ES" dirty="0">
              <a:latin typeface="Alef" panose="00000500000000000000" pitchFamily="2" charset="-79"/>
              <a:cs typeface="Alef" panose="00000500000000000000" pitchFamily="2" charset="-79"/>
            </a:endParaRPr>
          </a:p>
          <a:p>
            <a:pPr marL="285750" indent="-285750">
              <a:buFontTx/>
              <a:buChar char="-"/>
            </a:pPr>
            <a:r>
              <a:rPr lang="es-ES" dirty="0" smtClean="0">
                <a:latin typeface="Alef" panose="00000500000000000000" pitchFamily="2" charset="-79"/>
                <a:cs typeface="Alef" panose="00000500000000000000" pitchFamily="2" charset="-79"/>
              </a:rPr>
              <a:t>Estabilidad</a:t>
            </a:r>
          </a:p>
          <a:p>
            <a:pPr marL="285750" indent="-285750">
              <a:buFontTx/>
              <a:buChar char="-"/>
            </a:pPr>
            <a:endParaRPr lang="es-ES" dirty="0">
              <a:latin typeface="Alef" panose="00000500000000000000" pitchFamily="2" charset="-79"/>
              <a:cs typeface="Alef" panose="00000500000000000000" pitchFamily="2" charset="-79"/>
            </a:endParaRPr>
          </a:p>
          <a:p>
            <a:pPr marL="285750" indent="-285750">
              <a:buFontTx/>
              <a:buChar char="-"/>
            </a:pPr>
            <a:r>
              <a:rPr lang="es-ES" dirty="0" smtClean="0">
                <a:latin typeface="Alef" panose="00000500000000000000" pitchFamily="2" charset="-79"/>
                <a:cs typeface="Alef" panose="00000500000000000000" pitchFamily="2" charset="-79"/>
              </a:rPr>
              <a:t>Accesible al manejo de un servidor local</a:t>
            </a:r>
          </a:p>
        </p:txBody>
      </p:sp>
      <p:pic>
        <p:nvPicPr>
          <p:cNvPr id="7172" name="Picture 4" descr="Cómo limitar el número de filas que me regresa una consulta en SQL Server  utilizando la cláusula OFFSET FETCH | Estrada Web Gro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676" y="1317024"/>
            <a:ext cx="5115165" cy="382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186610"/>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31FF59165E974469F5B8EC9238F1776" ma:contentTypeVersion="10" ma:contentTypeDescription="Crear nuevo documento." ma:contentTypeScope="" ma:versionID="b59f944978ae4e3c24a55e4ee7a172e0">
  <xsd:schema xmlns:xsd="http://www.w3.org/2001/XMLSchema" xmlns:xs="http://www.w3.org/2001/XMLSchema" xmlns:p="http://schemas.microsoft.com/office/2006/metadata/properties" xmlns:ns3="44c39903-54c2-464f-a5d2-4105b49c903e" xmlns:ns4="101c3a8f-1823-48ac-bf00-e7068dcc788c" targetNamespace="http://schemas.microsoft.com/office/2006/metadata/properties" ma:root="true" ma:fieldsID="4d4a8386cc50375363ceb12e6c943ecf" ns3:_="" ns4:_="">
    <xsd:import namespace="44c39903-54c2-464f-a5d2-4105b49c903e"/>
    <xsd:import namespace="101c3a8f-1823-48ac-bf00-e7068dcc788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c39903-54c2-464f-a5d2-4105b49c90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1c3a8f-1823-48ac-bf00-e7068dcc788c"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AF979B-53E0-4E72-B8AD-CB2255EEDD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c39903-54c2-464f-a5d2-4105b49c903e"/>
    <ds:schemaRef ds:uri="101c3a8f-1823-48ac-bf00-e7068dcc78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466825-5103-4DDB-AC72-868A26D54BBF}">
  <ds:schemaRefs>
    <ds:schemaRef ds:uri="http://schemas.microsoft.com/sharepoint/v3/contenttype/forms"/>
  </ds:schemaRefs>
</ds:datastoreItem>
</file>

<file path=customXml/itemProps3.xml><?xml version="1.0" encoding="utf-8"?>
<ds:datastoreItem xmlns:ds="http://schemas.openxmlformats.org/officeDocument/2006/customXml" ds:itemID="{505D4795-DC67-4166-96E7-AA867AC05CDF}">
  <ds:schemaRefs>
    <ds:schemaRef ds:uri="http://schemas.microsoft.com/office/infopath/2007/PartnerControls"/>
    <ds:schemaRef ds:uri="101c3a8f-1823-48ac-bf00-e7068dcc788c"/>
    <ds:schemaRef ds:uri="http://schemas.microsoft.com/office/2006/metadata/properties"/>
    <ds:schemaRef ds:uri="http://purl.org/dc/dcmitype/"/>
    <ds:schemaRef ds:uri="http://www.w3.org/XML/1998/namespace"/>
    <ds:schemaRef ds:uri="http://purl.org/dc/elements/1.1/"/>
    <ds:schemaRef ds:uri="http://purl.org/dc/terms/"/>
    <ds:schemaRef ds:uri="http://schemas.microsoft.com/office/2006/documentManagement/types"/>
    <ds:schemaRef ds:uri="http://schemas.openxmlformats.org/package/2006/metadata/core-properties"/>
    <ds:schemaRef ds:uri="44c39903-54c2-464f-a5d2-4105b49c903e"/>
  </ds:schemaRefs>
</ds:datastoreItem>
</file>

<file path=docProps/app.xml><?xml version="1.0" encoding="utf-8"?>
<Properties xmlns="http://schemas.openxmlformats.org/officeDocument/2006/extended-properties" xmlns:vt="http://schemas.openxmlformats.org/officeDocument/2006/docPropsVTypes">
  <Template>Vista</Template>
  <TotalTime>209</TotalTime>
  <Words>461</Words>
  <Application>Microsoft Office PowerPoint</Application>
  <PresentationFormat>Panorámica</PresentationFormat>
  <Paragraphs>80</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Alef</vt:lpstr>
      <vt:lpstr>Arial</vt:lpstr>
      <vt:lpstr>Century Schoolbook</vt:lpstr>
      <vt:lpstr>Wingdings 2</vt:lpstr>
      <vt:lpstr>Vista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JESUS BALAM ROSAS</dc:creator>
  <cp:lastModifiedBy>Jonathan Missael Sabido Reynoso</cp:lastModifiedBy>
  <cp:revision>16</cp:revision>
  <dcterms:created xsi:type="dcterms:W3CDTF">2021-12-01T06:06:17Z</dcterms:created>
  <dcterms:modified xsi:type="dcterms:W3CDTF">2021-12-01T13:20:24Z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0x010100631FF59165E974469F5B8EC9238F1776</vt:lpwstr>
  </property>
</Properties>
</file>