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8" r:id="rId3"/>
    <p:sldId id="267" r:id="rId4"/>
    <p:sldId id="276" r:id="rId5"/>
    <p:sldId id="268" r:id="rId6"/>
    <p:sldId id="269" r:id="rId7"/>
    <p:sldId id="270" r:id="rId8"/>
    <p:sldId id="271" r:id="rId9"/>
    <p:sldId id="272" r:id="rId10"/>
    <p:sldId id="279" r:id="rId11"/>
    <p:sldId id="273" r:id="rId12"/>
    <p:sldId id="274" r:id="rId13"/>
    <p:sldId id="275" r:id="rId14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518" autoAdjust="0"/>
  </p:normalViewPr>
  <p:slideViewPr>
    <p:cSldViewPr>
      <p:cViewPr varScale="1">
        <p:scale>
          <a:sx n="89" d="100"/>
          <a:sy n="89" d="100"/>
        </p:scale>
        <p:origin x="1374" y="11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9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ez, Guillermo German" userId="60f7439a-f938-41dc-9f26-b2d164aa6095" providerId="ADAL" clId="{E135B8FB-036A-4BE6-999E-CACED36EACAF}"/>
    <pc:docChg chg="modSld">
      <pc:chgData name="Fernandez, Guillermo German" userId="60f7439a-f938-41dc-9f26-b2d164aa6095" providerId="ADAL" clId="{E135B8FB-036A-4BE6-999E-CACED36EACAF}" dt="2022-09-29T11:34:14.948" v="6" actId="20577"/>
      <pc:docMkLst>
        <pc:docMk/>
      </pc:docMkLst>
      <pc:sldChg chg="modNotesTx">
        <pc:chgData name="Fernandez, Guillermo German" userId="60f7439a-f938-41dc-9f26-b2d164aa6095" providerId="ADAL" clId="{E135B8FB-036A-4BE6-999E-CACED36EACAF}" dt="2022-09-29T11:32:52.547" v="0" actId="6549"/>
        <pc:sldMkLst>
          <pc:docMk/>
          <pc:sldMk cId="1879342860" sldId="268"/>
        </pc:sldMkLst>
      </pc:sldChg>
      <pc:sldChg chg="modNotesTx">
        <pc:chgData name="Fernandez, Guillermo German" userId="60f7439a-f938-41dc-9f26-b2d164aa6095" providerId="ADAL" clId="{E135B8FB-036A-4BE6-999E-CACED36EACAF}" dt="2022-09-29T11:34:14.948" v="6" actId="20577"/>
        <pc:sldMkLst>
          <pc:docMk/>
          <pc:sldMk cId="1192973479" sldId="269"/>
        </pc:sldMkLst>
      </pc:sldChg>
      <pc:sldChg chg="modNotesTx">
        <pc:chgData name="Fernandez, Guillermo German" userId="60f7439a-f938-41dc-9f26-b2d164aa6095" providerId="ADAL" clId="{E135B8FB-036A-4BE6-999E-CACED36EACAF}" dt="2022-09-29T11:33:08.395" v="2" actId="20577"/>
        <pc:sldMkLst>
          <pc:docMk/>
          <pc:sldMk cId="2994430615" sldId="270"/>
        </pc:sldMkLst>
      </pc:sldChg>
      <pc:sldChg chg="modNotesTx">
        <pc:chgData name="Fernandez, Guillermo German" userId="60f7439a-f938-41dc-9f26-b2d164aa6095" providerId="ADAL" clId="{E135B8FB-036A-4BE6-999E-CACED36EACAF}" dt="2022-09-29T11:33:15.467" v="3" actId="20577"/>
        <pc:sldMkLst>
          <pc:docMk/>
          <pc:sldMk cId="2044608392" sldId="272"/>
        </pc:sldMkLst>
      </pc:sldChg>
      <pc:sldChg chg="modNotesTx">
        <pc:chgData name="Fernandez, Guillermo German" userId="60f7439a-f938-41dc-9f26-b2d164aa6095" providerId="ADAL" clId="{E135B8FB-036A-4BE6-999E-CACED36EACAF}" dt="2022-09-29T11:33:26.784" v="5" actId="20577"/>
        <pc:sldMkLst>
          <pc:docMk/>
          <pc:sldMk cId="1381463285" sldId="273"/>
        </pc:sldMkLst>
      </pc:sldChg>
      <pc:sldChg chg="modNotesTx">
        <pc:chgData name="Fernandez, Guillermo German" userId="60f7439a-f938-41dc-9f26-b2d164aa6095" providerId="ADAL" clId="{E135B8FB-036A-4BE6-999E-CACED36EACAF}" dt="2022-09-29T11:33:22.426" v="4" actId="20577"/>
        <pc:sldMkLst>
          <pc:docMk/>
          <pc:sldMk cId="679587750" sldId="27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12920-7D71-47E0-97FA-CF6243049CB1}" type="doc">
      <dgm:prSet loTypeId="urn:microsoft.com/office/officeart/2005/8/layout/hProcess3" loCatId="process" qsTypeId="urn:microsoft.com/office/officeart/2005/8/quickstyle/3d1" qsCatId="3D" csTypeId="urn:microsoft.com/office/officeart/2005/8/colors/accent1_2" csCatId="accent1" phldr="0"/>
      <dgm:spPr/>
    </dgm:pt>
    <dgm:pt modelId="{33DE670F-174D-42A5-AEC7-31D7BF8096EF}">
      <dgm:prSet phldrT="[Texto]" phldr="1"/>
      <dgm:spPr/>
      <dgm:t>
        <a:bodyPr/>
        <a:lstStyle/>
        <a:p>
          <a:endParaRPr lang="es-AR"/>
        </a:p>
      </dgm:t>
    </dgm:pt>
    <dgm:pt modelId="{1805B17E-BA80-4BC6-86F4-65CA7E9D6D36}" type="parTrans" cxnId="{80367102-123E-4DDD-8172-62EEDF1FC41A}">
      <dgm:prSet/>
      <dgm:spPr/>
      <dgm:t>
        <a:bodyPr/>
        <a:lstStyle/>
        <a:p>
          <a:endParaRPr lang="es-AR"/>
        </a:p>
      </dgm:t>
    </dgm:pt>
    <dgm:pt modelId="{D308DDDA-7D37-407E-8AC8-0469F1CF9F2E}" type="sibTrans" cxnId="{80367102-123E-4DDD-8172-62EEDF1FC41A}">
      <dgm:prSet/>
      <dgm:spPr/>
      <dgm:t>
        <a:bodyPr/>
        <a:lstStyle/>
        <a:p>
          <a:endParaRPr lang="es-AR"/>
        </a:p>
      </dgm:t>
    </dgm:pt>
    <dgm:pt modelId="{0DC8443A-BD1C-4612-94E0-D5B988A4014B}">
      <dgm:prSet phldrT="[Texto]" phldr="1"/>
      <dgm:spPr/>
      <dgm:t>
        <a:bodyPr/>
        <a:lstStyle/>
        <a:p>
          <a:endParaRPr lang="es-AR" dirty="0"/>
        </a:p>
      </dgm:t>
    </dgm:pt>
    <dgm:pt modelId="{602985F4-2A2E-4EB9-AFF0-74779E722604}" type="parTrans" cxnId="{B69F599E-A5D1-47E4-8B31-338B8EC36A5D}">
      <dgm:prSet/>
      <dgm:spPr/>
      <dgm:t>
        <a:bodyPr/>
        <a:lstStyle/>
        <a:p>
          <a:endParaRPr lang="es-AR"/>
        </a:p>
      </dgm:t>
    </dgm:pt>
    <dgm:pt modelId="{7CDFAA30-7863-4DBC-BE52-05E7E96500B0}" type="sibTrans" cxnId="{B69F599E-A5D1-47E4-8B31-338B8EC36A5D}">
      <dgm:prSet/>
      <dgm:spPr/>
      <dgm:t>
        <a:bodyPr/>
        <a:lstStyle/>
        <a:p>
          <a:endParaRPr lang="es-AR"/>
        </a:p>
      </dgm:t>
    </dgm:pt>
    <dgm:pt modelId="{69AC8778-9F5C-4A7F-ABA5-D41568749150}">
      <dgm:prSet phldrT="[Texto]" phldr="1"/>
      <dgm:spPr/>
      <dgm:t>
        <a:bodyPr/>
        <a:lstStyle/>
        <a:p>
          <a:endParaRPr lang="es-AR"/>
        </a:p>
      </dgm:t>
    </dgm:pt>
    <dgm:pt modelId="{C76E39CD-FEDA-4CA3-A1DF-615104093AA6}" type="parTrans" cxnId="{87468AB5-6676-4A3C-A85C-B1C9C89EFE82}">
      <dgm:prSet/>
      <dgm:spPr/>
      <dgm:t>
        <a:bodyPr/>
        <a:lstStyle/>
        <a:p>
          <a:endParaRPr lang="es-AR"/>
        </a:p>
      </dgm:t>
    </dgm:pt>
    <dgm:pt modelId="{CEFB059C-D2FD-451B-84A3-93026E68672B}" type="sibTrans" cxnId="{87468AB5-6676-4A3C-A85C-B1C9C89EFE82}">
      <dgm:prSet/>
      <dgm:spPr/>
      <dgm:t>
        <a:bodyPr/>
        <a:lstStyle/>
        <a:p>
          <a:endParaRPr lang="es-AR"/>
        </a:p>
      </dgm:t>
    </dgm:pt>
    <dgm:pt modelId="{D28C16AE-B763-45E4-B157-A660FC5BD6EC}" type="pres">
      <dgm:prSet presAssocID="{1FD12920-7D71-47E0-97FA-CF6243049CB1}" presName="Name0" presStyleCnt="0">
        <dgm:presLayoutVars>
          <dgm:dir/>
          <dgm:animLvl val="lvl"/>
          <dgm:resizeHandles val="exact"/>
        </dgm:presLayoutVars>
      </dgm:prSet>
      <dgm:spPr/>
    </dgm:pt>
    <dgm:pt modelId="{AF0FBE68-E751-4FF0-A2D9-56C288ADC9DF}" type="pres">
      <dgm:prSet presAssocID="{1FD12920-7D71-47E0-97FA-CF6243049CB1}" presName="dummy" presStyleCnt="0"/>
      <dgm:spPr/>
    </dgm:pt>
    <dgm:pt modelId="{F0E0557A-E563-460F-9F06-0E2211E87319}" type="pres">
      <dgm:prSet presAssocID="{1FD12920-7D71-47E0-97FA-CF6243049CB1}" presName="linH" presStyleCnt="0"/>
      <dgm:spPr/>
    </dgm:pt>
    <dgm:pt modelId="{3A43C08A-B1E0-43FC-ADD1-4A873EEA25FE}" type="pres">
      <dgm:prSet presAssocID="{1FD12920-7D71-47E0-97FA-CF6243049CB1}" presName="padding1" presStyleCnt="0"/>
      <dgm:spPr/>
    </dgm:pt>
    <dgm:pt modelId="{7668858D-4920-4B55-852C-CB2403235819}" type="pres">
      <dgm:prSet presAssocID="{33DE670F-174D-42A5-AEC7-31D7BF8096EF}" presName="linV" presStyleCnt="0"/>
      <dgm:spPr/>
    </dgm:pt>
    <dgm:pt modelId="{87F4E5FD-B206-4320-BF45-F7E7DC25A1D0}" type="pres">
      <dgm:prSet presAssocID="{33DE670F-174D-42A5-AEC7-31D7BF8096EF}" presName="spVertical1" presStyleCnt="0"/>
      <dgm:spPr/>
    </dgm:pt>
    <dgm:pt modelId="{38AA2E02-4B06-4C6E-A13D-FF5947F0F6B9}" type="pres">
      <dgm:prSet presAssocID="{33DE670F-174D-42A5-AEC7-31D7BF8096EF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1955487-4338-40F8-AE1B-747EA40AD904}" type="pres">
      <dgm:prSet presAssocID="{33DE670F-174D-42A5-AEC7-31D7BF8096EF}" presName="spVertical2" presStyleCnt="0"/>
      <dgm:spPr/>
    </dgm:pt>
    <dgm:pt modelId="{7BA5E789-5ED3-40CF-B779-B34EC51CF73D}" type="pres">
      <dgm:prSet presAssocID="{33DE670F-174D-42A5-AEC7-31D7BF8096EF}" presName="spVertical3" presStyleCnt="0"/>
      <dgm:spPr/>
    </dgm:pt>
    <dgm:pt modelId="{DE60CAF5-2965-4042-9325-40970B82A204}" type="pres">
      <dgm:prSet presAssocID="{D308DDDA-7D37-407E-8AC8-0469F1CF9F2E}" presName="space" presStyleCnt="0"/>
      <dgm:spPr/>
    </dgm:pt>
    <dgm:pt modelId="{6A171775-7DF7-454B-B21B-0BAF1D6ADBFA}" type="pres">
      <dgm:prSet presAssocID="{0DC8443A-BD1C-4612-94E0-D5B988A4014B}" presName="linV" presStyleCnt="0"/>
      <dgm:spPr/>
    </dgm:pt>
    <dgm:pt modelId="{0A7768E5-36B8-422B-B3BB-05C10924CA75}" type="pres">
      <dgm:prSet presAssocID="{0DC8443A-BD1C-4612-94E0-D5B988A4014B}" presName="spVertical1" presStyleCnt="0"/>
      <dgm:spPr/>
    </dgm:pt>
    <dgm:pt modelId="{EFE535BC-69D1-4050-B281-E45762DC9DB2}" type="pres">
      <dgm:prSet presAssocID="{0DC8443A-BD1C-4612-94E0-D5B988A4014B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AFD465B-CF5B-49C8-B68B-028D2F4FBB0A}" type="pres">
      <dgm:prSet presAssocID="{0DC8443A-BD1C-4612-94E0-D5B988A4014B}" presName="spVertical2" presStyleCnt="0"/>
      <dgm:spPr/>
    </dgm:pt>
    <dgm:pt modelId="{639BAB39-B13A-448B-819D-B4A355B0D865}" type="pres">
      <dgm:prSet presAssocID="{0DC8443A-BD1C-4612-94E0-D5B988A4014B}" presName="spVertical3" presStyleCnt="0"/>
      <dgm:spPr/>
    </dgm:pt>
    <dgm:pt modelId="{F5A383DC-9AAC-4B2E-800D-3679613589B6}" type="pres">
      <dgm:prSet presAssocID="{7CDFAA30-7863-4DBC-BE52-05E7E96500B0}" presName="space" presStyleCnt="0"/>
      <dgm:spPr/>
    </dgm:pt>
    <dgm:pt modelId="{DBAFA562-06F9-4EAE-9303-8D2F7B00330D}" type="pres">
      <dgm:prSet presAssocID="{69AC8778-9F5C-4A7F-ABA5-D41568749150}" presName="linV" presStyleCnt="0"/>
      <dgm:spPr/>
    </dgm:pt>
    <dgm:pt modelId="{70E8CBF5-F07F-4934-ADFB-AE305E7A45DB}" type="pres">
      <dgm:prSet presAssocID="{69AC8778-9F5C-4A7F-ABA5-D41568749150}" presName="spVertical1" presStyleCnt="0"/>
      <dgm:spPr/>
    </dgm:pt>
    <dgm:pt modelId="{B956ACC9-3632-41C1-BC33-38A6C164D53D}" type="pres">
      <dgm:prSet presAssocID="{69AC8778-9F5C-4A7F-ABA5-D41568749150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CF80B8D-8DF2-4EA4-BA38-AB2F79A7F091}" type="pres">
      <dgm:prSet presAssocID="{69AC8778-9F5C-4A7F-ABA5-D41568749150}" presName="spVertical2" presStyleCnt="0"/>
      <dgm:spPr/>
    </dgm:pt>
    <dgm:pt modelId="{71367A88-12F6-4DDC-A0F7-108008DFAB00}" type="pres">
      <dgm:prSet presAssocID="{69AC8778-9F5C-4A7F-ABA5-D41568749150}" presName="spVertical3" presStyleCnt="0"/>
      <dgm:spPr/>
    </dgm:pt>
    <dgm:pt modelId="{D0DF466E-25F1-43A0-9A9D-18DAFFB39B21}" type="pres">
      <dgm:prSet presAssocID="{1FD12920-7D71-47E0-97FA-CF6243049CB1}" presName="padding2" presStyleCnt="0"/>
      <dgm:spPr/>
    </dgm:pt>
    <dgm:pt modelId="{93959A7A-7C61-4450-AE2A-1F84A7A44DC6}" type="pres">
      <dgm:prSet presAssocID="{1FD12920-7D71-47E0-97FA-CF6243049CB1}" presName="negArrow" presStyleCnt="0"/>
      <dgm:spPr/>
    </dgm:pt>
    <dgm:pt modelId="{E0437620-9AE3-4B87-AABA-F85E24AA7863}" type="pres">
      <dgm:prSet presAssocID="{1FD12920-7D71-47E0-97FA-CF6243049CB1}" presName="backgroundArrow" presStyleLbl="node1" presStyleIdx="0" presStyleCnt="1"/>
      <dgm:spPr>
        <a:solidFill>
          <a:srgbClr val="356179"/>
        </a:solidFill>
      </dgm:spPr>
    </dgm:pt>
  </dgm:ptLst>
  <dgm:cxnLst>
    <dgm:cxn modelId="{80367102-123E-4DDD-8172-62EEDF1FC41A}" srcId="{1FD12920-7D71-47E0-97FA-CF6243049CB1}" destId="{33DE670F-174D-42A5-AEC7-31D7BF8096EF}" srcOrd="0" destOrd="0" parTransId="{1805B17E-BA80-4BC6-86F4-65CA7E9D6D36}" sibTransId="{D308DDDA-7D37-407E-8AC8-0469F1CF9F2E}"/>
    <dgm:cxn modelId="{FC073B0F-A15E-49D4-9724-904DEB343296}" type="presOf" srcId="{33DE670F-174D-42A5-AEC7-31D7BF8096EF}" destId="{38AA2E02-4B06-4C6E-A13D-FF5947F0F6B9}" srcOrd="0" destOrd="0" presId="urn:microsoft.com/office/officeart/2005/8/layout/hProcess3"/>
    <dgm:cxn modelId="{A1B89658-9737-4CDD-81BD-68A27FCD5649}" type="presOf" srcId="{0DC8443A-BD1C-4612-94E0-D5B988A4014B}" destId="{EFE535BC-69D1-4050-B281-E45762DC9DB2}" srcOrd="0" destOrd="0" presId="urn:microsoft.com/office/officeart/2005/8/layout/hProcess3"/>
    <dgm:cxn modelId="{5C5F3D7B-6D44-429F-8AB6-4553C269F7BC}" type="presOf" srcId="{69AC8778-9F5C-4A7F-ABA5-D41568749150}" destId="{B956ACC9-3632-41C1-BC33-38A6C164D53D}" srcOrd="0" destOrd="0" presId="urn:microsoft.com/office/officeart/2005/8/layout/hProcess3"/>
    <dgm:cxn modelId="{B69F599E-A5D1-47E4-8B31-338B8EC36A5D}" srcId="{1FD12920-7D71-47E0-97FA-CF6243049CB1}" destId="{0DC8443A-BD1C-4612-94E0-D5B988A4014B}" srcOrd="1" destOrd="0" parTransId="{602985F4-2A2E-4EB9-AFF0-74779E722604}" sibTransId="{7CDFAA30-7863-4DBC-BE52-05E7E96500B0}"/>
    <dgm:cxn modelId="{87468AB5-6676-4A3C-A85C-B1C9C89EFE82}" srcId="{1FD12920-7D71-47E0-97FA-CF6243049CB1}" destId="{69AC8778-9F5C-4A7F-ABA5-D41568749150}" srcOrd="2" destOrd="0" parTransId="{C76E39CD-FEDA-4CA3-A1DF-615104093AA6}" sibTransId="{CEFB059C-D2FD-451B-84A3-93026E68672B}"/>
    <dgm:cxn modelId="{52A6F9F9-E536-4FFB-AB09-1C894099690C}" type="presOf" srcId="{1FD12920-7D71-47E0-97FA-CF6243049CB1}" destId="{D28C16AE-B763-45E4-B157-A660FC5BD6EC}" srcOrd="0" destOrd="0" presId="urn:microsoft.com/office/officeart/2005/8/layout/hProcess3"/>
    <dgm:cxn modelId="{004BD8C8-7FA1-4BCC-B36D-D0285EC7C2E6}" type="presParOf" srcId="{D28C16AE-B763-45E4-B157-A660FC5BD6EC}" destId="{AF0FBE68-E751-4FF0-A2D9-56C288ADC9DF}" srcOrd="0" destOrd="0" presId="urn:microsoft.com/office/officeart/2005/8/layout/hProcess3"/>
    <dgm:cxn modelId="{0359097D-2A7B-468A-8553-C4B63F808932}" type="presParOf" srcId="{D28C16AE-B763-45E4-B157-A660FC5BD6EC}" destId="{F0E0557A-E563-460F-9F06-0E2211E87319}" srcOrd="1" destOrd="0" presId="urn:microsoft.com/office/officeart/2005/8/layout/hProcess3"/>
    <dgm:cxn modelId="{AAF88664-B232-46DB-84CC-66773E004588}" type="presParOf" srcId="{F0E0557A-E563-460F-9F06-0E2211E87319}" destId="{3A43C08A-B1E0-43FC-ADD1-4A873EEA25FE}" srcOrd="0" destOrd="0" presId="urn:microsoft.com/office/officeart/2005/8/layout/hProcess3"/>
    <dgm:cxn modelId="{FE576B36-2845-4D26-93E3-26718B504DBD}" type="presParOf" srcId="{F0E0557A-E563-460F-9F06-0E2211E87319}" destId="{7668858D-4920-4B55-852C-CB2403235819}" srcOrd="1" destOrd="0" presId="urn:microsoft.com/office/officeart/2005/8/layout/hProcess3"/>
    <dgm:cxn modelId="{AEC353FD-48C4-42C4-8F15-C0143A0EC04E}" type="presParOf" srcId="{7668858D-4920-4B55-852C-CB2403235819}" destId="{87F4E5FD-B206-4320-BF45-F7E7DC25A1D0}" srcOrd="0" destOrd="0" presId="urn:microsoft.com/office/officeart/2005/8/layout/hProcess3"/>
    <dgm:cxn modelId="{273C4CDF-5974-4C21-94CF-3DFE46ABF4B0}" type="presParOf" srcId="{7668858D-4920-4B55-852C-CB2403235819}" destId="{38AA2E02-4B06-4C6E-A13D-FF5947F0F6B9}" srcOrd="1" destOrd="0" presId="urn:microsoft.com/office/officeart/2005/8/layout/hProcess3"/>
    <dgm:cxn modelId="{474CE4CB-46D0-47DE-A719-CEE09A33703B}" type="presParOf" srcId="{7668858D-4920-4B55-852C-CB2403235819}" destId="{01955487-4338-40F8-AE1B-747EA40AD904}" srcOrd="2" destOrd="0" presId="urn:microsoft.com/office/officeart/2005/8/layout/hProcess3"/>
    <dgm:cxn modelId="{0132442F-78D1-428B-9734-832FEF7F5BAC}" type="presParOf" srcId="{7668858D-4920-4B55-852C-CB2403235819}" destId="{7BA5E789-5ED3-40CF-B779-B34EC51CF73D}" srcOrd="3" destOrd="0" presId="urn:microsoft.com/office/officeart/2005/8/layout/hProcess3"/>
    <dgm:cxn modelId="{0B303D11-303F-4BE8-A4F8-19738DA6E298}" type="presParOf" srcId="{F0E0557A-E563-460F-9F06-0E2211E87319}" destId="{DE60CAF5-2965-4042-9325-40970B82A204}" srcOrd="2" destOrd="0" presId="urn:microsoft.com/office/officeart/2005/8/layout/hProcess3"/>
    <dgm:cxn modelId="{0BB49CC9-2BAC-4908-B727-AC85411A1175}" type="presParOf" srcId="{F0E0557A-E563-460F-9F06-0E2211E87319}" destId="{6A171775-7DF7-454B-B21B-0BAF1D6ADBFA}" srcOrd="3" destOrd="0" presId="urn:microsoft.com/office/officeart/2005/8/layout/hProcess3"/>
    <dgm:cxn modelId="{6C3ABCE2-F6B6-429E-8810-8E420579A144}" type="presParOf" srcId="{6A171775-7DF7-454B-B21B-0BAF1D6ADBFA}" destId="{0A7768E5-36B8-422B-B3BB-05C10924CA75}" srcOrd="0" destOrd="0" presId="urn:microsoft.com/office/officeart/2005/8/layout/hProcess3"/>
    <dgm:cxn modelId="{41870295-D014-4E13-B97B-8814069D122C}" type="presParOf" srcId="{6A171775-7DF7-454B-B21B-0BAF1D6ADBFA}" destId="{EFE535BC-69D1-4050-B281-E45762DC9DB2}" srcOrd="1" destOrd="0" presId="urn:microsoft.com/office/officeart/2005/8/layout/hProcess3"/>
    <dgm:cxn modelId="{08FC6A02-4F41-45B4-8BC7-A31C6E5DC44B}" type="presParOf" srcId="{6A171775-7DF7-454B-B21B-0BAF1D6ADBFA}" destId="{2AFD465B-CF5B-49C8-B68B-028D2F4FBB0A}" srcOrd="2" destOrd="0" presId="urn:microsoft.com/office/officeart/2005/8/layout/hProcess3"/>
    <dgm:cxn modelId="{26BBCCA1-2179-419F-AB6B-CA3B11CBA2F9}" type="presParOf" srcId="{6A171775-7DF7-454B-B21B-0BAF1D6ADBFA}" destId="{639BAB39-B13A-448B-819D-B4A355B0D865}" srcOrd="3" destOrd="0" presId="urn:microsoft.com/office/officeart/2005/8/layout/hProcess3"/>
    <dgm:cxn modelId="{D667EC16-EF2F-4E61-BF28-4C6B68287A31}" type="presParOf" srcId="{F0E0557A-E563-460F-9F06-0E2211E87319}" destId="{F5A383DC-9AAC-4B2E-800D-3679613589B6}" srcOrd="4" destOrd="0" presId="urn:microsoft.com/office/officeart/2005/8/layout/hProcess3"/>
    <dgm:cxn modelId="{12CA5DD2-0C3C-4110-9035-99548FAB1507}" type="presParOf" srcId="{F0E0557A-E563-460F-9F06-0E2211E87319}" destId="{DBAFA562-06F9-4EAE-9303-8D2F7B00330D}" srcOrd="5" destOrd="0" presId="urn:microsoft.com/office/officeart/2005/8/layout/hProcess3"/>
    <dgm:cxn modelId="{067ED037-9DD3-48A7-A66A-70134BCE8A5E}" type="presParOf" srcId="{DBAFA562-06F9-4EAE-9303-8D2F7B00330D}" destId="{70E8CBF5-F07F-4934-ADFB-AE305E7A45DB}" srcOrd="0" destOrd="0" presId="urn:microsoft.com/office/officeart/2005/8/layout/hProcess3"/>
    <dgm:cxn modelId="{7C7DDD69-7D11-45D3-A9B6-E77481E20450}" type="presParOf" srcId="{DBAFA562-06F9-4EAE-9303-8D2F7B00330D}" destId="{B956ACC9-3632-41C1-BC33-38A6C164D53D}" srcOrd="1" destOrd="0" presId="urn:microsoft.com/office/officeart/2005/8/layout/hProcess3"/>
    <dgm:cxn modelId="{9A415D5A-D26F-4A09-82C8-0BB6AA7DCB6B}" type="presParOf" srcId="{DBAFA562-06F9-4EAE-9303-8D2F7B00330D}" destId="{ACF80B8D-8DF2-4EA4-BA38-AB2F79A7F091}" srcOrd="2" destOrd="0" presId="urn:microsoft.com/office/officeart/2005/8/layout/hProcess3"/>
    <dgm:cxn modelId="{8A4660C8-E85F-4CCC-82AC-BA90B465E174}" type="presParOf" srcId="{DBAFA562-06F9-4EAE-9303-8D2F7B00330D}" destId="{71367A88-12F6-4DDC-A0F7-108008DFAB00}" srcOrd="3" destOrd="0" presId="urn:microsoft.com/office/officeart/2005/8/layout/hProcess3"/>
    <dgm:cxn modelId="{37355A3D-2D28-4F64-B82A-536B4CBB5B33}" type="presParOf" srcId="{F0E0557A-E563-460F-9F06-0E2211E87319}" destId="{D0DF466E-25F1-43A0-9A9D-18DAFFB39B21}" srcOrd="6" destOrd="0" presId="urn:microsoft.com/office/officeart/2005/8/layout/hProcess3"/>
    <dgm:cxn modelId="{A0A2BB65-F101-4165-A799-CE514F99DF18}" type="presParOf" srcId="{F0E0557A-E563-460F-9F06-0E2211E87319}" destId="{93959A7A-7C61-4450-AE2A-1F84A7A44DC6}" srcOrd="7" destOrd="0" presId="urn:microsoft.com/office/officeart/2005/8/layout/hProcess3"/>
    <dgm:cxn modelId="{22BCAB03-4875-4C87-AD04-CAE4185C1654}" type="presParOf" srcId="{F0E0557A-E563-460F-9F06-0E2211E87319}" destId="{E0437620-9AE3-4B87-AABA-F85E24AA7863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D12920-7D71-47E0-97FA-CF6243049CB1}" type="doc">
      <dgm:prSet loTypeId="urn:microsoft.com/office/officeart/2005/8/layout/hProcess3" loCatId="process" qsTypeId="urn:microsoft.com/office/officeart/2005/8/quickstyle/3d1" qsCatId="3D" csTypeId="urn:microsoft.com/office/officeart/2005/8/colors/accent1_2" csCatId="accent1" phldr="0"/>
      <dgm:spPr/>
    </dgm:pt>
    <dgm:pt modelId="{33DE670F-174D-42A5-AEC7-31D7BF8096EF}">
      <dgm:prSet phldrT="[Texto]" phldr="1"/>
      <dgm:spPr/>
      <dgm:t>
        <a:bodyPr/>
        <a:lstStyle/>
        <a:p>
          <a:endParaRPr lang="es-AR"/>
        </a:p>
      </dgm:t>
    </dgm:pt>
    <dgm:pt modelId="{1805B17E-BA80-4BC6-86F4-65CA7E9D6D36}" type="parTrans" cxnId="{80367102-123E-4DDD-8172-62EEDF1FC41A}">
      <dgm:prSet/>
      <dgm:spPr/>
      <dgm:t>
        <a:bodyPr/>
        <a:lstStyle/>
        <a:p>
          <a:endParaRPr lang="es-AR"/>
        </a:p>
      </dgm:t>
    </dgm:pt>
    <dgm:pt modelId="{D308DDDA-7D37-407E-8AC8-0469F1CF9F2E}" type="sibTrans" cxnId="{80367102-123E-4DDD-8172-62EEDF1FC41A}">
      <dgm:prSet/>
      <dgm:spPr/>
      <dgm:t>
        <a:bodyPr/>
        <a:lstStyle/>
        <a:p>
          <a:endParaRPr lang="es-AR"/>
        </a:p>
      </dgm:t>
    </dgm:pt>
    <dgm:pt modelId="{0DC8443A-BD1C-4612-94E0-D5B988A4014B}">
      <dgm:prSet phldrT="[Texto]" phldr="1"/>
      <dgm:spPr/>
      <dgm:t>
        <a:bodyPr/>
        <a:lstStyle/>
        <a:p>
          <a:endParaRPr lang="es-AR" dirty="0"/>
        </a:p>
      </dgm:t>
    </dgm:pt>
    <dgm:pt modelId="{602985F4-2A2E-4EB9-AFF0-74779E722604}" type="parTrans" cxnId="{B69F599E-A5D1-47E4-8B31-338B8EC36A5D}">
      <dgm:prSet/>
      <dgm:spPr/>
      <dgm:t>
        <a:bodyPr/>
        <a:lstStyle/>
        <a:p>
          <a:endParaRPr lang="es-AR"/>
        </a:p>
      </dgm:t>
    </dgm:pt>
    <dgm:pt modelId="{7CDFAA30-7863-4DBC-BE52-05E7E96500B0}" type="sibTrans" cxnId="{B69F599E-A5D1-47E4-8B31-338B8EC36A5D}">
      <dgm:prSet/>
      <dgm:spPr/>
      <dgm:t>
        <a:bodyPr/>
        <a:lstStyle/>
        <a:p>
          <a:endParaRPr lang="es-AR"/>
        </a:p>
      </dgm:t>
    </dgm:pt>
    <dgm:pt modelId="{69AC8778-9F5C-4A7F-ABA5-D41568749150}">
      <dgm:prSet phldrT="[Texto]" phldr="1"/>
      <dgm:spPr/>
      <dgm:t>
        <a:bodyPr/>
        <a:lstStyle/>
        <a:p>
          <a:endParaRPr lang="es-AR" dirty="0"/>
        </a:p>
      </dgm:t>
    </dgm:pt>
    <dgm:pt modelId="{C76E39CD-FEDA-4CA3-A1DF-615104093AA6}" type="parTrans" cxnId="{87468AB5-6676-4A3C-A85C-B1C9C89EFE82}">
      <dgm:prSet/>
      <dgm:spPr/>
      <dgm:t>
        <a:bodyPr/>
        <a:lstStyle/>
        <a:p>
          <a:endParaRPr lang="es-AR"/>
        </a:p>
      </dgm:t>
    </dgm:pt>
    <dgm:pt modelId="{CEFB059C-D2FD-451B-84A3-93026E68672B}" type="sibTrans" cxnId="{87468AB5-6676-4A3C-A85C-B1C9C89EFE82}">
      <dgm:prSet/>
      <dgm:spPr/>
      <dgm:t>
        <a:bodyPr/>
        <a:lstStyle/>
        <a:p>
          <a:endParaRPr lang="es-AR"/>
        </a:p>
      </dgm:t>
    </dgm:pt>
    <dgm:pt modelId="{D28C16AE-B763-45E4-B157-A660FC5BD6EC}" type="pres">
      <dgm:prSet presAssocID="{1FD12920-7D71-47E0-97FA-CF6243049CB1}" presName="Name0" presStyleCnt="0">
        <dgm:presLayoutVars>
          <dgm:dir/>
          <dgm:animLvl val="lvl"/>
          <dgm:resizeHandles val="exact"/>
        </dgm:presLayoutVars>
      </dgm:prSet>
      <dgm:spPr/>
    </dgm:pt>
    <dgm:pt modelId="{AF0FBE68-E751-4FF0-A2D9-56C288ADC9DF}" type="pres">
      <dgm:prSet presAssocID="{1FD12920-7D71-47E0-97FA-CF6243049CB1}" presName="dummy" presStyleCnt="0"/>
      <dgm:spPr/>
    </dgm:pt>
    <dgm:pt modelId="{F0E0557A-E563-460F-9F06-0E2211E87319}" type="pres">
      <dgm:prSet presAssocID="{1FD12920-7D71-47E0-97FA-CF6243049CB1}" presName="linH" presStyleCnt="0"/>
      <dgm:spPr/>
    </dgm:pt>
    <dgm:pt modelId="{3A43C08A-B1E0-43FC-ADD1-4A873EEA25FE}" type="pres">
      <dgm:prSet presAssocID="{1FD12920-7D71-47E0-97FA-CF6243049CB1}" presName="padding1" presStyleCnt="0"/>
      <dgm:spPr/>
    </dgm:pt>
    <dgm:pt modelId="{7668858D-4920-4B55-852C-CB2403235819}" type="pres">
      <dgm:prSet presAssocID="{33DE670F-174D-42A5-AEC7-31D7BF8096EF}" presName="linV" presStyleCnt="0"/>
      <dgm:spPr/>
    </dgm:pt>
    <dgm:pt modelId="{87F4E5FD-B206-4320-BF45-F7E7DC25A1D0}" type="pres">
      <dgm:prSet presAssocID="{33DE670F-174D-42A5-AEC7-31D7BF8096EF}" presName="spVertical1" presStyleCnt="0"/>
      <dgm:spPr/>
    </dgm:pt>
    <dgm:pt modelId="{38AA2E02-4B06-4C6E-A13D-FF5947F0F6B9}" type="pres">
      <dgm:prSet presAssocID="{33DE670F-174D-42A5-AEC7-31D7BF8096EF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1955487-4338-40F8-AE1B-747EA40AD904}" type="pres">
      <dgm:prSet presAssocID="{33DE670F-174D-42A5-AEC7-31D7BF8096EF}" presName="spVertical2" presStyleCnt="0"/>
      <dgm:spPr/>
    </dgm:pt>
    <dgm:pt modelId="{7BA5E789-5ED3-40CF-B779-B34EC51CF73D}" type="pres">
      <dgm:prSet presAssocID="{33DE670F-174D-42A5-AEC7-31D7BF8096EF}" presName="spVertical3" presStyleCnt="0"/>
      <dgm:spPr/>
    </dgm:pt>
    <dgm:pt modelId="{DE60CAF5-2965-4042-9325-40970B82A204}" type="pres">
      <dgm:prSet presAssocID="{D308DDDA-7D37-407E-8AC8-0469F1CF9F2E}" presName="space" presStyleCnt="0"/>
      <dgm:spPr/>
    </dgm:pt>
    <dgm:pt modelId="{6A171775-7DF7-454B-B21B-0BAF1D6ADBFA}" type="pres">
      <dgm:prSet presAssocID="{0DC8443A-BD1C-4612-94E0-D5B988A4014B}" presName="linV" presStyleCnt="0"/>
      <dgm:spPr/>
    </dgm:pt>
    <dgm:pt modelId="{0A7768E5-36B8-422B-B3BB-05C10924CA75}" type="pres">
      <dgm:prSet presAssocID="{0DC8443A-BD1C-4612-94E0-D5B988A4014B}" presName="spVertical1" presStyleCnt="0"/>
      <dgm:spPr/>
    </dgm:pt>
    <dgm:pt modelId="{EFE535BC-69D1-4050-B281-E45762DC9DB2}" type="pres">
      <dgm:prSet presAssocID="{0DC8443A-BD1C-4612-94E0-D5B988A4014B}" presName="parTx" presStyleLbl="revTx" presStyleIdx="1" presStyleCnt="3" custLinFactNeighborX="32415">
        <dgm:presLayoutVars>
          <dgm:chMax val="0"/>
          <dgm:chPref val="0"/>
          <dgm:bulletEnabled val="1"/>
        </dgm:presLayoutVars>
      </dgm:prSet>
      <dgm:spPr/>
    </dgm:pt>
    <dgm:pt modelId="{2AFD465B-CF5B-49C8-B68B-028D2F4FBB0A}" type="pres">
      <dgm:prSet presAssocID="{0DC8443A-BD1C-4612-94E0-D5B988A4014B}" presName="spVertical2" presStyleCnt="0"/>
      <dgm:spPr/>
    </dgm:pt>
    <dgm:pt modelId="{639BAB39-B13A-448B-819D-B4A355B0D865}" type="pres">
      <dgm:prSet presAssocID="{0DC8443A-BD1C-4612-94E0-D5B988A4014B}" presName="spVertical3" presStyleCnt="0"/>
      <dgm:spPr/>
    </dgm:pt>
    <dgm:pt modelId="{F5A383DC-9AAC-4B2E-800D-3679613589B6}" type="pres">
      <dgm:prSet presAssocID="{7CDFAA30-7863-4DBC-BE52-05E7E96500B0}" presName="space" presStyleCnt="0"/>
      <dgm:spPr/>
    </dgm:pt>
    <dgm:pt modelId="{DBAFA562-06F9-4EAE-9303-8D2F7B00330D}" type="pres">
      <dgm:prSet presAssocID="{69AC8778-9F5C-4A7F-ABA5-D41568749150}" presName="linV" presStyleCnt="0"/>
      <dgm:spPr/>
    </dgm:pt>
    <dgm:pt modelId="{70E8CBF5-F07F-4934-ADFB-AE305E7A45DB}" type="pres">
      <dgm:prSet presAssocID="{69AC8778-9F5C-4A7F-ABA5-D41568749150}" presName="spVertical1" presStyleCnt="0"/>
      <dgm:spPr/>
    </dgm:pt>
    <dgm:pt modelId="{B956ACC9-3632-41C1-BC33-38A6C164D53D}" type="pres">
      <dgm:prSet presAssocID="{69AC8778-9F5C-4A7F-ABA5-D41568749150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CF80B8D-8DF2-4EA4-BA38-AB2F79A7F091}" type="pres">
      <dgm:prSet presAssocID="{69AC8778-9F5C-4A7F-ABA5-D41568749150}" presName="spVertical2" presStyleCnt="0"/>
      <dgm:spPr/>
    </dgm:pt>
    <dgm:pt modelId="{71367A88-12F6-4DDC-A0F7-108008DFAB00}" type="pres">
      <dgm:prSet presAssocID="{69AC8778-9F5C-4A7F-ABA5-D41568749150}" presName="spVertical3" presStyleCnt="0"/>
      <dgm:spPr/>
    </dgm:pt>
    <dgm:pt modelId="{D0DF466E-25F1-43A0-9A9D-18DAFFB39B21}" type="pres">
      <dgm:prSet presAssocID="{1FD12920-7D71-47E0-97FA-CF6243049CB1}" presName="padding2" presStyleCnt="0"/>
      <dgm:spPr/>
    </dgm:pt>
    <dgm:pt modelId="{93959A7A-7C61-4450-AE2A-1F84A7A44DC6}" type="pres">
      <dgm:prSet presAssocID="{1FD12920-7D71-47E0-97FA-CF6243049CB1}" presName="negArrow" presStyleCnt="0"/>
      <dgm:spPr/>
    </dgm:pt>
    <dgm:pt modelId="{E0437620-9AE3-4B87-AABA-F85E24AA7863}" type="pres">
      <dgm:prSet presAssocID="{1FD12920-7D71-47E0-97FA-CF6243049CB1}" presName="backgroundArrow" presStyleLbl="node1" presStyleIdx="0" presStyleCnt="1" custLinFactNeighborX="744"/>
      <dgm:spPr>
        <a:solidFill>
          <a:srgbClr val="356179"/>
        </a:solidFill>
      </dgm:spPr>
    </dgm:pt>
  </dgm:ptLst>
  <dgm:cxnLst>
    <dgm:cxn modelId="{80367102-123E-4DDD-8172-62EEDF1FC41A}" srcId="{1FD12920-7D71-47E0-97FA-CF6243049CB1}" destId="{33DE670F-174D-42A5-AEC7-31D7BF8096EF}" srcOrd="0" destOrd="0" parTransId="{1805B17E-BA80-4BC6-86F4-65CA7E9D6D36}" sibTransId="{D308DDDA-7D37-407E-8AC8-0469F1CF9F2E}"/>
    <dgm:cxn modelId="{FC073B0F-A15E-49D4-9724-904DEB343296}" type="presOf" srcId="{33DE670F-174D-42A5-AEC7-31D7BF8096EF}" destId="{38AA2E02-4B06-4C6E-A13D-FF5947F0F6B9}" srcOrd="0" destOrd="0" presId="urn:microsoft.com/office/officeart/2005/8/layout/hProcess3"/>
    <dgm:cxn modelId="{A1B89658-9737-4CDD-81BD-68A27FCD5649}" type="presOf" srcId="{0DC8443A-BD1C-4612-94E0-D5B988A4014B}" destId="{EFE535BC-69D1-4050-B281-E45762DC9DB2}" srcOrd="0" destOrd="0" presId="urn:microsoft.com/office/officeart/2005/8/layout/hProcess3"/>
    <dgm:cxn modelId="{5C5F3D7B-6D44-429F-8AB6-4553C269F7BC}" type="presOf" srcId="{69AC8778-9F5C-4A7F-ABA5-D41568749150}" destId="{B956ACC9-3632-41C1-BC33-38A6C164D53D}" srcOrd="0" destOrd="0" presId="urn:microsoft.com/office/officeart/2005/8/layout/hProcess3"/>
    <dgm:cxn modelId="{B69F599E-A5D1-47E4-8B31-338B8EC36A5D}" srcId="{1FD12920-7D71-47E0-97FA-CF6243049CB1}" destId="{0DC8443A-BD1C-4612-94E0-D5B988A4014B}" srcOrd="1" destOrd="0" parTransId="{602985F4-2A2E-4EB9-AFF0-74779E722604}" sibTransId="{7CDFAA30-7863-4DBC-BE52-05E7E96500B0}"/>
    <dgm:cxn modelId="{87468AB5-6676-4A3C-A85C-B1C9C89EFE82}" srcId="{1FD12920-7D71-47E0-97FA-CF6243049CB1}" destId="{69AC8778-9F5C-4A7F-ABA5-D41568749150}" srcOrd="2" destOrd="0" parTransId="{C76E39CD-FEDA-4CA3-A1DF-615104093AA6}" sibTransId="{CEFB059C-D2FD-451B-84A3-93026E68672B}"/>
    <dgm:cxn modelId="{52A6F9F9-E536-4FFB-AB09-1C894099690C}" type="presOf" srcId="{1FD12920-7D71-47E0-97FA-CF6243049CB1}" destId="{D28C16AE-B763-45E4-B157-A660FC5BD6EC}" srcOrd="0" destOrd="0" presId="urn:microsoft.com/office/officeart/2005/8/layout/hProcess3"/>
    <dgm:cxn modelId="{004BD8C8-7FA1-4BCC-B36D-D0285EC7C2E6}" type="presParOf" srcId="{D28C16AE-B763-45E4-B157-A660FC5BD6EC}" destId="{AF0FBE68-E751-4FF0-A2D9-56C288ADC9DF}" srcOrd="0" destOrd="0" presId="urn:microsoft.com/office/officeart/2005/8/layout/hProcess3"/>
    <dgm:cxn modelId="{0359097D-2A7B-468A-8553-C4B63F808932}" type="presParOf" srcId="{D28C16AE-B763-45E4-B157-A660FC5BD6EC}" destId="{F0E0557A-E563-460F-9F06-0E2211E87319}" srcOrd="1" destOrd="0" presId="urn:microsoft.com/office/officeart/2005/8/layout/hProcess3"/>
    <dgm:cxn modelId="{AAF88664-B232-46DB-84CC-66773E004588}" type="presParOf" srcId="{F0E0557A-E563-460F-9F06-0E2211E87319}" destId="{3A43C08A-B1E0-43FC-ADD1-4A873EEA25FE}" srcOrd="0" destOrd="0" presId="urn:microsoft.com/office/officeart/2005/8/layout/hProcess3"/>
    <dgm:cxn modelId="{FE576B36-2845-4D26-93E3-26718B504DBD}" type="presParOf" srcId="{F0E0557A-E563-460F-9F06-0E2211E87319}" destId="{7668858D-4920-4B55-852C-CB2403235819}" srcOrd="1" destOrd="0" presId="urn:microsoft.com/office/officeart/2005/8/layout/hProcess3"/>
    <dgm:cxn modelId="{AEC353FD-48C4-42C4-8F15-C0143A0EC04E}" type="presParOf" srcId="{7668858D-4920-4B55-852C-CB2403235819}" destId="{87F4E5FD-B206-4320-BF45-F7E7DC25A1D0}" srcOrd="0" destOrd="0" presId="urn:microsoft.com/office/officeart/2005/8/layout/hProcess3"/>
    <dgm:cxn modelId="{273C4CDF-5974-4C21-94CF-3DFE46ABF4B0}" type="presParOf" srcId="{7668858D-4920-4B55-852C-CB2403235819}" destId="{38AA2E02-4B06-4C6E-A13D-FF5947F0F6B9}" srcOrd="1" destOrd="0" presId="urn:microsoft.com/office/officeart/2005/8/layout/hProcess3"/>
    <dgm:cxn modelId="{474CE4CB-46D0-47DE-A719-CEE09A33703B}" type="presParOf" srcId="{7668858D-4920-4B55-852C-CB2403235819}" destId="{01955487-4338-40F8-AE1B-747EA40AD904}" srcOrd="2" destOrd="0" presId="urn:microsoft.com/office/officeart/2005/8/layout/hProcess3"/>
    <dgm:cxn modelId="{0132442F-78D1-428B-9734-832FEF7F5BAC}" type="presParOf" srcId="{7668858D-4920-4B55-852C-CB2403235819}" destId="{7BA5E789-5ED3-40CF-B779-B34EC51CF73D}" srcOrd="3" destOrd="0" presId="urn:microsoft.com/office/officeart/2005/8/layout/hProcess3"/>
    <dgm:cxn modelId="{0B303D11-303F-4BE8-A4F8-19738DA6E298}" type="presParOf" srcId="{F0E0557A-E563-460F-9F06-0E2211E87319}" destId="{DE60CAF5-2965-4042-9325-40970B82A204}" srcOrd="2" destOrd="0" presId="urn:microsoft.com/office/officeart/2005/8/layout/hProcess3"/>
    <dgm:cxn modelId="{0BB49CC9-2BAC-4908-B727-AC85411A1175}" type="presParOf" srcId="{F0E0557A-E563-460F-9F06-0E2211E87319}" destId="{6A171775-7DF7-454B-B21B-0BAF1D6ADBFA}" srcOrd="3" destOrd="0" presId="urn:microsoft.com/office/officeart/2005/8/layout/hProcess3"/>
    <dgm:cxn modelId="{6C3ABCE2-F6B6-429E-8810-8E420579A144}" type="presParOf" srcId="{6A171775-7DF7-454B-B21B-0BAF1D6ADBFA}" destId="{0A7768E5-36B8-422B-B3BB-05C10924CA75}" srcOrd="0" destOrd="0" presId="urn:microsoft.com/office/officeart/2005/8/layout/hProcess3"/>
    <dgm:cxn modelId="{41870295-D014-4E13-B97B-8814069D122C}" type="presParOf" srcId="{6A171775-7DF7-454B-B21B-0BAF1D6ADBFA}" destId="{EFE535BC-69D1-4050-B281-E45762DC9DB2}" srcOrd="1" destOrd="0" presId="urn:microsoft.com/office/officeart/2005/8/layout/hProcess3"/>
    <dgm:cxn modelId="{08FC6A02-4F41-45B4-8BC7-A31C6E5DC44B}" type="presParOf" srcId="{6A171775-7DF7-454B-B21B-0BAF1D6ADBFA}" destId="{2AFD465B-CF5B-49C8-B68B-028D2F4FBB0A}" srcOrd="2" destOrd="0" presId="urn:microsoft.com/office/officeart/2005/8/layout/hProcess3"/>
    <dgm:cxn modelId="{26BBCCA1-2179-419F-AB6B-CA3B11CBA2F9}" type="presParOf" srcId="{6A171775-7DF7-454B-B21B-0BAF1D6ADBFA}" destId="{639BAB39-B13A-448B-819D-B4A355B0D865}" srcOrd="3" destOrd="0" presId="urn:microsoft.com/office/officeart/2005/8/layout/hProcess3"/>
    <dgm:cxn modelId="{D667EC16-EF2F-4E61-BF28-4C6B68287A31}" type="presParOf" srcId="{F0E0557A-E563-460F-9F06-0E2211E87319}" destId="{F5A383DC-9AAC-4B2E-800D-3679613589B6}" srcOrd="4" destOrd="0" presId="urn:microsoft.com/office/officeart/2005/8/layout/hProcess3"/>
    <dgm:cxn modelId="{12CA5DD2-0C3C-4110-9035-99548FAB1507}" type="presParOf" srcId="{F0E0557A-E563-460F-9F06-0E2211E87319}" destId="{DBAFA562-06F9-4EAE-9303-8D2F7B00330D}" srcOrd="5" destOrd="0" presId="urn:microsoft.com/office/officeart/2005/8/layout/hProcess3"/>
    <dgm:cxn modelId="{067ED037-9DD3-48A7-A66A-70134BCE8A5E}" type="presParOf" srcId="{DBAFA562-06F9-4EAE-9303-8D2F7B00330D}" destId="{70E8CBF5-F07F-4934-ADFB-AE305E7A45DB}" srcOrd="0" destOrd="0" presId="urn:microsoft.com/office/officeart/2005/8/layout/hProcess3"/>
    <dgm:cxn modelId="{7C7DDD69-7D11-45D3-A9B6-E77481E20450}" type="presParOf" srcId="{DBAFA562-06F9-4EAE-9303-8D2F7B00330D}" destId="{B956ACC9-3632-41C1-BC33-38A6C164D53D}" srcOrd="1" destOrd="0" presId="urn:microsoft.com/office/officeart/2005/8/layout/hProcess3"/>
    <dgm:cxn modelId="{9A415D5A-D26F-4A09-82C8-0BB6AA7DCB6B}" type="presParOf" srcId="{DBAFA562-06F9-4EAE-9303-8D2F7B00330D}" destId="{ACF80B8D-8DF2-4EA4-BA38-AB2F79A7F091}" srcOrd="2" destOrd="0" presId="urn:microsoft.com/office/officeart/2005/8/layout/hProcess3"/>
    <dgm:cxn modelId="{8A4660C8-E85F-4CCC-82AC-BA90B465E174}" type="presParOf" srcId="{DBAFA562-06F9-4EAE-9303-8D2F7B00330D}" destId="{71367A88-12F6-4DDC-A0F7-108008DFAB00}" srcOrd="3" destOrd="0" presId="urn:microsoft.com/office/officeart/2005/8/layout/hProcess3"/>
    <dgm:cxn modelId="{37355A3D-2D28-4F64-B82A-536B4CBB5B33}" type="presParOf" srcId="{F0E0557A-E563-460F-9F06-0E2211E87319}" destId="{D0DF466E-25F1-43A0-9A9D-18DAFFB39B21}" srcOrd="6" destOrd="0" presId="urn:microsoft.com/office/officeart/2005/8/layout/hProcess3"/>
    <dgm:cxn modelId="{A0A2BB65-F101-4165-A799-CE514F99DF18}" type="presParOf" srcId="{F0E0557A-E563-460F-9F06-0E2211E87319}" destId="{93959A7A-7C61-4450-AE2A-1F84A7A44DC6}" srcOrd="7" destOrd="0" presId="urn:microsoft.com/office/officeart/2005/8/layout/hProcess3"/>
    <dgm:cxn modelId="{22BCAB03-4875-4C87-AD04-CAE4185C1654}" type="presParOf" srcId="{F0E0557A-E563-460F-9F06-0E2211E87319}" destId="{E0437620-9AE3-4B87-AABA-F85E24AA7863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37620-9AE3-4B87-AABA-F85E24AA7863}">
      <dsp:nvSpPr>
        <dsp:cNvPr id="0" name=""/>
        <dsp:cNvSpPr/>
      </dsp:nvSpPr>
      <dsp:spPr>
        <a:xfrm>
          <a:off x="0" y="245400"/>
          <a:ext cx="1358741" cy="576000"/>
        </a:xfrm>
        <a:prstGeom prst="rightArrow">
          <a:avLst/>
        </a:prstGeom>
        <a:solidFill>
          <a:srgbClr val="356179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56ACC9-3632-41C1-BC33-38A6C164D53D}">
      <dsp:nvSpPr>
        <dsp:cNvPr id="0" name=""/>
        <dsp:cNvSpPr/>
      </dsp:nvSpPr>
      <dsp:spPr>
        <a:xfrm>
          <a:off x="895455" y="389400"/>
          <a:ext cx="327411" cy="2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1280" rIns="0" bIns="812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800" kern="1200"/>
        </a:p>
      </dsp:txBody>
      <dsp:txXfrm>
        <a:off x="895455" y="389400"/>
        <a:ext cx="327411" cy="288000"/>
      </dsp:txXfrm>
    </dsp:sp>
    <dsp:sp modelId="{EFE535BC-69D1-4050-B281-E45762DC9DB2}">
      <dsp:nvSpPr>
        <dsp:cNvPr id="0" name=""/>
        <dsp:cNvSpPr/>
      </dsp:nvSpPr>
      <dsp:spPr>
        <a:xfrm>
          <a:off x="502561" y="389400"/>
          <a:ext cx="327411" cy="2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1280" rIns="0" bIns="812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800" kern="1200" dirty="0"/>
        </a:p>
      </dsp:txBody>
      <dsp:txXfrm>
        <a:off x="502561" y="389400"/>
        <a:ext cx="327411" cy="288000"/>
      </dsp:txXfrm>
    </dsp:sp>
    <dsp:sp modelId="{38AA2E02-4B06-4C6E-A13D-FF5947F0F6B9}">
      <dsp:nvSpPr>
        <dsp:cNvPr id="0" name=""/>
        <dsp:cNvSpPr/>
      </dsp:nvSpPr>
      <dsp:spPr>
        <a:xfrm>
          <a:off x="109667" y="389400"/>
          <a:ext cx="327411" cy="2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1280" rIns="0" bIns="812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800" kern="1200"/>
        </a:p>
      </dsp:txBody>
      <dsp:txXfrm>
        <a:off x="109667" y="389400"/>
        <a:ext cx="327411" cy="28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37620-9AE3-4B87-AABA-F85E24AA7863}">
      <dsp:nvSpPr>
        <dsp:cNvPr id="0" name=""/>
        <dsp:cNvSpPr/>
      </dsp:nvSpPr>
      <dsp:spPr>
        <a:xfrm>
          <a:off x="0" y="245400"/>
          <a:ext cx="1358741" cy="576000"/>
        </a:xfrm>
        <a:prstGeom prst="rightArrow">
          <a:avLst/>
        </a:prstGeom>
        <a:solidFill>
          <a:srgbClr val="356179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56ACC9-3632-41C1-BC33-38A6C164D53D}">
      <dsp:nvSpPr>
        <dsp:cNvPr id="0" name=""/>
        <dsp:cNvSpPr/>
      </dsp:nvSpPr>
      <dsp:spPr>
        <a:xfrm>
          <a:off x="895455" y="389400"/>
          <a:ext cx="327411" cy="2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1280" rIns="0" bIns="812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800" kern="1200" dirty="0"/>
        </a:p>
      </dsp:txBody>
      <dsp:txXfrm>
        <a:off x="895455" y="389400"/>
        <a:ext cx="327411" cy="288000"/>
      </dsp:txXfrm>
    </dsp:sp>
    <dsp:sp modelId="{EFE535BC-69D1-4050-B281-E45762DC9DB2}">
      <dsp:nvSpPr>
        <dsp:cNvPr id="0" name=""/>
        <dsp:cNvSpPr/>
      </dsp:nvSpPr>
      <dsp:spPr>
        <a:xfrm>
          <a:off x="608692" y="389400"/>
          <a:ext cx="327411" cy="2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1280" rIns="0" bIns="812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800" kern="1200" dirty="0"/>
        </a:p>
      </dsp:txBody>
      <dsp:txXfrm>
        <a:off x="608692" y="389400"/>
        <a:ext cx="327411" cy="288000"/>
      </dsp:txXfrm>
    </dsp:sp>
    <dsp:sp modelId="{38AA2E02-4B06-4C6E-A13D-FF5947F0F6B9}">
      <dsp:nvSpPr>
        <dsp:cNvPr id="0" name=""/>
        <dsp:cNvSpPr/>
      </dsp:nvSpPr>
      <dsp:spPr>
        <a:xfrm>
          <a:off x="109667" y="389400"/>
          <a:ext cx="327411" cy="2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1280" rIns="0" bIns="812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800" kern="1200"/>
        </a:p>
      </dsp:txBody>
      <dsp:txXfrm>
        <a:off x="109667" y="389400"/>
        <a:ext cx="327411" cy="2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23BF18-0209-4468-8B80-50771062CD84}" type="datetime1">
              <a:rPr lang="es-ES" smtClean="0"/>
              <a:t>29/09/2022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91AF14-1CFC-4955-9C8E-FB628ADB1A7F}" type="datetime1">
              <a:rPr lang="es-ES" noProof="0" smtClean="0"/>
              <a:t>29/09/2022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596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062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341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816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i="0" dirty="0">
              <a:effectLst/>
              <a:latin typeface="-apple-system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4058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2658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391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91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359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8013" y="116632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013" y="4917232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endParaRPr lang="es-ES" noProof="0" dirty="0"/>
          </a:p>
        </p:txBody>
      </p:sp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2FD99CA-02E5-AB5E-BB11-E95F97A543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42" y="0"/>
            <a:ext cx="6113783" cy="6113783"/>
          </a:xfrm>
          <a:prstGeom prst="rect">
            <a:avLst/>
          </a:prstGeom>
          <a:effectLst/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F2D59548-6459-1A07-8BDC-B18076D1D966}"/>
              </a:ext>
            </a:extLst>
          </p:cNvPr>
          <p:cNvSpPr/>
          <p:nvPr userDrawn="1"/>
        </p:nvSpPr>
        <p:spPr>
          <a:xfrm>
            <a:off x="0" y="6113784"/>
            <a:ext cx="12188825" cy="7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 bwMode="ltGray">
          <a:xfrm>
            <a:off x="2405698" y="2914925"/>
            <a:ext cx="2844059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13" name="Imagen 1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01F29CB1-EE7E-498B-8ACC-FE7B277F7B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6165304"/>
            <a:ext cx="1152128" cy="599577"/>
          </a:xfrm>
          <a:prstGeom prst="rect">
            <a:avLst/>
          </a:prstGeom>
        </p:spPr>
      </p:pic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158308" y="6356350"/>
            <a:ext cx="1800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r>
              <a:rPr lang="es-ES" dirty="0"/>
              <a:t>26/09/2022</a:t>
            </a:r>
          </a:p>
        </p:txBody>
      </p:sp>
      <p:pic>
        <p:nvPicPr>
          <p:cNvPr id="17" name="Imagen 16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CA43C792-D6FF-60DE-E92F-4EF410B762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" y="6161655"/>
            <a:ext cx="696345" cy="6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5F665-47FF-4981-A959-20C3D291A3D7}" type="datetime1">
              <a:rPr lang="es-ES" noProof="0" smtClean="0"/>
              <a:t>29/09/2022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EDB7D9-F356-448A-85D5-C2EAA8CABC64}" type="datetime1">
              <a:rPr lang="es-ES" noProof="0" smtClean="0"/>
              <a:t>29/09/2022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gradFill flip="none" rotWithShape="1">
          <a:gsLst>
            <a:gs pos="0">
              <a:schemeClr val="bg2">
                <a:lumMod val="40000"/>
                <a:lumOff val="60000"/>
              </a:schemeClr>
            </a:gs>
            <a:gs pos="58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1" y="-374104"/>
            <a:ext cx="10971372" cy="1066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contenido 2"/>
          <p:cNvSpPr>
            <a:spLocks noGrp="1"/>
          </p:cNvSpPr>
          <p:nvPr>
            <p:ph idx="13" hasCustomPrompt="1"/>
          </p:nvPr>
        </p:nvSpPr>
        <p:spPr>
          <a:xfrm>
            <a:off x="609440" y="1412776"/>
            <a:ext cx="10971372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D3DE7-0BDE-4D30-9AE1-B54BDDC332C9}" type="datetime1">
              <a:rPr lang="es-ES" noProof="0" smtClean="0"/>
              <a:t>29/09/2022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4F6D597-3C81-7408-337C-C43712C67C86}"/>
              </a:ext>
            </a:extLst>
          </p:cNvPr>
          <p:cNvSpPr/>
          <p:nvPr userDrawn="1"/>
        </p:nvSpPr>
        <p:spPr>
          <a:xfrm>
            <a:off x="0" y="6113784"/>
            <a:ext cx="12188825" cy="7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8" name="Imagen 7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067B8C3D-B2CA-5A59-9BF3-29555D1B6D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6165304"/>
            <a:ext cx="1152128" cy="599577"/>
          </a:xfrm>
          <a:prstGeom prst="rect">
            <a:avLst/>
          </a:prstGeom>
        </p:spPr>
      </p:pic>
      <p:sp>
        <p:nvSpPr>
          <p:cNvPr id="9" name="Marcador de fecha 7">
            <a:extLst>
              <a:ext uri="{FF2B5EF4-FFF2-40B4-BE49-F238E27FC236}">
                <a16:creationId xmlns:a16="http://schemas.microsoft.com/office/drawing/2014/main" id="{0D75C4BC-7108-AA31-6BBA-1E5DAF37277C}"/>
              </a:ext>
            </a:extLst>
          </p:cNvPr>
          <p:cNvSpPr txBox="1">
            <a:spLocks/>
          </p:cNvSpPr>
          <p:nvPr userDrawn="1"/>
        </p:nvSpPr>
        <p:spPr>
          <a:xfrm>
            <a:off x="5230317" y="6356350"/>
            <a:ext cx="18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Fecha: 26/09/2022</a:t>
            </a:r>
          </a:p>
        </p:txBody>
      </p:sp>
      <p:pic>
        <p:nvPicPr>
          <p:cNvPr id="11" name="Imagen 10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CC3BE06B-6222-9FB0-16BD-48D6B1C7DD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" y="6161655"/>
            <a:ext cx="696345" cy="69634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BA21CF-23D4-6831-32F5-65B0508B7BBC}"/>
              </a:ext>
            </a:extLst>
          </p:cNvPr>
          <p:cNvCxnSpPr/>
          <p:nvPr userDrawn="1"/>
        </p:nvCxnSpPr>
        <p:spPr>
          <a:xfrm>
            <a:off x="0" y="764704"/>
            <a:ext cx="12188825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005FBA4B-BB44-EA79-DEE7-256D4FB018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1484784"/>
            <a:ext cx="3125260" cy="33511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7A7F5F-6D77-4D8D-9E47-A78342E1157B}" type="datetime1">
              <a:rPr lang="es-ES" noProof="0" smtClean="0"/>
              <a:t>29/09/2022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CABBD8-1E0D-4AAE-8073-BC697296B063}" type="datetime1">
              <a:rPr lang="es-ES" noProof="0" smtClean="0"/>
              <a:t>29/09/2022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4D05F4-8840-432D-A02E-1A84D77156D7}" type="datetime1">
              <a:rPr lang="es-ES" noProof="0" smtClean="0"/>
              <a:t>29/09/2022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9581E-B2F6-43B3-A522-0D44E3CE6715}" type="datetime1">
              <a:rPr lang="es-ES" noProof="0" smtClean="0"/>
              <a:t>29/09/2022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01D5DC-78E1-4C0A-8D72-54B654E9072F}" type="datetime1">
              <a:rPr lang="es-ES" noProof="0" smtClean="0"/>
              <a:t>29/09/2022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943D8-17D4-41BA-AE1E-C1EB7639D418}" type="datetime1">
              <a:rPr lang="es-ES" noProof="0" smtClean="0"/>
              <a:t>29/09/2022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58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356179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441" y="3501008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94A7BB7-9D04-4153-B1C6-5B5DED9CC659}" type="datetime1">
              <a:rPr lang="es-ES" noProof="0" smtClean="0"/>
              <a:t>29/09/2022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E3110FB-7441-C94C-6BAE-8CA8CA589554}"/>
              </a:ext>
            </a:extLst>
          </p:cNvPr>
          <p:cNvSpPr/>
          <p:nvPr userDrawn="1"/>
        </p:nvSpPr>
        <p:spPr>
          <a:xfrm>
            <a:off x="0" y="6113784"/>
            <a:ext cx="12188825" cy="7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9" name="Imagen 8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2C061B67-268A-8B88-95A0-67FB23C412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6165304"/>
            <a:ext cx="1152128" cy="599577"/>
          </a:xfrm>
          <a:prstGeom prst="rect">
            <a:avLst/>
          </a:prstGeom>
        </p:spPr>
      </p:pic>
      <p:sp>
        <p:nvSpPr>
          <p:cNvPr id="10" name="Marcador de fecha 7">
            <a:extLst>
              <a:ext uri="{FF2B5EF4-FFF2-40B4-BE49-F238E27FC236}">
                <a16:creationId xmlns:a16="http://schemas.microsoft.com/office/drawing/2014/main" id="{2ED55E59-6FED-B291-3B23-D70DA7B0E29D}"/>
              </a:ext>
            </a:extLst>
          </p:cNvPr>
          <p:cNvSpPr txBox="1">
            <a:spLocks/>
          </p:cNvSpPr>
          <p:nvPr userDrawn="1"/>
        </p:nvSpPr>
        <p:spPr>
          <a:xfrm>
            <a:off x="4942284" y="6356350"/>
            <a:ext cx="2088233" cy="365125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dirty="0"/>
              <a:t>26/09/2022</a:t>
            </a:r>
          </a:p>
        </p:txBody>
      </p:sp>
      <p:pic>
        <p:nvPicPr>
          <p:cNvPr id="12" name="Imagen 11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3DC1BFAF-068D-B1A2-6A0C-DD448520A5F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" y="6161655"/>
            <a:ext cx="696345" cy="6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13.jpe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14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80" y="116632"/>
            <a:ext cx="5414392" cy="4724399"/>
          </a:xfrm>
        </p:spPr>
        <p:txBody>
          <a:bodyPr rtlCol="0">
            <a:normAutofit/>
          </a:bodyPr>
          <a:lstStyle/>
          <a:p>
            <a:pPr rtl="0"/>
            <a:r>
              <a:rPr lang="es-ES" sz="4400" noProof="0" dirty="0">
                <a:latin typeface="+mn-lt"/>
              </a:rPr>
              <a:t>Clientes Banco Camila:</a:t>
            </a:r>
            <a:br>
              <a:rPr lang="es-ES" sz="4400" noProof="0" dirty="0">
                <a:latin typeface="+mn-lt"/>
              </a:rPr>
            </a:br>
            <a:r>
              <a:rPr lang="es-ES" sz="4400" noProof="0" dirty="0">
                <a:latin typeface="+mn-lt"/>
              </a:rPr>
              <a:t>Análisis predictivo de futuras bajas.</a:t>
            </a:r>
            <a:endParaRPr lang="es-ES" sz="4400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5780" y="4841031"/>
            <a:ext cx="3962400" cy="762000"/>
          </a:xfrm>
        </p:spPr>
        <p:txBody>
          <a:bodyPr rtlCol="0"/>
          <a:lstStyle/>
          <a:p>
            <a:r>
              <a:rPr lang="es-ES" noProof="0" dirty="0"/>
              <a:t>Resultados y Entregables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CFB7D-58E9-5EC3-61C7-66C0EB92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+mn-lt"/>
              </a:rPr>
              <a:t>Entregable: Resultados obtenidos</a:t>
            </a:r>
            <a:endParaRPr lang="es-AR" dirty="0">
              <a:latin typeface="+mn-lt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D6C01746-79A5-37FE-05AA-1D70EAA8174B}"/>
              </a:ext>
            </a:extLst>
          </p:cNvPr>
          <p:cNvSpPr txBox="1"/>
          <p:nvPr/>
        </p:nvSpPr>
        <p:spPr>
          <a:xfrm>
            <a:off x="5734372" y="2413337"/>
            <a:ext cx="6264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Período</a:t>
            </a:r>
            <a:r>
              <a:rPr lang="en-US" sz="2400" dirty="0"/>
              <a:t> </a:t>
            </a:r>
            <a:r>
              <a:rPr lang="en-US" sz="2400" dirty="0" err="1"/>
              <a:t>evaluado</a:t>
            </a:r>
            <a:r>
              <a:rPr lang="en-US" sz="2400" dirty="0"/>
              <a:t>: Abril 2014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Registros</a:t>
            </a:r>
            <a:r>
              <a:rPr lang="en-US" sz="2400" dirty="0"/>
              <a:t> </a:t>
            </a:r>
            <a:r>
              <a:rPr lang="en-US" sz="2400" dirty="0" err="1"/>
              <a:t>procesados</a:t>
            </a:r>
            <a:r>
              <a:rPr lang="en-US" sz="2400" dirty="0"/>
              <a:t>: 184.541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Registros</a:t>
            </a:r>
            <a:r>
              <a:rPr lang="en-US" sz="2400" dirty="0"/>
              <a:t> hasta </a:t>
            </a:r>
            <a:r>
              <a:rPr lang="en-US" sz="2400" dirty="0" err="1"/>
              <a:t>probabilidad</a:t>
            </a:r>
            <a:r>
              <a:rPr lang="en-US" sz="2400" dirty="0"/>
              <a:t> de </a:t>
            </a:r>
            <a:r>
              <a:rPr lang="en-US" sz="2400" dirty="0" err="1"/>
              <a:t>corte</a:t>
            </a:r>
            <a:r>
              <a:rPr lang="en-US" sz="2400" dirty="0"/>
              <a:t>: 8512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Formato</a:t>
            </a:r>
            <a:r>
              <a:rPr lang="en-US" sz="2400" dirty="0"/>
              <a:t> de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entregado</a:t>
            </a:r>
            <a:r>
              <a:rPr lang="en-US" sz="2400" dirty="0"/>
              <a:t>: CSV</a:t>
            </a:r>
          </a:p>
        </p:txBody>
      </p:sp>
      <p:pic>
        <p:nvPicPr>
          <p:cNvPr id="7172" name="Picture 4" descr="Financial Results">
            <a:extLst>
              <a:ext uri="{FF2B5EF4-FFF2-40B4-BE49-F238E27FC236}">
                <a16:creationId xmlns:a16="http://schemas.microsoft.com/office/drawing/2014/main" id="{A25E18C1-03BB-67DF-BE1E-5ECEF6B44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34" b="94190" l="1268" r="93659">
                        <a14:foregroundMark x1="8877" y1="86544" x2="8877" y2="86544"/>
                        <a14:foregroundMark x1="2899" y1="86544" x2="2899" y2="86544"/>
                        <a14:foregroundMark x1="4348" y1="94190" x2="4348" y2="94190"/>
                        <a14:foregroundMark x1="1630" y1="73394" x2="1630" y2="73394"/>
                        <a14:foregroundMark x1="88587" y1="7034" x2="88587" y2="7034"/>
                        <a14:foregroundMark x1="93659" y1="41284" x2="93659" y2="41284"/>
                        <a14:foregroundMark x1="68478" y1="61162" x2="68478" y2="61162"/>
                        <a14:foregroundMark x1="50000" y1="72783" x2="50000" y2="72783"/>
                        <a14:backgroundMark x1="18116" y1="84557" x2="18116" y2="84557"/>
                        <a14:backgroundMark x1="20652" y1="90061" x2="20652" y2="90061"/>
                        <a14:backgroundMark x1="36594" y1="78746" x2="36594" y2="78746"/>
                        <a14:backgroundMark x1="76087" y1="70489" x2="76087" y2="70489"/>
                        <a14:backgroundMark x1="57246" y1="67890" x2="57246" y2="678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1765380"/>
            <a:ext cx="2808311" cy="33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3645D-1DB1-5055-4501-B59A080F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+mn-lt"/>
              </a:rPr>
              <a:t>Oportunidad de “</a:t>
            </a:r>
            <a:r>
              <a:rPr lang="es-ES" dirty="0" err="1">
                <a:latin typeface="+mn-lt"/>
              </a:rPr>
              <a:t>partnership</a:t>
            </a:r>
            <a:r>
              <a:rPr lang="es-ES" dirty="0">
                <a:latin typeface="+mn-lt"/>
              </a:rPr>
              <a:t>” de negocios</a:t>
            </a:r>
            <a:endParaRPr lang="es-AR" dirty="0">
              <a:latin typeface="+mn-lt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B6BAB0F-3A6C-45B9-DAA0-9EB265DD566E}"/>
              </a:ext>
            </a:extLst>
          </p:cNvPr>
          <p:cNvSpPr txBox="1"/>
          <p:nvPr/>
        </p:nvSpPr>
        <p:spPr>
          <a:xfrm>
            <a:off x="5028307" y="1858144"/>
            <a:ext cx="62646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Acuerdo</a:t>
            </a:r>
            <a:r>
              <a:rPr lang="en-US" sz="2400" dirty="0"/>
              <a:t> </a:t>
            </a:r>
            <a:r>
              <a:rPr lang="en-US" sz="2400" dirty="0" err="1"/>
              <a:t>comercial</a:t>
            </a:r>
            <a:r>
              <a:rPr lang="en-US" sz="2400" dirty="0"/>
              <a:t> a largo </a:t>
            </a:r>
            <a:r>
              <a:rPr lang="en-US" sz="2400" dirty="0" err="1"/>
              <a:t>plazo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Asesoramiento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producción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 de </a:t>
            </a:r>
            <a:r>
              <a:rPr lang="en-US" sz="2400" dirty="0" err="1"/>
              <a:t>calidad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Reentrenamiento</a:t>
            </a:r>
            <a:r>
              <a:rPr lang="en-US" sz="2400" dirty="0"/>
              <a:t> </a:t>
            </a:r>
            <a:r>
              <a:rPr lang="en-US" sz="2400" dirty="0" err="1"/>
              <a:t>mensual</a:t>
            </a:r>
            <a:r>
              <a:rPr lang="en-US" sz="2400" dirty="0"/>
              <a:t> con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actualizados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Honorarios</a:t>
            </a:r>
            <a:r>
              <a:rPr lang="en-US" sz="2400" dirty="0"/>
              <a:t> </a:t>
            </a:r>
            <a:r>
              <a:rPr lang="en-US" sz="2400" dirty="0" err="1"/>
              <a:t>proporcionales</a:t>
            </a:r>
            <a:r>
              <a:rPr lang="en-US" sz="2400" dirty="0"/>
              <a:t> a la </a:t>
            </a:r>
            <a:r>
              <a:rPr lang="en-US" sz="2400" dirty="0" err="1"/>
              <a:t>ganancia</a:t>
            </a:r>
            <a:r>
              <a:rPr lang="en-US" sz="2400" dirty="0"/>
              <a:t> del </a:t>
            </a:r>
            <a:r>
              <a:rPr lang="en-US" sz="2400" dirty="0" err="1"/>
              <a:t>cliente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FC2CB5F3-10BF-1D37-7CE1-C295389EF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1858144"/>
            <a:ext cx="3148608" cy="314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3FF6D-98CB-1363-B1E1-9E2E4763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+mn-lt"/>
              </a:rPr>
              <a:t>Preguntas</a:t>
            </a:r>
            <a:endParaRPr lang="es-AR" dirty="0">
              <a:latin typeface="+mn-lt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00FAC8A-6D75-5D1A-BDA5-DA3F5F5D5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09" y="1340768"/>
            <a:ext cx="3590528" cy="359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6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A7B5F-E675-D7FA-9EB4-5B296460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+mn-lt"/>
              </a:rPr>
              <a:t>Despedida y agradecimiento</a:t>
            </a:r>
            <a:endParaRPr lang="es-AR" dirty="0">
              <a:latin typeface="+mn-lt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9484A6C-DB69-2D21-2A3F-0C776EE4E4D3}"/>
              </a:ext>
            </a:extLst>
          </p:cNvPr>
          <p:cNvSpPr txBox="1"/>
          <p:nvPr/>
        </p:nvSpPr>
        <p:spPr>
          <a:xfrm>
            <a:off x="6742484" y="1652607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Agradecemos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nombre</a:t>
            </a:r>
            <a:r>
              <a:rPr lang="en-US" sz="2400" dirty="0"/>
              <a:t> de Grupo3 la </a:t>
            </a:r>
            <a:r>
              <a:rPr lang="en-US" sz="2400" dirty="0" err="1"/>
              <a:t>atención</a:t>
            </a:r>
            <a:r>
              <a:rPr lang="en-US" sz="2400" dirty="0"/>
              <a:t> </a:t>
            </a:r>
            <a:r>
              <a:rPr lang="en-US" sz="2400" dirty="0" err="1"/>
              <a:t>recibida</a:t>
            </a:r>
            <a:r>
              <a:rPr lang="en-US" sz="2400" dirty="0"/>
              <a:t> y la </a:t>
            </a:r>
            <a:r>
              <a:rPr lang="en-US" sz="2400" dirty="0" err="1"/>
              <a:t>oportunidad</a:t>
            </a:r>
            <a:r>
              <a:rPr lang="en-US" sz="2400" dirty="0"/>
              <a:t> de </a:t>
            </a:r>
            <a:r>
              <a:rPr lang="en-US" sz="2400" dirty="0" err="1"/>
              <a:t>continuar</a:t>
            </a:r>
            <a:r>
              <a:rPr lang="en-US" sz="2400" dirty="0"/>
              <a:t> </a:t>
            </a:r>
            <a:r>
              <a:rPr lang="en-US" sz="2400" dirty="0" err="1"/>
              <a:t>realizando</a:t>
            </a:r>
            <a:r>
              <a:rPr lang="en-US" sz="2400" dirty="0"/>
              <a:t> </a:t>
            </a:r>
            <a:r>
              <a:rPr lang="en-US" sz="2400" dirty="0" err="1"/>
              <a:t>negocios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/>
              <a:t> conjunto.</a:t>
            </a:r>
            <a:endParaRPr lang="en-US" sz="240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6E081AC-F00C-26EC-EC57-8EB26C8AC17B}"/>
              </a:ext>
            </a:extLst>
          </p:cNvPr>
          <p:cNvSpPr txBox="1"/>
          <p:nvPr/>
        </p:nvSpPr>
        <p:spPr>
          <a:xfrm>
            <a:off x="6742484" y="4182178"/>
            <a:ext cx="53423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Zaira </a:t>
            </a:r>
            <a:r>
              <a:rPr lang="en-US" dirty="0" err="1"/>
              <a:t>Gamarra</a:t>
            </a:r>
            <a:r>
              <a:rPr lang="en-US" dirty="0"/>
              <a:t>: zgamarra@uade.edu.ar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Diego Szczur: dszczur@uade.edu.ar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Nicolas </a:t>
            </a:r>
            <a:r>
              <a:rPr lang="en-US" dirty="0" err="1"/>
              <a:t>Piñero</a:t>
            </a:r>
            <a:r>
              <a:rPr lang="en-US" dirty="0"/>
              <a:t>: npinero@uade.edu.ar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Guillermo Fernandez: guilfernandez@uade.edu.ar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8AD1C8-C655-8B92-760E-A23AC4539673}"/>
              </a:ext>
            </a:extLst>
          </p:cNvPr>
          <p:cNvGrpSpPr/>
          <p:nvPr/>
        </p:nvGrpSpPr>
        <p:grpSpPr>
          <a:xfrm>
            <a:off x="581762" y="2420888"/>
            <a:ext cx="5048388" cy="2235489"/>
            <a:chOff x="6096000" y="1449387"/>
            <a:chExt cx="5048388" cy="2235489"/>
          </a:xfrm>
        </p:grpSpPr>
        <p:sp>
          <p:nvSpPr>
            <p:cNvPr id="8" name="Isosceles Triangle 3">
              <a:extLst>
                <a:ext uri="{FF2B5EF4-FFF2-40B4-BE49-F238E27FC236}">
                  <a16:creationId xmlns:a16="http://schemas.microsoft.com/office/drawing/2014/main" id="{E3259622-6738-7D86-5F34-73D629B5DDE7}"/>
                </a:ext>
              </a:extLst>
            </p:cNvPr>
            <p:cNvSpPr/>
            <p:nvPr/>
          </p:nvSpPr>
          <p:spPr>
            <a:xfrm rot="13859424">
              <a:off x="9357566" y="1898054"/>
              <a:ext cx="892366" cy="2681278"/>
            </a:xfrm>
            <a:prstGeom prst="triangle">
              <a:avLst>
                <a:gd name="adj" fmla="val 38365"/>
              </a:avLst>
            </a:prstGeom>
            <a:gradFill flip="none" rotWithShape="1">
              <a:gsLst>
                <a:gs pos="0">
                  <a:srgbClr val="000000">
                    <a:alpha val="77000"/>
                  </a:srgbClr>
                </a:gs>
                <a:gs pos="46000">
                  <a:srgbClr val="0175CA"/>
                </a:gs>
                <a:gs pos="100000">
                  <a:srgbClr val="0175CA"/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solidFill>
                <a:srgbClr val="016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0CE8957-7817-5C2C-A996-655D1459F588}"/>
                </a:ext>
              </a:extLst>
            </p:cNvPr>
            <p:cNvSpPr/>
            <p:nvPr/>
          </p:nvSpPr>
          <p:spPr>
            <a:xfrm rot="21129079">
              <a:off x="9769054" y="2541451"/>
              <a:ext cx="1343444" cy="3686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2A0B9A09-3799-7AEB-C189-3DAAB5CAFD91}"/>
                </a:ext>
              </a:extLst>
            </p:cNvPr>
            <p:cNvSpPr/>
            <p:nvPr/>
          </p:nvSpPr>
          <p:spPr>
            <a:xfrm>
              <a:off x="6096000" y="1449387"/>
              <a:ext cx="5042053" cy="1723471"/>
            </a:xfrm>
            <a:custGeom>
              <a:avLst/>
              <a:gdLst>
                <a:gd name="connsiteX0" fmla="*/ 0 w 5031036"/>
                <a:gd name="connsiteY0" fmla="*/ 0 h 1295400"/>
                <a:gd name="connsiteX1" fmla="*/ 5031036 w 5031036"/>
                <a:gd name="connsiteY1" fmla="*/ 0 h 1295400"/>
                <a:gd name="connsiteX2" fmla="*/ 5031036 w 5031036"/>
                <a:gd name="connsiteY2" fmla="*/ 1295400 h 1295400"/>
                <a:gd name="connsiteX3" fmla="*/ 0 w 5031036"/>
                <a:gd name="connsiteY3" fmla="*/ 1295400 h 1295400"/>
                <a:gd name="connsiteX4" fmla="*/ 0 w 5031036"/>
                <a:gd name="connsiteY4" fmla="*/ 0 h 1295400"/>
                <a:gd name="connsiteX0" fmla="*/ 0 w 5031036"/>
                <a:gd name="connsiteY0" fmla="*/ 0 h 1295400"/>
                <a:gd name="connsiteX1" fmla="*/ 5031036 w 5031036"/>
                <a:gd name="connsiteY1" fmla="*/ 0 h 1295400"/>
                <a:gd name="connsiteX2" fmla="*/ 5031036 w 5031036"/>
                <a:gd name="connsiteY2" fmla="*/ 1295400 h 1295400"/>
                <a:gd name="connsiteX3" fmla="*/ 462708 w 5031036"/>
                <a:gd name="connsiteY3" fmla="*/ 1262349 h 1295400"/>
                <a:gd name="connsiteX4" fmla="*/ 0 w 5031036"/>
                <a:gd name="connsiteY4" fmla="*/ 0 h 1295400"/>
                <a:gd name="connsiteX0" fmla="*/ 0 w 5042053"/>
                <a:gd name="connsiteY0" fmla="*/ 0 h 1262349"/>
                <a:gd name="connsiteX1" fmla="*/ 5031036 w 5042053"/>
                <a:gd name="connsiteY1" fmla="*/ 0 h 1262349"/>
                <a:gd name="connsiteX2" fmla="*/ 5042053 w 5042053"/>
                <a:gd name="connsiteY2" fmla="*/ 931844 h 1262349"/>
                <a:gd name="connsiteX3" fmla="*/ 462708 w 5042053"/>
                <a:gd name="connsiteY3" fmla="*/ 1262349 h 1262349"/>
                <a:gd name="connsiteX4" fmla="*/ 0 w 5042053"/>
                <a:gd name="connsiteY4" fmla="*/ 0 h 126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053" h="1262349">
                  <a:moveTo>
                    <a:pt x="0" y="0"/>
                  </a:moveTo>
                  <a:lnTo>
                    <a:pt x="5031036" y="0"/>
                  </a:lnTo>
                  <a:lnTo>
                    <a:pt x="5042053" y="931844"/>
                  </a:lnTo>
                  <a:lnTo>
                    <a:pt x="462708" y="1262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5CA"/>
            </a:solidFill>
            <a:ln w="38100">
              <a:solidFill>
                <a:srgbClr val="016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01FD4074-3F2B-C785-7313-E84BF67900F7}"/>
                </a:ext>
              </a:extLst>
            </p:cNvPr>
            <p:cNvSpPr txBox="1"/>
            <p:nvPr/>
          </p:nvSpPr>
          <p:spPr>
            <a:xfrm rot="21480000">
              <a:off x="6406905" y="1492097"/>
              <a:ext cx="4732603" cy="1231106"/>
            </a:xfrm>
            <a:prstGeom prst="rect">
              <a:avLst/>
            </a:prstGeom>
            <a:noFill/>
            <a:scene3d>
              <a:camera prst="perspectiveRight">
                <a:rot lat="0" lon="20099999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THANK YOU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FOR YOUR ATTENTION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69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+mn-lt"/>
              </a:rPr>
              <a:t>Agenda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4F5B2088-FE00-90E7-4B58-EC0F3BE75AD4}"/>
              </a:ext>
            </a:extLst>
          </p:cNvPr>
          <p:cNvSpPr/>
          <p:nvPr/>
        </p:nvSpPr>
        <p:spPr>
          <a:xfrm>
            <a:off x="1485900" y="2461578"/>
            <a:ext cx="1815526" cy="1903526"/>
          </a:xfrm>
          <a:prstGeom prst="ellipse">
            <a:avLst/>
          </a:prstGeom>
          <a:solidFill>
            <a:srgbClr val="008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9" rIns="91376" bIns="45689" rtlCol="0" anchor="ctr"/>
          <a:lstStyle>
            <a:defPPr>
              <a:defRPr lang="en-US"/>
            </a:defPPr>
            <a:lvl1pPr marL="0" marR="0" indent="0" algn="l" defTabSz="9110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7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911091" marR="0" indent="0" algn="l" defTabSz="9110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7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1822171" marR="0" indent="0" algn="l" defTabSz="9110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7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2733251" marR="0" indent="0" algn="l" defTabSz="9110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7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3644334" marR="0" indent="0" algn="l" defTabSz="9110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7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4555420" marR="0" indent="0" algn="l" defTabSz="9110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7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5466503" marR="0" indent="0" algn="l" defTabSz="9110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7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6377580" marR="0" indent="0" algn="l" defTabSz="9110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7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7288668" marR="0" indent="0" algn="l" defTabSz="9110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7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marL="0" marR="0" lvl="0" indent="0" algn="ctr" defTabSz="9110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srgbClr val="0092CC"/>
              </a:solidFill>
              <a:effectLst/>
              <a:uLnTx/>
              <a:uFillTx/>
              <a:latin typeface="Arial"/>
              <a:cs typeface="Arial"/>
              <a:sym typeface="Wingding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69461-7B3E-DC3A-340D-0C7AFD6D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25" y="2761650"/>
            <a:ext cx="1078662" cy="1151380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F28A80DC-FECF-3C0E-2C3F-B20218A06230}"/>
              </a:ext>
            </a:extLst>
          </p:cNvPr>
          <p:cNvSpPr txBox="1"/>
          <p:nvPr/>
        </p:nvSpPr>
        <p:spPr>
          <a:xfrm>
            <a:off x="4914900" y="1249590"/>
            <a:ext cx="4343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Resumen</a:t>
            </a:r>
            <a:r>
              <a:rPr lang="en-US" sz="2400" dirty="0"/>
              <a:t> Institucional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Definición</a:t>
            </a:r>
            <a:r>
              <a:rPr lang="en-US" sz="2400" dirty="0"/>
              <a:t> del </a:t>
            </a:r>
            <a:r>
              <a:rPr lang="en-US" sz="2400" dirty="0" err="1"/>
              <a:t>problema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Análisis</a:t>
            </a:r>
            <a:r>
              <a:rPr lang="en-US" sz="2400" dirty="0"/>
              <a:t> de los </a:t>
            </a:r>
            <a:r>
              <a:rPr lang="en-US" sz="2400" dirty="0" err="1"/>
              <a:t>datos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Tecnología</a:t>
            </a:r>
            <a:r>
              <a:rPr lang="en-US" sz="2400" dirty="0"/>
              <a:t> </a:t>
            </a:r>
            <a:r>
              <a:rPr lang="en-US" sz="2400" dirty="0" err="1"/>
              <a:t>aplicada</a:t>
            </a:r>
            <a:r>
              <a:rPr lang="en-US" sz="2400" dirty="0"/>
              <a:t> e </a:t>
            </a:r>
            <a:r>
              <a:rPr lang="en-US" sz="2400" dirty="0" err="1"/>
              <a:t>identificación</a:t>
            </a:r>
            <a:r>
              <a:rPr lang="en-US" sz="2400" dirty="0"/>
              <a:t> de la </a:t>
            </a:r>
            <a:r>
              <a:rPr lang="en-US" sz="2400" dirty="0" err="1"/>
              <a:t>solución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Validación</a:t>
            </a:r>
            <a:r>
              <a:rPr lang="en-US" sz="2400" dirty="0"/>
              <a:t> y </a:t>
            </a:r>
            <a:r>
              <a:rPr lang="en-US" sz="2400" dirty="0" err="1"/>
              <a:t>resultados</a:t>
            </a:r>
            <a:r>
              <a:rPr lang="en-US" sz="2400" dirty="0"/>
              <a:t> finales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Oportunidad</a:t>
            </a:r>
            <a:r>
              <a:rPr lang="en-US" sz="2400" dirty="0"/>
              <a:t> </a:t>
            </a:r>
            <a:r>
              <a:rPr lang="en-US" sz="2400" dirty="0" err="1"/>
              <a:t>comercial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Preguntas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17ABB7AA-68AB-471F-EAAA-6D9075C026C9}"/>
              </a:ext>
            </a:extLst>
          </p:cNvPr>
          <p:cNvCxnSpPr/>
          <p:nvPr/>
        </p:nvCxnSpPr>
        <p:spPr>
          <a:xfrm>
            <a:off x="4424999" y="1498486"/>
            <a:ext cx="0" cy="3733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F2601-F3AB-DDDC-FE04-00FB4F07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+mn-lt"/>
              </a:rPr>
              <a:t>Quienes somos</a:t>
            </a:r>
            <a:endParaRPr lang="es-AR" dirty="0">
              <a:latin typeface="+mn-lt"/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D5E456D-CFFB-B1BB-3860-8DCC29039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732" y="4528914"/>
            <a:ext cx="2695575" cy="1276350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31701B0-F690-04A0-E092-F83C55973D80}"/>
              </a:ext>
            </a:extLst>
          </p:cNvPr>
          <p:cNvSpPr txBox="1">
            <a:spLocks/>
          </p:cNvSpPr>
          <p:nvPr/>
        </p:nvSpPr>
        <p:spPr>
          <a:xfrm>
            <a:off x="609440" y="1196752"/>
            <a:ext cx="10971372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/>
              <a:t>Grupo3 es un equipo multidisciplinario de talentos con más de 5 meses de experiencia en áreas como Ciencia de Datos, Inteligencia de Negocio y Aprendizaje Automatizado.</a:t>
            </a:r>
          </a:p>
          <a:p>
            <a:r>
              <a:rPr lang="es-ES" sz="2600" dirty="0"/>
              <a:t>Nuestra misión: Brindar soluciones sustentadas en herramientas tecnológicas de última generación para que nuestros clientes tomen decisiones en pos de maximizar sus negocios. </a:t>
            </a:r>
          </a:p>
          <a:p>
            <a:r>
              <a:rPr lang="es-ES" sz="2600" dirty="0"/>
              <a:t>Algunos clientes que han confiado en nosotros:</a:t>
            </a:r>
          </a:p>
        </p:txBody>
      </p:sp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9AFE1DA2-2F54-BE22-3FED-7045BA349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51" y="4627346"/>
            <a:ext cx="2103265" cy="1105910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1D3D742-E756-DEA1-17A6-0E7869B530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4441860"/>
            <a:ext cx="1944216" cy="1315205"/>
          </a:xfrm>
          <a:prstGeom prst="rect">
            <a:avLst/>
          </a:prstGeom>
        </p:spPr>
      </p:pic>
      <p:pic>
        <p:nvPicPr>
          <p:cNvPr id="18" name="Imagen 1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9166349-AF02-C15B-7968-9DE546EEF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4836765"/>
            <a:ext cx="26384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7D79C-2E34-BB29-D488-509E47C7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+mn-lt"/>
              </a:rPr>
              <a:t>Definición y abordaje del problema</a:t>
            </a:r>
            <a:endParaRPr lang="es-AR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30C8F-6AC5-F9C3-10AD-6687EA17769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53852" y="1333500"/>
            <a:ext cx="10324862" cy="419099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2100" b="1" dirty="0"/>
              <a:t>Problemática:</a:t>
            </a:r>
            <a:r>
              <a:rPr lang="es-ES" sz="2100" dirty="0"/>
              <a:t> </a:t>
            </a:r>
            <a:r>
              <a:rPr lang="es-ES" sz="2100" dirty="0">
                <a:latin typeface="-apple-system"/>
              </a:rPr>
              <a:t>Ba</a:t>
            </a:r>
            <a:r>
              <a:rPr lang="es-ES" sz="2100" b="0" i="0" dirty="0">
                <a:effectLst/>
                <a:latin typeface="-apple-system"/>
              </a:rPr>
              <a:t>nco Camila desea desarrollar una campaña de fidelidad para lograr la retención de aquellos clientes que estén pr</a:t>
            </a:r>
            <a:r>
              <a:rPr lang="es-ES" sz="2100" dirty="0">
                <a:latin typeface="-apple-system"/>
              </a:rPr>
              <a:t>ó</a:t>
            </a:r>
            <a:r>
              <a:rPr lang="es-ES" sz="2100" b="0" i="0" dirty="0">
                <a:effectLst/>
                <a:latin typeface="-apple-system"/>
              </a:rPr>
              <a:t>ximos a darse de baja.</a:t>
            </a:r>
          </a:p>
          <a:p>
            <a:pPr marL="0" indent="0" algn="just">
              <a:buNone/>
            </a:pPr>
            <a:endParaRPr lang="es-ES" sz="2100" b="0" i="0" dirty="0"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es-ES" sz="2100" b="1" dirty="0">
                <a:latin typeface="-apple-system"/>
              </a:rPr>
              <a:t>Regla de negocio:</a:t>
            </a:r>
            <a:r>
              <a:rPr lang="es-ES" sz="2100" dirty="0">
                <a:latin typeface="-apple-system"/>
              </a:rPr>
              <a:t> dentro de los plazos se considera que los clientes que pueden llegar a ser alcanzados de manera efectiva por la campaña, son aquellos que estén próximos a irse a partir del segundo mes desde la recolección de los datos mas recientes, debido a que </a:t>
            </a:r>
            <a:r>
              <a:rPr lang="es-ES" sz="2100" b="0" i="0" dirty="0">
                <a:effectLst/>
                <a:latin typeface="-apple-system"/>
              </a:rPr>
              <a:t>no se podría realizar una acción inmediata en un plazo menor a 30 días.</a:t>
            </a:r>
          </a:p>
          <a:p>
            <a:pPr marL="0" indent="0" algn="just">
              <a:buNone/>
            </a:pPr>
            <a:endParaRPr lang="es-ES" sz="2100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s-ES" sz="2100" b="1" dirty="0">
                <a:latin typeface="-apple-system"/>
              </a:rPr>
              <a:t>Desarrollo:</a:t>
            </a:r>
            <a:r>
              <a:rPr lang="es-ES" sz="2100" dirty="0">
                <a:latin typeface="-apple-system"/>
              </a:rPr>
              <a:t> el banco nos provee una base de datos histórica con información relacionada con bajas anteriores. Procedemos al tratamiento de dicha información a fin de obtener un modelo predictivo cuyo resultado es el listado de clientes con alta posibilidad de cancelación del contrato comercial. Estos serán los destinatarios de la campaña.</a:t>
            </a:r>
            <a:endParaRPr lang="es-ES" sz="2100" b="0" i="0" dirty="0">
              <a:effectLst/>
              <a:latin typeface="-apple-system"/>
            </a:endParaRPr>
          </a:p>
          <a:p>
            <a:pPr marL="0" indent="0" algn="just">
              <a:buNone/>
            </a:pPr>
            <a:endParaRPr lang="es-ES" sz="2200" dirty="0">
              <a:latin typeface="-apple-system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E5C3281F-63CA-1AFA-65B3-1B4E3613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2492896"/>
            <a:ext cx="855538" cy="85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948A9DE5-FBF5-EFB7-AF08-681ACB48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8" y="1362262"/>
            <a:ext cx="512613" cy="51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566F1C49-8B22-CE99-B832-5AE1C57E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75" y="4403415"/>
            <a:ext cx="465745" cy="46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FCAD9-98EF-9F33-3021-C5E898B2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+mn-lt"/>
              </a:rPr>
              <a:t>Análisis y tratamiento preliminar de los datos</a:t>
            </a:r>
            <a:endParaRPr lang="es-AR" dirty="0">
              <a:latin typeface="+mn-lt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16E524B-80D6-7B47-7970-A13DB0908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0" t="14300" r="14300" b="14300"/>
          <a:stretch/>
        </p:blipFill>
        <p:spPr bwMode="auto">
          <a:xfrm>
            <a:off x="1133312" y="2110172"/>
            <a:ext cx="1318828" cy="13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12872A63-A81B-A0AA-4A62-E150A5E53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0" t="14300" r="14300" b="14300"/>
          <a:stretch/>
        </p:blipFill>
        <p:spPr bwMode="auto">
          <a:xfrm>
            <a:off x="9431442" y="2110172"/>
            <a:ext cx="1318828" cy="13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B7D2A40-0B17-EAA9-74A7-EB5210B819D7}"/>
              </a:ext>
            </a:extLst>
          </p:cNvPr>
          <p:cNvSpPr txBox="1"/>
          <p:nvPr/>
        </p:nvSpPr>
        <p:spPr>
          <a:xfrm>
            <a:off x="676602" y="1524816"/>
            <a:ext cx="2232248" cy="369332"/>
          </a:xfrm>
          <a:prstGeom prst="rect">
            <a:avLst/>
          </a:prstGeom>
          <a:noFill/>
          <a:ln>
            <a:solidFill>
              <a:srgbClr val="356179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dirty="0"/>
              <a:t>Datos de Origen</a:t>
            </a:r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13C1AE4-C38A-160A-480E-9764FDE1B488}"/>
              </a:ext>
            </a:extLst>
          </p:cNvPr>
          <p:cNvSpPr txBox="1"/>
          <p:nvPr/>
        </p:nvSpPr>
        <p:spPr>
          <a:xfrm>
            <a:off x="8974732" y="1524816"/>
            <a:ext cx="2232248" cy="369332"/>
          </a:xfrm>
          <a:prstGeom prst="rect">
            <a:avLst/>
          </a:prstGeom>
          <a:noFill/>
          <a:ln>
            <a:solidFill>
              <a:srgbClr val="356179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dirty="0"/>
              <a:t>Datos Transformados</a:t>
            </a:r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BC3E241-2454-EE86-DFE0-5768CE570D23}"/>
              </a:ext>
            </a:extLst>
          </p:cNvPr>
          <p:cNvSpPr txBox="1"/>
          <p:nvPr/>
        </p:nvSpPr>
        <p:spPr>
          <a:xfrm>
            <a:off x="244554" y="3645024"/>
            <a:ext cx="3096344" cy="923330"/>
          </a:xfrm>
          <a:prstGeom prst="rect">
            <a:avLst/>
          </a:prstGeom>
          <a:noFill/>
          <a:ln>
            <a:solidFill>
              <a:srgbClr val="356179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Período: 01/2013 – 04/2014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Registros: 2.694.630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Atributos: 169</a:t>
            </a:r>
            <a:endParaRPr lang="es-AR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3483636-FBC0-88D9-990A-5E7E35853EF8}"/>
              </a:ext>
            </a:extLst>
          </p:cNvPr>
          <p:cNvSpPr txBox="1"/>
          <p:nvPr/>
        </p:nvSpPr>
        <p:spPr>
          <a:xfrm>
            <a:off x="8542684" y="3645024"/>
            <a:ext cx="3096344" cy="923330"/>
          </a:xfrm>
          <a:prstGeom prst="rect">
            <a:avLst/>
          </a:prstGeom>
          <a:noFill/>
          <a:ln>
            <a:solidFill>
              <a:srgbClr val="356179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Período: 02/2014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Registros: 181.981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Atributos: 152</a:t>
            </a:r>
            <a:endParaRPr lang="es-AR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C0C2901-E639-647E-66A2-38B5E25BF378}"/>
              </a:ext>
            </a:extLst>
          </p:cNvPr>
          <p:cNvSpPr txBox="1"/>
          <p:nvPr/>
        </p:nvSpPr>
        <p:spPr>
          <a:xfrm>
            <a:off x="4870276" y="1524816"/>
            <a:ext cx="2232248" cy="369332"/>
          </a:xfrm>
          <a:prstGeom prst="rect">
            <a:avLst/>
          </a:prstGeom>
          <a:noFill/>
          <a:ln>
            <a:solidFill>
              <a:srgbClr val="356179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dirty="0"/>
              <a:t>Tratamiento de datos</a:t>
            </a:r>
            <a:endParaRPr lang="es-AR" dirty="0"/>
          </a:p>
        </p:txBody>
      </p:sp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758C04BB-B014-9552-7C1C-D93ABEFD6F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2120771"/>
            <a:ext cx="1199474" cy="1286155"/>
          </a:xfrm>
          <a:prstGeom prst="rect">
            <a:avLst/>
          </a:prstGeom>
        </p:spPr>
      </p:pic>
      <p:graphicFrame>
        <p:nvGraphicFramePr>
          <p:cNvPr id="26" name="Diagrama 25">
            <a:extLst>
              <a:ext uri="{FF2B5EF4-FFF2-40B4-BE49-F238E27FC236}">
                <a16:creationId xmlns:a16="http://schemas.microsoft.com/office/drawing/2014/main" id="{D2FF8E6B-0AAC-BF65-D761-FB9AB19CE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390967"/>
              </p:ext>
            </p:extLst>
          </p:nvPr>
        </p:nvGraphicFramePr>
        <p:xfrm>
          <a:off x="3367519" y="2192868"/>
          <a:ext cx="1358741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9" name="Diagrama 28">
            <a:extLst>
              <a:ext uri="{FF2B5EF4-FFF2-40B4-BE49-F238E27FC236}">
                <a16:creationId xmlns:a16="http://schemas.microsoft.com/office/drawing/2014/main" id="{BCFF2844-EEA5-7631-380D-440D9AAD3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05057"/>
              </p:ext>
            </p:extLst>
          </p:nvPr>
        </p:nvGraphicFramePr>
        <p:xfrm>
          <a:off x="7318548" y="2192868"/>
          <a:ext cx="1358741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0" name="CuadroTexto 29">
            <a:extLst>
              <a:ext uri="{FF2B5EF4-FFF2-40B4-BE49-F238E27FC236}">
                <a16:creationId xmlns:a16="http://schemas.microsoft.com/office/drawing/2014/main" id="{02431CFB-739B-B0F3-91FF-52AD16154BE5}"/>
              </a:ext>
            </a:extLst>
          </p:cNvPr>
          <p:cNvSpPr txBox="1"/>
          <p:nvPr/>
        </p:nvSpPr>
        <p:spPr>
          <a:xfrm>
            <a:off x="4366220" y="3645024"/>
            <a:ext cx="3263053" cy="1477328"/>
          </a:xfrm>
          <a:prstGeom prst="rect">
            <a:avLst/>
          </a:prstGeom>
          <a:noFill/>
          <a:ln>
            <a:solidFill>
              <a:srgbClr val="356179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Datos duplicados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Datos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Datos irrelevantes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Datos faltantes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Nuevos atributos (calculados)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934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BDE7F-6192-F62B-DC80-172DED9B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+mn-lt"/>
              </a:rPr>
              <a:t>Proceso de transformación tecnológica</a:t>
            </a:r>
            <a:endParaRPr lang="es-AR" dirty="0">
              <a:latin typeface="+mn-lt"/>
            </a:endParaRPr>
          </a:p>
        </p:txBody>
      </p:sp>
      <p:grpSp>
        <p:nvGrpSpPr>
          <p:cNvPr id="5" name="Group 21">
            <a:extLst>
              <a:ext uri="{FF2B5EF4-FFF2-40B4-BE49-F238E27FC236}">
                <a16:creationId xmlns:a16="http://schemas.microsoft.com/office/drawing/2014/main" id="{6A180D78-4684-84AA-19F2-C35348012069}"/>
              </a:ext>
            </a:extLst>
          </p:cNvPr>
          <p:cNvGrpSpPr/>
          <p:nvPr/>
        </p:nvGrpSpPr>
        <p:grpSpPr>
          <a:xfrm>
            <a:off x="-242292" y="407371"/>
            <a:ext cx="6552728" cy="4533797"/>
            <a:chOff x="3672114" y="1248227"/>
            <a:chExt cx="5436000" cy="3728587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FD079F7A-6225-B70B-824F-76D0F23073AD}"/>
                </a:ext>
              </a:extLst>
            </p:cNvPr>
            <p:cNvGrpSpPr/>
            <p:nvPr/>
          </p:nvGrpSpPr>
          <p:grpSpPr>
            <a:xfrm>
              <a:off x="3672114" y="1248227"/>
              <a:ext cx="5436000" cy="3728587"/>
              <a:chOff x="-702424" y="341965"/>
              <a:chExt cx="6343943" cy="5745992"/>
            </a:xfrm>
          </p:grpSpPr>
          <p:sp>
            <p:nvSpPr>
              <p:cNvPr id="8" name="Rectangle: Rounded Corners 25">
                <a:extLst>
                  <a:ext uri="{FF2B5EF4-FFF2-40B4-BE49-F238E27FC236}">
                    <a16:creationId xmlns:a16="http://schemas.microsoft.com/office/drawing/2014/main" id="{044C0F6C-475E-BDC1-FDA4-2FC3888DEC22}"/>
                  </a:ext>
                </a:extLst>
              </p:cNvPr>
              <p:cNvSpPr/>
              <p:nvPr/>
            </p:nvSpPr>
            <p:spPr>
              <a:xfrm>
                <a:off x="1841984" y="5640717"/>
                <a:ext cx="108000" cy="43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: Rounded Corners 26">
                <a:extLst>
                  <a:ext uri="{FF2B5EF4-FFF2-40B4-BE49-F238E27FC236}">
                    <a16:creationId xmlns:a16="http://schemas.microsoft.com/office/drawing/2014/main" id="{57DE2727-D201-2C73-4761-D25C8EB42506}"/>
                  </a:ext>
                </a:extLst>
              </p:cNvPr>
              <p:cNvSpPr/>
              <p:nvPr/>
            </p:nvSpPr>
            <p:spPr>
              <a:xfrm>
                <a:off x="2227674" y="5655957"/>
                <a:ext cx="108000" cy="43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A5A5A5">
                      <a:lumMod val="0"/>
                      <a:lumOff val="100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27">
                <a:extLst>
                  <a:ext uri="{FF2B5EF4-FFF2-40B4-BE49-F238E27FC236}">
                    <a16:creationId xmlns:a16="http://schemas.microsoft.com/office/drawing/2014/main" id="{3A3BBB48-A2CE-751C-61A0-DC014408EAAE}"/>
                  </a:ext>
                </a:extLst>
              </p:cNvPr>
              <p:cNvSpPr/>
              <p:nvPr/>
            </p:nvSpPr>
            <p:spPr>
              <a:xfrm>
                <a:off x="2613364" y="5655957"/>
                <a:ext cx="108000" cy="43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A5A5A5">
                      <a:lumMod val="78000"/>
                      <a:lumOff val="22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: Rounded Corners 28">
                <a:extLst>
                  <a:ext uri="{FF2B5EF4-FFF2-40B4-BE49-F238E27FC236}">
                    <a16:creationId xmlns:a16="http://schemas.microsoft.com/office/drawing/2014/main" id="{BB22E64E-6957-69A6-F7E6-6FA50285319A}"/>
                  </a:ext>
                </a:extLst>
              </p:cNvPr>
              <p:cNvSpPr/>
              <p:nvPr/>
            </p:nvSpPr>
            <p:spPr>
              <a:xfrm>
                <a:off x="2999053" y="5640717"/>
                <a:ext cx="108000" cy="43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A5A5A5">
                      <a:lumMod val="57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" name="Picture 29">
                <a:extLst>
                  <a:ext uri="{FF2B5EF4-FFF2-40B4-BE49-F238E27FC236}">
                    <a16:creationId xmlns:a16="http://schemas.microsoft.com/office/drawing/2014/main" id="{4AF0C399-8FB5-AC68-6188-466C0929C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5128" y="4734625"/>
                <a:ext cx="1663200" cy="1226363"/>
              </a:xfrm>
              <a:prstGeom prst="rect">
                <a:avLst/>
              </a:prstGeom>
            </p:spPr>
          </p:pic>
          <p:grpSp>
            <p:nvGrpSpPr>
              <p:cNvPr id="13" name="Group 30">
                <a:extLst>
                  <a:ext uri="{FF2B5EF4-FFF2-40B4-BE49-F238E27FC236}">
                    <a16:creationId xmlns:a16="http://schemas.microsoft.com/office/drawing/2014/main" id="{2A5FA5E2-C673-E811-566D-814112142486}"/>
                  </a:ext>
                </a:extLst>
              </p:cNvPr>
              <p:cNvGrpSpPr/>
              <p:nvPr/>
            </p:nvGrpSpPr>
            <p:grpSpPr>
              <a:xfrm>
                <a:off x="-702424" y="341965"/>
                <a:ext cx="6343943" cy="5389005"/>
                <a:chOff x="-671750" y="-833818"/>
                <a:chExt cx="6343943" cy="5389005"/>
              </a:xfrm>
            </p:grpSpPr>
            <p:pic>
              <p:nvPicPr>
                <p:cNvPr id="14" name="Picture 31">
                  <a:extLst>
                    <a:ext uri="{FF2B5EF4-FFF2-40B4-BE49-F238E27FC236}">
                      <a16:creationId xmlns:a16="http://schemas.microsoft.com/office/drawing/2014/main" id="{32440E9C-6CFB-D762-8747-BDA6EF252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 amt="49000"/>
                </a:blip>
                <a:stretch>
                  <a:fillRect/>
                </a:stretch>
              </p:blipFill>
              <p:spPr>
                <a:xfrm>
                  <a:off x="1235557" y="2499326"/>
                  <a:ext cx="2502000" cy="2055861"/>
                </a:xfrm>
                <a:prstGeom prst="rect">
                  <a:avLst/>
                </a:prstGeom>
              </p:spPr>
            </p:pic>
            <p:pic>
              <p:nvPicPr>
                <p:cNvPr id="15" name="Picture 32">
                  <a:extLst>
                    <a:ext uri="{FF2B5EF4-FFF2-40B4-BE49-F238E27FC236}">
                      <a16:creationId xmlns:a16="http://schemas.microsoft.com/office/drawing/2014/main" id="{F45D00E1-5BAC-F3CC-2E07-F7BB7A91E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57000"/>
                </a:blip>
                <a:stretch>
                  <a:fillRect/>
                </a:stretch>
              </p:blipFill>
              <p:spPr>
                <a:xfrm>
                  <a:off x="503198" y="1119937"/>
                  <a:ext cx="3981033" cy="2078916"/>
                </a:xfrm>
                <a:prstGeom prst="rect">
                  <a:avLst/>
                </a:prstGeom>
              </p:spPr>
            </p:pic>
            <p:pic>
              <p:nvPicPr>
                <p:cNvPr id="16" name="Picture 33">
                  <a:extLst>
                    <a:ext uri="{FF2B5EF4-FFF2-40B4-BE49-F238E27FC236}">
                      <a16:creationId xmlns:a16="http://schemas.microsoft.com/office/drawing/2014/main" id="{36D7E89E-D80F-38D1-16C0-571F4962AE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 amt="57000"/>
                </a:blip>
                <a:stretch>
                  <a:fillRect/>
                </a:stretch>
              </p:blipFill>
              <p:spPr>
                <a:xfrm>
                  <a:off x="0" y="422355"/>
                  <a:ext cx="5011346" cy="2078916"/>
                </a:xfrm>
                <a:prstGeom prst="rect">
                  <a:avLst/>
                </a:prstGeom>
              </p:spPr>
            </p:pic>
            <p:pic>
              <p:nvPicPr>
                <p:cNvPr id="17" name="Picture 34">
                  <a:extLst>
                    <a:ext uri="{FF2B5EF4-FFF2-40B4-BE49-F238E27FC236}">
                      <a16:creationId xmlns:a16="http://schemas.microsoft.com/office/drawing/2014/main" id="{23A613F5-3479-8616-22C8-4787D5A80F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 amt="57000"/>
                  <a:duotone>
                    <a:srgbClr val="E7E6E6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-671750" y="-833818"/>
                  <a:ext cx="6343943" cy="2822371"/>
                </a:xfrm>
                <a:prstGeom prst="rect">
                  <a:avLst/>
                </a:prstGeom>
              </p:spPr>
            </p:pic>
            <p:pic>
              <p:nvPicPr>
                <p:cNvPr id="18" name="Picture 35">
                  <a:extLst>
                    <a:ext uri="{FF2B5EF4-FFF2-40B4-BE49-F238E27FC236}">
                      <a16:creationId xmlns:a16="http://schemas.microsoft.com/office/drawing/2014/main" id="{71333409-1F23-389D-05B8-7248F8DAC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58000"/>
                </a:blip>
                <a:stretch>
                  <a:fillRect/>
                </a:stretch>
              </p:blipFill>
              <p:spPr>
                <a:xfrm>
                  <a:off x="902520" y="1818419"/>
                  <a:ext cx="3182388" cy="2078915"/>
                </a:xfrm>
                <a:prstGeom prst="rect">
                  <a:avLst/>
                </a:prstGeom>
              </p:spPr>
            </p:pic>
          </p:grpSp>
        </p:grpSp>
        <p:sp>
          <p:nvSpPr>
            <p:cNvPr id="7" name="Oval 24">
              <a:extLst>
                <a:ext uri="{FF2B5EF4-FFF2-40B4-BE49-F238E27FC236}">
                  <a16:creationId xmlns:a16="http://schemas.microsoft.com/office/drawing/2014/main" id="{F7C8ED8E-E574-1008-771C-3B25A238B3E0}"/>
                </a:ext>
              </a:extLst>
            </p:cNvPr>
            <p:cNvSpPr/>
            <p:nvPr/>
          </p:nvSpPr>
          <p:spPr>
            <a:xfrm>
              <a:off x="4262237" y="1858598"/>
              <a:ext cx="4269600" cy="189268"/>
            </a:xfrm>
            <a:prstGeom prst="ellipse">
              <a:avLst/>
            </a:prstGeom>
            <a:gradFill>
              <a:gsLst>
                <a:gs pos="0">
                  <a:srgbClr val="000000">
                    <a:lumMod val="57000"/>
                    <a:lumOff val="43000"/>
                  </a:srgbClr>
                </a:gs>
                <a:gs pos="47000">
                  <a:srgbClr val="000000">
                    <a:lumMod val="58000"/>
                    <a:lumOff val="42000"/>
                  </a:srgbClr>
                </a:gs>
                <a:gs pos="100000">
                  <a:srgbClr val="000000">
                    <a:lumMod val="70000"/>
                    <a:lumOff val="30000"/>
                  </a:srgbClr>
                </a:gs>
              </a:gsLst>
              <a:lin ang="5400000" scaled="1"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">
            <a:extLst>
              <a:ext uri="{FF2B5EF4-FFF2-40B4-BE49-F238E27FC236}">
                <a16:creationId xmlns:a16="http://schemas.microsoft.com/office/drawing/2014/main" id="{7A3F3952-C455-B716-4B5D-46799775B44D}"/>
              </a:ext>
            </a:extLst>
          </p:cNvPr>
          <p:cNvSpPr txBox="1"/>
          <p:nvPr/>
        </p:nvSpPr>
        <p:spPr>
          <a:xfrm>
            <a:off x="6804577" y="1628800"/>
            <a:ext cx="4343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Predictivos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supervisados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Algoritmos</a:t>
            </a:r>
            <a:r>
              <a:rPr lang="en-US" sz="2400" dirty="0"/>
              <a:t> de </a:t>
            </a:r>
            <a:r>
              <a:rPr lang="en-US" sz="2400" dirty="0" err="1"/>
              <a:t>Clasificación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err="1"/>
              <a:t>Regresión</a:t>
            </a:r>
            <a:r>
              <a:rPr lang="en-US" sz="2400" dirty="0"/>
              <a:t> </a:t>
            </a:r>
            <a:r>
              <a:rPr lang="en-US" sz="2400" dirty="0" err="1"/>
              <a:t>logística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Arbol de </a:t>
            </a:r>
            <a:r>
              <a:rPr lang="en-US" sz="2400" dirty="0" err="1"/>
              <a:t>decisión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Random forest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Gradient Boosting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6A9A38A-3D03-92E0-B702-DFD07C5840E2}"/>
              </a:ext>
            </a:extLst>
          </p:cNvPr>
          <p:cNvSpPr txBox="1"/>
          <p:nvPr/>
        </p:nvSpPr>
        <p:spPr>
          <a:xfrm>
            <a:off x="1296119" y="1578278"/>
            <a:ext cx="3418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/>
              <a:t>Tratamiento de los datos</a:t>
            </a:r>
            <a:endParaRPr lang="es-AR" sz="1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87B542-54D4-F5A6-F7D7-05CEA9593DE7}"/>
              </a:ext>
            </a:extLst>
          </p:cNvPr>
          <p:cNvSpPr txBox="1"/>
          <p:nvPr/>
        </p:nvSpPr>
        <p:spPr>
          <a:xfrm>
            <a:off x="1281985" y="2226350"/>
            <a:ext cx="3418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/>
              <a:t>Entrenamiento del modelo</a:t>
            </a:r>
            <a:endParaRPr lang="es-AR" sz="16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317456C-67FB-F3BF-92BE-27B5D95A21C7}"/>
              </a:ext>
            </a:extLst>
          </p:cNvPr>
          <p:cNvSpPr txBox="1"/>
          <p:nvPr/>
        </p:nvSpPr>
        <p:spPr>
          <a:xfrm>
            <a:off x="1299248" y="2730406"/>
            <a:ext cx="3418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/>
              <a:t>Análisis de métricas</a:t>
            </a:r>
            <a:endParaRPr lang="es-AR" sz="1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1011648-78E3-48AF-EE7F-475E61EA16B5}"/>
              </a:ext>
            </a:extLst>
          </p:cNvPr>
          <p:cNvSpPr txBox="1"/>
          <p:nvPr/>
        </p:nvSpPr>
        <p:spPr>
          <a:xfrm>
            <a:off x="1299248" y="3284984"/>
            <a:ext cx="3418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/>
              <a:t>Selección de la solución</a:t>
            </a:r>
            <a:endParaRPr lang="es-AR" sz="16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6FA4EBC-1378-8438-F688-72CD158AF6B9}"/>
              </a:ext>
            </a:extLst>
          </p:cNvPr>
          <p:cNvSpPr txBox="1"/>
          <p:nvPr/>
        </p:nvSpPr>
        <p:spPr>
          <a:xfrm>
            <a:off x="1307684" y="3861048"/>
            <a:ext cx="3418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/>
              <a:t>Predicción</a:t>
            </a:r>
            <a:endParaRPr lang="es-AR" sz="1600" dirty="0"/>
          </a:p>
        </p:txBody>
      </p:sp>
      <p:pic>
        <p:nvPicPr>
          <p:cNvPr id="1028" name="Picture 4" descr="4 dicas de design para criar uma landing page que dê resultados">
            <a:extLst>
              <a:ext uri="{FF2B5EF4-FFF2-40B4-BE49-F238E27FC236}">
                <a16:creationId xmlns:a16="http://schemas.microsoft.com/office/drawing/2014/main" id="{92500D0B-2E38-3641-3CDF-74351935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337" b="91576" l="9986" r="89872">
                        <a14:foregroundMark x1="76890" y1="7337" x2="76890" y2="7337"/>
                        <a14:foregroundMark x1="76462" y1="90217" x2="76462" y2="90217"/>
                        <a14:foregroundMark x1="53780" y1="91576" x2="53780" y2="91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4869160"/>
            <a:ext cx="2232248" cy="11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97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3662F-4C74-6BA3-FD3E-04AF72E0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+mn-lt"/>
              </a:rPr>
              <a:t>Análisis de resultados e identificación de la solución</a:t>
            </a:r>
            <a:endParaRPr lang="es-AR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10AD96-357F-B4B5-0F39-1C674527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980728"/>
            <a:ext cx="7272808" cy="18867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AEA4EB4-7747-6569-D905-619B34B66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32" y="2942327"/>
            <a:ext cx="4905828" cy="2934945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2B80963-C77F-A143-7928-7FE2A5C07C8C}"/>
              </a:ext>
            </a:extLst>
          </p:cNvPr>
          <p:cNvCxnSpPr>
            <a:cxnSpLocks/>
          </p:cNvCxnSpPr>
          <p:nvPr/>
        </p:nvCxnSpPr>
        <p:spPr>
          <a:xfrm>
            <a:off x="6454452" y="1340768"/>
            <a:ext cx="2592288" cy="2016224"/>
          </a:xfrm>
          <a:prstGeom prst="straightConnector1">
            <a:avLst/>
          </a:prstGeom>
          <a:ln w="47625">
            <a:solidFill>
              <a:srgbClr val="3561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">
            <a:extLst>
              <a:ext uri="{FF2B5EF4-FFF2-40B4-BE49-F238E27FC236}">
                <a16:creationId xmlns:a16="http://schemas.microsoft.com/office/drawing/2014/main" id="{E521DFF8-7F64-AAE3-39A9-BF6DC9F3CDF2}"/>
              </a:ext>
            </a:extLst>
          </p:cNvPr>
          <p:cNvSpPr txBox="1"/>
          <p:nvPr/>
        </p:nvSpPr>
        <p:spPr>
          <a:xfrm>
            <a:off x="477788" y="3751312"/>
            <a:ext cx="62646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Modelo</a:t>
            </a:r>
            <a:r>
              <a:rPr lang="en-US" sz="2400" dirty="0"/>
              <a:t> </a:t>
            </a:r>
            <a:r>
              <a:rPr lang="en-US" sz="2400" dirty="0" err="1"/>
              <a:t>seleccionado</a:t>
            </a:r>
            <a:r>
              <a:rPr lang="en-US" sz="2400" dirty="0"/>
              <a:t>: </a:t>
            </a:r>
            <a:r>
              <a:rPr lang="en-US" sz="2400" dirty="0" err="1"/>
              <a:t>Regresión</a:t>
            </a:r>
            <a:r>
              <a:rPr lang="en-US" sz="2400" dirty="0"/>
              <a:t> </a:t>
            </a:r>
            <a:r>
              <a:rPr lang="en-US" sz="2400" dirty="0" err="1"/>
              <a:t>Logística</a:t>
            </a:r>
            <a:r>
              <a:rPr lang="en-US" sz="2400" dirty="0"/>
              <a:t> CV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Probabilidad</a:t>
            </a:r>
            <a:r>
              <a:rPr lang="en-US" sz="2400" dirty="0"/>
              <a:t> de Corte: 0,794</a:t>
            </a:r>
          </a:p>
        </p:txBody>
      </p:sp>
    </p:spTree>
    <p:extLst>
      <p:ext uri="{BB962C8B-B14F-4D97-AF65-F5344CB8AC3E}">
        <p14:creationId xmlns:p14="http://schemas.microsoft.com/office/powerpoint/2010/main" val="29944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98829AB-B948-644C-FC95-8DC685924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43" y="1484784"/>
            <a:ext cx="8162925" cy="7334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8DC9D-C68B-77AB-424B-7724DC48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+mn-lt"/>
              </a:rPr>
              <a:t>Validación de contraste</a:t>
            </a:r>
            <a:endParaRPr lang="es-AR" dirty="0">
              <a:latin typeface="+mn-lt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B5E0AF0-1CDA-46E4-9F39-43BACCC5087F}"/>
              </a:ext>
            </a:extLst>
          </p:cNvPr>
          <p:cNvSpPr txBox="1"/>
          <p:nvPr/>
        </p:nvSpPr>
        <p:spPr>
          <a:xfrm>
            <a:off x="1845940" y="2708920"/>
            <a:ext cx="7602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Validamos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modelo</a:t>
            </a:r>
            <a:r>
              <a:rPr lang="en-US" sz="2400" dirty="0"/>
              <a:t> </a:t>
            </a:r>
            <a:r>
              <a:rPr lang="en-US" sz="2400" dirty="0" err="1"/>
              <a:t>seleccionado</a:t>
            </a:r>
            <a:r>
              <a:rPr lang="en-US" sz="2400" dirty="0"/>
              <a:t> contra </a:t>
            </a:r>
            <a:r>
              <a:rPr lang="en-US" sz="2400" dirty="0" err="1"/>
              <a:t>otro</a:t>
            </a:r>
            <a:r>
              <a:rPr lang="en-US" sz="2400" dirty="0"/>
              <a:t> </a:t>
            </a:r>
            <a:r>
              <a:rPr lang="en-US" sz="2400" dirty="0" err="1"/>
              <a:t>período</a:t>
            </a:r>
            <a:r>
              <a:rPr lang="en-US" sz="2400" dirty="0"/>
              <a:t> de la base </a:t>
            </a:r>
            <a:r>
              <a:rPr lang="en-US" sz="2400" dirty="0" err="1"/>
              <a:t>proporcionada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La </a:t>
            </a:r>
            <a:r>
              <a:rPr lang="en-US" sz="2400" dirty="0" err="1"/>
              <a:t>nueva</a:t>
            </a:r>
            <a:r>
              <a:rPr lang="en-US" sz="2400" dirty="0"/>
              <a:t> </a:t>
            </a:r>
            <a:r>
              <a:rPr lang="en-US" sz="2400" dirty="0" err="1"/>
              <a:t>probabilidad</a:t>
            </a:r>
            <a:r>
              <a:rPr lang="en-US" sz="2400" dirty="0"/>
              <a:t> de </a:t>
            </a:r>
            <a:r>
              <a:rPr lang="en-US" sz="2400" dirty="0" err="1"/>
              <a:t>corte</a:t>
            </a:r>
            <a:r>
              <a:rPr lang="en-US" sz="2400" dirty="0"/>
              <a:t> </a:t>
            </a:r>
            <a:r>
              <a:rPr lang="en-US" sz="2400" dirty="0" err="1"/>
              <a:t>resultante</a:t>
            </a:r>
            <a:r>
              <a:rPr lang="en-US" sz="2400" dirty="0"/>
              <a:t> es de 0,848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La </a:t>
            </a:r>
            <a:r>
              <a:rPr lang="en-US" sz="2400" dirty="0" err="1"/>
              <a:t>diferencia</a:t>
            </a:r>
            <a:r>
              <a:rPr lang="en-US" sz="2400" dirty="0"/>
              <a:t> contra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s-AR" sz="2400" dirty="0"/>
              <a:t>período</a:t>
            </a:r>
            <a:r>
              <a:rPr lang="en-US" sz="2400" dirty="0"/>
              <a:t> </a:t>
            </a:r>
            <a:r>
              <a:rPr lang="es-419" sz="2400" dirty="0"/>
              <a:t>en</a:t>
            </a:r>
            <a:r>
              <a:rPr lang="en-US" sz="2400" dirty="0"/>
              <a:t> </a:t>
            </a:r>
            <a:r>
              <a:rPr lang="en-US" sz="2400" dirty="0" err="1"/>
              <a:t>estudio</a:t>
            </a:r>
            <a:r>
              <a:rPr lang="en-US" sz="2400" dirty="0"/>
              <a:t> es de solo 0,054 con lo </a:t>
            </a:r>
            <a:r>
              <a:rPr lang="en-US" sz="2400" dirty="0" err="1"/>
              <a:t>cual</a:t>
            </a:r>
            <a:r>
              <a:rPr lang="en-US" sz="2400" dirty="0"/>
              <a:t>, </a:t>
            </a:r>
            <a:r>
              <a:rPr lang="en-US" sz="2400" dirty="0" err="1"/>
              <a:t>aceptamos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modelo</a:t>
            </a:r>
            <a:r>
              <a:rPr lang="en-US" sz="2400" dirty="0"/>
              <a:t> </a:t>
            </a:r>
            <a:r>
              <a:rPr lang="en-US" sz="2400" dirty="0" err="1"/>
              <a:t>seleccionado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5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CFB7D-58E9-5EC3-61C7-66C0EB92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>
                <a:latin typeface="+mn-lt"/>
              </a:rPr>
              <a:t>Roadmap</a:t>
            </a:r>
            <a:endParaRPr lang="es-AR" dirty="0">
              <a:latin typeface="+mn-lt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D6C01746-79A5-37FE-05AA-1D70EAA8174B}"/>
              </a:ext>
            </a:extLst>
          </p:cNvPr>
          <p:cNvSpPr txBox="1"/>
          <p:nvPr/>
        </p:nvSpPr>
        <p:spPr>
          <a:xfrm>
            <a:off x="1141939" y="3890904"/>
            <a:ext cx="25448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Solicitud</a:t>
            </a:r>
            <a:r>
              <a:rPr lang="en-US" sz="2000" dirty="0"/>
              <a:t> de </a:t>
            </a: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predictivo</a:t>
            </a:r>
            <a:endParaRPr lang="en-US" sz="2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Imagen 3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DBE1CBFD-3AA4-051C-3808-4D3CE110C0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5" y="1988839"/>
            <a:ext cx="1380515" cy="13805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EA3899D-1BF0-730A-2C18-70C63A3787DF}"/>
              </a:ext>
            </a:extLst>
          </p:cNvPr>
          <p:cNvSpPr/>
          <p:nvPr/>
        </p:nvSpPr>
        <p:spPr>
          <a:xfrm>
            <a:off x="3142083" y="2391097"/>
            <a:ext cx="1647555" cy="576000"/>
          </a:xfrm>
          <a:prstGeom prst="rightArrow">
            <a:avLst/>
          </a:prstGeom>
          <a:solidFill>
            <a:srgbClr val="356179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C5B672D3-A02D-B821-25CF-1D61F249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01" y="2008478"/>
            <a:ext cx="1199474" cy="1286155"/>
          </a:xfrm>
          <a:prstGeom prst="rect">
            <a:avLst/>
          </a:prstGeom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2F39DD44-D273-4983-B5BA-F27A9A079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83" y="3073816"/>
            <a:ext cx="512613" cy="51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E7CA8CB-FBD1-16A0-11CF-9F244A35DE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683" r="11778"/>
          <a:stretch/>
        </p:blipFill>
        <p:spPr>
          <a:xfrm>
            <a:off x="9065586" y="1979156"/>
            <a:ext cx="1661189" cy="12861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TextBox 1">
            <a:extLst>
              <a:ext uri="{FF2B5EF4-FFF2-40B4-BE49-F238E27FC236}">
                <a16:creationId xmlns:a16="http://schemas.microsoft.com/office/drawing/2014/main" id="{4751AA02-4796-E4EA-5CDB-53149245797F}"/>
              </a:ext>
            </a:extLst>
          </p:cNvPr>
          <p:cNvSpPr txBox="1"/>
          <p:nvPr/>
        </p:nvSpPr>
        <p:spPr>
          <a:xfrm>
            <a:off x="4726260" y="3788668"/>
            <a:ext cx="2544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Análisis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endParaRPr lang="en-US" sz="2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Elaboración</a:t>
            </a:r>
            <a:r>
              <a:rPr lang="en-US" sz="2000" dirty="0"/>
              <a:t> del </a:t>
            </a:r>
            <a:r>
              <a:rPr lang="en-US" sz="2000" dirty="0" err="1"/>
              <a:t>modelo</a:t>
            </a:r>
            <a:endParaRPr lang="en-US" sz="2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53A24790-9489-C43F-825F-1C0A0428BFFF}"/>
              </a:ext>
            </a:extLst>
          </p:cNvPr>
          <p:cNvSpPr/>
          <p:nvPr/>
        </p:nvSpPr>
        <p:spPr>
          <a:xfrm>
            <a:off x="6946638" y="2340849"/>
            <a:ext cx="1647555" cy="576000"/>
          </a:xfrm>
          <a:prstGeom prst="rightArrow">
            <a:avLst/>
          </a:prstGeom>
          <a:solidFill>
            <a:srgbClr val="356179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6D7627F7-4D54-20A7-C75D-C5EDCC875139}"/>
              </a:ext>
            </a:extLst>
          </p:cNvPr>
          <p:cNvSpPr txBox="1"/>
          <p:nvPr/>
        </p:nvSpPr>
        <p:spPr>
          <a:xfrm>
            <a:off x="8594194" y="3736163"/>
            <a:ext cx="2828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Regresión</a:t>
            </a:r>
            <a:r>
              <a:rPr lang="en-US" sz="2000" dirty="0"/>
              <a:t> </a:t>
            </a:r>
            <a:r>
              <a:rPr lang="en-US" sz="2000" dirty="0" err="1"/>
              <a:t>Logística</a:t>
            </a:r>
            <a:r>
              <a:rPr lang="en-US" sz="2000" dirty="0"/>
              <a:t> CV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Ganancia</a:t>
            </a:r>
            <a:r>
              <a:rPr lang="en-US" sz="2000" dirty="0"/>
              <a:t> </a:t>
            </a:r>
            <a:r>
              <a:rPr lang="en-US" sz="2000" dirty="0" err="1"/>
              <a:t>maximizada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46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ventas de un producto o servici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640_TF03460555.potx" id="{FA3E7FC6-7BA9-4570-A96D-C67D226C4EE9}" vid="{83158E41-F78A-4578-91E7-752984E370D1}"/>
    </a:ext>
  </a:extLst>
</a:theme>
</file>

<file path=ppt/theme/theme2.xml><?xml version="1.0" encoding="utf-8"?>
<a:theme xmlns:a="http://schemas.openxmlformats.org/drawingml/2006/main" name="Tema de Off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c1eb5112-7946-4c9d-bc57-40040cfe3a91}" enabled="0" method="" siteId="{c1eb5112-7946-4c9d-bc57-40040cfe3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de un producto o servicio para empresas</Template>
  <TotalTime>803</TotalTime>
  <Words>547</Words>
  <Application>Microsoft Office PowerPoint</Application>
  <PresentationFormat>Personalizado</PresentationFormat>
  <Paragraphs>90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Cambria</vt:lpstr>
      <vt:lpstr>Corbel</vt:lpstr>
      <vt:lpstr>Wingdings</vt:lpstr>
      <vt:lpstr>Presentación de ventas de un producto o servicio</vt:lpstr>
      <vt:lpstr>Clientes Banco Camila: Análisis predictivo de futuras bajas.</vt:lpstr>
      <vt:lpstr>Agenda</vt:lpstr>
      <vt:lpstr>Quienes somos</vt:lpstr>
      <vt:lpstr>Definición y abordaje del problema</vt:lpstr>
      <vt:lpstr>Análisis y tratamiento preliminar de los datos</vt:lpstr>
      <vt:lpstr>Proceso de transformación tecnológica</vt:lpstr>
      <vt:lpstr>Análisis de resultados e identificación de la solución</vt:lpstr>
      <vt:lpstr>Validación de contraste</vt:lpstr>
      <vt:lpstr>Roadmap</vt:lpstr>
      <vt:lpstr>Entregable: Resultados obtenidos</vt:lpstr>
      <vt:lpstr>Oportunidad de “partnership” de negocios</vt:lpstr>
      <vt:lpstr>Preguntas</vt:lpstr>
      <vt:lpstr>Despedida y agradecimiento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Clientes Banco Camila: Análisis predictivo de futuras bajas.</dc:title>
  <dc:creator>Fernandez, Guillermo German</dc:creator>
  <cp:lastModifiedBy>Fernandez, Guillermo German</cp:lastModifiedBy>
  <cp:revision>3</cp:revision>
  <dcterms:created xsi:type="dcterms:W3CDTF">2022-09-25T18:08:57Z</dcterms:created>
  <dcterms:modified xsi:type="dcterms:W3CDTF">2022-09-29T11:34:25Z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