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893CC-AB0A-4B82-943A-C5A65CEC27B0}">
  <a:tblStyle styleId="{1EA893CC-AB0A-4B82-943A-C5A65CEC2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MavenPr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623ce2b3e_2_2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623ce2b3e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6dc3b84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6dc3b84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6dc3b84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6dc3b84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623ce2b3e_2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623ce2b3e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(m:Manufacturer) -[:paid]-&gt; (p:Payments)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could show this like in cypher, i.e. (Manufacturer: m) -[Paid]-&gt; (Payments: p)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6f5e8f16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06f5e8f1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is running this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(m:Manufacturer) -[:paid]-&gt; (p:Payments)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could show this like in cypher, i.e. (Manufacturer: m) -[Paid]-&gt; (Payments: p)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623ce2b3e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623ce2b3e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- we structured our data integration to be normalized () tables that are easy to load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623ce2b3e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623ce2b3e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623ce2b3e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623ce2b3e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Jonah/Lam/Jeff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623ce2b3e_2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623ce2b3e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 (main)/Jonah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GPO = group purchasing organizations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623ce2b3e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623ce2b3e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6346f3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6346f3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23ce2b3e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623ce2b3e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ETA: 30s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623ce2b3e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623ce2b3e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Jonah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ETA: 30s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623ce2b3e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623ce2b3e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ETA: 60s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 - CMS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 - Medicare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- OpenFDA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687ea81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687ea81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Jonah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ETA: 70s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623ce2b3e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623ce2b3e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ETA: 45s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6c9dac2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6c9dac2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Jeff (main) and Jonah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ETA: 75s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6dc3b84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6dc3b84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(main)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554c287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554c287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Jeff/Jonah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ETA: 60s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paymentsdata.cms.gov/dataset/qsys-b88w/data" TargetMode="External"/><Relationship Id="rId4" Type="http://schemas.openxmlformats.org/officeDocument/2006/relationships/hyperlink" Target="https://data.cms.gov/provider-summary-by-type-of-service/medicare-part-d-prescribers/medicare-part-d-prescribers-by-provider-and-drug/data/2019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Relationship Id="rId5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DSE 203 Final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December 10, 2021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 Ho, Jonah Breslow, and Jeff Kagan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Physician Node - Integration</a:t>
            </a:r>
            <a:r>
              <a:rPr lang="en"/>
              <a:t> </a:t>
            </a:r>
            <a:endParaRPr/>
          </a:p>
        </p:txBody>
      </p:sp>
      <p:sp>
        <p:nvSpPr>
          <p:cNvPr id="448" name="Google Shape;448;p34"/>
          <p:cNvSpPr txBox="1"/>
          <p:nvPr/>
        </p:nvSpPr>
        <p:spPr>
          <a:xfrm>
            <a:off x="810875" y="2508692"/>
            <a:ext cx="17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Physician: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2622450" y="2508700"/>
            <a:ext cx="28434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Medicare Part D + Sunshine Act Matching: Fuzzy String Match on Name + Type + City</a:t>
            </a:r>
            <a:endParaRPr sz="1000"/>
          </a:p>
        </p:txBody>
      </p:sp>
      <p:sp>
        <p:nvSpPr>
          <p:cNvPr id="450" name="Google Shape;450;p34"/>
          <p:cNvSpPr txBox="1"/>
          <p:nvPr/>
        </p:nvSpPr>
        <p:spPr>
          <a:xfrm>
            <a:off x="555650" y="1091250"/>
            <a:ext cx="7891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We had Physicians in the Sunshine Act data and Prescribers in Medicare Part 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Problem: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Link Sunshine Act Physicians to Medicare Part D Prescribers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Generate a dataset that encompassed all the medical professionals in the data with a new ID generated and their respective Sunshine Act and Medicare Part D Ids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593200" y="2939800"/>
            <a:ext cx="41388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Result: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Dataset of 137,716 physicians, of which there were 35,990 matches. Their newly generated IDs were used as their primary database ID whereas the fields Prscrbr_NPI and Physician_Profile_ID were only used to match each physician to their prescriptions and payments respectively.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00" y="2939800"/>
            <a:ext cx="4019668" cy="176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- </a:t>
            </a:r>
            <a:r>
              <a:rPr lang="en"/>
              <a:t>Other Nodes </a:t>
            </a:r>
            <a:endParaRPr/>
          </a:p>
        </p:txBody>
      </p:sp>
      <p:sp>
        <p:nvSpPr>
          <p:cNvPr id="458" name="Google Shape;458;p35"/>
          <p:cNvSpPr txBox="1"/>
          <p:nvPr>
            <p:ph idx="1" type="body"/>
          </p:nvPr>
        </p:nvSpPr>
        <p:spPr>
          <a:xfrm>
            <a:off x="575450" y="1389375"/>
            <a:ext cx="35919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Payment Node: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node extracted exclusively from Sunshine Act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Utilized integrated </a:t>
            </a:r>
            <a:r>
              <a:rPr b="1" lang="en"/>
              <a:t>manufacturer </a:t>
            </a:r>
            <a:r>
              <a:rPr lang="en"/>
              <a:t>and </a:t>
            </a:r>
            <a:r>
              <a:rPr b="1" lang="en"/>
              <a:t>physician </a:t>
            </a:r>
            <a:r>
              <a:rPr lang="en"/>
              <a:t>nodes to identify matched entities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Result: </a:t>
            </a:r>
            <a:r>
              <a:rPr lang="en"/>
              <a:t>&gt;1M payment nodes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Prescriptions Node: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Prescriptions node extracted exclusively from Medicare Part 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Utilized integrated </a:t>
            </a:r>
            <a:r>
              <a:rPr b="1" lang="en"/>
              <a:t>physicians </a:t>
            </a:r>
            <a:r>
              <a:rPr lang="en"/>
              <a:t>and </a:t>
            </a:r>
            <a:r>
              <a:rPr b="1" lang="en"/>
              <a:t>drug </a:t>
            </a:r>
            <a:r>
              <a:rPr lang="en"/>
              <a:t>nodes to identify matched entities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Result:</a:t>
            </a:r>
            <a:r>
              <a:rPr lang="en"/>
              <a:t> &gt;2M prescription nodes</a:t>
            </a:r>
            <a:endParaRPr/>
          </a:p>
        </p:txBody>
      </p:sp>
      <p:pic>
        <p:nvPicPr>
          <p:cNvPr id="459" name="Google Shape;4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75" y="1892200"/>
            <a:ext cx="4818501" cy="754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0" name="Google Shape;4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575" y="3410384"/>
            <a:ext cx="4781250" cy="9562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- Edges</a:t>
            </a:r>
            <a:endParaRPr/>
          </a:p>
        </p:txBody>
      </p:sp>
      <p:graphicFrame>
        <p:nvGraphicFramePr>
          <p:cNvPr id="466" name="Google Shape;466;p36"/>
          <p:cNvGraphicFramePr/>
          <p:nvPr/>
        </p:nvGraphicFramePr>
        <p:xfrm>
          <a:off x="1489550" y="14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{1EA893CC-AB0A-4B82-943A-C5A65CEC27B0}</a:tableStyleId>
              </a:tblPr>
              <a:tblGrid>
                <a:gridCol w="1232975"/>
                <a:gridCol w="1232975"/>
                <a:gridCol w="1232975"/>
                <a:gridCol w="1232975"/>
                <a:gridCol w="1232975"/>
              </a:tblGrid>
              <a:tr h="3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Edge Number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Edge 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Node From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Node To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# of Edges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Paid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Manufacturer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Payments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&gt;1M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Manufactures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Manufacturer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&gt;12k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Related To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Payments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&gt;97k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7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Paid To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Payments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Doctor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&gt;1M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Prescribed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Doctor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Prescription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&gt;2M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3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Prescription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&gt;2M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67" name="Google Shape;467;p36"/>
          <p:cNvGrpSpPr/>
          <p:nvPr/>
        </p:nvGrpSpPr>
        <p:grpSpPr>
          <a:xfrm>
            <a:off x="1843917" y="3798850"/>
            <a:ext cx="1188720" cy="1220550"/>
            <a:chOff x="1454475" y="3798850"/>
            <a:chExt cx="1188720" cy="1220550"/>
          </a:xfrm>
        </p:grpSpPr>
        <p:pic>
          <p:nvPicPr>
            <p:cNvPr id="468" name="Google Shape;46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4475" y="4105000"/>
              <a:ext cx="1188720" cy="914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69" name="Google Shape;469;p36"/>
            <p:cNvSpPr txBox="1"/>
            <p:nvPr/>
          </p:nvSpPr>
          <p:spPr>
            <a:xfrm>
              <a:off x="1651485" y="3798850"/>
              <a:ext cx="79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420121" y="3798850"/>
            <a:ext cx="1188720" cy="1220550"/>
            <a:chOff x="113250" y="3798850"/>
            <a:chExt cx="1188720" cy="1220550"/>
          </a:xfrm>
        </p:grpSpPr>
        <p:pic>
          <p:nvPicPr>
            <p:cNvPr id="471" name="Google Shape;471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250" y="4105000"/>
              <a:ext cx="1188720" cy="914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72" name="Google Shape;472;p36"/>
            <p:cNvSpPr txBox="1"/>
            <p:nvPr/>
          </p:nvSpPr>
          <p:spPr>
            <a:xfrm>
              <a:off x="262925" y="3798850"/>
              <a:ext cx="79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3267714" y="3798850"/>
            <a:ext cx="1188720" cy="1220538"/>
            <a:chOff x="2802313" y="3798850"/>
            <a:chExt cx="1188720" cy="1220538"/>
          </a:xfrm>
        </p:grpSpPr>
        <p:pic>
          <p:nvPicPr>
            <p:cNvPr id="474" name="Google Shape;47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02313" y="4104988"/>
              <a:ext cx="1188720" cy="914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75" name="Google Shape;475;p36"/>
            <p:cNvSpPr txBox="1"/>
            <p:nvPr/>
          </p:nvSpPr>
          <p:spPr>
            <a:xfrm>
              <a:off x="2999323" y="3798850"/>
              <a:ext cx="79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76" name="Google Shape;476;p36"/>
          <p:cNvGrpSpPr/>
          <p:nvPr/>
        </p:nvGrpSpPr>
        <p:grpSpPr>
          <a:xfrm>
            <a:off x="4691511" y="3798850"/>
            <a:ext cx="1188720" cy="1220550"/>
            <a:chOff x="4196925" y="3798850"/>
            <a:chExt cx="1188720" cy="1220550"/>
          </a:xfrm>
        </p:grpSpPr>
        <p:pic>
          <p:nvPicPr>
            <p:cNvPr id="477" name="Google Shape;477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96925" y="4105000"/>
              <a:ext cx="1188720" cy="914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78" name="Google Shape;478;p36"/>
            <p:cNvSpPr txBox="1"/>
            <p:nvPr/>
          </p:nvSpPr>
          <p:spPr>
            <a:xfrm>
              <a:off x="4393935" y="3798850"/>
              <a:ext cx="79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79" name="Google Shape;479;p36"/>
          <p:cNvGrpSpPr/>
          <p:nvPr/>
        </p:nvGrpSpPr>
        <p:grpSpPr>
          <a:xfrm>
            <a:off x="6115307" y="3798850"/>
            <a:ext cx="1184775" cy="1220538"/>
            <a:chOff x="5612963" y="3798850"/>
            <a:chExt cx="1184775" cy="1220538"/>
          </a:xfrm>
        </p:grpSpPr>
        <p:pic>
          <p:nvPicPr>
            <p:cNvPr id="480" name="Google Shape;480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12963" y="4104988"/>
              <a:ext cx="1184775" cy="914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81" name="Google Shape;481;p36"/>
            <p:cNvSpPr txBox="1"/>
            <p:nvPr/>
          </p:nvSpPr>
          <p:spPr>
            <a:xfrm>
              <a:off x="5808000" y="3798850"/>
              <a:ext cx="79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7535159" y="3798850"/>
            <a:ext cx="1188720" cy="1220550"/>
            <a:chOff x="7228289" y="3798850"/>
            <a:chExt cx="1188720" cy="1220550"/>
          </a:xfrm>
        </p:grpSpPr>
        <p:pic>
          <p:nvPicPr>
            <p:cNvPr id="483" name="Google Shape;483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28289" y="4105000"/>
              <a:ext cx="1188720" cy="914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84" name="Google Shape;484;p36"/>
            <p:cNvSpPr txBox="1"/>
            <p:nvPr/>
          </p:nvSpPr>
          <p:spPr>
            <a:xfrm>
              <a:off x="7425299" y="3798850"/>
              <a:ext cx="79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- Papermill Demo</a:t>
            </a:r>
            <a:endParaRPr/>
          </a:p>
        </p:txBody>
      </p:sp>
      <p:pic>
        <p:nvPicPr>
          <p:cNvPr id="490" name="Google Shape;490;p37"/>
          <p:cNvPicPr preferRelativeResize="0"/>
          <p:nvPr/>
        </p:nvPicPr>
        <p:blipFill rotWithShape="1">
          <a:blip r:embed="rId3">
            <a:alphaModFix/>
          </a:blip>
          <a:srcRect b="0" l="0" r="36248" t="0"/>
          <a:stretch/>
        </p:blipFill>
        <p:spPr>
          <a:xfrm>
            <a:off x="2918188" y="1619350"/>
            <a:ext cx="3307624" cy="19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Into neo4j</a:t>
            </a:r>
            <a:endParaRPr/>
          </a:p>
        </p:txBody>
      </p:sp>
      <p:sp>
        <p:nvSpPr>
          <p:cNvPr id="496" name="Google Shape;496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Integration pipeline produces a normalized table for each node type and edge type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Processed, integrated, and normalized tables simplify load script: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Load </a:t>
            </a:r>
            <a:r>
              <a:rPr b="1" lang="en"/>
              <a:t>Nodes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</a:t>
            </a:r>
            <a:r>
              <a:rPr b="1" lang="en"/>
              <a:t>Constraints &amp; Indexes </a:t>
            </a:r>
            <a:r>
              <a:rPr lang="en"/>
              <a:t>(drastically improves performance of </a:t>
            </a:r>
            <a:r>
              <a:rPr b="1" lang="en"/>
              <a:t>edge </a:t>
            </a:r>
            <a:r>
              <a:rPr lang="en"/>
              <a:t>loading &amp; queries)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Load </a:t>
            </a:r>
            <a:r>
              <a:rPr b="1" lang="en"/>
              <a:t>Edges</a:t>
            </a:r>
            <a:endParaRPr/>
          </a:p>
        </p:txBody>
      </p:sp>
      <p:pic>
        <p:nvPicPr>
          <p:cNvPr id="497" name="Google Shape;4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00" y="4613795"/>
            <a:ext cx="999000" cy="41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503" name="Google Shape;5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37" y="1635397"/>
            <a:ext cx="4142925" cy="29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775" y="2027799"/>
            <a:ext cx="2118124" cy="7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9"/>
          <p:cNvSpPr txBox="1"/>
          <p:nvPr/>
        </p:nvSpPr>
        <p:spPr>
          <a:xfrm>
            <a:off x="3234398" y="2651475"/>
            <a:ext cx="128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Hands On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Insights/Lessons Learned</a:t>
            </a:r>
            <a:endParaRPr/>
          </a:p>
        </p:txBody>
      </p:sp>
      <p:sp>
        <p:nvSpPr>
          <p:cNvPr id="511" name="Google Shape;511;p40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Integrating Data</a:t>
            </a:r>
            <a:endParaRPr sz="864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Modularity is critical in team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pipelines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unique IDs for source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064"/>
              <a:t>Iterate on 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Implementing neo4j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Set up all team member neo4j environments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indexes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Always scroll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Teamwork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Pair/Triple programming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GitHub</a:t>
            </a:r>
            <a:endParaRPr/>
          </a:p>
        </p:txBody>
      </p:sp>
      <p:pic>
        <p:nvPicPr>
          <p:cNvPr id="512" name="Google Shape;5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00" y="2430200"/>
            <a:ext cx="3412274" cy="22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Conclusion/Future Work</a:t>
            </a:r>
            <a:endParaRPr/>
          </a:p>
        </p:txBody>
      </p:sp>
      <p:sp>
        <p:nvSpPr>
          <p:cNvPr id="518" name="Google Shape;518;p41"/>
          <p:cNvSpPr txBox="1"/>
          <p:nvPr>
            <p:ph idx="1" type="body"/>
          </p:nvPr>
        </p:nvSpPr>
        <p:spPr>
          <a:xfrm>
            <a:off x="1303800" y="1344175"/>
            <a:ext cx="70305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 able to identify network of abuse in knowledge graph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do believe it is possible to find networks of abuse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good thing that networks of abuse are hard to find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Enhance integration pipeline to allow for easier in-line active labeling processes (a feature we did not incorporate into our Papermill workflow, yet)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Add parallelization to data integration pipeline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Domain expertise for matching drugs across different datasets &amp; to create golden sets so we can better measure recall and precision.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Incorporate full Sunshine Act and Medicare Part D data for all 50 states and all available years.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Ability to incrementally ETL new data into our knowledge graph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Look into adding private prescription data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Include GPO ownership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524" name="Google Shape;5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937" y="1291887"/>
            <a:ext cx="3474125" cy="34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43"/>
          <p:cNvPicPr preferRelativeResize="0"/>
          <p:nvPr/>
        </p:nvPicPr>
        <p:blipFill rotWithShape="1">
          <a:blip r:embed="rId3">
            <a:alphaModFix/>
          </a:blip>
          <a:srcRect b="19133" l="0" r="0" t="0"/>
          <a:stretch/>
        </p:blipFill>
        <p:spPr>
          <a:xfrm>
            <a:off x="2609150" y="984400"/>
            <a:ext cx="3925700" cy="31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3"/>
          <p:cNvSpPr/>
          <p:nvPr/>
        </p:nvSpPr>
        <p:spPr>
          <a:xfrm>
            <a:off x="489025" y="593825"/>
            <a:ext cx="1117800" cy="9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303800" y="1405950"/>
            <a:ext cx="70305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Topic/Motivation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Loading Data into neo4j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Demonstration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Insights/Lessons Learned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Conclusion/Future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</a:t>
            </a:r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185" y="4190113"/>
            <a:ext cx="1623767" cy="3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365" y="4150963"/>
            <a:ext cx="999000" cy="41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6110" y="4190115"/>
            <a:ext cx="1224987" cy="3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8635" y="4190113"/>
            <a:ext cx="999000" cy="34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6146" y="945825"/>
            <a:ext cx="4017150" cy="28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Topic/Motivation</a:t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investigate the flow of money from drug manufacturers to physicians and how that relates to drug prescriptions. Ultimately, we would like to provide a tool with the capability to identify networks of abuse.</a:t>
            </a:r>
            <a:endParaRPr/>
          </a:p>
        </p:txBody>
      </p:sp>
      <p:pic>
        <p:nvPicPr>
          <p:cNvPr id="341" name="Google Shape;3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603" y="2680125"/>
            <a:ext cx="2514069" cy="17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28" y="2680125"/>
            <a:ext cx="1731194" cy="172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27"/>
          <p:cNvCxnSpPr/>
          <p:nvPr/>
        </p:nvCxnSpPr>
        <p:spPr>
          <a:xfrm>
            <a:off x="2467717" y="3544339"/>
            <a:ext cx="82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7"/>
          <p:cNvCxnSpPr/>
          <p:nvPr/>
        </p:nvCxnSpPr>
        <p:spPr>
          <a:xfrm>
            <a:off x="5070803" y="3544362"/>
            <a:ext cx="82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5" name="Google Shape;34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325" y="2680125"/>
            <a:ext cx="1780474" cy="17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1303800" y="1318625"/>
            <a:ext cx="70305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CMS Open Payments (Sunshine Act)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2019 General Payment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Format: CSV, 6.17 GB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Medicare Part D Prescriptions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2019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Format: CSV, 343.7 MB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u="sng">
                <a:solidFill>
                  <a:schemeClr val="hlink"/>
                </a:solidFill>
                <a:hlinkClick r:id="rId4"/>
              </a:rPr>
              <a:t>Sample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openFDA Drug Labeling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Format: JSON, 6.3 GB over 10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https://open.fda.gov/data/downloads/</a:t>
            </a:r>
            <a:endParaRPr/>
          </a:p>
        </p:txBody>
      </p:sp>
      <p:pic>
        <p:nvPicPr>
          <p:cNvPr id="352" name="Google Shape;3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844" y="4190064"/>
            <a:ext cx="1623767" cy="3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244" y="4190064"/>
            <a:ext cx="1224987" cy="3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9744" y="4190082"/>
            <a:ext cx="999000" cy="34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477" y="2299648"/>
            <a:ext cx="768500" cy="76853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Pipeline: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Stack</a:t>
            </a:r>
            <a:endParaRPr/>
          </a:p>
        </p:txBody>
      </p:sp>
      <p:grpSp>
        <p:nvGrpSpPr>
          <p:cNvPr id="361" name="Google Shape;361;p29"/>
          <p:cNvGrpSpPr/>
          <p:nvPr/>
        </p:nvGrpSpPr>
        <p:grpSpPr>
          <a:xfrm>
            <a:off x="577425" y="1538025"/>
            <a:ext cx="768525" cy="696600"/>
            <a:chOff x="675950" y="1516800"/>
            <a:chExt cx="768525" cy="696600"/>
          </a:xfrm>
        </p:grpSpPr>
        <p:pic>
          <p:nvPicPr>
            <p:cNvPr id="362" name="Google Shape;36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950" y="1516800"/>
              <a:ext cx="696600" cy="69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29"/>
            <p:cNvSpPr txBox="1"/>
            <p:nvPr/>
          </p:nvSpPr>
          <p:spPr>
            <a:xfrm>
              <a:off x="731975" y="1726650"/>
              <a:ext cx="71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Nunito"/>
                  <a:ea typeface="Nunito"/>
                  <a:cs typeface="Nunito"/>
                  <a:sym typeface="Nunito"/>
                </a:rPr>
                <a:t>{OpenFDA} JSON</a:t>
              </a:r>
              <a:endParaRPr b="1" sz="5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64" name="Google Shape;364;p29"/>
          <p:cNvGrpSpPr/>
          <p:nvPr/>
        </p:nvGrpSpPr>
        <p:grpSpPr>
          <a:xfrm>
            <a:off x="577425" y="2348306"/>
            <a:ext cx="712525" cy="696600"/>
            <a:chOff x="675950" y="1516800"/>
            <a:chExt cx="712525" cy="696600"/>
          </a:xfrm>
        </p:grpSpPr>
        <p:pic>
          <p:nvPicPr>
            <p:cNvPr id="365" name="Google Shape;3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950" y="1516800"/>
              <a:ext cx="696600" cy="69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29"/>
            <p:cNvSpPr txBox="1"/>
            <p:nvPr/>
          </p:nvSpPr>
          <p:spPr>
            <a:xfrm>
              <a:off x="751575" y="1707050"/>
              <a:ext cx="63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Nunito"/>
                  <a:ea typeface="Nunito"/>
                  <a:cs typeface="Nunito"/>
                  <a:sym typeface="Nunito"/>
                </a:rPr>
                <a:t>Medicare Part D</a:t>
              </a:r>
              <a:endParaRPr b="1" sz="6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67" name="Google Shape;367;p29"/>
          <p:cNvGrpSpPr/>
          <p:nvPr/>
        </p:nvGrpSpPr>
        <p:grpSpPr>
          <a:xfrm>
            <a:off x="601888" y="3257825"/>
            <a:ext cx="719600" cy="696600"/>
            <a:chOff x="665850" y="3512525"/>
            <a:chExt cx="719600" cy="696600"/>
          </a:xfrm>
        </p:grpSpPr>
        <p:pic>
          <p:nvPicPr>
            <p:cNvPr id="368" name="Google Shape;368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0" y="3512525"/>
              <a:ext cx="696600" cy="69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29"/>
            <p:cNvSpPr txBox="1"/>
            <p:nvPr/>
          </p:nvSpPr>
          <p:spPr>
            <a:xfrm>
              <a:off x="748550" y="3701550"/>
              <a:ext cx="63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Nunito"/>
                  <a:ea typeface="Nunito"/>
                  <a:cs typeface="Nunito"/>
                  <a:sym typeface="Nunito"/>
                </a:rPr>
                <a:t>Sunshine Act</a:t>
              </a:r>
              <a:endParaRPr b="1" sz="6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70" name="Google Shape;3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834" y="2168241"/>
            <a:ext cx="1816974" cy="66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29"/>
          <p:cNvCxnSpPr/>
          <p:nvPr/>
        </p:nvCxnSpPr>
        <p:spPr>
          <a:xfrm>
            <a:off x="1223700" y="2066050"/>
            <a:ext cx="942600" cy="3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9"/>
          <p:cNvCxnSpPr/>
          <p:nvPr/>
        </p:nvCxnSpPr>
        <p:spPr>
          <a:xfrm flipH="1" rot="10800000">
            <a:off x="1303900" y="3056850"/>
            <a:ext cx="862500" cy="46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3" name="Google Shape;37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7844" y="2189347"/>
            <a:ext cx="942600" cy="9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29"/>
          <p:cNvCxnSpPr/>
          <p:nvPr/>
        </p:nvCxnSpPr>
        <p:spPr>
          <a:xfrm>
            <a:off x="4743525" y="2729624"/>
            <a:ext cx="30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5" name="Google Shape;37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9172" y="3030150"/>
            <a:ext cx="1125897" cy="9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29"/>
          <p:cNvCxnSpPr/>
          <p:nvPr/>
        </p:nvCxnSpPr>
        <p:spPr>
          <a:xfrm>
            <a:off x="426000" y="4027275"/>
            <a:ext cx="8292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77" name="Google Shape;37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4484" y="2429112"/>
            <a:ext cx="1233901" cy="46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29"/>
          <p:cNvGrpSpPr/>
          <p:nvPr/>
        </p:nvGrpSpPr>
        <p:grpSpPr>
          <a:xfrm>
            <a:off x="426892" y="4027275"/>
            <a:ext cx="2372810" cy="919925"/>
            <a:chOff x="176826" y="4027275"/>
            <a:chExt cx="1744200" cy="919925"/>
          </a:xfrm>
        </p:grpSpPr>
        <p:sp>
          <p:nvSpPr>
            <p:cNvPr id="379" name="Google Shape;379;p29"/>
            <p:cNvSpPr txBox="1"/>
            <p:nvPr/>
          </p:nvSpPr>
          <p:spPr>
            <a:xfrm>
              <a:off x="176826" y="4331600"/>
              <a:ext cx="1744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Source Data &amp;</a:t>
              </a:r>
              <a:br>
                <a:rPr lang="en"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Pre-Processing Transforms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0" name="Google Shape;380;p29"/>
            <p:cNvSpPr txBox="1"/>
            <p:nvPr/>
          </p:nvSpPr>
          <p:spPr>
            <a:xfrm>
              <a:off x="912800" y="4027275"/>
              <a:ext cx="33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1.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81" name="Google Shape;381;p29"/>
          <p:cNvGrpSpPr/>
          <p:nvPr/>
        </p:nvGrpSpPr>
        <p:grpSpPr>
          <a:xfrm>
            <a:off x="2715930" y="4027275"/>
            <a:ext cx="1817100" cy="919925"/>
            <a:chOff x="2060288" y="4027275"/>
            <a:chExt cx="1817100" cy="919925"/>
          </a:xfrm>
        </p:grpSpPr>
        <p:sp>
          <p:nvSpPr>
            <p:cNvPr id="382" name="Google Shape;382;p29"/>
            <p:cNvSpPr txBox="1"/>
            <p:nvPr/>
          </p:nvSpPr>
          <p:spPr>
            <a:xfrm>
              <a:off x="2060288" y="4331600"/>
              <a:ext cx="1817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Data Integration Pipeline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3" name="Google Shape;383;p29"/>
            <p:cNvSpPr txBox="1"/>
            <p:nvPr/>
          </p:nvSpPr>
          <p:spPr>
            <a:xfrm>
              <a:off x="2762288" y="4027275"/>
              <a:ext cx="40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2.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84" name="Google Shape;384;p29"/>
          <p:cNvGrpSpPr/>
          <p:nvPr/>
        </p:nvGrpSpPr>
        <p:grpSpPr>
          <a:xfrm>
            <a:off x="5057374" y="4027275"/>
            <a:ext cx="1287600" cy="919925"/>
            <a:chOff x="4211438" y="4027275"/>
            <a:chExt cx="1287600" cy="919925"/>
          </a:xfrm>
        </p:grpSpPr>
        <p:sp>
          <p:nvSpPr>
            <p:cNvPr id="385" name="Google Shape;385;p29"/>
            <p:cNvSpPr txBox="1"/>
            <p:nvPr/>
          </p:nvSpPr>
          <p:spPr>
            <a:xfrm>
              <a:off x="4211438" y="4331600"/>
              <a:ext cx="1287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Node &amp; Edge Creation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6" name="Google Shape;386;p29"/>
            <p:cNvSpPr txBox="1"/>
            <p:nvPr/>
          </p:nvSpPr>
          <p:spPr>
            <a:xfrm>
              <a:off x="4652450" y="4027275"/>
              <a:ext cx="40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3.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87" name="Google Shape;387;p29"/>
          <p:cNvGrpSpPr/>
          <p:nvPr/>
        </p:nvGrpSpPr>
        <p:grpSpPr>
          <a:xfrm>
            <a:off x="6802975" y="4027275"/>
            <a:ext cx="1816919" cy="919925"/>
            <a:chOff x="5712250" y="4027275"/>
            <a:chExt cx="1420800" cy="919925"/>
          </a:xfrm>
        </p:grpSpPr>
        <p:sp>
          <p:nvSpPr>
            <p:cNvPr id="388" name="Google Shape;388;p29"/>
            <p:cNvSpPr txBox="1"/>
            <p:nvPr/>
          </p:nvSpPr>
          <p:spPr>
            <a:xfrm>
              <a:off x="5712250" y="4331600"/>
              <a:ext cx="142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Loading Graph &amp; Querying Network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9" name="Google Shape;389;p29"/>
            <p:cNvSpPr txBox="1"/>
            <p:nvPr/>
          </p:nvSpPr>
          <p:spPr>
            <a:xfrm>
              <a:off x="6219850" y="4027275"/>
              <a:ext cx="40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4.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390" name="Google Shape;390;p29"/>
          <p:cNvCxnSpPr/>
          <p:nvPr/>
        </p:nvCxnSpPr>
        <p:spPr>
          <a:xfrm>
            <a:off x="6350425" y="2722625"/>
            <a:ext cx="61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9"/>
          <p:cNvCxnSpPr>
            <a:stCxn id="366" idx="3"/>
          </p:cNvCxnSpPr>
          <p:nvPr/>
        </p:nvCxnSpPr>
        <p:spPr>
          <a:xfrm flipH="1" rot="10800000">
            <a:off x="1289950" y="2714806"/>
            <a:ext cx="7833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29"/>
          <p:cNvSpPr/>
          <p:nvPr/>
        </p:nvSpPr>
        <p:spPr>
          <a:xfrm>
            <a:off x="2614500" y="1888037"/>
            <a:ext cx="172200" cy="1679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4440197" y="1888037"/>
            <a:ext cx="173700" cy="168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grpSp>
        <p:nvGrpSpPr>
          <p:cNvPr id="399" name="Google Shape;399;p30"/>
          <p:cNvGrpSpPr/>
          <p:nvPr/>
        </p:nvGrpSpPr>
        <p:grpSpPr>
          <a:xfrm>
            <a:off x="6673850" y="3525650"/>
            <a:ext cx="2062032" cy="1451674"/>
            <a:chOff x="5490975" y="146200"/>
            <a:chExt cx="2062032" cy="1451674"/>
          </a:xfrm>
        </p:grpSpPr>
        <p:pic>
          <p:nvPicPr>
            <p:cNvPr id="400" name="Google Shape;40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90975" y="146200"/>
              <a:ext cx="2062032" cy="145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77125" y="199500"/>
              <a:ext cx="918825" cy="570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2" name="Google Shape;4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075" y="1427500"/>
            <a:ext cx="6669124" cy="25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Node - Integration</a:t>
            </a:r>
            <a:endParaRPr/>
          </a:p>
        </p:txBody>
      </p:sp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462825" y="1597875"/>
            <a:ext cx="8413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Drug entities were found in all three </a:t>
            </a:r>
            <a:r>
              <a:rPr lang="en"/>
              <a:t>data sources</a:t>
            </a:r>
            <a:r>
              <a:rPr lang="en"/>
              <a:t>(Sunshine Act, Medicare Part D, and OpenFDA) without a common identifier.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Problem: </a:t>
            </a:r>
            <a:r>
              <a:rPr lang="en"/>
              <a:t>Match drugs across all datasets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Goal</a:t>
            </a:r>
            <a:r>
              <a:rPr b="1" lang="en"/>
              <a:t>:</a:t>
            </a:r>
            <a:r>
              <a:rPr lang="en"/>
              <a:t> Create a drug “universe” table</a:t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462826" y="3129327"/>
            <a:ext cx="2032500" cy="3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Medicare Part D: Dedupe</a:t>
            </a:r>
            <a:endParaRPr sz="1000"/>
          </a:p>
        </p:txBody>
      </p:sp>
      <p:sp>
        <p:nvSpPr>
          <p:cNvPr id="410" name="Google Shape;410;p31"/>
          <p:cNvSpPr/>
          <p:nvPr/>
        </p:nvSpPr>
        <p:spPr>
          <a:xfrm>
            <a:off x="462825" y="3842463"/>
            <a:ext cx="2032500" cy="3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OpenFDA: String Matching</a:t>
            </a:r>
            <a:endParaRPr sz="1000"/>
          </a:p>
        </p:txBody>
      </p:sp>
      <p:sp>
        <p:nvSpPr>
          <p:cNvPr id="411" name="Google Shape;411;p31"/>
          <p:cNvSpPr/>
          <p:nvPr/>
        </p:nvSpPr>
        <p:spPr>
          <a:xfrm>
            <a:off x="462825" y="4555600"/>
            <a:ext cx="2032500" cy="3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Sunshine Act</a:t>
            </a:r>
            <a:r>
              <a:rPr lang="en" sz="1000"/>
              <a:t>: String Matching</a:t>
            </a:r>
            <a:endParaRPr sz="1000"/>
          </a:p>
        </p:txBody>
      </p:sp>
      <p:sp>
        <p:nvSpPr>
          <p:cNvPr id="412" name="Google Shape;412;p31"/>
          <p:cNvSpPr/>
          <p:nvPr/>
        </p:nvSpPr>
        <p:spPr>
          <a:xfrm>
            <a:off x="2907851" y="3555353"/>
            <a:ext cx="3000600" cy="3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Medicare Part D - OpenFDA Matching: Dedupe</a:t>
            </a:r>
            <a:endParaRPr sz="1000"/>
          </a:p>
        </p:txBody>
      </p:sp>
      <p:sp>
        <p:nvSpPr>
          <p:cNvPr id="413" name="Google Shape;413;p31"/>
          <p:cNvSpPr/>
          <p:nvPr/>
        </p:nvSpPr>
        <p:spPr>
          <a:xfrm>
            <a:off x="6237975" y="4246695"/>
            <a:ext cx="2638500" cy="30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Medicare Part D - OpenFDA - Sunshine Act Matching: Dedupe</a:t>
            </a:r>
            <a:endParaRPr sz="1000"/>
          </a:p>
        </p:txBody>
      </p:sp>
      <p:cxnSp>
        <p:nvCxnSpPr>
          <p:cNvPr id="414" name="Google Shape;414;p31"/>
          <p:cNvCxnSpPr>
            <a:stCxn id="409" idx="3"/>
            <a:endCxn id="412" idx="1"/>
          </p:cNvCxnSpPr>
          <p:nvPr/>
        </p:nvCxnSpPr>
        <p:spPr>
          <a:xfrm>
            <a:off x="2495326" y="3283827"/>
            <a:ext cx="412500" cy="426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1"/>
          <p:cNvCxnSpPr>
            <a:stCxn id="410" idx="3"/>
            <a:endCxn id="412" idx="1"/>
          </p:cNvCxnSpPr>
          <p:nvPr/>
        </p:nvCxnSpPr>
        <p:spPr>
          <a:xfrm flipH="1" rot="10800000">
            <a:off x="2495325" y="3709863"/>
            <a:ext cx="412500" cy="287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1"/>
          <p:cNvCxnSpPr>
            <a:endCxn id="413" idx="1"/>
          </p:cNvCxnSpPr>
          <p:nvPr/>
        </p:nvCxnSpPr>
        <p:spPr>
          <a:xfrm flipH="1" rot="10800000">
            <a:off x="2495475" y="4401195"/>
            <a:ext cx="3742500" cy="30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1"/>
          <p:cNvCxnSpPr>
            <a:stCxn id="412" idx="3"/>
            <a:endCxn id="413" idx="1"/>
          </p:cNvCxnSpPr>
          <p:nvPr/>
        </p:nvCxnSpPr>
        <p:spPr>
          <a:xfrm>
            <a:off x="5908451" y="3709853"/>
            <a:ext cx="329400" cy="6912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1"/>
          <p:cNvSpPr txBox="1"/>
          <p:nvPr/>
        </p:nvSpPr>
        <p:spPr>
          <a:xfrm>
            <a:off x="908900" y="2565767"/>
            <a:ext cx="12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Executed 1st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3691150" y="2565767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Executed 2nd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6900301" y="2565767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Executed 3rd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Node - Integration (Cont.)</a:t>
            </a:r>
            <a:endParaRPr/>
          </a:p>
        </p:txBody>
      </p:sp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365100" y="1485250"/>
            <a:ext cx="8413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Processed, integrated, &amp; normalized drug table output: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Result: </a:t>
            </a:r>
            <a:r>
              <a:rPr lang="en"/>
              <a:t>&gt; 5k drug nodes created</a:t>
            </a:r>
            <a:endParaRPr/>
          </a:p>
        </p:txBody>
      </p:sp>
      <p:pic>
        <p:nvPicPr>
          <p:cNvPr id="427" name="Google Shape;4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4538"/>
            <a:ext cx="8839199" cy="9393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Manufacturer Node - Integration</a:t>
            </a:r>
            <a:r>
              <a:rPr lang="en"/>
              <a:t> </a:t>
            </a:r>
            <a:endParaRPr/>
          </a:p>
        </p:txBody>
      </p:sp>
      <p:grpSp>
        <p:nvGrpSpPr>
          <p:cNvPr id="433" name="Google Shape;433;p33"/>
          <p:cNvGrpSpPr/>
          <p:nvPr/>
        </p:nvGrpSpPr>
        <p:grpSpPr>
          <a:xfrm>
            <a:off x="555641" y="2431821"/>
            <a:ext cx="7592521" cy="943375"/>
            <a:chOff x="533115" y="2499400"/>
            <a:chExt cx="7592521" cy="943375"/>
          </a:xfrm>
        </p:grpSpPr>
        <p:sp>
          <p:nvSpPr>
            <p:cNvPr id="434" name="Google Shape;434;p33"/>
            <p:cNvSpPr txBox="1"/>
            <p:nvPr/>
          </p:nvSpPr>
          <p:spPr>
            <a:xfrm>
              <a:off x="533115" y="3011675"/>
              <a:ext cx="1714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Nunito"/>
                  <a:ea typeface="Nunito"/>
                  <a:cs typeface="Nunito"/>
                  <a:sym typeface="Nunito"/>
                </a:rPr>
                <a:t>Manufacturer:</a:t>
              </a:r>
              <a:endParaRPr sz="16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427140" y="3056225"/>
              <a:ext cx="2638500" cy="3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OpenFDA: Dedupe</a:t>
              </a:r>
              <a:endParaRPr sz="1000"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5487136" y="3056225"/>
              <a:ext cx="2638500" cy="3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OpenFDA + Sunshine Act Matching: Dedupe</a:t>
              </a:r>
              <a:endParaRPr sz="1000"/>
            </a:p>
          </p:txBody>
        </p:sp>
        <p:sp>
          <p:nvSpPr>
            <p:cNvPr id="437" name="Google Shape;437;p33"/>
            <p:cNvSpPr txBox="1"/>
            <p:nvPr/>
          </p:nvSpPr>
          <p:spPr>
            <a:xfrm>
              <a:off x="3118640" y="2499400"/>
              <a:ext cx="125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Executed 1st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8" name="Google Shape;438;p33"/>
            <p:cNvSpPr txBox="1"/>
            <p:nvPr/>
          </p:nvSpPr>
          <p:spPr>
            <a:xfrm>
              <a:off x="6089390" y="2499400"/>
              <a:ext cx="14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Nunito"/>
                  <a:ea typeface="Nunito"/>
                  <a:cs typeface="Nunito"/>
                  <a:sym typeface="Nunito"/>
                </a:rPr>
                <a:t>Executed 2nd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439" name="Google Shape;439;p33"/>
          <p:cNvCxnSpPr>
            <a:stCxn id="435" idx="3"/>
            <a:endCxn id="436" idx="1"/>
          </p:cNvCxnSpPr>
          <p:nvPr/>
        </p:nvCxnSpPr>
        <p:spPr>
          <a:xfrm>
            <a:off x="5088166" y="3159646"/>
            <a:ext cx="4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3"/>
          <p:cNvSpPr txBox="1"/>
          <p:nvPr/>
        </p:nvSpPr>
        <p:spPr>
          <a:xfrm>
            <a:off x="563150" y="1351659"/>
            <a:ext cx="7891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Manufacturer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entities were found in two data sources (Sunshine Act and OpenFDA) without a common identifier.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Problem: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Match manufacturers across both datasets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Create a manufacturer “universe” table</a:t>
            </a:r>
            <a:endParaRPr/>
          </a:p>
        </p:txBody>
      </p:sp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39" y="4000600"/>
            <a:ext cx="3408610" cy="94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2" name="Google Shape;442;p33"/>
          <p:cNvSpPr txBox="1"/>
          <p:nvPr/>
        </p:nvSpPr>
        <p:spPr>
          <a:xfrm>
            <a:off x="563150" y="3495450"/>
            <a:ext cx="45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Result: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&gt;10k manufacturer nodes created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