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8AEA3-EAE3-4E7D-876A-3C16C5A8CAE4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4ACF4-EB0A-479F-B6E4-8647C4439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4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B45A-BFBB-4B71-B724-6E0BB42D07F2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F617-2D59-4C7F-950E-5284669B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B45A-BFBB-4B71-B724-6E0BB42D07F2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F617-2D59-4C7F-950E-5284669B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B45A-BFBB-4B71-B724-6E0BB42D07F2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F617-2D59-4C7F-950E-5284669B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B45A-BFBB-4B71-B724-6E0BB42D07F2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F617-2D59-4C7F-950E-5284669B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B45A-BFBB-4B71-B724-6E0BB42D07F2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F617-2D59-4C7F-950E-5284669B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B45A-BFBB-4B71-B724-6E0BB42D07F2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F617-2D59-4C7F-950E-5284669B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B45A-BFBB-4B71-B724-6E0BB42D07F2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F617-2D59-4C7F-950E-5284669B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B45A-BFBB-4B71-B724-6E0BB42D07F2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F617-2D59-4C7F-950E-5284669B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B45A-BFBB-4B71-B724-6E0BB42D07F2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F617-2D59-4C7F-950E-5284669B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B45A-BFBB-4B71-B724-6E0BB42D07F2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F617-2D59-4C7F-950E-5284669B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B45A-BFBB-4B71-B724-6E0BB42D07F2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F617-2D59-4C7F-950E-5284669B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4B45A-BFBB-4B71-B724-6E0BB42D07F2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F617-2D59-4C7F-950E-5284669B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hamasus@onid.oregonstate.edu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Schedule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2800" dirty="0" smtClean="0"/>
              <a:t>Tuesday </a:t>
            </a:r>
            <a:r>
              <a:rPr lang="en-US" sz="2800" b="0" dirty="0" smtClean="0"/>
              <a:t>April </a:t>
            </a:r>
            <a:r>
              <a:rPr lang="en-US" sz="2800" dirty="0" smtClean="0"/>
              <a:t>24</a:t>
            </a:r>
            <a:r>
              <a:rPr lang="en-US" sz="2800" b="0" dirty="0" smtClean="0"/>
              <a:t>:  </a:t>
            </a:r>
            <a:r>
              <a:rPr lang="en-US" sz="2800" b="0" dirty="0" smtClean="0"/>
              <a:t>First public code </a:t>
            </a:r>
            <a:r>
              <a:rPr lang="en-US" sz="2800" b="0" dirty="0" err="1" smtClean="0"/>
              <a:t>checkin</a:t>
            </a:r>
            <a:endParaRPr lang="en-US" sz="2800" b="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Initial dominion implementation; MUST define all functions, have a “working” (not bug free!) dominion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dirty="0" smtClean="0"/>
              <a:t>Place in PROJECT/dominion-code/&lt;</a:t>
            </a:r>
            <a:r>
              <a:rPr lang="en-US" sz="2600" dirty="0" err="1" smtClean="0"/>
              <a:t>onidid</a:t>
            </a:r>
            <a:r>
              <a:rPr lang="en-US" sz="2600" dirty="0" smtClean="0"/>
              <a:t>&gt;</a:t>
            </a:r>
            <a:endParaRPr lang="en-US" sz="26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2800" dirty="0" smtClean="0"/>
              <a:t>Tuesday </a:t>
            </a:r>
            <a:r>
              <a:rPr lang="en-US" sz="2800" dirty="0" smtClean="0"/>
              <a:t>May 1</a:t>
            </a:r>
            <a:r>
              <a:rPr lang="en-US" sz="2800" b="0" dirty="0" smtClean="0"/>
              <a:t>:  </a:t>
            </a:r>
            <a:r>
              <a:rPr lang="en-US" sz="2800" b="0" dirty="0" smtClean="0"/>
              <a:t>First test report due</a:t>
            </a:r>
          </a:p>
          <a:p>
            <a:pPr lvl="1">
              <a:lnSpc>
                <a:spcPct val="83000"/>
              </a:lnSpc>
            </a:pPr>
            <a:r>
              <a:rPr lang="en-US" sz="2400" dirty="0" smtClean="0"/>
              <a:t>Report goes in PROJECT/report1/&lt;</a:t>
            </a:r>
            <a:r>
              <a:rPr lang="en-US" sz="2400" dirty="0" err="1" smtClean="0"/>
              <a:t>onidid</a:t>
            </a:r>
            <a:r>
              <a:rPr lang="en-US" sz="2400" dirty="0" smtClean="0"/>
              <a:t>&gt;</a:t>
            </a:r>
          </a:p>
          <a:p>
            <a:pPr lvl="1">
              <a:lnSpc>
                <a:spcPct val="83000"/>
              </a:lnSpc>
            </a:pPr>
            <a:r>
              <a:rPr lang="en-US" sz="2400" b="0" dirty="0" smtClean="0"/>
              <a:t>Tester code goes in PROJECT/tester-code/&lt;</a:t>
            </a:r>
            <a:r>
              <a:rPr lang="en-US" sz="2400" b="0" dirty="0" err="1" smtClean="0"/>
              <a:t>onidid</a:t>
            </a:r>
            <a:r>
              <a:rPr lang="en-US" sz="2400" b="0" dirty="0" smtClean="0"/>
              <a:t>&gt;</a:t>
            </a:r>
          </a:p>
          <a:p>
            <a:pPr eaLnBrk="1" hangingPunct="1">
              <a:lnSpc>
                <a:spcPct val="83000"/>
              </a:lnSpc>
            </a:pPr>
            <a:r>
              <a:rPr lang="en-US" sz="2800" smtClean="0"/>
              <a:t>Thursday </a:t>
            </a:r>
            <a:r>
              <a:rPr lang="en-US" sz="2800" smtClean="0"/>
              <a:t>May </a:t>
            </a:r>
            <a:r>
              <a:rPr lang="en-US" sz="2800" smtClean="0"/>
              <a:t>17:  </a:t>
            </a:r>
            <a:r>
              <a:rPr lang="en-US" sz="2800" dirty="0" smtClean="0"/>
              <a:t>Second test report due</a:t>
            </a:r>
          </a:p>
          <a:p>
            <a:pPr lvl="1">
              <a:lnSpc>
                <a:spcPct val="83000"/>
              </a:lnSpc>
            </a:pPr>
            <a:r>
              <a:rPr lang="en-US" sz="2400" b="0" dirty="0" smtClean="0"/>
              <a:t>You can guess where report goes.  Update tester-code.</a:t>
            </a:r>
          </a:p>
          <a:p>
            <a:pPr eaLnBrk="1" hangingPunct="1">
              <a:lnSpc>
                <a:spcPct val="83000"/>
              </a:lnSpc>
            </a:pPr>
            <a:r>
              <a:rPr lang="en-US" sz="2800" dirty="0" smtClean="0"/>
              <a:t>Tuesday June 5th</a:t>
            </a:r>
            <a:r>
              <a:rPr lang="en-US" sz="2800" b="0" dirty="0" smtClean="0"/>
              <a:t>:  “</a:t>
            </a:r>
            <a:r>
              <a:rPr lang="en-US" sz="2800" dirty="0" smtClean="0"/>
              <a:t>Late </a:t>
            </a:r>
            <a:r>
              <a:rPr lang="en-US" sz="2800" b="0" dirty="0" smtClean="0"/>
              <a:t>Midterm” in class</a:t>
            </a:r>
          </a:p>
          <a:p>
            <a:pPr eaLnBrk="1" hangingPunct="1">
              <a:lnSpc>
                <a:spcPct val="83000"/>
              </a:lnSpc>
            </a:pPr>
            <a:r>
              <a:rPr lang="en-US" sz="2800" dirty="0" smtClean="0"/>
              <a:t>June 11</a:t>
            </a:r>
            <a:r>
              <a:rPr lang="en-US" sz="2800" b="0" dirty="0" smtClean="0"/>
              <a:t>:  FINAL TEST REPORT DUE</a:t>
            </a:r>
            <a:r>
              <a:rPr lang="en-US" sz="2800" dirty="0" smtClean="0"/>
              <a:t>, PROJECT MUST BE COMPLETED</a:t>
            </a:r>
            <a:endParaRPr lang="en-US" sz="2800" b="0" dirty="0" smtClean="0"/>
          </a:p>
          <a:p>
            <a:pPr lvl="1" eaLnBrk="1" hangingPunct="1">
              <a:lnSpc>
                <a:spcPct val="83000"/>
              </a:lnSpc>
            </a:pPr>
            <a:endParaRPr lang="en-US" sz="2600" b="0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34975" y="1143000"/>
            <a:ext cx="8472488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5763" indent="-385763">
              <a:lnSpc>
                <a:spcPct val="83000"/>
              </a:lnSpc>
              <a:spcBef>
                <a:spcPct val="50000"/>
              </a:spcBef>
              <a:buClr>
                <a:srgbClr val="2A6AB3"/>
              </a:buClr>
              <a:buFont typeface="Wingdings" pitchFamily="2" charset="2"/>
              <a:buChar char="l"/>
            </a:pPr>
            <a:endParaRPr lang="en-US" sz="2800" b="0" i="0" dirty="0"/>
          </a:p>
          <a:p>
            <a:pPr marL="385763" indent="-385763">
              <a:lnSpc>
                <a:spcPct val="83000"/>
              </a:lnSpc>
              <a:spcBef>
                <a:spcPct val="50000"/>
              </a:spcBef>
              <a:buClr>
                <a:srgbClr val="2A6AB3"/>
              </a:buClr>
              <a:buFont typeface="Wingdings" pitchFamily="2" charset="2"/>
              <a:buChar char="l"/>
            </a:pPr>
            <a:endParaRPr lang="en-US" sz="2800" b="0" i="0" dirty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Grading &amp; Other Admin Stuff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endParaRPr lang="en-US" sz="3200" b="0" smtClean="0"/>
          </a:p>
          <a:p>
            <a:pPr eaLnBrk="1" hangingPunct="1">
              <a:lnSpc>
                <a:spcPct val="83000"/>
              </a:lnSpc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34975" y="1143000"/>
            <a:ext cx="8472488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5763" indent="-385763">
              <a:lnSpc>
                <a:spcPct val="83000"/>
              </a:lnSpc>
              <a:spcBef>
                <a:spcPct val="50000"/>
              </a:spcBef>
              <a:buClr>
                <a:srgbClr val="2A6AB3"/>
              </a:buClr>
              <a:buFont typeface="Wingdings" pitchFamily="2" charset="2"/>
              <a:buChar char="l"/>
            </a:pPr>
            <a:r>
              <a:rPr lang="en-US" sz="2800" b="0" i="0" dirty="0" smtClean="0"/>
              <a:t>Project:  75%</a:t>
            </a:r>
          </a:p>
          <a:p>
            <a:pPr marL="385763" indent="-385763">
              <a:lnSpc>
                <a:spcPct val="83000"/>
              </a:lnSpc>
              <a:spcBef>
                <a:spcPct val="50000"/>
              </a:spcBef>
              <a:buClr>
                <a:srgbClr val="2A6AB3"/>
              </a:buClr>
              <a:buFont typeface="Wingdings" pitchFamily="2" charset="2"/>
              <a:buChar char="l"/>
            </a:pPr>
            <a:r>
              <a:rPr lang="en-US" sz="2800" b="0" i="0" dirty="0" smtClean="0"/>
              <a:t>Late “midterm”:  15%</a:t>
            </a:r>
          </a:p>
          <a:p>
            <a:pPr marL="385763" indent="-385763">
              <a:lnSpc>
                <a:spcPct val="83000"/>
              </a:lnSpc>
              <a:spcBef>
                <a:spcPct val="50000"/>
              </a:spcBef>
              <a:buClr>
                <a:srgbClr val="2A6AB3"/>
              </a:buClr>
              <a:buFont typeface="Wingdings" pitchFamily="2" charset="2"/>
              <a:buChar char="l"/>
            </a:pPr>
            <a:r>
              <a:rPr lang="en-US" sz="2800" b="0" i="0" dirty="0" smtClean="0"/>
              <a:t>(Possibly-in-class) quizzes/exercises/homework:  10%</a:t>
            </a:r>
          </a:p>
          <a:p>
            <a:pPr marL="385763" indent="-385763">
              <a:lnSpc>
                <a:spcPct val="83000"/>
              </a:lnSpc>
              <a:spcBef>
                <a:spcPct val="50000"/>
              </a:spcBef>
              <a:buClr>
                <a:srgbClr val="2A6AB3"/>
              </a:buClr>
              <a:buFont typeface="Wingdings" pitchFamily="2" charset="2"/>
              <a:buChar char="l"/>
            </a:pPr>
            <a:r>
              <a:rPr lang="en-US" sz="2800" b="0" i="0" dirty="0" smtClean="0"/>
              <a:t>My office hours:  </a:t>
            </a:r>
            <a:r>
              <a:rPr lang="en-US" sz="2800" dirty="0" smtClean="0"/>
              <a:t>Wed</a:t>
            </a:r>
            <a:r>
              <a:rPr lang="en-US" sz="2800" b="0" i="0" dirty="0" smtClean="0"/>
              <a:t>, </a:t>
            </a:r>
            <a:r>
              <a:rPr lang="en-US" sz="2800" dirty="0" smtClean="0"/>
              <a:t>11</a:t>
            </a:r>
            <a:r>
              <a:rPr lang="en-US" sz="2800" b="0" i="0" dirty="0" smtClean="0"/>
              <a:t>-12:30 or by appointment!</a:t>
            </a:r>
          </a:p>
          <a:p>
            <a:pPr marL="842963" lvl="1" indent="-385763">
              <a:lnSpc>
                <a:spcPct val="83000"/>
              </a:lnSpc>
              <a:spcBef>
                <a:spcPct val="50000"/>
              </a:spcBef>
              <a:buClr>
                <a:srgbClr val="2A6AB3"/>
              </a:buClr>
              <a:buFont typeface="Wingdings" pitchFamily="2" charset="2"/>
              <a:buChar char="l"/>
            </a:pPr>
            <a:r>
              <a:rPr lang="en-US" sz="2800" dirty="0" smtClean="0"/>
              <a:t>Or just email me (fastest turnaround for simple things)</a:t>
            </a:r>
            <a:endParaRPr lang="en-US" sz="2800" b="0" i="0" dirty="0" smtClean="0"/>
          </a:p>
          <a:p>
            <a:pPr marL="842963" lvl="1" indent="-385763">
              <a:lnSpc>
                <a:spcPct val="83000"/>
              </a:lnSpc>
              <a:spcBef>
                <a:spcPct val="50000"/>
              </a:spcBef>
              <a:buClr>
                <a:srgbClr val="2A6AB3"/>
              </a:buClr>
              <a:buFont typeface="Wingdings" pitchFamily="2" charset="2"/>
              <a:buChar char="l"/>
            </a:pPr>
            <a:r>
              <a:rPr lang="en-US" sz="2800" dirty="0" smtClean="0"/>
              <a:t>KEC 3067</a:t>
            </a:r>
            <a:endParaRPr lang="en-US" sz="2800" b="0" i="0" dirty="0" smtClean="0"/>
          </a:p>
          <a:p>
            <a:pPr marL="385763" indent="-385763">
              <a:lnSpc>
                <a:spcPct val="83000"/>
              </a:lnSpc>
              <a:spcBef>
                <a:spcPct val="50000"/>
              </a:spcBef>
              <a:buClr>
                <a:srgbClr val="2A6AB3"/>
              </a:buClr>
              <a:buFont typeface="Wingdings" pitchFamily="2" charset="2"/>
              <a:buChar char="l"/>
            </a:pPr>
            <a:r>
              <a:rPr lang="en-US" sz="2800" b="0" i="0" dirty="0" smtClean="0"/>
              <a:t>TA:  </a:t>
            </a:r>
            <a:r>
              <a:rPr lang="en-US" sz="2800" dirty="0" err="1" smtClean="0"/>
              <a:t>Amin</a:t>
            </a:r>
            <a:r>
              <a:rPr lang="en-US" sz="2800" dirty="0" smtClean="0"/>
              <a:t> </a:t>
            </a:r>
            <a:r>
              <a:rPr lang="en-US" sz="2800" dirty="0" err="1" smtClean="0"/>
              <a:t>Alipour</a:t>
            </a:r>
            <a:endParaRPr lang="en-US" sz="2800" b="0" i="0" dirty="0" smtClean="0"/>
          </a:p>
          <a:p>
            <a:pPr marL="842963" lvl="1" indent="-385763">
              <a:lnSpc>
                <a:spcPct val="83000"/>
              </a:lnSpc>
              <a:spcBef>
                <a:spcPct val="50000"/>
              </a:spcBef>
              <a:buClr>
                <a:srgbClr val="2A6AB3"/>
              </a:buClr>
              <a:buFont typeface="Wingdings" pitchFamily="2" charset="2"/>
              <a:buChar char="l"/>
            </a:pPr>
            <a:r>
              <a:rPr lang="en-US" sz="2800" dirty="0" smtClean="0">
                <a:hlinkClick r:id="rId2"/>
              </a:rPr>
              <a:t>amin.alipour@gmail.com</a:t>
            </a:r>
            <a:r>
              <a:rPr lang="en-US" sz="2800" dirty="0" smtClean="0"/>
              <a:t>, office hours Tue, 11-noon in the KEC Atrium</a:t>
            </a:r>
            <a:endParaRPr lang="en-US" sz="2800" dirty="0" smtClean="0">
              <a:hlinkClick r:id="rId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Project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Start with: interface and a chunk of (buggy) code</a:t>
            </a:r>
          </a:p>
          <a:p>
            <a:pPr eaLnBrk="1" hangingPunct="1">
              <a:lnSpc>
                <a:spcPct val="83000"/>
              </a:lnSpc>
            </a:pPr>
            <a:endParaRPr lang="en-US" sz="3200" b="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2400" b="0" dirty="0" smtClean="0"/>
              <a:t>Implement one function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dirty="0" smtClean="0"/>
              <a:t>Start writing tests!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1800" b="0" dirty="0" smtClean="0"/>
              <a:t>Have a “clean” suite that will run for your/others’ code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1800" b="0" dirty="0" smtClean="0"/>
              <a:t>Apply tests to other students’ code and submit bug reports in the repository</a:t>
            </a:r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Write periodic test reports informing “management” what you’ve done</a:t>
            </a:r>
          </a:p>
          <a:p>
            <a:pPr lvl="1" eaLnBrk="1" hangingPunct="1">
              <a:lnSpc>
                <a:spcPct val="83000"/>
              </a:lnSpc>
            </a:pPr>
            <a:endParaRPr lang="en-US" dirty="0" smtClean="0"/>
          </a:p>
          <a:p>
            <a:pPr lvl="1" eaLnBrk="1" hangingPunct="1">
              <a:lnSpc>
                <a:spcPct val="83000"/>
              </a:lnSpc>
            </a:pPr>
            <a:r>
              <a:rPr lang="en-US" b="0" dirty="0" smtClean="0"/>
              <a:t>More info </a:t>
            </a:r>
            <a:r>
              <a:rPr lang="en-US" b="0" smtClean="0"/>
              <a:t>in project-info slides</a:t>
            </a:r>
            <a:endParaRPr lang="en-US" b="0" dirty="0" smtClean="0"/>
          </a:p>
          <a:p>
            <a:pPr lvl="1" eaLnBrk="1" hangingPunct="1">
              <a:lnSpc>
                <a:spcPct val="83000"/>
              </a:lnSpc>
            </a:pPr>
            <a:endParaRPr lang="en-US" sz="2000" b="0" dirty="0" smtClean="0"/>
          </a:p>
          <a:p>
            <a:pPr eaLnBrk="1" hangingPunct="1">
              <a:lnSpc>
                <a:spcPct val="83000"/>
              </a:lnSpc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Project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dirty="0" smtClean="0"/>
              <a:t>Grading criteria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200" dirty="0" smtClean="0"/>
              <a:t>Effectiveness of your testing approach:  coverage, bugs found, depth/interest, originality </a:t>
            </a:r>
            <a:r>
              <a:rPr lang="en-US" sz="3200" smtClean="0"/>
              <a:t>of ideas!</a:t>
            </a:r>
            <a:endParaRPr lang="en-US" sz="320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3200" dirty="0" smtClean="0"/>
              <a:t>Quality of test/bug reports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Can I figure out </a:t>
            </a:r>
            <a:r>
              <a:rPr lang="en-US" sz="2800" b="0" i="1" dirty="0" smtClean="0"/>
              <a:t>how</a:t>
            </a:r>
            <a:r>
              <a:rPr lang="en-US" sz="2800" b="0" dirty="0" smtClean="0"/>
              <a:t> you tested the system?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Can I figure out what </a:t>
            </a:r>
            <a:r>
              <a:rPr lang="en-US" sz="2800" b="0" i="1" dirty="0" smtClean="0"/>
              <a:t>wasn’t tested</a:t>
            </a:r>
            <a:r>
              <a:rPr lang="en-US" sz="2800" b="0" dirty="0" smtClean="0"/>
              <a:t>?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800" b="0" dirty="0" smtClean="0"/>
              <a:t>Can I figure out how reliable you think the code is?</a:t>
            </a:r>
          </a:p>
          <a:p>
            <a:pPr lvl="2" eaLnBrk="1" hangingPunct="1">
              <a:lnSpc>
                <a:spcPct val="83000"/>
              </a:lnSpc>
            </a:pPr>
            <a:endParaRPr lang="en-US" sz="2800" b="0" dirty="0" smtClean="0"/>
          </a:p>
          <a:p>
            <a:pPr eaLnBrk="1" hangingPunct="1">
              <a:lnSpc>
                <a:spcPct val="83000"/>
              </a:lnSpc>
              <a:buFont typeface="Wingdings" pitchFamily="2" charset="2"/>
              <a:buNone/>
            </a:pPr>
            <a:endParaRPr lang="en-US" sz="2800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908050"/>
            <a:ext cx="1171575" cy="781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278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Schedule</vt:lpstr>
      <vt:lpstr>Grading &amp; Other Admin Stuff</vt:lpstr>
      <vt:lpstr>Testing Project</vt:lpstr>
      <vt:lpstr>Testing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in Testing We’ll Cover</dc:title>
  <dc:creator>alex</dc:creator>
  <cp:lastModifiedBy>builder</cp:lastModifiedBy>
  <cp:revision>28</cp:revision>
  <dcterms:created xsi:type="dcterms:W3CDTF">2010-03-30T18:55:03Z</dcterms:created>
  <dcterms:modified xsi:type="dcterms:W3CDTF">2012-04-17T14:57:15Z</dcterms:modified>
</cp:coreProperties>
</file>