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21"/>
  </p:notesMasterIdLst>
  <p:handoutMasterIdLst>
    <p:handoutMasterId r:id="rId22"/>
  </p:handoutMasterIdLst>
  <p:sldIdLst>
    <p:sldId id="729" r:id="rId2"/>
    <p:sldId id="707" r:id="rId3"/>
    <p:sldId id="709" r:id="rId4"/>
    <p:sldId id="727" r:id="rId5"/>
    <p:sldId id="728" r:id="rId6"/>
    <p:sldId id="710" r:id="rId7"/>
    <p:sldId id="708" r:id="rId8"/>
    <p:sldId id="712" r:id="rId9"/>
    <p:sldId id="713" r:id="rId10"/>
    <p:sldId id="714" r:id="rId11"/>
    <p:sldId id="726" r:id="rId12"/>
    <p:sldId id="715" r:id="rId13"/>
    <p:sldId id="716" r:id="rId14"/>
    <p:sldId id="717" r:id="rId15"/>
    <p:sldId id="719" r:id="rId16"/>
    <p:sldId id="720" r:id="rId17"/>
    <p:sldId id="721" r:id="rId18"/>
    <p:sldId id="722" r:id="rId19"/>
    <p:sldId id="725" r:id="rId20"/>
  </p:sldIdLst>
  <p:sldSz cx="9144000" cy="6858000" type="screen4x3"/>
  <p:notesSz cx="6858000" cy="9144000"/>
  <p:custShowLst>
    <p:custShow name="Custom Show 1" id="0">
      <p:sldLst/>
    </p:custShow>
    <p:custShow name="Custom Show 2" id="1">
      <p:sldLst/>
    </p:custShow>
  </p:custShowLst>
  <p:custDataLst>
    <p:tags r:id="rId23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81411" autoAdjust="0"/>
  </p:normalViewPr>
  <p:slideViewPr>
    <p:cSldViewPr>
      <p:cViewPr varScale="1">
        <p:scale>
          <a:sx n="59" d="100"/>
          <a:sy n="59" d="100"/>
        </p:scale>
        <p:origin x="-16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BA7C257-DFB9-482C-8619-7F4F81785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4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483DD250-7DD4-4753-8981-5FA0A66E9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CH" sz="900" b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spcBef>
                <a:spcPct val="0"/>
              </a:spcBef>
              <a:defRPr/>
            </a:pPr>
            <a:r>
              <a:rPr lang="en-US" sz="900" b="0">
                <a:solidFill>
                  <a:schemeClr val="hlink"/>
                </a:solidFill>
              </a:rPr>
              <a:t>Slide </a:t>
            </a:r>
            <a:fld id="{87275998-A8DA-4295-8EE9-71B8DA2AF83C}" type="slidenum">
              <a:rPr lang="en-US" sz="900" b="0">
                <a:solidFill>
                  <a:schemeClr val="hlink"/>
                </a:solidFill>
              </a:rPr>
              <a:pPr algn="r" defTabSz="912813" eaLnBrk="0" hangingPunct="0">
                <a:spcBef>
                  <a:spcPct val="0"/>
                </a:spcBef>
                <a:defRPr/>
              </a:pPr>
              <a:t>‹#›</a:t>
            </a:fld>
            <a:endParaRPr lang="en-US" sz="900" b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28A369D3-9A8B-4DEF-A420-0B9B2F7B509B}" type="slidenum">
              <a:rPr lang="de-CH" sz="800" b="0">
                <a:solidFill>
                  <a:schemeClr val="bg1"/>
                </a:solidFill>
              </a:rPr>
              <a:pPr algn="r" eaLnBrk="0" hangingPunct="0">
                <a:defRPr/>
              </a:pPr>
              <a:t>‹#›</a:t>
            </a:fld>
            <a:endParaRPr lang="de-CH" sz="800" b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eutrinographics.com/concolic-testing-and-fault-localization-0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algrind.org/downloads/" TargetMode="External"/><Relationship Id="rId2" Type="http://schemas.openxmlformats.org/officeDocument/2006/relationships/hyperlink" Target="http://groups.csail.mit.edu/pag/daikon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pinroot.com/uno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rover.org/cbmc/" TargetMode="External"/><Relationship Id="rId2" Type="http://schemas.openxmlformats.org/officeDocument/2006/relationships/hyperlink" Target="http://spinroot.com/spin/whatispin.html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.cs.uni-saarland.de/dd/" TargetMode="External"/><Relationship Id="rId2" Type="http://schemas.openxmlformats.org/officeDocument/2006/relationships/hyperlink" Target="http://gcc.gnu.org/onlinedocs/gcc-3.1.1/gcc/Gcov.html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Checking OUT/Checking IN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2800" b="0" dirty="0"/>
              <a:t> </a:t>
            </a:r>
            <a:r>
              <a:rPr lang="en-US" sz="2800" b="0" dirty="0" err="1" smtClean="0"/>
              <a:t>svn</a:t>
            </a:r>
            <a:r>
              <a:rPr lang="en-US" sz="2800" b="0" dirty="0" smtClean="0"/>
              <a:t> add &lt;directory</a:t>
            </a:r>
            <a:r>
              <a:rPr lang="en-US" sz="2800" dirty="0"/>
              <a:t> </a:t>
            </a:r>
            <a:r>
              <a:rPr lang="en-US" sz="2800" b="0" dirty="0" smtClean="0"/>
              <a:t>or file&gt;</a:t>
            </a:r>
          </a:p>
          <a:p>
            <a:pPr eaLnBrk="1" hangingPunct="1"/>
            <a:r>
              <a:rPr lang="en-US" sz="2800" b="0" dirty="0"/>
              <a:t> </a:t>
            </a:r>
            <a:r>
              <a:rPr lang="en-US" sz="2800" b="0" dirty="0" err="1" smtClean="0"/>
              <a:t>svn</a:t>
            </a:r>
            <a:r>
              <a:rPr lang="en-US" sz="2800" b="0" dirty="0" smtClean="0"/>
              <a:t> ci –m “my </a:t>
            </a:r>
            <a:r>
              <a:rPr lang="en-US" sz="2800" b="0" dirty="0" err="1" smtClean="0"/>
              <a:t>checkin</a:t>
            </a:r>
            <a:r>
              <a:rPr lang="en-US" sz="2800" b="0" dirty="0" smtClean="0"/>
              <a:t> message” &lt;</a:t>
            </a:r>
            <a:r>
              <a:rPr lang="en-US" sz="2800" b="0" dirty="0" err="1" smtClean="0"/>
              <a:t>dir</a:t>
            </a:r>
            <a:r>
              <a:rPr lang="en-US" sz="2800" b="0" dirty="0" smtClean="0"/>
              <a:t> or file&gt;</a:t>
            </a:r>
          </a:p>
          <a:p>
            <a:pPr eaLnBrk="1" hangingPunct="1"/>
            <a:endParaRPr lang="en-US" sz="2800" b="0" dirty="0"/>
          </a:p>
          <a:p>
            <a:pPr eaLnBrk="1" hangingPunct="1"/>
            <a:r>
              <a:rPr lang="en-US" sz="2800" b="0" dirty="0" smtClean="0"/>
              <a:t> checkout instructions are on the </a:t>
            </a:r>
            <a:r>
              <a:rPr lang="en-US" sz="2800" b="0" dirty="0" err="1" smtClean="0"/>
              <a:t>beaversource</a:t>
            </a:r>
            <a:r>
              <a:rPr lang="en-US" sz="2800" b="0" dirty="0" smtClean="0"/>
              <a:t> home page:</a:t>
            </a:r>
          </a:p>
          <a:p>
            <a:pPr lvl="1" eaLnBrk="1" hangingPunct="1"/>
            <a:r>
              <a:rPr lang="en-US" sz="2600" b="0" dirty="0" smtClean="0"/>
              <a:t>beaversource.oregonstate.edu/projects/cs362s12</a:t>
            </a:r>
          </a:p>
          <a:p>
            <a:pPr lvl="1" eaLnBrk="1" hangingPunct="1"/>
            <a:endParaRPr lang="en-US" sz="2600" b="0" dirty="0"/>
          </a:p>
          <a:p>
            <a:pPr eaLnBrk="1" hangingPunct="1"/>
            <a:r>
              <a:rPr lang="en-US" sz="2800" b="0" dirty="0" err="1"/>
              <a:t>c</a:t>
            </a:r>
            <a:r>
              <a:rPr lang="en-US" sz="2800" b="0" dirty="0" err="1" smtClean="0"/>
              <a:t>ygwin</a:t>
            </a:r>
            <a:r>
              <a:rPr lang="en-US" sz="2800" b="0" dirty="0" smtClean="0"/>
              <a:t> for windows</a:t>
            </a:r>
          </a:p>
          <a:p>
            <a:pPr eaLnBrk="1" hangingPunct="1"/>
            <a:r>
              <a:rPr lang="en-US" sz="2800" b="0" dirty="0" smtClean="0"/>
              <a:t>Or </a:t>
            </a:r>
            <a:r>
              <a:rPr lang="en-US" sz="2800" b="0" dirty="0" err="1" smtClean="0"/>
              <a:t>ssh</a:t>
            </a:r>
            <a:r>
              <a:rPr lang="en-US" sz="2800" b="0" dirty="0" smtClean="0"/>
              <a:t> </a:t>
            </a:r>
            <a:r>
              <a:rPr lang="en-US" sz="2800" b="0" smtClean="0"/>
              <a:t>to flip/flop</a:t>
            </a: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154561818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Tools: </a:t>
            </a:r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CREST (Successor to CUTE)</a:t>
            </a:r>
          </a:p>
          <a:p>
            <a:pPr lvl="1" eaLnBrk="1" hangingPunct="1"/>
            <a:r>
              <a:rPr lang="en-US" b="0" dirty="0" smtClean="0">
                <a:hlinkClick r:id="rId2"/>
              </a:rPr>
              <a:t>http://neutrinographics.com/concolic-testing-and-fault-localization-0</a:t>
            </a:r>
            <a:endParaRPr lang="en-US" b="0" dirty="0" smtClean="0"/>
          </a:p>
          <a:p>
            <a:pPr lvl="1" eaLnBrk="1" hangingPunct="1"/>
            <a:r>
              <a:rPr lang="en-US" b="0" dirty="0" smtClean="0"/>
              <a:t>I haven’t really used it myself; you’re somewhat on your own</a:t>
            </a:r>
          </a:p>
          <a:p>
            <a:pPr lvl="1" eaLnBrk="1" hangingPunct="1"/>
            <a:r>
              <a:rPr lang="en-US" b="0" dirty="0" smtClean="0"/>
              <a:t>Might very well automatically generate all the tests you’d care to have</a:t>
            </a:r>
          </a:p>
          <a:p>
            <a:pPr eaLnBrk="1" hangingPunct="1"/>
            <a:r>
              <a:rPr lang="en-US" dirty="0" smtClean="0"/>
              <a:t>Splat</a:t>
            </a:r>
          </a:p>
          <a:p>
            <a:pPr lvl="1" eaLnBrk="1" hangingPunct="1"/>
            <a:r>
              <a:rPr lang="en-US" b="0" dirty="0" smtClean="0"/>
              <a:t>Looks like when </a:t>
            </a:r>
            <a:r>
              <a:rPr lang="en-US" b="0" dirty="0" err="1" smtClean="0"/>
              <a:t>Ru</a:t>
            </a:r>
            <a:r>
              <a:rPr lang="en-US" b="0" dirty="0" smtClean="0"/>
              <a:t>-Gang graduated, at some point UCLA reclaimed his web pages, which had the download link</a:t>
            </a:r>
          </a:p>
          <a:p>
            <a:pPr lvl="1" eaLnBrk="1" hangingPunct="1"/>
            <a:r>
              <a:rPr lang="en-US" b="0" dirty="0" smtClean="0"/>
              <a:t>Probably best not to try for it, given that</a:t>
            </a:r>
          </a:p>
          <a:p>
            <a:pPr lvl="1" eaLnBrk="1" hangingPunct="1"/>
            <a:endParaRPr lang="en-US" b="0" dirty="0" smtClean="0"/>
          </a:p>
          <a:p>
            <a:pPr eaLnBrk="1" hangingPunct="1"/>
            <a:r>
              <a:rPr lang="en-US" b="0" dirty="0" smtClean="0"/>
              <a:t>IN OTHER WORDS:  BEWARE OF THESE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Tools: </a:t>
            </a:r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KLEE:</a:t>
            </a:r>
          </a:p>
          <a:p>
            <a:pPr lvl="1" eaLnBrk="1" hangingPunct="1"/>
            <a:r>
              <a:rPr lang="en-US" b="0" dirty="0" smtClean="0"/>
              <a:t>Not quite </a:t>
            </a:r>
            <a:r>
              <a:rPr lang="en-US" b="0" dirty="0" err="1" smtClean="0"/>
              <a:t>concolic</a:t>
            </a:r>
            <a:r>
              <a:rPr lang="en-US" b="0" dirty="0" smtClean="0"/>
              <a:t>, just symbolic, but works much better than the others</a:t>
            </a:r>
          </a:p>
          <a:p>
            <a:pPr lvl="1" eaLnBrk="1" hangingPunct="1"/>
            <a:r>
              <a:rPr lang="en-US" b="0" dirty="0" smtClean="0"/>
              <a:t>Should be able to handle dominion ok, though I have not personally tried this yet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Tools: Runtime Analysis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Daikon</a:t>
            </a:r>
            <a:endParaRPr lang="en-US" sz="3200" dirty="0" smtClean="0"/>
          </a:p>
          <a:p>
            <a:pPr lvl="1" eaLnBrk="1" hangingPunct="1"/>
            <a:r>
              <a:rPr lang="en-US" b="0" dirty="0" smtClean="0">
                <a:hlinkClick r:id="rId2"/>
              </a:rPr>
              <a:t>http://groups.csail.mit.edu/pag/daikon/</a:t>
            </a:r>
            <a:endParaRPr lang="en-US" b="0" dirty="0" smtClean="0"/>
          </a:p>
          <a:p>
            <a:pPr lvl="1" eaLnBrk="1" hangingPunct="1"/>
            <a:r>
              <a:rPr lang="en-US" b="0" dirty="0" smtClean="0"/>
              <a:t>Generally up to date</a:t>
            </a:r>
          </a:p>
          <a:p>
            <a:pPr lvl="1" eaLnBrk="1" hangingPunct="1"/>
            <a:r>
              <a:rPr lang="en-US" b="0" dirty="0" smtClean="0"/>
              <a:t>I haven’t used this on C programs in a couple of years; do not know the current method well</a:t>
            </a:r>
          </a:p>
          <a:p>
            <a:pPr lvl="1" eaLnBrk="1" hangingPunct="1"/>
            <a:r>
              <a:rPr lang="en-US" b="0" dirty="0" smtClean="0"/>
              <a:t>We can try it out in class, if you wish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Valgrind</a:t>
            </a:r>
            <a:endParaRPr lang="en-US" dirty="0" smtClean="0"/>
          </a:p>
          <a:p>
            <a:pPr lvl="1" eaLnBrk="1" hangingPunct="1"/>
            <a:r>
              <a:rPr lang="en-US" b="0" dirty="0" smtClean="0">
                <a:hlinkClick r:id="rId3"/>
              </a:rPr>
              <a:t>http://valgrind.org/downloads/</a:t>
            </a:r>
            <a:endParaRPr lang="en-US" b="0" dirty="0" smtClean="0"/>
          </a:p>
          <a:p>
            <a:pPr lvl="1" eaLnBrk="1" hangingPunct="1"/>
            <a:r>
              <a:rPr lang="en-US" b="0" dirty="0" smtClean="0"/>
              <a:t>Linux only</a:t>
            </a:r>
          </a:p>
          <a:p>
            <a:pPr lvl="1" eaLnBrk="1" hangingPunct="1"/>
            <a:r>
              <a:rPr lang="en-US" b="0" dirty="0" smtClean="0"/>
              <a:t>Good for finding memory allocation / access errors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Tools: Static Analysis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Uno</a:t>
            </a:r>
          </a:p>
          <a:p>
            <a:pPr lvl="1" eaLnBrk="1" hangingPunct="1"/>
            <a:r>
              <a:rPr lang="en-US" b="0" dirty="0" smtClean="0">
                <a:hlinkClick r:id="rId2"/>
              </a:rPr>
              <a:t>http://spinroot.com/uno/</a:t>
            </a:r>
            <a:endParaRPr lang="en-US" b="0" dirty="0" smtClean="0"/>
          </a:p>
          <a:p>
            <a:pPr lvl="1" eaLnBrk="1" hangingPunct="1"/>
            <a:r>
              <a:rPr lang="en-US" b="0" dirty="0" smtClean="0"/>
              <a:t>Static analysis for C code</a:t>
            </a:r>
          </a:p>
          <a:p>
            <a:pPr lvl="1" eaLnBrk="1" hangingPunct="1"/>
            <a:r>
              <a:rPr lang="en-US" b="0" dirty="0" smtClean="0"/>
              <a:t>We’ll discuss static analysis a bit later in class, briefly</a:t>
            </a:r>
          </a:p>
          <a:p>
            <a:pPr lvl="1" eaLnBrk="1" hangingPunct="1"/>
            <a:r>
              <a:rPr lang="en-US" b="0" dirty="0" smtClean="0"/>
              <a:t>Could give you a hint as to bugs before you test, if you feel like brave exploration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Tools: Model Checking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Spin</a:t>
            </a:r>
          </a:p>
          <a:p>
            <a:pPr lvl="1" eaLnBrk="1" hangingPunct="1"/>
            <a:r>
              <a:rPr lang="en-US" b="0" dirty="0" smtClean="0">
                <a:hlinkClick r:id="rId2"/>
              </a:rPr>
              <a:t>http://spinroot.com/spin/whatispin.html</a:t>
            </a:r>
            <a:endParaRPr lang="en-US" b="0" dirty="0" smtClean="0"/>
          </a:p>
          <a:p>
            <a:pPr lvl="1" eaLnBrk="1" hangingPunct="1"/>
            <a:r>
              <a:rPr lang="en-US" b="0" dirty="0" smtClean="0"/>
              <a:t>Backtracking exploration (“explicit-state model checking”) for C programs</a:t>
            </a:r>
          </a:p>
          <a:p>
            <a:pPr lvl="1" eaLnBrk="1" hangingPunct="1"/>
            <a:r>
              <a:rPr lang="en-US" b="0" dirty="0" smtClean="0"/>
              <a:t>Topic of class soon (once we’re done with debugging)!</a:t>
            </a:r>
          </a:p>
          <a:p>
            <a:pPr lvl="1" eaLnBrk="1" hangingPunct="1"/>
            <a:r>
              <a:rPr lang="en-US" b="0" dirty="0" smtClean="0"/>
              <a:t>If you want to download/start playing, I suggest grabbing it and then looking in the SPIN directory in the repository</a:t>
            </a:r>
          </a:p>
          <a:p>
            <a:pPr eaLnBrk="1" hangingPunct="1"/>
            <a:r>
              <a:rPr lang="en-US" dirty="0" smtClean="0"/>
              <a:t>CBMC</a:t>
            </a:r>
          </a:p>
          <a:p>
            <a:pPr lvl="1" eaLnBrk="1" hangingPunct="1"/>
            <a:r>
              <a:rPr lang="en-US" b="0" dirty="0" smtClean="0">
                <a:hlinkClick r:id="rId3"/>
              </a:rPr>
              <a:t>http://www.cprover.org/cbmc/</a:t>
            </a:r>
            <a:endParaRPr lang="en-US" b="0" dirty="0" smtClean="0"/>
          </a:p>
          <a:p>
            <a:pPr lvl="1" eaLnBrk="1" hangingPunct="1"/>
            <a:r>
              <a:rPr lang="en-US" b="0" dirty="0" smtClean="0"/>
              <a:t>Bounded model checking:  exhaustive up to loop bounds</a:t>
            </a:r>
          </a:p>
          <a:p>
            <a:pPr lvl="1" eaLnBrk="1" hangingPunct="1"/>
            <a:r>
              <a:rPr lang="en-US" b="0" dirty="0" smtClean="0"/>
              <a:t>On Windows, needs a Visual Studio install</a:t>
            </a:r>
          </a:p>
          <a:p>
            <a:pPr lvl="1" eaLnBrk="1" hangingPunct="1"/>
            <a:r>
              <a:rPr lang="en-US" b="0" dirty="0" smtClean="0"/>
              <a:t>Useful more on small pieces of dominion than on whole program!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TESTS SHOULD RUN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b="0" dirty="0" smtClean="0"/>
              <a:t>You turn in code such that:</a:t>
            </a:r>
          </a:p>
          <a:p>
            <a:pPr lvl="1" eaLnBrk="1" hangingPunct="1"/>
            <a:r>
              <a:rPr lang="en-US" b="0" dirty="0" smtClean="0"/>
              <a:t>Copy a </a:t>
            </a:r>
            <a:r>
              <a:rPr lang="en-US" b="0" dirty="0" err="1" smtClean="0"/>
              <a:t>dominion.c</a:t>
            </a:r>
            <a:r>
              <a:rPr lang="en-US" b="0" dirty="0" smtClean="0"/>
              <a:t> (only file your implementation should use) into the test directory</a:t>
            </a:r>
          </a:p>
          <a:p>
            <a:pPr eaLnBrk="1" hangingPunct="1">
              <a:buNone/>
            </a:pPr>
            <a:endParaRPr lang="en-US" b="0" dirty="0" smtClean="0"/>
          </a:p>
          <a:p>
            <a:pPr lvl="1" eaLnBrk="1" hangingPunct="1"/>
            <a:r>
              <a:rPr lang="en-US" b="0" dirty="0" smtClean="0"/>
              <a:t>&gt; make </a:t>
            </a:r>
            <a:r>
              <a:rPr lang="en-US" b="0" dirty="0" err="1" smtClean="0"/>
              <a:t>testdom</a:t>
            </a:r>
            <a:endParaRPr lang="en-US" b="0" dirty="0" smtClean="0"/>
          </a:p>
          <a:p>
            <a:pPr lvl="1" eaLnBrk="1" hangingPunct="1"/>
            <a:r>
              <a:rPr lang="en-US" b="0" dirty="0" smtClean="0"/>
              <a:t>&gt; ./</a:t>
            </a:r>
            <a:r>
              <a:rPr lang="en-US" b="0" dirty="0" err="1" smtClean="0"/>
              <a:t>testdom</a:t>
            </a:r>
            <a:endParaRPr lang="en-US" b="0" dirty="0" smtClean="0"/>
          </a:p>
          <a:p>
            <a:pPr lvl="2" eaLnBrk="1" hangingPunct="1"/>
            <a:endParaRPr lang="en-US" b="0" dirty="0" smtClean="0"/>
          </a:p>
          <a:p>
            <a:pPr lvl="1" eaLnBrk="1" hangingPunct="1"/>
            <a:r>
              <a:rPr lang="en-US" b="0" dirty="0" smtClean="0"/>
              <a:t>Produces output in </a:t>
            </a:r>
            <a:r>
              <a:rPr lang="en-US" b="0" dirty="0" err="1" smtClean="0"/>
              <a:t>test.out</a:t>
            </a:r>
            <a:r>
              <a:rPr lang="en-US" b="0" dirty="0" smtClean="0"/>
              <a:t> (maybe other files if you need them) describing the testing done and what the results were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PROJECT REPORT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b="0" dirty="0" smtClean="0"/>
              <a:t>Contents:</a:t>
            </a:r>
          </a:p>
          <a:p>
            <a:pPr lvl="1" eaLnBrk="1" hangingPunct="1"/>
            <a:r>
              <a:rPr lang="en-US" b="0" dirty="0" smtClean="0"/>
              <a:t>Detailed discussion of test approach taken</a:t>
            </a:r>
          </a:p>
          <a:p>
            <a:pPr lvl="2" eaLnBrk="1" hangingPunct="1"/>
            <a:r>
              <a:rPr lang="en-US" b="0" dirty="0" smtClean="0"/>
              <a:t>I want to see source code – show, don’t just tell</a:t>
            </a:r>
          </a:p>
          <a:p>
            <a:pPr lvl="2" eaLnBrk="1" hangingPunct="1"/>
            <a:r>
              <a:rPr lang="en-US" b="0" dirty="0" smtClean="0"/>
              <a:t>Not a dump of all your code, but </a:t>
            </a:r>
            <a:r>
              <a:rPr lang="en-US" b="0" i="1" dirty="0" smtClean="0"/>
              <a:t>representative </a:t>
            </a:r>
            <a:r>
              <a:rPr lang="en-US" b="0" dirty="0" smtClean="0"/>
              <a:t>portions to indicate any of these that apply:</a:t>
            </a:r>
          </a:p>
          <a:p>
            <a:pPr lvl="3" eaLnBrk="1" hangingPunct="1"/>
            <a:r>
              <a:rPr lang="en-US" b="0" dirty="0" smtClean="0"/>
              <a:t>Structure of a test case</a:t>
            </a:r>
          </a:p>
          <a:p>
            <a:pPr lvl="3" eaLnBrk="1" hangingPunct="1"/>
            <a:r>
              <a:rPr lang="en-US" b="0" dirty="0" smtClean="0"/>
              <a:t>Length of test cases</a:t>
            </a:r>
          </a:p>
          <a:p>
            <a:pPr lvl="3" eaLnBrk="1" hangingPunct="1"/>
            <a:r>
              <a:rPr lang="en-US" b="0" dirty="0" smtClean="0"/>
              <a:t>Method for choosing inputs</a:t>
            </a:r>
          </a:p>
          <a:p>
            <a:pPr lvl="3" eaLnBrk="1" hangingPunct="1"/>
            <a:r>
              <a:rPr lang="en-US" b="0" dirty="0" smtClean="0"/>
              <a:t>Specification method used</a:t>
            </a:r>
          </a:p>
          <a:p>
            <a:pPr lvl="3" eaLnBrk="1" hangingPunct="1"/>
            <a:r>
              <a:rPr lang="en-US" b="0" dirty="0" smtClean="0"/>
              <a:t>How to handle </a:t>
            </a:r>
            <a:r>
              <a:rPr lang="en-US" b="0" dirty="0" err="1" smtClean="0"/>
              <a:t>segfaults</a:t>
            </a:r>
            <a:r>
              <a:rPr lang="en-US" b="0" dirty="0" smtClean="0"/>
              <a:t>/crashes</a:t>
            </a:r>
          </a:p>
          <a:p>
            <a:pPr lvl="3" eaLnBrk="1" hangingPunct="1"/>
            <a:r>
              <a:rPr lang="en-US" b="0" dirty="0" smtClean="0"/>
              <a:t>Development history of the test system</a:t>
            </a:r>
          </a:p>
          <a:p>
            <a:pPr lvl="3" eaLnBrk="1" hangingPunct="1"/>
            <a:r>
              <a:rPr lang="en-US" b="0" dirty="0" smtClean="0"/>
              <a:t>Areas particularly well tested, areas that have not been thoroughly tested – remaining risks of failure</a:t>
            </a:r>
          </a:p>
          <a:p>
            <a:pPr lvl="1" eaLnBrk="1" hangingPunct="1"/>
            <a:r>
              <a:rPr lang="en-US" b="0" dirty="0" smtClean="0"/>
              <a:t>Complete set of test statistics gathered:  </a:t>
            </a:r>
            <a:r>
              <a:rPr lang="en-US" b="0" dirty="0" err="1" smtClean="0"/>
              <a:t>coverages</a:t>
            </a:r>
            <a:r>
              <a:rPr lang="en-US" b="0" dirty="0" smtClean="0"/>
              <a:t>, number of tests performed, number of faults detected, etc.</a:t>
            </a:r>
          </a:p>
          <a:p>
            <a:pPr lvl="3" eaLnBrk="1" hangingPunct="1"/>
            <a:endParaRPr lang="en-US" b="0" dirty="0" smtClean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PROJECT REPORT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b="0" dirty="0" smtClean="0"/>
              <a:t>Contents:</a:t>
            </a:r>
          </a:p>
          <a:p>
            <a:pPr lvl="1" eaLnBrk="1" hangingPunct="1"/>
            <a:r>
              <a:rPr lang="en-US" b="0" dirty="0" smtClean="0"/>
              <a:t>Detailed discussion of the test process</a:t>
            </a:r>
          </a:p>
          <a:p>
            <a:pPr lvl="2" eaLnBrk="1" hangingPunct="1"/>
            <a:r>
              <a:rPr lang="en-US" b="0" dirty="0" smtClean="0"/>
              <a:t>Communications with partners</a:t>
            </a:r>
          </a:p>
          <a:p>
            <a:pPr lvl="3" eaLnBrk="1" hangingPunct="1"/>
            <a:r>
              <a:rPr lang="en-US" b="0" dirty="0" smtClean="0"/>
              <a:t>Give some representative examples, show me what a bug report and response looked like</a:t>
            </a:r>
          </a:p>
          <a:p>
            <a:pPr lvl="2" eaLnBrk="1" hangingPunct="1"/>
            <a:r>
              <a:rPr lang="en-US" b="0" dirty="0" smtClean="0"/>
              <a:t>Revisions to tested code (and to tester)</a:t>
            </a:r>
          </a:p>
          <a:p>
            <a:pPr lvl="2" eaLnBrk="1" hangingPunct="1"/>
            <a:r>
              <a:rPr lang="en-US" b="0" dirty="0" smtClean="0"/>
              <a:t>Regression strategy, regression failures discovered</a:t>
            </a:r>
          </a:p>
          <a:p>
            <a:pPr lvl="2" eaLnBrk="1" hangingPunct="1"/>
            <a:r>
              <a:rPr lang="en-US" b="0" dirty="0" smtClean="0"/>
              <a:t>Quality of code on first testing</a:t>
            </a:r>
          </a:p>
          <a:p>
            <a:pPr lvl="2" eaLnBrk="1" hangingPunct="1"/>
            <a:r>
              <a:rPr lang="en-US" b="0" dirty="0" smtClean="0"/>
              <a:t>Quality of code when finished</a:t>
            </a:r>
          </a:p>
          <a:p>
            <a:pPr lvl="2" eaLnBrk="1" hangingPunct="1"/>
            <a:r>
              <a:rPr lang="en-US" b="0" dirty="0" smtClean="0"/>
              <a:t>Lines of code at beginning, when finished</a:t>
            </a:r>
          </a:p>
          <a:p>
            <a:pPr lvl="2" eaLnBrk="1" hangingPunct="1"/>
            <a:r>
              <a:rPr lang="en-US" b="0" dirty="0" smtClean="0"/>
              <a:t>Final status of all bugs reported so far (FIXED, WONTFIX, BOGUS…)</a:t>
            </a:r>
          </a:p>
          <a:p>
            <a:pPr lvl="1" eaLnBrk="1" hangingPunct="1"/>
            <a:r>
              <a:rPr lang="en-US" b="0" dirty="0" smtClean="0"/>
              <a:t>Details of bugs (possibly of all discovered bugs, if it fits), including the severity, nature, fix, pointer to test case (or full test case if it is small enough)</a:t>
            </a:r>
          </a:p>
          <a:p>
            <a:pPr lvl="2" eaLnBrk="1" hangingPunct="1"/>
            <a:endParaRPr lang="en-US" b="0" dirty="0" smtClean="0"/>
          </a:p>
          <a:p>
            <a:pPr lvl="2" eaLnBrk="1" hangingPunct="1"/>
            <a:endParaRPr lang="en-US" b="0" dirty="0" smtClean="0"/>
          </a:p>
          <a:p>
            <a:pPr lvl="3" eaLnBrk="1" hangingPunct="1"/>
            <a:endParaRPr lang="en-US" b="0" dirty="0" smtClean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PROJECT REPORT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b="0" dirty="0" smtClean="0"/>
              <a:t>Contents:</a:t>
            </a:r>
          </a:p>
          <a:p>
            <a:pPr lvl="1" eaLnBrk="1" hangingPunct="1"/>
            <a:r>
              <a:rPr lang="en-US" b="0" dirty="0" smtClean="0"/>
              <a:t>Opinions for future testers</a:t>
            </a:r>
          </a:p>
          <a:p>
            <a:pPr lvl="2" eaLnBrk="1" hangingPunct="1"/>
            <a:r>
              <a:rPr lang="en-US" b="0" dirty="0" smtClean="0"/>
              <a:t>What would you have done differently, given time</a:t>
            </a:r>
          </a:p>
          <a:p>
            <a:pPr lvl="2" eaLnBrk="1" hangingPunct="1"/>
            <a:r>
              <a:rPr lang="en-US" b="0" dirty="0" smtClean="0"/>
              <a:t>How well did any tools you used work?</a:t>
            </a:r>
          </a:p>
          <a:p>
            <a:pPr lvl="2" eaLnBrk="1" hangingPunct="1"/>
            <a:r>
              <a:rPr lang="en-US" b="0" dirty="0" smtClean="0"/>
              <a:t>What infrastructure did you develop or did you need</a:t>
            </a:r>
          </a:p>
          <a:p>
            <a:pPr lvl="2" eaLnBrk="1" hangingPunct="1"/>
            <a:r>
              <a:rPr lang="en-US" b="0" dirty="0" smtClean="0"/>
              <a:t>How useful was automated testing vs. hand unit tests vs. code inspection, in your case?</a:t>
            </a:r>
          </a:p>
          <a:p>
            <a:pPr lvl="2" eaLnBrk="1" hangingPunct="1"/>
            <a:endParaRPr lang="en-US" b="0" dirty="0" smtClean="0"/>
          </a:p>
          <a:p>
            <a:pPr eaLnBrk="1" hangingPunct="1"/>
            <a:r>
              <a:rPr lang="en-US" b="0" dirty="0" smtClean="0"/>
              <a:t>I expect a written document rather than a </a:t>
            </a:r>
            <a:r>
              <a:rPr lang="en-US" b="0" dirty="0" err="1" smtClean="0"/>
              <a:t>powerpoint</a:t>
            </a:r>
            <a:r>
              <a:rPr lang="en-US" b="0" dirty="0" smtClean="0"/>
              <a:t> here.  Ok, it it’s a REALLY GOOD </a:t>
            </a:r>
            <a:r>
              <a:rPr lang="en-US" b="0" dirty="0" err="1" smtClean="0"/>
              <a:t>powerpoint</a:t>
            </a:r>
            <a:r>
              <a:rPr lang="en-US" b="0" dirty="0" smtClean="0"/>
              <a:t>, fine.</a:t>
            </a:r>
          </a:p>
          <a:p>
            <a:pPr lvl="2" eaLnBrk="1" hangingPunct="1"/>
            <a:endParaRPr lang="en-US" b="0" dirty="0" smtClean="0"/>
          </a:p>
          <a:p>
            <a:pPr eaLnBrk="1" hangingPunct="1"/>
            <a:r>
              <a:rPr lang="en-US" b="0" dirty="0" smtClean="0"/>
              <a:t>I doubt you can do it in less than 5 pages.  That is not </a:t>
            </a:r>
            <a:r>
              <a:rPr lang="en-US" b="0" smtClean="0"/>
              <a:t>a challenge to do it in 4.</a:t>
            </a:r>
            <a:endParaRPr lang="en-US" b="0" dirty="0" smtClean="0"/>
          </a:p>
          <a:p>
            <a:pPr lvl="2" eaLnBrk="1" hangingPunct="1"/>
            <a:endParaRPr lang="en-US" b="0" dirty="0" smtClean="0"/>
          </a:p>
          <a:p>
            <a:pPr lvl="2" eaLnBrk="1" hangingPunct="1"/>
            <a:endParaRPr lang="en-US" b="0" dirty="0" smtClean="0"/>
          </a:p>
          <a:p>
            <a:pPr lvl="3" eaLnBrk="1" hangingPunct="1"/>
            <a:endParaRPr lang="en-US" b="0" dirty="0" smtClean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GENERAL WARNINGS &amp; CAUTIONS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b="0" dirty="0" smtClean="0"/>
              <a:t>Do not just trust that </a:t>
            </a:r>
            <a:r>
              <a:rPr lang="en-US" b="0" dirty="0" err="1" smtClean="0"/>
              <a:t>svn</a:t>
            </a:r>
            <a:r>
              <a:rPr lang="en-US" b="0" dirty="0" smtClean="0"/>
              <a:t> is working for you</a:t>
            </a:r>
          </a:p>
          <a:p>
            <a:pPr lvl="1" eaLnBrk="1" hangingPunct="1"/>
            <a:r>
              <a:rPr lang="en-US" b="0" dirty="0" smtClean="0"/>
              <a:t>CONFIRM YOUR COMMITS</a:t>
            </a:r>
          </a:p>
          <a:p>
            <a:pPr lvl="2" eaLnBrk="1" hangingPunct="1"/>
            <a:r>
              <a:rPr lang="en-US" b="0" dirty="0" smtClean="0"/>
              <a:t>Browse source in the </a:t>
            </a:r>
            <a:r>
              <a:rPr lang="en-US" b="0" dirty="0" err="1" smtClean="0"/>
              <a:t>beaversource</a:t>
            </a:r>
            <a:r>
              <a:rPr lang="en-US" b="0" dirty="0" smtClean="0"/>
              <a:t> repository</a:t>
            </a:r>
          </a:p>
          <a:p>
            <a:pPr lvl="2" eaLnBrk="1" hangingPunct="1"/>
            <a:r>
              <a:rPr lang="en-US" b="0" dirty="0" smtClean="0"/>
              <a:t>CONFIRM YOUR COMMITS</a:t>
            </a:r>
          </a:p>
          <a:p>
            <a:pPr lvl="2" eaLnBrk="1" hangingPunct="1"/>
            <a:r>
              <a:rPr lang="en-US" b="0" dirty="0" smtClean="0"/>
              <a:t>CONFIRM YOUR COMMITS</a:t>
            </a:r>
          </a:p>
          <a:p>
            <a:pPr lvl="1" eaLnBrk="1" hangingPunct="1"/>
            <a:r>
              <a:rPr lang="en-US" b="0" dirty="0" err="1" smtClean="0"/>
              <a:t>svn</a:t>
            </a:r>
            <a:r>
              <a:rPr lang="en-US" b="0" dirty="0" smtClean="0"/>
              <a:t> add &lt;directory or file&gt;</a:t>
            </a:r>
          </a:p>
          <a:p>
            <a:pPr lvl="2" eaLnBrk="1" hangingPunct="1"/>
            <a:r>
              <a:rPr lang="en-US" b="0" dirty="0" smtClean="0"/>
              <a:t>Adds this directory to the repository, but does not check it in</a:t>
            </a:r>
          </a:p>
          <a:p>
            <a:pPr lvl="2" eaLnBrk="1" hangingPunct="1"/>
            <a:r>
              <a:rPr lang="en-US" b="0" dirty="0" smtClean="0"/>
              <a:t>Doesn’t actually DO anything by itself</a:t>
            </a:r>
          </a:p>
          <a:p>
            <a:pPr lvl="1" eaLnBrk="1" hangingPunct="1"/>
            <a:r>
              <a:rPr lang="en-US" b="0" dirty="0" err="1" smtClean="0"/>
              <a:t>svn</a:t>
            </a:r>
            <a:r>
              <a:rPr lang="en-US" b="0" dirty="0" smtClean="0"/>
              <a:t> </a:t>
            </a:r>
            <a:r>
              <a:rPr lang="en-US" b="0" dirty="0" err="1" smtClean="0"/>
              <a:t>ci</a:t>
            </a:r>
            <a:r>
              <a:rPr lang="en-US" b="0" dirty="0" smtClean="0"/>
              <a:t> –m “my message”</a:t>
            </a:r>
          </a:p>
          <a:p>
            <a:pPr lvl="2" eaLnBrk="1" hangingPunct="1"/>
            <a:r>
              <a:rPr lang="en-US" b="0" dirty="0" smtClean="0"/>
              <a:t>This checks in everything below the current directory</a:t>
            </a:r>
          </a:p>
          <a:p>
            <a:pPr lvl="1" eaLnBrk="1" hangingPunct="1"/>
            <a:r>
              <a:rPr lang="en-US" b="0" dirty="0" smtClean="0"/>
              <a:t>Don’t imagine you can do the whole project late in the term, since the early plan/reports aren’t many points.  You can’t.</a:t>
            </a:r>
          </a:p>
          <a:p>
            <a:pPr lvl="2" eaLnBrk="1" hangingPunct="1"/>
            <a:r>
              <a:rPr lang="en-US" b="0" dirty="0" smtClean="0"/>
              <a:t>There is a strong correlation between “did not turn in the early stuff” and “got a bad grade on the project”</a:t>
            </a:r>
          </a:p>
          <a:p>
            <a:pPr lvl="2" eaLnBrk="1" hangingPunct="1"/>
            <a:r>
              <a:rPr lang="en-US" b="0" dirty="0" smtClean="0"/>
              <a:t>“If you start late, you’re going to arrive late” (speeding doesn’t actually get you there that much sooner)</a:t>
            </a:r>
          </a:p>
          <a:p>
            <a:pPr lvl="2" eaLnBrk="1" hangingPunct="1"/>
            <a:endParaRPr lang="en-US" b="0" dirty="0" smtClean="0"/>
          </a:p>
          <a:p>
            <a:pPr lvl="2" eaLnBrk="1" hangingPunct="1"/>
            <a:endParaRPr lang="en-US" b="0" dirty="0" smtClean="0"/>
          </a:p>
          <a:p>
            <a:pPr lvl="3" eaLnBrk="1" hangingPunct="1"/>
            <a:endParaRPr lang="en-US" b="0" dirty="0" smtClean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“Embedded” Dominion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NO GUI, </a:t>
            </a:r>
            <a:r>
              <a:rPr lang="en-US" sz="2800" b="0" smtClean="0"/>
              <a:t>NO NETWORK, NO NOTHING</a:t>
            </a:r>
            <a:endParaRPr lang="en-US" sz="2800" b="0" dirty="0" smtClean="0"/>
          </a:p>
          <a:p>
            <a:pPr eaLnBrk="1" hangingPunct="1"/>
            <a:r>
              <a:rPr lang="en-US" sz="2800" dirty="0" smtClean="0"/>
              <a:t>NO REAL USER INTERFACE</a:t>
            </a:r>
          </a:p>
          <a:p>
            <a:pPr lvl="1" eaLnBrk="1" hangingPunct="1"/>
            <a:r>
              <a:rPr lang="en-US" sz="2600" b="0" dirty="0" smtClean="0"/>
              <a:t>You may want to build a limited UI for testing</a:t>
            </a:r>
          </a:p>
          <a:p>
            <a:pPr lvl="1" eaLnBrk="1" hangingPunct="1"/>
            <a:r>
              <a:rPr lang="en-US" sz="2600" b="0" dirty="0" smtClean="0"/>
              <a:t>A simple text interface is in the directory</a:t>
            </a:r>
          </a:p>
          <a:p>
            <a:pPr eaLnBrk="1" hangingPunct="1"/>
            <a:r>
              <a:rPr lang="en-US" sz="2800" b="0" dirty="0" smtClean="0"/>
              <a:t>Only need to implement cards in the </a:t>
            </a:r>
            <a:r>
              <a:rPr lang="en-US" sz="2800" b="0" i="1" dirty="0" err="1" smtClean="0"/>
              <a:t>enum</a:t>
            </a:r>
            <a:endParaRPr lang="en-US" sz="2800" b="0" i="1" dirty="0" smtClean="0"/>
          </a:p>
          <a:p>
            <a:pPr lvl="1" eaLnBrk="1" hangingPunct="1"/>
            <a:r>
              <a:rPr lang="en-US" sz="2600" b="0" dirty="0" smtClean="0"/>
              <a:t>If we’re missing state needed for other cards, don’t worry about it</a:t>
            </a:r>
          </a:p>
          <a:p>
            <a:pPr eaLnBrk="1" hangingPunct="1"/>
            <a:r>
              <a:rPr lang="en-US" sz="2800" b="0" dirty="0" smtClean="0"/>
              <a:t>Assume “customer” use is for simulation of various strategies, rather than real game play</a:t>
            </a:r>
          </a:p>
          <a:p>
            <a:pPr lvl="1" eaLnBrk="1" hangingPunct="1"/>
            <a:r>
              <a:rPr lang="en-US" sz="2600" b="0" dirty="0" smtClean="0"/>
              <a:t>Caller will be other code, and cards with “interactive” decisions are not included</a:t>
            </a:r>
          </a:p>
          <a:p>
            <a:pPr eaLnBrk="1" hangingPunct="1"/>
            <a:endParaRPr lang="en-US" sz="2800" b="0" dirty="0" smtClean="0"/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“Embedded” Dominion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Support 2-4 players (ignore Intrigue’s support for more players)</a:t>
            </a:r>
          </a:p>
          <a:p>
            <a:pPr eaLnBrk="1" hangingPunct="1"/>
            <a:r>
              <a:rPr lang="en-US" sz="2800" b="0" dirty="0" smtClean="0"/>
              <a:t>Use cards played to determine what phase someone is in:</a:t>
            </a:r>
          </a:p>
          <a:p>
            <a:pPr lvl="1" eaLnBrk="1" hangingPunct="1"/>
            <a:r>
              <a:rPr lang="en-US" sz="2600" b="0" dirty="0" smtClean="0"/>
              <a:t>While playing actions, in Phase A</a:t>
            </a:r>
          </a:p>
          <a:p>
            <a:pPr lvl="1" eaLnBrk="1" hangingPunct="1"/>
            <a:r>
              <a:rPr lang="en-US" sz="2600" b="0" dirty="0" smtClean="0"/>
              <a:t>Buying a card indicates moving to B</a:t>
            </a:r>
          </a:p>
          <a:p>
            <a:pPr lvl="1" eaLnBrk="1" hangingPunct="1"/>
            <a:r>
              <a:rPr lang="en-US" sz="2600" b="0" dirty="0" smtClean="0"/>
              <a:t>Calling </a:t>
            </a:r>
            <a:r>
              <a:rPr lang="en-US" sz="2600" b="0" dirty="0" err="1" smtClean="0"/>
              <a:t>endTurn</a:t>
            </a:r>
            <a:r>
              <a:rPr lang="en-US" sz="2600" b="0" dirty="0" smtClean="0"/>
              <a:t>() ends turn</a:t>
            </a:r>
          </a:p>
          <a:p>
            <a:pPr eaLnBrk="1" hangingPunct="1"/>
            <a:r>
              <a:rPr lang="en-US" sz="2800" b="0" dirty="0" smtClean="0"/>
              <a:t>Return -1 if their choice is illegal</a:t>
            </a:r>
          </a:p>
          <a:p>
            <a:pPr lvl="2" eaLnBrk="1" hangingPunct="1"/>
            <a:r>
              <a:rPr lang="en-US" sz="2400" b="0" dirty="0" smtClean="0"/>
              <a:t>AND DO NOT CHANGE THE STATE</a:t>
            </a:r>
            <a:endParaRPr lang="en-US" sz="2600" b="0" dirty="0" smtClean="0"/>
          </a:p>
          <a:p>
            <a:pPr eaLnBrk="1" hangingPunct="1"/>
            <a:r>
              <a:rPr lang="en-US" sz="3000" b="0" dirty="0" smtClean="0"/>
              <a:t>All supply piles are ‘face up’ – only deck is face down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Implementing Dominion:  Your Job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Copy over all the stuff in the dominion directory in the repository to:</a:t>
            </a:r>
          </a:p>
          <a:p>
            <a:pPr lvl="1" eaLnBrk="1" hangingPunct="1"/>
            <a:r>
              <a:rPr lang="en-US" sz="2600" b="0" dirty="0" smtClean="0"/>
              <a:t>PROJECT/dominion-code/&lt;</a:t>
            </a:r>
            <a:r>
              <a:rPr lang="en-US" sz="2600" b="0" dirty="0" err="1" smtClean="0"/>
              <a:t>onidid</a:t>
            </a:r>
            <a:r>
              <a:rPr lang="en-US" sz="2600" b="0" dirty="0" smtClean="0"/>
              <a:t>&gt;</a:t>
            </a:r>
          </a:p>
          <a:p>
            <a:pPr eaLnBrk="1" hangingPunct="1"/>
            <a:r>
              <a:rPr lang="en-US" b="0" dirty="0" smtClean="0"/>
              <a:t>Only file you should change, in this directory, is</a:t>
            </a:r>
          </a:p>
          <a:p>
            <a:pPr lvl="1" eaLnBrk="1" hangingPunct="1"/>
            <a:r>
              <a:rPr lang="en-US" b="0" dirty="0" err="1" smtClean="0"/>
              <a:t>dominion.c</a:t>
            </a:r>
            <a:endParaRPr lang="en-US" b="0" dirty="0" smtClean="0"/>
          </a:p>
          <a:p>
            <a:pPr eaLnBrk="1" hangingPunct="1"/>
            <a:r>
              <a:rPr lang="en-US" b="0" dirty="0" smtClean="0"/>
              <a:t>Your task:</a:t>
            </a:r>
          </a:p>
          <a:p>
            <a:pPr lvl="1" eaLnBrk="1" hangingPunct="1"/>
            <a:r>
              <a:rPr lang="en-US" b="0" dirty="0" smtClean="0"/>
              <a:t>Implement </a:t>
            </a:r>
            <a:r>
              <a:rPr lang="en-US" b="0" dirty="0" err="1" smtClean="0"/>
              <a:t>buyCard</a:t>
            </a:r>
            <a:r>
              <a:rPr lang="en-US" b="0" dirty="0" smtClean="0"/>
              <a:t> correctly (or at least sort of correctly!  Right now it is VERY wrong)</a:t>
            </a:r>
          </a:p>
          <a:p>
            <a:pPr lvl="1" eaLnBrk="1" hangingPunct="1"/>
            <a:r>
              <a:rPr lang="en-US" b="0" dirty="0" smtClean="0"/>
              <a:t>Implement the adventurer card</a:t>
            </a:r>
          </a:p>
          <a:p>
            <a:pPr eaLnBrk="1" hangingPunct="1"/>
            <a:r>
              <a:rPr lang="en-US" b="0" dirty="0" smtClean="0"/>
              <a:t>That’s it.</a:t>
            </a:r>
          </a:p>
          <a:p>
            <a:pPr eaLnBrk="1" hangingPunct="1"/>
            <a:endParaRPr lang="en-US" sz="2800" b="0" dirty="0" smtClean="0"/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Implementing Dominion:  Getting Started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You might want to look at the rules</a:t>
            </a:r>
          </a:p>
          <a:p>
            <a:pPr eaLnBrk="1" hangingPunct="1"/>
            <a:r>
              <a:rPr lang="en-US" sz="2800" b="0" dirty="0" smtClean="0"/>
              <a:t>We’ll play some in class!</a:t>
            </a:r>
          </a:p>
          <a:p>
            <a:pPr eaLnBrk="1" hangingPunct="1"/>
            <a:r>
              <a:rPr lang="en-US" sz="2800" b="0" dirty="0" smtClean="0"/>
              <a:t>Start simple.  Understand </a:t>
            </a:r>
            <a:r>
              <a:rPr lang="en-US" sz="2800" b="0" dirty="0" err="1" smtClean="0"/>
              <a:t>drawCard</a:t>
            </a:r>
            <a:r>
              <a:rPr lang="en-US" sz="2800" b="0" dirty="0" smtClean="0"/>
              <a:t>.  We’ll look at it in class, and test it in </a:t>
            </a:r>
            <a:r>
              <a:rPr lang="en-US" sz="2800" b="0" smtClean="0"/>
              <a:t>class.</a:t>
            </a:r>
            <a:endParaRPr lang="en-US" b="0" dirty="0" smtClean="0"/>
          </a:p>
          <a:p>
            <a:pPr eaLnBrk="1" hangingPunct="1"/>
            <a:endParaRPr lang="en-US" sz="2800" b="0" dirty="0" smtClean="0"/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“Embedded” Dominion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Player 0 is always starting player</a:t>
            </a:r>
          </a:p>
          <a:p>
            <a:pPr lvl="1" eaLnBrk="1" hangingPunct="1"/>
            <a:r>
              <a:rPr lang="en-US" sz="2800" b="0" dirty="0" smtClean="0"/>
              <a:t>Over multiple games, we’ll need to reassign player numbers, if following the rules – responsibility of calling code, not our code</a:t>
            </a:r>
          </a:p>
          <a:p>
            <a:pPr lvl="1" eaLnBrk="1" hangingPunct="1"/>
            <a:r>
              <a:rPr lang="en-US" sz="2800" b="0" dirty="0" smtClean="0"/>
              <a:t>Means we have enough info to compute tiebreakers…  Right?</a:t>
            </a:r>
          </a:p>
          <a:p>
            <a:pPr eaLnBrk="1" hangingPunct="1"/>
            <a:r>
              <a:rPr lang="en-US" sz="3200" b="0" dirty="0" smtClean="0"/>
              <a:t>Deck is sorted before shuffle, so as long as you have the right cards in the discard pile (then move them to deck before shuffling) it doesn’t matter what </a:t>
            </a:r>
            <a:r>
              <a:rPr lang="en-US" sz="3200" b="0" i="1" dirty="0" smtClean="0"/>
              <a:t>order</a:t>
            </a:r>
            <a:r>
              <a:rPr lang="en-US" sz="3200" b="0" dirty="0" smtClean="0"/>
              <a:t> things go in discard pile (or played card area)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Time, Inspect the Code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1" y="1214422"/>
            <a:ext cx="2500330" cy="12876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1214422"/>
            <a:ext cx="2500330" cy="12876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Tools you SHOULD use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gcov</a:t>
            </a:r>
            <a:endParaRPr lang="en-US" sz="3200" dirty="0" smtClean="0"/>
          </a:p>
          <a:p>
            <a:pPr lvl="1" eaLnBrk="1" hangingPunct="1"/>
            <a:r>
              <a:rPr lang="en-US" b="0" dirty="0" smtClean="0">
                <a:hlinkClick r:id="rId2"/>
              </a:rPr>
              <a:t>http://gcc.gnu.org/onlinedocs/gcc-3.1.1/gcc/Gcov.html/</a:t>
            </a:r>
            <a:endParaRPr lang="en-US" b="0" dirty="0" smtClean="0"/>
          </a:p>
          <a:p>
            <a:pPr lvl="1" eaLnBrk="1" hangingPunct="1"/>
            <a:r>
              <a:rPr lang="en-US" b="0" dirty="0" smtClean="0"/>
              <a:t>I included flags to use it in the </a:t>
            </a:r>
            <a:r>
              <a:rPr lang="en-US" b="0" dirty="0" err="1" smtClean="0"/>
              <a:t>makefile</a:t>
            </a:r>
            <a:endParaRPr lang="en-US" b="0" dirty="0" smtClean="0"/>
          </a:p>
          <a:p>
            <a:pPr lvl="1" eaLnBrk="1" hangingPunct="1"/>
            <a:r>
              <a:rPr lang="en-US" b="0" dirty="0" smtClean="0"/>
              <a:t>Basic minimal tool use; you must show me coverage #s!</a:t>
            </a:r>
          </a:p>
          <a:p>
            <a:pPr eaLnBrk="1" hangingPunct="1"/>
            <a:r>
              <a:rPr lang="en-US" dirty="0" smtClean="0"/>
              <a:t>Delta-debugging</a:t>
            </a:r>
          </a:p>
          <a:p>
            <a:pPr lvl="1" eaLnBrk="1" hangingPunct="1"/>
            <a:r>
              <a:rPr lang="en-US" dirty="0" smtClean="0">
                <a:hlinkClick r:id="rId3"/>
              </a:rPr>
              <a:t>http://www.st.cs.uni-saarland.de/dd/</a:t>
            </a:r>
            <a:endParaRPr lang="en-US" dirty="0" smtClean="0"/>
          </a:p>
          <a:p>
            <a:pPr lvl="1" eaLnBrk="1" hangingPunct="1"/>
            <a:r>
              <a:rPr lang="en-US" b="0" dirty="0" smtClean="0"/>
              <a:t>Minimization for test cases</a:t>
            </a:r>
          </a:p>
          <a:p>
            <a:pPr lvl="1" eaLnBrk="1" hangingPunct="1"/>
            <a:r>
              <a:rPr lang="en-US" b="0" dirty="0" smtClean="0"/>
              <a:t>Code is in python, but very easily adapted even if you don’t know python</a:t>
            </a:r>
          </a:p>
          <a:p>
            <a:pPr lvl="1" eaLnBrk="1" hangingPunct="1"/>
            <a:r>
              <a:rPr lang="en-US" b="0" dirty="0" smtClean="0"/>
              <a:t>If you want, we can try it out in class today?</a:t>
            </a:r>
          </a:p>
          <a:p>
            <a:pPr lvl="1" eaLnBrk="1" hangingPunct="1"/>
            <a:r>
              <a:rPr lang="en-US" b="0" dirty="0" smtClean="0"/>
              <a:t>Also a good basic point for tools; courtesy to developer, and it will please me as well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GinkoTest</a:t>
            </a:r>
            <a:endParaRPr lang="en-US" sz="3200" dirty="0" smtClean="0"/>
          </a:p>
          <a:p>
            <a:pPr lvl="1" eaLnBrk="1" hangingPunct="1"/>
            <a:r>
              <a:rPr lang="en-US" b="0" dirty="0" smtClean="0"/>
              <a:t>In the repository</a:t>
            </a:r>
          </a:p>
          <a:p>
            <a:pPr lvl="1" eaLnBrk="1" hangingPunct="1"/>
            <a:r>
              <a:rPr lang="en-US" b="0" dirty="0" smtClean="0"/>
              <a:t>Possibly buggy!</a:t>
            </a:r>
          </a:p>
          <a:p>
            <a:pPr lvl="1" eaLnBrk="1" hangingPunct="1"/>
            <a:r>
              <a:rPr lang="en-US" b="0" dirty="0" smtClean="0"/>
              <a:t>Use with caution</a:t>
            </a:r>
          </a:p>
          <a:p>
            <a:pPr lvl="1" eaLnBrk="1" hangingPunct="1"/>
            <a:r>
              <a:rPr lang="en-US" b="0" dirty="0" smtClean="0"/>
              <a:t>Unit testing tool</a:t>
            </a:r>
          </a:p>
          <a:p>
            <a:pPr lvl="1" eaLnBrk="1" hangingPunct="1"/>
            <a:r>
              <a:rPr lang="en-US" b="0" dirty="0" smtClean="0"/>
              <a:t>There are others out there.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19379</TotalTime>
  <Words>1323</Words>
  <Application>Microsoft Office PowerPoint</Application>
  <PresentationFormat>On-screen Show (4:3)</PresentationFormat>
  <Paragraphs>167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2</vt:i4>
      </vt:variant>
    </vt:vector>
  </HeadingPairs>
  <TitlesOfParts>
    <vt:vector size="25" baseType="lpstr">
      <vt:lpstr>Arial</vt:lpstr>
      <vt:lpstr>Wingdings</vt:lpstr>
      <vt:lpstr>Times New Roman</vt:lpstr>
      <vt:lpstr>cmutemplate2</vt:lpstr>
      <vt:lpstr>Checking OUT/Checking IN</vt:lpstr>
      <vt:lpstr>“Embedded” Dominion</vt:lpstr>
      <vt:lpstr>“Embedded” Dominion</vt:lpstr>
      <vt:lpstr>Implementing Dominion:  Your Job</vt:lpstr>
      <vt:lpstr>Implementing Dominion:  Getting Started</vt:lpstr>
      <vt:lpstr>“Embedded” Dominion</vt:lpstr>
      <vt:lpstr>Question Time, Inspect the Code</vt:lpstr>
      <vt:lpstr>Tools you SHOULD use</vt:lpstr>
      <vt:lpstr>Tools</vt:lpstr>
      <vt:lpstr>Tools: Concolic Testing</vt:lpstr>
      <vt:lpstr>Tools: Concolic Testing</vt:lpstr>
      <vt:lpstr>Tools: Runtime Analysis</vt:lpstr>
      <vt:lpstr>Tools: Static Analysis</vt:lpstr>
      <vt:lpstr>Tools: Model Checking</vt:lpstr>
      <vt:lpstr>HOW TESTS SHOULD RUN</vt:lpstr>
      <vt:lpstr>THE PROJECT REPORT</vt:lpstr>
      <vt:lpstr>THE PROJECT REPORT</vt:lpstr>
      <vt:lpstr>THE PROJECT REPORT</vt:lpstr>
      <vt:lpstr>GENERAL WARNINGS &amp; CAUTIONS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builder</cp:lastModifiedBy>
  <cp:revision>1111</cp:revision>
  <dcterms:created xsi:type="dcterms:W3CDTF">1601-01-01T00:00:00Z</dcterms:created>
  <dcterms:modified xsi:type="dcterms:W3CDTF">2012-04-20T16:20:18Z</dcterms:modified>
</cp:coreProperties>
</file>