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85" r:id="rId2"/>
    <p:sldId id="284" r:id="rId3"/>
    <p:sldId id="286" r:id="rId4"/>
    <p:sldId id="283" r:id="rId5"/>
    <p:sldId id="288" r:id="rId6"/>
    <p:sldId id="296" r:id="rId7"/>
    <p:sldId id="297" r:id="rId8"/>
    <p:sldId id="298" r:id="rId9"/>
    <p:sldId id="293" r:id="rId10"/>
    <p:sldId id="304" r:id="rId11"/>
    <p:sldId id="337" r:id="rId12"/>
    <p:sldId id="364" r:id="rId13"/>
    <p:sldId id="305" r:id="rId14"/>
    <p:sldId id="299" r:id="rId15"/>
    <p:sldId id="301" r:id="rId16"/>
    <p:sldId id="302" r:id="rId17"/>
    <p:sldId id="359" r:id="rId18"/>
    <p:sldId id="300" r:id="rId19"/>
    <p:sldId id="290" r:id="rId20"/>
    <p:sldId id="303" r:id="rId21"/>
    <p:sldId id="307" r:id="rId22"/>
    <p:sldId id="308" r:id="rId23"/>
    <p:sldId id="309" r:id="rId24"/>
    <p:sldId id="310" r:id="rId25"/>
    <p:sldId id="311" r:id="rId26"/>
    <p:sldId id="306" r:id="rId27"/>
    <p:sldId id="312" r:id="rId28"/>
    <p:sldId id="313" r:id="rId29"/>
    <p:sldId id="291" r:id="rId30"/>
    <p:sldId id="294" r:id="rId31"/>
    <p:sldId id="314" r:id="rId32"/>
    <p:sldId id="315" r:id="rId33"/>
    <p:sldId id="316" r:id="rId34"/>
    <p:sldId id="317" r:id="rId35"/>
    <p:sldId id="318" r:id="rId36"/>
    <p:sldId id="319" r:id="rId37"/>
    <p:sldId id="320" r:id="rId38"/>
    <p:sldId id="321" r:id="rId39"/>
    <p:sldId id="322" r:id="rId40"/>
    <p:sldId id="323" r:id="rId41"/>
    <p:sldId id="292" r:id="rId42"/>
    <p:sldId id="295" r:id="rId43"/>
    <p:sldId id="325" r:id="rId44"/>
    <p:sldId id="324" r:id="rId45"/>
    <p:sldId id="330" r:id="rId46"/>
    <p:sldId id="357" r:id="rId47"/>
    <p:sldId id="331" r:id="rId48"/>
    <p:sldId id="332" r:id="rId49"/>
    <p:sldId id="333" r:id="rId50"/>
    <p:sldId id="334" r:id="rId51"/>
    <p:sldId id="335" r:id="rId52"/>
    <p:sldId id="338" r:id="rId53"/>
    <p:sldId id="339" r:id="rId54"/>
    <p:sldId id="326" r:id="rId55"/>
    <p:sldId id="327" r:id="rId56"/>
    <p:sldId id="328" r:id="rId57"/>
    <p:sldId id="329" r:id="rId58"/>
    <p:sldId id="336" r:id="rId59"/>
    <p:sldId id="341" r:id="rId60"/>
    <p:sldId id="342" r:id="rId61"/>
    <p:sldId id="343" r:id="rId62"/>
    <p:sldId id="344" r:id="rId63"/>
    <p:sldId id="340" r:id="rId64"/>
    <p:sldId id="345" r:id="rId65"/>
    <p:sldId id="355" r:id="rId66"/>
    <p:sldId id="274" r:id="rId67"/>
    <p:sldId id="358" r:id="rId68"/>
    <p:sldId id="347" r:id="rId69"/>
    <p:sldId id="349" r:id="rId70"/>
    <p:sldId id="350" r:id="rId71"/>
    <p:sldId id="265" r:id="rId72"/>
    <p:sldId id="361" r:id="rId73"/>
    <p:sldId id="348" r:id="rId74"/>
    <p:sldId id="351" r:id="rId75"/>
    <p:sldId id="354" r:id="rId76"/>
    <p:sldId id="353" r:id="rId77"/>
    <p:sldId id="352" r:id="rId78"/>
    <p:sldId id="346" r:id="rId79"/>
    <p:sldId id="360" r:id="rId80"/>
    <p:sldId id="356" r:id="rId81"/>
    <p:sldId id="264" r:id="rId82"/>
  </p:sldIdLst>
  <p:sldSz cx="9144000" cy="6858000" type="screen4x3"/>
  <p:notesSz cx="6858000" cy="9144000"/>
  <p:defaultTextStyle>
    <a:defPPr>
      <a:defRPr lang="en-US"/>
    </a:defPPr>
    <a:lvl1pPr algn="ctr" rtl="0" fontAlgn="base">
      <a:spcBef>
        <a:spcPct val="0"/>
      </a:spcBef>
      <a:spcAft>
        <a:spcPct val="0"/>
      </a:spcAft>
      <a:buFont typeface="Wingdings" pitchFamily="2" charset="2"/>
      <a:defRPr sz="2400" kern="1200">
        <a:solidFill>
          <a:schemeClr val="tx1"/>
        </a:solidFill>
        <a:latin typeface="Times New Roman" pitchFamily="18" charset="0"/>
        <a:ea typeface="+mn-ea"/>
        <a:cs typeface="+mn-cs"/>
      </a:defRPr>
    </a:lvl1pPr>
    <a:lvl2pPr marL="457200" algn="ctr" rtl="0" fontAlgn="base">
      <a:spcBef>
        <a:spcPct val="0"/>
      </a:spcBef>
      <a:spcAft>
        <a:spcPct val="0"/>
      </a:spcAft>
      <a:buFont typeface="Wingdings" pitchFamily="2" charset="2"/>
      <a:defRPr sz="2400" kern="1200">
        <a:solidFill>
          <a:schemeClr val="tx1"/>
        </a:solidFill>
        <a:latin typeface="Times New Roman" pitchFamily="18" charset="0"/>
        <a:ea typeface="+mn-ea"/>
        <a:cs typeface="+mn-cs"/>
      </a:defRPr>
    </a:lvl2pPr>
    <a:lvl3pPr marL="914400" algn="ctr" rtl="0" fontAlgn="base">
      <a:spcBef>
        <a:spcPct val="0"/>
      </a:spcBef>
      <a:spcAft>
        <a:spcPct val="0"/>
      </a:spcAft>
      <a:buFont typeface="Wingdings" pitchFamily="2" charset="2"/>
      <a:defRPr sz="2400" kern="1200">
        <a:solidFill>
          <a:schemeClr val="tx1"/>
        </a:solidFill>
        <a:latin typeface="Times New Roman" pitchFamily="18" charset="0"/>
        <a:ea typeface="+mn-ea"/>
        <a:cs typeface="+mn-cs"/>
      </a:defRPr>
    </a:lvl3pPr>
    <a:lvl4pPr marL="1371600" algn="ctr" rtl="0" fontAlgn="base">
      <a:spcBef>
        <a:spcPct val="0"/>
      </a:spcBef>
      <a:spcAft>
        <a:spcPct val="0"/>
      </a:spcAft>
      <a:buFont typeface="Wingdings" pitchFamily="2" charset="2"/>
      <a:defRPr sz="2400" kern="1200">
        <a:solidFill>
          <a:schemeClr val="tx1"/>
        </a:solidFill>
        <a:latin typeface="Times New Roman" pitchFamily="18" charset="0"/>
        <a:ea typeface="+mn-ea"/>
        <a:cs typeface="+mn-cs"/>
      </a:defRPr>
    </a:lvl4pPr>
    <a:lvl5pPr marL="1828800" algn="ctr" rtl="0" fontAlgn="base">
      <a:spcBef>
        <a:spcPct val="0"/>
      </a:spcBef>
      <a:spcAft>
        <a:spcPct val="0"/>
      </a:spcAft>
      <a:buFont typeface="Wingdings" pitchFamily="2" charset="2"/>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990033"/>
    <a:srgbClr val="C00000"/>
    <a:srgbClr val="FFFFCC"/>
    <a:srgbClr val="FFCC99"/>
    <a:srgbClr val="CCCCFF"/>
    <a:srgbClr val="CC0000"/>
    <a:srgbClr val="F8F8F8"/>
    <a:srgbClr val="FFFF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7" autoAdjust="0"/>
    <p:restoredTop sz="94667" autoAdjust="0"/>
  </p:normalViewPr>
  <p:slideViewPr>
    <p:cSldViewPr>
      <p:cViewPr varScale="1">
        <p:scale>
          <a:sx n="95" d="100"/>
          <a:sy n="95" d="100"/>
        </p:scale>
        <p:origin x="-90"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2.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8.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FE98A-F093-47AD-891E-78E846EC58EC}" type="datetimeFigureOut">
              <a:rPr lang="en-CA" smtClean="0"/>
              <a:t>17/03/2016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E8B87-5525-4A05-8D86-761A4FE62EFC}" type="slidenum">
              <a:rPr lang="en-CA" smtClean="0"/>
              <a:t>‹#›</a:t>
            </a:fld>
            <a:endParaRPr lang="en-CA"/>
          </a:p>
        </p:txBody>
      </p:sp>
    </p:spTree>
    <p:extLst>
      <p:ext uri="{BB962C8B-B14F-4D97-AF65-F5344CB8AC3E}">
        <p14:creationId xmlns:p14="http://schemas.microsoft.com/office/powerpoint/2010/main" val="262405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E6D912-3A00-4A6B-9000-CCEA875E2EFC}" type="slidenum">
              <a:rPr lang="en-US"/>
              <a:pPr/>
              <a:t>‹#›</a:t>
            </a:fld>
            <a:endParaRPr lang="en-US"/>
          </a:p>
        </p:txBody>
      </p:sp>
    </p:spTree>
    <p:extLst>
      <p:ext uri="{BB962C8B-B14F-4D97-AF65-F5344CB8AC3E}">
        <p14:creationId xmlns:p14="http://schemas.microsoft.com/office/powerpoint/2010/main" val="322947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7341D-75D9-4242-9215-7C771E7CCFD4}" type="slidenum">
              <a:rPr lang="en-US"/>
              <a:pPr/>
              <a:t>‹#›</a:t>
            </a:fld>
            <a:endParaRPr lang="en-US"/>
          </a:p>
        </p:txBody>
      </p:sp>
    </p:spTree>
    <p:extLst>
      <p:ext uri="{BB962C8B-B14F-4D97-AF65-F5344CB8AC3E}">
        <p14:creationId xmlns:p14="http://schemas.microsoft.com/office/powerpoint/2010/main" val="340920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26EAEB-B636-4E68-9F25-064ECC679A83}" type="slidenum">
              <a:rPr lang="en-US"/>
              <a:pPr/>
              <a:t>‹#›</a:t>
            </a:fld>
            <a:endParaRPr lang="en-US"/>
          </a:p>
        </p:txBody>
      </p:sp>
    </p:spTree>
    <p:extLst>
      <p:ext uri="{BB962C8B-B14F-4D97-AF65-F5344CB8AC3E}">
        <p14:creationId xmlns:p14="http://schemas.microsoft.com/office/powerpoint/2010/main" val="32750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CFD23-5E52-4163-B199-8514A2FC35ED}" type="slidenum">
              <a:rPr lang="en-US"/>
              <a:pPr/>
              <a:t>‹#›</a:t>
            </a:fld>
            <a:endParaRPr lang="en-US"/>
          </a:p>
        </p:txBody>
      </p:sp>
    </p:spTree>
    <p:extLst>
      <p:ext uri="{BB962C8B-B14F-4D97-AF65-F5344CB8AC3E}">
        <p14:creationId xmlns:p14="http://schemas.microsoft.com/office/powerpoint/2010/main" val="361423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5EDF98-9629-48A4-AE3B-210C9B7D6183}" type="slidenum">
              <a:rPr lang="en-US"/>
              <a:pPr/>
              <a:t>‹#›</a:t>
            </a:fld>
            <a:endParaRPr lang="en-US"/>
          </a:p>
        </p:txBody>
      </p:sp>
    </p:spTree>
    <p:extLst>
      <p:ext uri="{BB962C8B-B14F-4D97-AF65-F5344CB8AC3E}">
        <p14:creationId xmlns:p14="http://schemas.microsoft.com/office/powerpoint/2010/main" val="264476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61B8BD0-D4C7-4CCB-ABCD-5DAFEB398A3D}" type="slidenum">
              <a:rPr lang="en-US"/>
              <a:pPr/>
              <a:t>‹#›</a:t>
            </a:fld>
            <a:endParaRPr lang="en-US"/>
          </a:p>
        </p:txBody>
      </p:sp>
    </p:spTree>
    <p:extLst>
      <p:ext uri="{BB962C8B-B14F-4D97-AF65-F5344CB8AC3E}">
        <p14:creationId xmlns:p14="http://schemas.microsoft.com/office/powerpoint/2010/main" val="405147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49F3720-7942-4D53-8010-9EE4E35D087D}" type="slidenum">
              <a:rPr lang="en-US"/>
              <a:pPr/>
              <a:t>‹#›</a:t>
            </a:fld>
            <a:endParaRPr lang="en-US"/>
          </a:p>
        </p:txBody>
      </p:sp>
    </p:spTree>
    <p:extLst>
      <p:ext uri="{BB962C8B-B14F-4D97-AF65-F5344CB8AC3E}">
        <p14:creationId xmlns:p14="http://schemas.microsoft.com/office/powerpoint/2010/main" val="421602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EDEDE8A-5CF4-4A0F-9B71-AAD942558277}" type="slidenum">
              <a:rPr lang="en-US"/>
              <a:pPr/>
              <a:t>‹#›</a:t>
            </a:fld>
            <a:endParaRPr lang="en-US"/>
          </a:p>
        </p:txBody>
      </p:sp>
    </p:spTree>
    <p:extLst>
      <p:ext uri="{BB962C8B-B14F-4D97-AF65-F5344CB8AC3E}">
        <p14:creationId xmlns:p14="http://schemas.microsoft.com/office/powerpoint/2010/main" val="78580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86851C-8525-413C-8B6C-028CF49FEEA2}" type="slidenum">
              <a:rPr lang="en-US"/>
              <a:pPr/>
              <a:t>‹#›</a:t>
            </a:fld>
            <a:endParaRPr lang="en-US"/>
          </a:p>
        </p:txBody>
      </p:sp>
    </p:spTree>
    <p:extLst>
      <p:ext uri="{BB962C8B-B14F-4D97-AF65-F5344CB8AC3E}">
        <p14:creationId xmlns:p14="http://schemas.microsoft.com/office/powerpoint/2010/main" val="131598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42F2A2F-6AC9-4CCE-93FB-E959F8604616}" type="slidenum">
              <a:rPr lang="en-US"/>
              <a:pPr/>
              <a:t>‹#›</a:t>
            </a:fld>
            <a:endParaRPr lang="en-US"/>
          </a:p>
        </p:txBody>
      </p:sp>
    </p:spTree>
    <p:extLst>
      <p:ext uri="{BB962C8B-B14F-4D97-AF65-F5344CB8AC3E}">
        <p14:creationId xmlns:p14="http://schemas.microsoft.com/office/powerpoint/2010/main" val="28259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17E2C41-4282-4348-B3D7-333637E4DEE1}" type="slidenum">
              <a:rPr lang="en-US"/>
              <a:pPr/>
              <a:t>‹#›</a:t>
            </a:fld>
            <a:endParaRPr lang="en-US"/>
          </a:p>
        </p:txBody>
      </p:sp>
    </p:spTree>
    <p:extLst>
      <p:ext uri="{BB962C8B-B14F-4D97-AF65-F5344CB8AC3E}">
        <p14:creationId xmlns:p14="http://schemas.microsoft.com/office/powerpoint/2010/main" val="394362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buFontTx/>
              <a:buNone/>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Tx/>
              <a:buNone/>
              <a:defRPr sz="1400"/>
            </a:lvl1pPr>
          </a:lstStyle>
          <a:p>
            <a:endParaRPr lang="en-US"/>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Tx/>
              <a:buNone/>
              <a:defRPr sz="1400">
                <a:solidFill>
                  <a:srgbClr val="7030A0"/>
                </a:solidFill>
              </a:defRPr>
            </a:lvl1pPr>
          </a:lstStyle>
          <a:p>
            <a:fld id="{DD2B9501-34B9-4F70-AF34-EEB9CCD363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6.wmf"/><Relationship Id="rId4" Type="http://schemas.openxmlformats.org/officeDocument/2006/relationships/image" Target="../media/image12.wmf"/><Relationship Id="rId9"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20.bin"/><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www.claymath.org/"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20.jpe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54.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1.jpeg"/><Relationship Id="rId4" Type="http://schemas.openxmlformats.org/officeDocument/2006/relationships/image" Target="../media/image32.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33.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image" Target="../media/image3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image" Target="../media/image33.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33.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image" Target="../media/image3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image" Target="../media/image33.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image" Target="../media/image3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image" Target="../media/image33.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image" Target="../media/image3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image" Target="../media/image3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image" Target="../media/image33.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descr="White marble"/>
          <p:cNvSpPr>
            <a:spLocks noChangeArrowheads="1"/>
          </p:cNvSpPr>
          <p:nvPr/>
        </p:nvSpPr>
        <p:spPr bwMode="auto">
          <a:xfrm>
            <a:off x="0" y="0"/>
            <a:ext cx="9144000" cy="6858000"/>
          </a:xfrm>
          <a:prstGeom prst="rect">
            <a:avLst/>
          </a:prstGeom>
          <a:blipFill dpi="0" rotWithShape="0">
            <a:blip r:embed="rId2"/>
            <a:srcRect/>
            <a:tile tx="0" ty="0" sx="100000" sy="100000" flip="none" algn="tl"/>
          </a:blipFill>
          <a:ln w="3175">
            <a:pattFill prst="smCheck">
              <a:fgClr>
                <a:srgbClr val="990000"/>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pic>
        <p:nvPicPr>
          <p:cNvPr id="75779" name="Picture 3" descr="tn_imgJJhXnYaKk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8839200" cy="210661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75780" name="Rectangle 4"/>
          <p:cNvSpPr>
            <a:spLocks noGrp="1" noChangeArrowheads="1"/>
          </p:cNvSpPr>
          <p:nvPr>
            <p:ph type="title"/>
          </p:nvPr>
        </p:nvSpPr>
        <p:spPr>
          <a:xfrm>
            <a:off x="228600" y="228600"/>
            <a:ext cx="3352800" cy="847725"/>
          </a:xfrm>
          <a:noFill/>
          <a:ln/>
          <a:extLst>
            <a:ext uri="{91240B29-F687-4F45-9708-019B960494DF}">
              <a14:hiddenLine xmlns:a14="http://schemas.microsoft.com/office/drawing/2010/main" w="38100" cmpd="sng">
                <a:solidFill>
                  <a:schemeClr val="tx1"/>
                </a:solidFill>
                <a:miter lim="800000"/>
                <a:headEnd/>
                <a:tailEnd/>
              </a14:hiddenLine>
            </a:ext>
          </a:extLst>
        </p:spPr>
        <p:txBody>
          <a:bodyPr/>
          <a:lstStyle/>
          <a:p>
            <a:r>
              <a:rPr lang="en-US" sz="4800" b="1" dirty="0" smtClean="0">
                <a:solidFill>
                  <a:schemeClr val="bg1"/>
                </a:solidFill>
              </a:rPr>
              <a:t>EECS </a:t>
            </a:r>
            <a:r>
              <a:rPr lang="en-US" sz="4800" b="1" dirty="0">
                <a:solidFill>
                  <a:schemeClr val="bg1"/>
                </a:solidFill>
              </a:rPr>
              <a:t>3101</a:t>
            </a:r>
            <a:endParaRPr lang="en-US" sz="1400" b="1" dirty="0">
              <a:solidFill>
                <a:schemeClr val="bg1"/>
              </a:solidFill>
            </a:endParaRPr>
          </a:p>
        </p:txBody>
      </p:sp>
      <p:sp>
        <p:nvSpPr>
          <p:cNvPr id="75781" name="Rectangle 5"/>
          <p:cNvSpPr>
            <a:spLocks noChangeArrowheads="1"/>
          </p:cNvSpPr>
          <p:nvPr/>
        </p:nvSpPr>
        <p:spPr bwMode="auto">
          <a:xfrm>
            <a:off x="304800" y="1447800"/>
            <a:ext cx="3806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3200" b="1">
                <a:solidFill>
                  <a:srgbClr val="FFFF99"/>
                </a:solidFill>
              </a:rPr>
              <a:t>Prof. Andy Mirzaian</a:t>
            </a:r>
          </a:p>
        </p:txBody>
      </p:sp>
      <p:sp>
        <p:nvSpPr>
          <p:cNvPr id="75782" name="WordArt 6"/>
          <p:cNvSpPr>
            <a:spLocks noChangeArrowheads="1" noChangeShapeType="1" noTextEdit="1"/>
          </p:cNvSpPr>
          <p:nvPr/>
        </p:nvSpPr>
        <p:spPr bwMode="auto">
          <a:xfrm>
            <a:off x="533400" y="3352800"/>
            <a:ext cx="8229600" cy="1371600"/>
          </a:xfrm>
          <a:prstGeom prst="rect">
            <a:avLst/>
          </a:prstGeom>
        </p:spPr>
        <p:txBody>
          <a:bodyPr wrap="none" fromWordArt="1">
            <a:prstTxWarp prst="textPlain">
              <a:avLst>
                <a:gd name="adj" fmla="val 50000"/>
              </a:avLst>
            </a:prstTxWarp>
          </a:bodyPr>
          <a:lstStyle/>
          <a:p>
            <a:r>
              <a:rPr lang="en-CA" sz="3600" kern="10">
                <a:ln w="22225">
                  <a:solidFill>
                    <a:schemeClr val="bg1"/>
                  </a:solidFill>
                  <a:round/>
                  <a:headEnd/>
                  <a:tailEnd/>
                </a:ln>
                <a:solidFill>
                  <a:srgbClr val="000000"/>
                </a:solidFill>
                <a:effectLst>
                  <a:outerShdw dist="35921" dir="2700000" algn="ctr" rotWithShape="0">
                    <a:srgbClr val="990000"/>
                  </a:outerShdw>
                </a:effectLst>
                <a:latin typeface="Impact"/>
              </a:rPr>
              <a:t>NP-Completeness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ppt_w</p:attrName>
                                        </p:attrNameLst>
                                      </p:cBhvr>
                                      <p:tavLst>
                                        <p:tav tm="0">
                                          <p:val>
                                            <p:fltVal val="0"/>
                                          </p:val>
                                        </p:tav>
                                        <p:tav tm="100000">
                                          <p:val>
                                            <p:strVal val="#ppt_w"/>
                                          </p:val>
                                        </p:tav>
                                      </p:tavLst>
                                    </p:anim>
                                    <p:anim calcmode="lin" valueType="num">
                                      <p:cBhvr>
                                        <p:cTn id="8" dur="500" fill="hold"/>
                                        <p:tgtEl>
                                          <p:spTgt spid="7578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75782"/>
                                        </p:tgtEl>
                                        <p:attrNameLst>
                                          <p:attrName>style.visibility</p:attrName>
                                        </p:attrNameLst>
                                      </p:cBhvr>
                                      <p:to>
                                        <p:strVal val="visible"/>
                                      </p:to>
                                    </p:set>
                                    <p:anim calcmode="lin" valueType="num">
                                      <p:cBhvr>
                                        <p:cTn id="12" dur="500" fill="hold"/>
                                        <p:tgtEl>
                                          <p:spTgt spid="75782"/>
                                        </p:tgtEl>
                                        <p:attrNameLst>
                                          <p:attrName>ppt_x</p:attrName>
                                        </p:attrNameLst>
                                      </p:cBhvr>
                                      <p:tavLst>
                                        <p:tav tm="0">
                                          <p:val>
                                            <p:strVal val="#ppt_x"/>
                                          </p:val>
                                        </p:tav>
                                        <p:tav tm="100000">
                                          <p:val>
                                            <p:strVal val="#ppt_x"/>
                                          </p:val>
                                        </p:tav>
                                      </p:tavLst>
                                    </p:anim>
                                    <p:anim calcmode="lin" valueType="num">
                                      <p:cBhvr>
                                        <p:cTn id="13" dur="500" fill="hold"/>
                                        <p:tgtEl>
                                          <p:spTgt spid="75782"/>
                                        </p:tgtEl>
                                        <p:attrNameLst>
                                          <p:attrName>ppt_y</p:attrName>
                                        </p:attrNameLst>
                                      </p:cBhvr>
                                      <p:tavLst>
                                        <p:tav tm="0">
                                          <p:val>
                                            <p:strVal val="#ppt_y-#ppt_h/2"/>
                                          </p:val>
                                        </p:tav>
                                        <p:tav tm="100000">
                                          <p:val>
                                            <p:strVal val="#ppt_y"/>
                                          </p:val>
                                        </p:tav>
                                      </p:tavLst>
                                    </p:anim>
                                    <p:anim calcmode="lin" valueType="num">
                                      <p:cBhvr>
                                        <p:cTn id="14" dur="500" fill="hold"/>
                                        <p:tgtEl>
                                          <p:spTgt spid="75782"/>
                                        </p:tgtEl>
                                        <p:attrNameLst>
                                          <p:attrName>ppt_w</p:attrName>
                                        </p:attrNameLst>
                                      </p:cBhvr>
                                      <p:tavLst>
                                        <p:tav tm="0">
                                          <p:val>
                                            <p:strVal val="#ppt_w"/>
                                          </p:val>
                                        </p:tav>
                                        <p:tav tm="100000">
                                          <p:val>
                                            <p:strVal val="#ppt_w"/>
                                          </p:val>
                                        </p:tav>
                                      </p:tavLst>
                                    </p:anim>
                                    <p:anim calcmode="lin" valueType="num">
                                      <p:cBhvr>
                                        <p:cTn id="15" dur="500" fill="hold"/>
                                        <p:tgtEl>
                                          <p:spTgt spid="75782"/>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75781"/>
                                        </p:tgtEl>
                                        <p:attrNameLst>
                                          <p:attrName>style.visibility</p:attrName>
                                        </p:attrNameLst>
                                      </p:cBhvr>
                                      <p:to>
                                        <p:strVal val="visible"/>
                                      </p:to>
                                    </p:set>
                                    <p:animEffect transition="in" filter="wipe(left)">
                                      <p:cBhvr>
                                        <p:cTn id="19"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smtClean="0">
                <a:solidFill>
                  <a:srgbClr val="C00000"/>
                </a:solidFill>
                <a:latin typeface="Arial Rounded MT Bold" pitchFamily="34" charset="0"/>
              </a:rPr>
              <a:t>Boolean Formula  </a:t>
            </a:r>
            <a:r>
              <a:rPr lang="en-US" sz="2800" dirty="0" smtClean="0">
                <a:solidFill>
                  <a:schemeClr val="tx1"/>
                </a:solidFill>
                <a:latin typeface="Arial Rounded MT Bold" pitchFamily="34" charset="0"/>
              </a:rPr>
              <a:t>SAT</a:t>
            </a:r>
            <a:endParaRPr lang="en-US" sz="2800" dirty="0">
              <a:solidFill>
                <a:srgbClr val="CC0000"/>
              </a:solidFill>
              <a:latin typeface="Arial Rounded MT Bold" pitchFamily="34" charset="0"/>
            </a:endParaRPr>
          </a:p>
        </p:txBody>
      </p:sp>
      <p:sp>
        <p:nvSpPr>
          <p:cNvPr id="99331" name="Text Box 3"/>
          <p:cNvSpPr txBox="1">
            <a:spLocks noChangeArrowheads="1"/>
          </p:cNvSpPr>
          <p:nvPr/>
        </p:nvSpPr>
        <p:spPr bwMode="auto">
          <a:xfrm>
            <a:off x="457200" y="1447800"/>
            <a:ext cx="792480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defTabSz="819150" eaLnBrk="0" hangingPunct="0">
              <a:defRPr sz="2400">
                <a:solidFill>
                  <a:schemeClr val="tx1"/>
                </a:solidFill>
                <a:latin typeface="Times New Roman" pitchFamily="18" charset="0"/>
              </a:defRPr>
            </a:lvl1pPr>
            <a:lvl2pPr marL="473075" algn="l" defTabSz="819150" eaLnBrk="0" hangingPunct="0">
              <a:defRPr sz="2400">
                <a:solidFill>
                  <a:schemeClr val="tx1"/>
                </a:solidFill>
                <a:latin typeface="Times New Roman" pitchFamily="18" charset="0"/>
              </a:defRPr>
            </a:lvl2pPr>
            <a:lvl3pPr algn="l" defTabSz="819150" eaLnBrk="0" hangingPunct="0">
              <a:defRPr sz="2400">
                <a:solidFill>
                  <a:schemeClr val="tx1"/>
                </a:solidFill>
                <a:latin typeface="Times New Roman" pitchFamily="18" charset="0"/>
              </a:defRPr>
            </a:lvl3pPr>
            <a:lvl4pPr algn="l" defTabSz="819150" eaLnBrk="0" hangingPunct="0">
              <a:defRPr sz="2400">
                <a:solidFill>
                  <a:schemeClr val="tx1"/>
                </a:solidFill>
                <a:latin typeface="Times New Roman" pitchFamily="18" charset="0"/>
              </a:defRPr>
            </a:lvl4pPr>
            <a:lvl5pPr algn="l" defTabSz="819150" eaLnBrk="0" hangingPunct="0">
              <a:defRPr sz="2400">
                <a:solidFill>
                  <a:schemeClr val="tx1"/>
                </a:solidFill>
                <a:latin typeface="Times New Roman" pitchFamily="18" charset="0"/>
              </a:defRPr>
            </a:lvl5pPr>
            <a:lvl6pPr defTabSz="819150" eaLnBrk="0" fontAlgn="base" hangingPunct="0">
              <a:spcBef>
                <a:spcPct val="0"/>
              </a:spcBef>
              <a:spcAft>
                <a:spcPct val="0"/>
              </a:spcAft>
              <a:defRPr sz="2400">
                <a:solidFill>
                  <a:schemeClr val="tx1"/>
                </a:solidFill>
                <a:latin typeface="Times New Roman" pitchFamily="18" charset="0"/>
              </a:defRPr>
            </a:lvl6pPr>
            <a:lvl7pPr defTabSz="819150" eaLnBrk="0" fontAlgn="base" hangingPunct="0">
              <a:spcBef>
                <a:spcPct val="0"/>
              </a:spcBef>
              <a:spcAft>
                <a:spcPct val="0"/>
              </a:spcAft>
              <a:defRPr sz="2400">
                <a:solidFill>
                  <a:schemeClr val="tx1"/>
                </a:solidFill>
                <a:latin typeface="Times New Roman" pitchFamily="18" charset="0"/>
              </a:defRPr>
            </a:lvl7pPr>
            <a:lvl8pPr defTabSz="819150" eaLnBrk="0" fontAlgn="base" hangingPunct="0">
              <a:spcBef>
                <a:spcPct val="0"/>
              </a:spcBef>
              <a:spcAft>
                <a:spcPct val="0"/>
              </a:spcAft>
              <a:defRPr sz="2400">
                <a:solidFill>
                  <a:schemeClr val="tx1"/>
                </a:solidFill>
                <a:latin typeface="Times New Roman" pitchFamily="18" charset="0"/>
              </a:defRPr>
            </a:lvl8pPr>
            <a:lvl9pPr defTabSz="81915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US" sz="2000" dirty="0">
                <a:latin typeface="Cambria Math" panose="02040503050406030204" pitchFamily="18" charset="0"/>
                <a:ea typeface="Cambria Math" panose="02040503050406030204" pitchFamily="18" charset="0"/>
              </a:rPr>
              <a:t>is an instance of </a:t>
            </a:r>
            <a:r>
              <a:rPr lang="en-US" sz="2000" b="1" dirty="0">
                <a:solidFill>
                  <a:srgbClr val="CC0000"/>
                </a:solidFill>
                <a:latin typeface="Cambria Math" panose="02040503050406030204" pitchFamily="18" charset="0"/>
                <a:ea typeface="Cambria Math" panose="02040503050406030204" pitchFamily="18" charset="0"/>
              </a:rPr>
              <a:t>CNF-SAT</a:t>
            </a:r>
            <a:r>
              <a:rPr lang="en-US" sz="2000" dirty="0">
                <a:latin typeface="Cambria Math" panose="02040503050406030204" pitchFamily="18" charset="0"/>
                <a:ea typeface="Cambria Math" panose="02040503050406030204" pitchFamily="18" charset="0"/>
              </a:rPr>
              <a:t> or </a:t>
            </a:r>
            <a:r>
              <a:rPr lang="en-US" sz="2000" b="1" dirty="0">
                <a:solidFill>
                  <a:srgbClr val="CC0000"/>
                </a:solidFill>
                <a:latin typeface="Cambria Math" panose="02040503050406030204" pitchFamily="18" charset="0"/>
                <a:ea typeface="Cambria Math" panose="02040503050406030204" pitchFamily="18" charset="0"/>
              </a:rPr>
              <a:t>SAT</a:t>
            </a:r>
            <a:r>
              <a:rPr lang="en-US" sz="2000" dirty="0">
                <a:latin typeface="Cambria Math" panose="02040503050406030204" pitchFamily="18" charset="0"/>
                <a:ea typeface="Cambria Math" panose="02040503050406030204" pitchFamily="18" charset="0"/>
              </a:rPr>
              <a:t> for short:</a:t>
            </a:r>
            <a:endParaRPr lang="en-US" sz="2000" dirty="0">
              <a:solidFill>
                <a:schemeClr val="accent2"/>
              </a:solidFill>
              <a:latin typeface="Cambria Math" panose="02040503050406030204" pitchFamily="18" charset="0"/>
              <a:ea typeface="Cambria Math" panose="02040503050406030204" pitchFamily="18" charset="0"/>
            </a:endParaRPr>
          </a:p>
          <a:p>
            <a:pPr eaLnBrk="1" hangingPunct="1">
              <a:lnSpc>
                <a:spcPct val="110000"/>
              </a:lnSpc>
            </a:pPr>
            <a:r>
              <a:rPr lang="en-US" sz="2000" dirty="0">
                <a:latin typeface="Cambria Math" panose="02040503050406030204" pitchFamily="18" charset="0"/>
                <a:ea typeface="Cambria Math" panose="02040503050406030204" pitchFamily="18" charset="0"/>
              </a:rPr>
              <a:t>a Boolean formula in conjunctive normal form (CNF), </a:t>
            </a:r>
          </a:p>
          <a:p>
            <a:pPr eaLnBrk="1" hangingPunct="1">
              <a:lnSpc>
                <a:spcPct val="110000"/>
              </a:lnSpc>
            </a:pPr>
            <a:r>
              <a:rPr lang="en-US" sz="2000" dirty="0">
                <a:latin typeface="Cambria Math" panose="02040503050406030204" pitchFamily="18" charset="0"/>
                <a:ea typeface="Cambria Math" panose="02040503050406030204" pitchFamily="18" charset="0"/>
              </a:rPr>
              <a:t>i.e.,  a conjunction (</a:t>
            </a:r>
            <a:r>
              <a:rPr lang="en-US" sz="2000" dirty="0">
                <a:latin typeface="Cambria Math" panose="02040503050406030204" pitchFamily="18" charset="0"/>
                <a:ea typeface="Cambria Math" panose="02040503050406030204" pitchFamily="18" charset="0"/>
                <a:sym typeface="Symbol" pitchFamily="18" charset="2"/>
              </a:rPr>
              <a:t></a:t>
            </a:r>
            <a:r>
              <a:rPr lang="en-US" sz="2000" dirty="0">
                <a:latin typeface="Cambria Math" panose="02040503050406030204" pitchFamily="18" charset="0"/>
                <a:ea typeface="Cambria Math" panose="02040503050406030204" pitchFamily="18" charset="0"/>
              </a:rPr>
              <a:t>) of a number of </a:t>
            </a:r>
            <a:r>
              <a:rPr lang="en-US" sz="2000" b="1" dirty="0">
                <a:solidFill>
                  <a:srgbClr val="CC0000"/>
                </a:solidFill>
                <a:latin typeface="Cambria Math" panose="02040503050406030204" pitchFamily="18" charset="0"/>
                <a:ea typeface="Cambria Math" panose="02040503050406030204" pitchFamily="18" charset="0"/>
              </a:rPr>
              <a:t>clauses</a:t>
            </a:r>
            <a:r>
              <a:rPr lang="en-US" sz="2000" dirty="0">
                <a:latin typeface="Cambria Math" panose="02040503050406030204" pitchFamily="18" charset="0"/>
                <a:ea typeface="Cambria Math" panose="02040503050406030204" pitchFamily="18" charset="0"/>
              </a:rPr>
              <a:t> (the parentheses);  </a:t>
            </a:r>
          </a:p>
          <a:p>
            <a:pPr eaLnBrk="1" hangingPunct="1">
              <a:lnSpc>
                <a:spcPct val="110000"/>
              </a:lnSpc>
            </a:pPr>
            <a:r>
              <a:rPr lang="en-US" sz="2000" dirty="0">
                <a:latin typeface="Cambria Math" panose="02040503050406030204" pitchFamily="18" charset="0"/>
                <a:ea typeface="Cambria Math" panose="02040503050406030204" pitchFamily="18" charset="0"/>
              </a:rPr>
              <a:t>each clause is disjunction (</a:t>
            </a:r>
            <a:r>
              <a:rPr lang="en-US" sz="2000" dirty="0">
                <a:latin typeface="Cambria Math" panose="02040503050406030204" pitchFamily="18" charset="0"/>
                <a:ea typeface="Cambria Math" panose="02040503050406030204" pitchFamily="18" charset="0"/>
                <a:sym typeface="Symbol" pitchFamily="18" charset="2"/>
              </a:rPr>
              <a:t></a:t>
            </a:r>
            <a:r>
              <a:rPr lang="en-US" sz="2000" dirty="0">
                <a:latin typeface="Cambria Math" panose="02040503050406030204" pitchFamily="18" charset="0"/>
                <a:ea typeface="Cambria Math" panose="02040503050406030204" pitchFamily="18" charset="0"/>
              </a:rPr>
              <a:t>) of some </a:t>
            </a:r>
            <a:r>
              <a:rPr lang="en-US" sz="2000" b="1" dirty="0">
                <a:solidFill>
                  <a:srgbClr val="CC0000"/>
                </a:solidFill>
                <a:latin typeface="Cambria Math" panose="02040503050406030204" pitchFamily="18" charset="0"/>
                <a:ea typeface="Cambria Math" panose="02040503050406030204" pitchFamily="18" charset="0"/>
              </a:rPr>
              <a:t>literals</a:t>
            </a:r>
            <a:r>
              <a:rPr lang="en-US" sz="2000" dirty="0">
                <a:latin typeface="Cambria Math" panose="02040503050406030204" pitchFamily="18" charset="0"/>
                <a:ea typeface="Cambria Math" panose="02040503050406030204" pitchFamily="18" charset="0"/>
              </a:rPr>
              <a:t>;</a:t>
            </a:r>
          </a:p>
          <a:p>
            <a:pPr eaLnBrk="1" hangingPunct="1">
              <a:lnSpc>
                <a:spcPct val="110000"/>
              </a:lnSpc>
            </a:pPr>
            <a:r>
              <a:rPr lang="en-US" sz="2000" dirty="0">
                <a:latin typeface="Cambria Math" panose="02040503050406030204" pitchFamily="18" charset="0"/>
                <a:ea typeface="Cambria Math" panose="02040503050406030204" pitchFamily="18" charset="0"/>
              </a:rPr>
              <a:t>each literal is a Boolean </a:t>
            </a:r>
            <a:r>
              <a:rPr lang="en-US" sz="2000" b="1" dirty="0">
                <a:solidFill>
                  <a:srgbClr val="CC0000"/>
                </a:solidFill>
                <a:latin typeface="Cambria Math" panose="02040503050406030204" pitchFamily="18" charset="0"/>
                <a:ea typeface="Cambria Math" panose="02040503050406030204" pitchFamily="18" charset="0"/>
              </a:rPr>
              <a:t>variable</a:t>
            </a:r>
            <a:r>
              <a:rPr lang="en-US" sz="2000" dirty="0">
                <a:latin typeface="Cambria Math" panose="02040503050406030204" pitchFamily="18" charset="0"/>
                <a:ea typeface="Cambria Math" panose="02040503050406030204" pitchFamily="18" charset="0"/>
              </a:rPr>
              <a:t> or negation of a Boolean variable. </a:t>
            </a:r>
            <a:endParaRPr lang="en-US" sz="2000" dirty="0">
              <a:solidFill>
                <a:srgbClr val="CC0000"/>
              </a:solidFill>
              <a:latin typeface="Cambria Math" panose="02040503050406030204" pitchFamily="18" charset="0"/>
              <a:ea typeface="Cambria Math" panose="02040503050406030204" pitchFamily="18" charset="0"/>
            </a:endParaRPr>
          </a:p>
        </p:txBody>
      </p:sp>
      <p:graphicFrame>
        <p:nvGraphicFramePr>
          <p:cNvPr id="99377" name="Object 49"/>
          <p:cNvGraphicFramePr>
            <a:graphicFrameLocks noChangeAspect="1"/>
          </p:cNvGraphicFramePr>
          <p:nvPr/>
        </p:nvGraphicFramePr>
        <p:xfrm>
          <a:off x="457200" y="914400"/>
          <a:ext cx="7759700" cy="369888"/>
        </p:xfrm>
        <a:graphic>
          <a:graphicData uri="http://schemas.openxmlformats.org/presentationml/2006/ole">
            <mc:AlternateContent xmlns:mc="http://schemas.openxmlformats.org/markup-compatibility/2006">
              <mc:Choice xmlns:v="urn:schemas-microsoft-com:vml" Requires="v">
                <p:oleObj spid="_x0000_s99444" name="Equation" r:id="rId3" imgW="4254480" imgH="203040" progId="Equation.3">
                  <p:embed/>
                </p:oleObj>
              </mc:Choice>
              <mc:Fallback>
                <p:oleObj name="Equation" r:id="rId3" imgW="4254480" imgH="20304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77597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9380" name="Rectangle 52"/>
              <p:cNvSpPr>
                <a:spLocks noChangeArrowheads="1"/>
              </p:cNvSpPr>
              <p:nvPr/>
            </p:nvSpPr>
            <p:spPr bwMode="auto">
              <a:xfrm>
                <a:off x="165847" y="3352800"/>
                <a:ext cx="8839200" cy="2923877"/>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marL="282575" indent="-282575" algn="l">
                  <a:lnSpc>
                    <a:spcPct val="110000"/>
                  </a:lnSpc>
                  <a:spcBef>
                    <a:spcPct val="50000"/>
                  </a:spcBef>
                  <a:buFont typeface="Wingdings" pitchFamily="2" charset="2"/>
                  <a:buChar char="§"/>
                </a:pPr>
                <a14:m>
                  <m:oMath xmlns:m="http://schemas.openxmlformats.org/officeDocument/2006/math">
                    <m:r>
                      <a:rPr lang="en-US" sz="2000" i="1" dirty="0" smtClean="0">
                        <a:solidFill>
                          <a:schemeClr val="hlink"/>
                        </a:solidFill>
                        <a:latin typeface="Cambria Math" panose="02040503050406030204" pitchFamily="18" charset="0"/>
                        <a:ea typeface="Cambria Math" panose="02040503050406030204" pitchFamily="18" charset="0"/>
                      </a:rPr>
                      <m:t>𝑘</m:t>
                    </m:r>
                  </m:oMath>
                </a14:m>
                <a:r>
                  <a:rPr lang="en-US" sz="2000" dirty="0" smtClean="0">
                    <a:solidFill>
                      <a:schemeClr val="hlink"/>
                    </a:solidFill>
                    <a:latin typeface="Cambria Math" panose="02040503050406030204" pitchFamily="18" charset="0"/>
                    <a:ea typeface="Cambria Math" panose="02040503050406030204" pitchFamily="18" charset="0"/>
                  </a:rPr>
                  <a:t>SAT:  instances are in </a:t>
                </a:r>
                <a14:m>
                  <m:oMath xmlns:m="http://schemas.openxmlformats.org/officeDocument/2006/math">
                    <m:r>
                      <a:rPr lang="en-US" sz="2000" i="1" dirty="0" smtClean="0">
                        <a:solidFill>
                          <a:schemeClr val="hlink"/>
                        </a:solidFill>
                        <a:latin typeface="Cambria Math" panose="02040503050406030204" pitchFamily="18" charset="0"/>
                        <a:ea typeface="Cambria Math" panose="02040503050406030204" pitchFamily="18" charset="0"/>
                      </a:rPr>
                      <m:t>𝑘</m:t>
                    </m:r>
                  </m:oMath>
                </a14:m>
                <a:r>
                  <a:rPr lang="en-US" sz="2000" dirty="0" smtClean="0">
                    <a:solidFill>
                      <a:schemeClr val="hlink"/>
                    </a:solidFill>
                    <a:latin typeface="Cambria Math" panose="02040503050406030204" pitchFamily="18" charset="0"/>
                    <a:ea typeface="Cambria Math" panose="02040503050406030204" pitchFamily="18" charset="0"/>
                  </a:rPr>
                  <a:t>-CNF, i.e., each clause has </a:t>
                </a:r>
                <a14:m>
                  <m:oMath xmlns:m="http://schemas.openxmlformats.org/officeDocument/2006/math">
                    <m:r>
                      <a:rPr lang="en-CA" sz="2000" b="0" i="1" smtClean="0">
                        <a:solidFill>
                          <a:schemeClr val="hlink"/>
                        </a:solidFill>
                        <a:latin typeface="Cambria Math" panose="02040503050406030204" pitchFamily="18" charset="0"/>
                        <a:ea typeface="Cambria Math" panose="02040503050406030204" pitchFamily="18" charset="0"/>
                      </a:rPr>
                      <m:t>≤</m:t>
                    </m:r>
                    <m:r>
                      <a:rPr lang="en-CA" sz="2000" b="0" i="1" smtClean="0">
                        <a:solidFill>
                          <a:schemeClr val="hlink"/>
                        </a:solidFill>
                        <a:latin typeface="Cambria Math" panose="02040503050406030204" pitchFamily="18" charset="0"/>
                        <a:ea typeface="Cambria Math" panose="02040503050406030204" pitchFamily="18" charset="0"/>
                      </a:rPr>
                      <m:t>𝑘</m:t>
                    </m:r>
                  </m:oMath>
                </a14:m>
                <a:r>
                  <a:rPr lang="en-US" sz="2000" dirty="0" smtClean="0">
                    <a:solidFill>
                      <a:schemeClr val="hlink"/>
                    </a:solidFill>
                    <a:latin typeface="Cambria Math" panose="02040503050406030204" pitchFamily="18" charset="0"/>
                    <a:ea typeface="Cambria Math" panose="02040503050406030204" pitchFamily="18" charset="0"/>
                  </a:rPr>
                  <a:t> literals.</a:t>
                </a:r>
              </a:p>
              <a:p>
                <a:pPr marL="282575" indent="-282575" algn="l">
                  <a:lnSpc>
                    <a:spcPct val="110000"/>
                  </a:lnSpc>
                  <a:spcBef>
                    <a:spcPct val="50000"/>
                  </a:spcBef>
                  <a:buFont typeface="Wingdings" pitchFamily="2" charset="2"/>
                  <a:buChar char="§"/>
                </a:pPr>
                <a:r>
                  <a:rPr lang="en-US" sz="2000" dirty="0" smtClean="0">
                    <a:solidFill>
                      <a:schemeClr val="hlink"/>
                    </a:solidFill>
                    <a:latin typeface="Cambria Math" panose="02040503050406030204" pitchFamily="18" charset="0"/>
                    <a:ea typeface="Cambria Math" panose="02040503050406030204" pitchFamily="18" charset="0"/>
                  </a:rPr>
                  <a:t>3SAT</a:t>
                </a:r>
                <a:r>
                  <a:rPr lang="en-US" sz="2000" dirty="0">
                    <a:solidFill>
                      <a:schemeClr val="hlink"/>
                    </a:solidFill>
                    <a:latin typeface="Cambria Math" panose="02040503050406030204" pitchFamily="18" charset="0"/>
                    <a:ea typeface="Cambria Math" panose="02040503050406030204" pitchFamily="18" charset="0"/>
                  </a:rPr>
                  <a:t>:  </a:t>
                </a:r>
                <a:r>
                  <a:rPr lang="en-US" sz="2000" dirty="0" smtClean="0">
                    <a:solidFill>
                      <a:schemeClr val="hlink"/>
                    </a:solidFill>
                    <a:latin typeface="Cambria Math" panose="02040503050406030204" pitchFamily="18" charset="0"/>
                    <a:ea typeface="Cambria Math" panose="02040503050406030204" pitchFamily="18" charset="0"/>
                  </a:rPr>
                  <a:t>instances are in 3-CNF.                             </a:t>
                </a:r>
                <a:r>
                  <a:rPr lang="en-US" sz="2000" dirty="0" smtClean="0">
                    <a:solidFill>
                      <a:srgbClr val="993300"/>
                    </a:solidFill>
                    <a:latin typeface="Cambria Math" panose="02040503050406030204" pitchFamily="18" charset="0"/>
                    <a:ea typeface="Cambria Math" panose="02040503050406030204" pitchFamily="18" charset="0"/>
                  </a:rPr>
                  <a:t>(e.g.,  </a:t>
                </a:r>
                <a14:m>
                  <m:oMath xmlns:m="http://schemas.openxmlformats.org/officeDocument/2006/math">
                    <m:r>
                      <a:rPr lang="el-GR" sz="2000" i="1" dirty="0" smtClean="0">
                        <a:solidFill>
                          <a:srgbClr val="993300"/>
                        </a:solidFill>
                        <a:latin typeface="Cambria Math"/>
                        <a:ea typeface="Cambria Math"/>
                      </a:rPr>
                      <m:t>𝜑</m:t>
                    </m:r>
                  </m:oMath>
                </a14:m>
                <a:r>
                  <a:rPr lang="en-US" sz="2000" dirty="0" smtClean="0">
                    <a:solidFill>
                      <a:srgbClr val="993300"/>
                    </a:solidFill>
                    <a:latin typeface="Cambria Math" panose="02040503050406030204" pitchFamily="18" charset="0"/>
                    <a:ea typeface="Cambria Math" panose="02040503050406030204" pitchFamily="18" charset="0"/>
                  </a:rPr>
                  <a:t>  </a:t>
                </a:r>
                <a:r>
                  <a:rPr lang="en-US" sz="2000" dirty="0">
                    <a:solidFill>
                      <a:srgbClr val="993300"/>
                    </a:solidFill>
                    <a:latin typeface="Cambria Math" panose="02040503050406030204" pitchFamily="18" charset="0"/>
                    <a:ea typeface="Cambria Math" panose="02040503050406030204" pitchFamily="18" charset="0"/>
                  </a:rPr>
                  <a:t>above)</a:t>
                </a:r>
              </a:p>
              <a:p>
                <a:pPr marL="282575" indent="-282575" algn="l">
                  <a:lnSpc>
                    <a:spcPct val="110000"/>
                  </a:lnSpc>
                  <a:spcBef>
                    <a:spcPct val="50000"/>
                  </a:spcBef>
                  <a:buFont typeface="Wingdings" pitchFamily="2" charset="2"/>
                  <a:buChar char="§"/>
                </a:pPr>
                <a:r>
                  <a:rPr lang="en-US" sz="2000" dirty="0" smtClean="0">
                    <a:solidFill>
                      <a:schemeClr val="hlink"/>
                    </a:solidFill>
                    <a:latin typeface="Cambria Math" panose="02040503050406030204" pitchFamily="18" charset="0"/>
                    <a:ea typeface="Cambria Math" panose="02040503050406030204" pitchFamily="18" charset="0"/>
                  </a:rPr>
                  <a:t>A </a:t>
                </a:r>
                <a:r>
                  <a:rPr lang="en-US" sz="2000" dirty="0">
                    <a:solidFill>
                      <a:schemeClr val="hlink"/>
                    </a:solidFill>
                    <a:latin typeface="Cambria Math" panose="02040503050406030204" pitchFamily="18" charset="0"/>
                    <a:ea typeface="Cambria Math" panose="02040503050406030204" pitchFamily="18" charset="0"/>
                  </a:rPr>
                  <a:t>Boolean formula is</a:t>
                </a:r>
                <a:r>
                  <a:rPr lang="en-US" sz="2000" dirty="0">
                    <a:latin typeface="Cambria Math" panose="02040503050406030204" pitchFamily="18" charset="0"/>
                    <a:ea typeface="Cambria Math" panose="02040503050406030204" pitchFamily="18" charset="0"/>
                  </a:rPr>
                  <a:t> </a:t>
                </a:r>
                <a:r>
                  <a:rPr lang="en-US" sz="2000" b="1" dirty="0" err="1">
                    <a:solidFill>
                      <a:srgbClr val="CC0000"/>
                    </a:solidFill>
                    <a:latin typeface="Cambria Math" panose="02040503050406030204" pitchFamily="18" charset="0"/>
                    <a:ea typeface="Cambria Math" panose="02040503050406030204" pitchFamily="18" charset="0"/>
                  </a:rPr>
                  <a:t>satisfiable</a:t>
                </a:r>
                <a:r>
                  <a:rPr lang="en-US" sz="2000" dirty="0" smtClean="0">
                    <a:latin typeface="Cambria Math" panose="02040503050406030204" pitchFamily="18" charset="0"/>
                    <a:ea typeface="Cambria Math" panose="02040503050406030204" pitchFamily="18" charset="0"/>
                  </a:rPr>
                  <a:t>,                         </a:t>
                </a:r>
                <a:r>
                  <a:rPr lang="en-US" sz="2000" dirty="0" smtClean="0">
                    <a:solidFill>
                      <a:srgbClr val="993300"/>
                    </a:solidFill>
                    <a:latin typeface="Cambria Math" panose="02040503050406030204" pitchFamily="18" charset="0"/>
                    <a:ea typeface="Cambria Math" panose="02040503050406030204" pitchFamily="18" charset="0"/>
                  </a:rPr>
                  <a:t>(Is  </a:t>
                </a:r>
                <a14:m>
                  <m:oMath xmlns:m="http://schemas.openxmlformats.org/officeDocument/2006/math">
                    <m:r>
                      <a:rPr lang="el-GR" sz="2000" i="1" smtClean="0">
                        <a:solidFill>
                          <a:srgbClr val="993300"/>
                        </a:solidFill>
                        <a:latin typeface="Cambria Math"/>
                        <a:ea typeface="Cambria Math"/>
                      </a:rPr>
                      <m:t>𝜑</m:t>
                    </m:r>
                  </m:oMath>
                </a14:m>
                <a:r>
                  <a:rPr lang="en-US" sz="2000" dirty="0">
                    <a:solidFill>
                      <a:srgbClr val="993300"/>
                    </a:solidFill>
                    <a:latin typeface="Cambria Math" panose="02040503050406030204" pitchFamily="18" charset="0"/>
                    <a:ea typeface="Cambria Math" panose="02040503050406030204" pitchFamily="18" charset="0"/>
                  </a:rPr>
                  <a:t>  </a:t>
                </a:r>
                <a:r>
                  <a:rPr lang="en-US" sz="2000" dirty="0" err="1">
                    <a:solidFill>
                      <a:srgbClr val="993300"/>
                    </a:solidFill>
                    <a:latin typeface="Cambria Math" panose="02040503050406030204" pitchFamily="18" charset="0"/>
                    <a:ea typeface="Cambria Math" panose="02040503050406030204" pitchFamily="18" charset="0"/>
                  </a:rPr>
                  <a:t>satisfiable</a:t>
                </a:r>
                <a:r>
                  <a:rPr lang="en-US" sz="2000" dirty="0">
                    <a:solidFill>
                      <a:srgbClr val="993300"/>
                    </a:solidFill>
                    <a:latin typeface="Cambria Math" panose="02040503050406030204" pitchFamily="18" charset="0"/>
                    <a:ea typeface="Cambria Math" panose="02040503050406030204" pitchFamily="18" charset="0"/>
                  </a:rPr>
                  <a:t>?)</a:t>
                </a:r>
                <a:r>
                  <a:rPr lang="en-US" sz="2000" dirty="0">
                    <a:solidFill>
                      <a:schemeClr val="tx1"/>
                    </a:solidFill>
                    <a:latin typeface="Cambria Math" panose="02040503050406030204" pitchFamily="18" charset="0"/>
                    <a:ea typeface="Cambria Math" panose="02040503050406030204" pitchFamily="18" charset="0"/>
                  </a:rPr>
                  <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hlink"/>
                    </a:solidFill>
                    <a:latin typeface="Cambria Math" panose="02040503050406030204" pitchFamily="18" charset="0"/>
                    <a:ea typeface="Cambria Math" panose="02040503050406030204" pitchFamily="18" charset="0"/>
                  </a:rPr>
                  <a:t>if there is a truth assignment to its variables that makes the formula true.</a:t>
                </a:r>
                <a:endParaRPr lang="en-US" sz="2000" dirty="0">
                  <a:solidFill>
                    <a:srgbClr val="CC0000"/>
                  </a:solidFill>
                  <a:latin typeface="Cambria Math" panose="02040503050406030204" pitchFamily="18" charset="0"/>
                  <a:ea typeface="Cambria Math" panose="02040503050406030204" pitchFamily="18" charset="0"/>
                </a:endParaRPr>
              </a:p>
              <a:p>
                <a:pPr marL="282575" indent="-282575" algn="l">
                  <a:lnSpc>
                    <a:spcPct val="110000"/>
                  </a:lnSpc>
                  <a:spcBef>
                    <a:spcPct val="50000"/>
                  </a:spcBef>
                  <a:buFont typeface="Wingdings" pitchFamily="2" charset="2"/>
                  <a:buChar char="§"/>
                </a:pPr>
                <a:r>
                  <a:rPr lang="en-US" sz="2000" dirty="0">
                    <a:solidFill>
                      <a:schemeClr val="hlink"/>
                    </a:solidFill>
                    <a:latin typeface="Cambria Math" panose="02040503050406030204" pitchFamily="18" charset="0"/>
                    <a:ea typeface="Cambria Math" panose="02040503050406030204" pitchFamily="18" charset="0"/>
                  </a:rPr>
                  <a:t>A Boolean formula is</a:t>
                </a:r>
                <a:r>
                  <a:rPr lang="en-US" sz="2000" dirty="0">
                    <a:latin typeface="Cambria Math" panose="02040503050406030204" pitchFamily="18" charset="0"/>
                    <a:ea typeface="Cambria Math" panose="02040503050406030204" pitchFamily="18" charset="0"/>
                  </a:rPr>
                  <a:t> </a:t>
                </a:r>
                <a:r>
                  <a:rPr lang="en-US" sz="2000" dirty="0">
                    <a:solidFill>
                      <a:schemeClr val="hlink"/>
                    </a:solidFill>
                    <a:latin typeface="Cambria Math" panose="02040503050406030204" pitchFamily="18" charset="0"/>
                    <a:ea typeface="Cambria Math" panose="02040503050406030204" pitchFamily="18" charset="0"/>
                  </a:rPr>
                  <a:t>a</a:t>
                </a:r>
                <a:r>
                  <a:rPr lang="en-US" sz="2000" b="1" dirty="0">
                    <a:solidFill>
                      <a:srgbClr val="CC0000"/>
                    </a:solidFill>
                    <a:latin typeface="Cambria Math" panose="02040503050406030204" pitchFamily="18" charset="0"/>
                    <a:ea typeface="Cambria Math" panose="02040503050406030204" pitchFamily="18" charset="0"/>
                  </a:rPr>
                  <a:t> tautology</a:t>
                </a:r>
                <a:r>
                  <a:rPr lang="en-US" sz="2000" dirty="0">
                    <a:latin typeface="Cambria Math" panose="02040503050406030204" pitchFamily="18" charset="0"/>
                    <a:ea typeface="Cambria Math" panose="02040503050406030204" pitchFamily="18" charset="0"/>
                  </a:rPr>
                  <a:t>, </a:t>
                </a:r>
                <a:r>
                  <a:rPr lang="en-US" sz="2000" dirty="0" smtClean="0">
                    <a:latin typeface="Cambria Math" panose="02040503050406030204" pitchFamily="18" charset="0"/>
                    <a:ea typeface="Cambria Math" panose="02040503050406030204" pitchFamily="18" charset="0"/>
                  </a:rPr>
                  <a:t>                       </a:t>
                </a:r>
                <a:r>
                  <a:rPr lang="en-US" sz="2000" dirty="0" smtClean="0">
                    <a:solidFill>
                      <a:srgbClr val="993300"/>
                    </a:solidFill>
                    <a:latin typeface="Cambria Math" panose="02040503050406030204" pitchFamily="18" charset="0"/>
                    <a:ea typeface="Cambria Math" panose="02040503050406030204" pitchFamily="18" charset="0"/>
                  </a:rPr>
                  <a:t>(</a:t>
                </a:r>
                <a:r>
                  <a:rPr lang="en-US" sz="2000" dirty="0">
                    <a:solidFill>
                      <a:srgbClr val="993300"/>
                    </a:solidFill>
                    <a:latin typeface="Cambria Math" panose="02040503050406030204" pitchFamily="18" charset="0"/>
                    <a:ea typeface="Cambria Math" panose="02040503050406030204" pitchFamily="18" charset="0"/>
                  </a:rPr>
                  <a:t>Is  </a:t>
                </a:r>
                <a14:m>
                  <m:oMath xmlns:m="http://schemas.openxmlformats.org/officeDocument/2006/math">
                    <m:r>
                      <a:rPr lang="el-GR" sz="2000" i="1" smtClean="0">
                        <a:solidFill>
                          <a:srgbClr val="993300"/>
                        </a:solidFill>
                        <a:latin typeface="Cambria Math"/>
                        <a:ea typeface="Cambria Math"/>
                      </a:rPr>
                      <m:t>𝜑</m:t>
                    </m:r>
                  </m:oMath>
                </a14:m>
                <a:r>
                  <a:rPr lang="en-US" sz="2000" dirty="0">
                    <a:solidFill>
                      <a:srgbClr val="993300"/>
                    </a:solidFill>
                    <a:latin typeface="Cambria Math" panose="02040503050406030204" pitchFamily="18" charset="0"/>
                    <a:ea typeface="Cambria Math" panose="02040503050406030204" pitchFamily="18" charset="0"/>
                  </a:rPr>
                  <a:t>  a tautology?) </a:t>
                </a:r>
                <a:r>
                  <a:rPr lang="en-US" sz="2000" dirty="0">
                    <a:latin typeface="Cambria Math" panose="02040503050406030204" pitchFamily="18" charset="0"/>
                    <a:ea typeface="Cambria Math" panose="02040503050406030204" pitchFamily="18" charset="0"/>
                  </a:rPr>
                  <a:t/>
                </a:r>
                <a:br>
                  <a:rPr lang="en-US" sz="2000" dirty="0">
                    <a:latin typeface="Cambria Math" panose="02040503050406030204" pitchFamily="18" charset="0"/>
                    <a:ea typeface="Cambria Math" panose="02040503050406030204" pitchFamily="18" charset="0"/>
                  </a:rPr>
                </a:br>
                <a:r>
                  <a:rPr lang="en-US" sz="2000" dirty="0">
                    <a:solidFill>
                      <a:schemeClr val="hlink"/>
                    </a:solidFill>
                    <a:latin typeface="Cambria Math" panose="02040503050406030204" pitchFamily="18" charset="0"/>
                    <a:ea typeface="Cambria Math" panose="02040503050406030204" pitchFamily="18" charset="0"/>
                  </a:rPr>
                  <a:t>if every truth assignment of its variables makes the formula true.</a:t>
                </a:r>
                <a:br>
                  <a:rPr lang="en-US" sz="2000" dirty="0">
                    <a:solidFill>
                      <a:schemeClr val="hlink"/>
                    </a:solidFill>
                    <a:latin typeface="Cambria Math" panose="02040503050406030204" pitchFamily="18" charset="0"/>
                    <a:ea typeface="Cambria Math" panose="02040503050406030204" pitchFamily="18" charset="0"/>
                  </a:rPr>
                </a:br>
                <a:r>
                  <a:rPr lang="en-US" sz="2000" dirty="0">
                    <a:solidFill>
                      <a:srgbClr val="CC0000"/>
                    </a:solidFill>
                    <a:latin typeface="Cambria Math" panose="02040503050406030204" pitchFamily="18" charset="0"/>
                    <a:ea typeface="Cambria Math" panose="02040503050406030204" pitchFamily="18" charset="0"/>
                  </a:rPr>
                  <a:t>(Negation of a tautology is </a:t>
                </a:r>
                <a:r>
                  <a:rPr lang="en-US" sz="2000" dirty="0" err="1">
                    <a:solidFill>
                      <a:srgbClr val="CC0000"/>
                    </a:solidFill>
                    <a:latin typeface="Cambria Math" panose="02040503050406030204" pitchFamily="18" charset="0"/>
                    <a:ea typeface="Cambria Math" panose="02040503050406030204" pitchFamily="18" charset="0"/>
                  </a:rPr>
                  <a:t>unsatisfiable</a:t>
                </a:r>
                <a:r>
                  <a:rPr lang="en-US" sz="2000" dirty="0">
                    <a:solidFill>
                      <a:srgbClr val="CC0000"/>
                    </a:solidFill>
                    <a:latin typeface="Cambria Math" panose="02040503050406030204" pitchFamily="18" charset="0"/>
                    <a:ea typeface="Cambria Math" panose="02040503050406030204" pitchFamily="18" charset="0"/>
                  </a:rPr>
                  <a:t>.)</a:t>
                </a:r>
              </a:p>
            </p:txBody>
          </p:sp>
        </mc:Choice>
        <mc:Fallback xmlns="">
          <p:sp>
            <p:nvSpPr>
              <p:cNvPr id="99380" name="Rectangle 52"/>
              <p:cNvSpPr>
                <a:spLocks noRot="1" noChangeAspect="1" noMove="1" noResize="1" noEditPoints="1" noAdjustHandles="1" noChangeArrowheads="1" noChangeShapeType="1" noTextEdit="1"/>
              </p:cNvSpPr>
              <p:nvPr/>
            </p:nvSpPr>
            <p:spPr bwMode="auto">
              <a:xfrm>
                <a:off x="165847" y="3352800"/>
                <a:ext cx="8839200" cy="2923877"/>
              </a:xfrm>
              <a:prstGeom prst="rect">
                <a:avLst/>
              </a:prstGeom>
              <a:blipFill rotWithShape="1">
                <a:blip r:embed="rId5"/>
                <a:stretch>
                  <a:fillRect l="-552" t="-1042" b="-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3EDEDE8A-5CF4-4A0F-9B71-AAD942558277}"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500" fill="hold"/>
                                        <p:tgtEl>
                                          <p:spTgt spid="99330"/>
                                        </p:tgtEl>
                                        <p:attrNameLst>
                                          <p:attrName>ppt_w</p:attrName>
                                        </p:attrNameLst>
                                      </p:cBhvr>
                                      <p:tavLst>
                                        <p:tav tm="0">
                                          <p:val>
                                            <p:fltVal val="0"/>
                                          </p:val>
                                        </p:tav>
                                        <p:tav tm="100000">
                                          <p:val>
                                            <p:strVal val="#ppt_w"/>
                                          </p:val>
                                        </p:tav>
                                      </p:tavLst>
                                    </p:anim>
                                    <p:anim calcmode="lin" valueType="num">
                                      <p:cBhvr>
                                        <p:cTn id="8" dur="500" fill="hold"/>
                                        <p:tgtEl>
                                          <p:spTgt spid="9933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99377"/>
                                        </p:tgtEl>
                                        <p:attrNameLst>
                                          <p:attrName>style.visibility</p:attrName>
                                        </p:attrNameLst>
                                      </p:cBhvr>
                                      <p:to>
                                        <p:strVal val="visible"/>
                                      </p:to>
                                    </p:set>
                                    <p:animEffect transition="in" filter="wipe(left)">
                                      <p:cBhvr>
                                        <p:cTn id="13" dur="500"/>
                                        <p:tgtEl>
                                          <p:spTgt spid="99377"/>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99331"/>
                                        </p:tgtEl>
                                        <p:attrNameLst>
                                          <p:attrName>style.visibility</p:attrName>
                                        </p:attrNameLst>
                                      </p:cBhvr>
                                      <p:to>
                                        <p:strVal val="visible"/>
                                      </p:to>
                                    </p:set>
                                    <p:animEffect transition="in" filter="wipe(up)">
                                      <p:cBhvr>
                                        <p:cTn id="17" dur="500"/>
                                        <p:tgtEl>
                                          <p:spTgt spid="993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80">
                                            <p:txEl>
                                              <p:pRg st="0" end="0"/>
                                            </p:txEl>
                                          </p:spTgt>
                                        </p:tgtEl>
                                        <p:attrNameLst>
                                          <p:attrName>style.visibility</p:attrName>
                                        </p:attrNameLst>
                                      </p:cBhvr>
                                      <p:to>
                                        <p:strVal val="visible"/>
                                      </p:to>
                                    </p:set>
                                    <p:animEffect transition="in" filter="wipe(left)">
                                      <p:cBhvr>
                                        <p:cTn id="22" dur="500"/>
                                        <p:tgtEl>
                                          <p:spTgt spid="993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80">
                                            <p:txEl>
                                              <p:pRg st="1" end="1"/>
                                            </p:txEl>
                                          </p:spTgt>
                                        </p:tgtEl>
                                        <p:attrNameLst>
                                          <p:attrName>style.visibility</p:attrName>
                                        </p:attrNameLst>
                                      </p:cBhvr>
                                      <p:to>
                                        <p:strVal val="visible"/>
                                      </p:to>
                                    </p:set>
                                    <p:animEffect transition="in" filter="wipe(left)">
                                      <p:cBhvr>
                                        <p:cTn id="27" dur="500"/>
                                        <p:tgtEl>
                                          <p:spTgt spid="993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380">
                                            <p:txEl>
                                              <p:pRg st="2" end="2"/>
                                            </p:txEl>
                                          </p:spTgt>
                                        </p:tgtEl>
                                        <p:attrNameLst>
                                          <p:attrName>style.visibility</p:attrName>
                                        </p:attrNameLst>
                                      </p:cBhvr>
                                      <p:to>
                                        <p:strVal val="visible"/>
                                      </p:to>
                                    </p:set>
                                    <p:animEffect transition="in" filter="wipe(left)">
                                      <p:cBhvr>
                                        <p:cTn id="32" dur="500"/>
                                        <p:tgtEl>
                                          <p:spTgt spid="9938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9380">
                                            <p:txEl>
                                              <p:pRg st="3" end="3"/>
                                            </p:txEl>
                                          </p:spTgt>
                                        </p:tgtEl>
                                        <p:attrNameLst>
                                          <p:attrName>style.visibility</p:attrName>
                                        </p:attrNameLst>
                                      </p:cBhvr>
                                      <p:to>
                                        <p:strVal val="visible"/>
                                      </p:to>
                                    </p:set>
                                    <p:animEffect transition="in" filter="wipe(left)">
                                      <p:cBhvr>
                                        <p:cTn id="37" dur="500"/>
                                        <p:tgtEl>
                                          <p:spTgt spid="993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autoUpdateAnimBg="0"/>
      <p:bldP spid="99331" grpId="0" autoUpdateAnimBg="0"/>
      <p:bldP spid="9938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tx1"/>
                </a:solidFill>
                <a:latin typeface="Arial Rounded MT Bold" pitchFamily="34" charset="0"/>
              </a:rPr>
              <a:t>2SAT </a:t>
            </a:r>
            <a:r>
              <a:rPr lang="en-US" sz="2800">
                <a:solidFill>
                  <a:schemeClr val="tx1"/>
                </a:solidFill>
                <a:latin typeface="Arial Rounded MT Bold" pitchFamily="34" charset="0"/>
                <a:sym typeface="Symbol" pitchFamily="18" charset="2"/>
              </a:rPr>
              <a:t> P</a:t>
            </a:r>
            <a:endParaRPr lang="en-US" sz="2800">
              <a:solidFill>
                <a:srgbClr val="CC0000"/>
              </a:solidFill>
              <a:latin typeface="Arial Rounded MT Bold" pitchFamily="34" charset="0"/>
            </a:endParaRPr>
          </a:p>
        </p:txBody>
      </p:sp>
      <mc:AlternateContent xmlns:mc="http://schemas.openxmlformats.org/markup-compatibility/2006" xmlns:a14="http://schemas.microsoft.com/office/drawing/2010/main">
        <mc:Choice Requires="a14">
          <p:sp>
            <p:nvSpPr>
              <p:cNvPr id="137224" name="Text Box 8"/>
              <p:cNvSpPr txBox="1">
                <a:spLocks noChangeArrowheads="1"/>
              </p:cNvSpPr>
              <p:nvPr/>
            </p:nvSpPr>
            <p:spPr bwMode="auto">
              <a:xfrm>
                <a:off x="851849" y="1219200"/>
                <a:ext cx="6930052" cy="1201419"/>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bIns="46800">
                <a:spAutoFit/>
              </a:bodyPr>
              <a:lstStyle/>
              <a:p>
                <a:pPr algn="l" defTabSz="1165225"/>
                <a:r>
                  <a:rPr lang="en-US" sz="1800" b="1" dirty="0" smtClean="0"/>
                  <a:t>Step 1:   </a:t>
                </a:r>
                <a:r>
                  <a:rPr lang="en-US" sz="1800" dirty="0" smtClean="0">
                    <a:solidFill>
                      <a:schemeClr val="accent2"/>
                    </a:solidFill>
                  </a:rPr>
                  <a:t>	</a:t>
                </a:r>
                <a:r>
                  <a:rPr lang="en-US" sz="1800" dirty="0" smtClean="0">
                    <a:solidFill>
                      <a:srgbClr val="C00000"/>
                    </a:solidFill>
                  </a:rPr>
                  <a:t>Idea:   </a:t>
                </a:r>
                <a14:m>
                  <m:oMath xmlns:m="http://schemas.openxmlformats.org/officeDocument/2006/math">
                    <m:d>
                      <m:dPr>
                        <m:ctrlPr>
                          <a:rPr lang="en-CA" sz="1800" b="0" i="1" smtClean="0">
                            <a:solidFill>
                              <a:srgbClr val="C00000"/>
                            </a:solidFill>
                            <a:latin typeface="Cambria Math"/>
                          </a:rPr>
                        </m:ctrlPr>
                      </m:dPr>
                      <m:e>
                        <m:r>
                          <a:rPr lang="en-CA" sz="1800" b="0" i="1" smtClean="0">
                            <a:solidFill>
                              <a:srgbClr val="C00000"/>
                            </a:solidFill>
                            <a:latin typeface="Cambria Math"/>
                          </a:rPr>
                          <m:t>𝑥</m:t>
                        </m:r>
                        <m:r>
                          <a:rPr lang="en-CA" sz="1800" b="0" i="1" smtClean="0">
                            <a:solidFill>
                              <a:srgbClr val="C00000"/>
                            </a:solidFill>
                            <a:latin typeface="Cambria Math"/>
                            <a:ea typeface="Cambria Math"/>
                          </a:rPr>
                          <m:t>∨</m:t>
                        </m:r>
                        <m:r>
                          <a:rPr lang="en-CA" sz="1800" b="0" i="1" smtClean="0">
                            <a:solidFill>
                              <a:srgbClr val="C00000"/>
                            </a:solidFill>
                            <a:latin typeface="Cambria Math"/>
                            <a:ea typeface="Cambria Math"/>
                          </a:rPr>
                          <m:t>𝑦</m:t>
                        </m:r>
                      </m:e>
                    </m:d>
                    <m:r>
                      <a:rPr lang="en-CA" sz="1800" b="0" i="1" smtClean="0">
                        <a:solidFill>
                          <a:srgbClr val="C00000"/>
                        </a:solidFill>
                        <a:latin typeface="Cambria Math"/>
                        <a:ea typeface="Cambria Math"/>
                      </a:rPr>
                      <m:t>    ≡    </m:t>
                    </m:r>
                    <m:d>
                      <m:dPr>
                        <m:ctrlPr>
                          <a:rPr lang="en-CA" sz="1800" b="0" i="1" smtClean="0">
                            <a:solidFill>
                              <a:srgbClr val="C00000"/>
                            </a:solidFill>
                            <a:latin typeface="Cambria Math"/>
                            <a:ea typeface="Cambria Math"/>
                          </a:rPr>
                        </m:ctrlPr>
                      </m:dPr>
                      <m:e>
                        <m:acc>
                          <m:accPr>
                            <m:chr m:val="̅"/>
                            <m:ctrlPr>
                              <a:rPr lang="en-CA" sz="1800" b="0" i="1" smtClean="0">
                                <a:solidFill>
                                  <a:srgbClr val="C00000"/>
                                </a:solidFill>
                                <a:latin typeface="Cambria Math"/>
                                <a:ea typeface="Cambria Math"/>
                              </a:rPr>
                            </m:ctrlPr>
                          </m:accPr>
                          <m:e>
                            <m:r>
                              <a:rPr lang="en-CA" sz="1800" b="0" i="1" smtClean="0">
                                <a:solidFill>
                                  <a:srgbClr val="C00000"/>
                                </a:solidFill>
                                <a:latin typeface="Cambria Math"/>
                                <a:ea typeface="Cambria Math"/>
                              </a:rPr>
                              <m:t>𝑥</m:t>
                            </m:r>
                          </m:e>
                        </m:acc>
                        <m:r>
                          <a:rPr lang="en-CA" sz="1800" b="0" i="1" smtClean="0">
                            <a:solidFill>
                              <a:srgbClr val="C00000"/>
                            </a:solidFill>
                            <a:latin typeface="Cambria Math"/>
                          </a:rPr>
                          <m:t> </m:t>
                        </m:r>
                        <m:r>
                          <a:rPr lang="en-CA" sz="1800" b="0" i="1" smtClean="0">
                            <a:solidFill>
                              <a:srgbClr val="C00000"/>
                            </a:solidFill>
                            <a:latin typeface="Cambria Math"/>
                            <a:ea typeface="Cambria Math"/>
                          </a:rPr>
                          <m:t>⟹</m:t>
                        </m:r>
                        <m:r>
                          <a:rPr lang="en-CA" sz="1800" b="0" i="1" smtClean="0">
                            <a:solidFill>
                              <a:srgbClr val="C00000"/>
                            </a:solidFill>
                            <a:latin typeface="Cambria Math"/>
                            <a:ea typeface="Cambria Math"/>
                          </a:rPr>
                          <m:t>𝑦</m:t>
                        </m:r>
                      </m:e>
                    </m:d>
                    <m:r>
                      <a:rPr lang="en-CA" sz="1800" b="0" i="1" smtClean="0">
                        <a:solidFill>
                          <a:srgbClr val="C00000"/>
                        </a:solidFill>
                        <a:latin typeface="Cambria Math"/>
                        <a:ea typeface="Cambria Math"/>
                      </a:rPr>
                      <m:t>  </m:t>
                    </m:r>
                    <m:r>
                      <a:rPr lang="en-CA" sz="1800" i="1">
                        <a:solidFill>
                          <a:srgbClr val="C00000"/>
                        </a:solidFill>
                        <a:latin typeface="Cambria Math"/>
                        <a:ea typeface="Cambria Math"/>
                      </a:rPr>
                      <m:t>≡  </m:t>
                    </m:r>
                    <m:d>
                      <m:dPr>
                        <m:ctrlPr>
                          <a:rPr lang="en-CA" sz="1800" i="1">
                            <a:solidFill>
                              <a:srgbClr val="C00000"/>
                            </a:solidFill>
                            <a:latin typeface="Cambria Math"/>
                            <a:ea typeface="Cambria Math"/>
                          </a:rPr>
                        </m:ctrlPr>
                      </m:dPr>
                      <m:e>
                        <m:acc>
                          <m:accPr>
                            <m:chr m:val="̅"/>
                            <m:ctrlPr>
                              <a:rPr lang="en-CA" sz="1800" i="1">
                                <a:solidFill>
                                  <a:srgbClr val="C00000"/>
                                </a:solidFill>
                                <a:latin typeface="Cambria Math"/>
                                <a:ea typeface="Cambria Math"/>
                              </a:rPr>
                            </m:ctrlPr>
                          </m:accPr>
                          <m:e>
                            <m:r>
                              <a:rPr lang="en-CA" sz="1800" b="0" i="1" smtClean="0">
                                <a:solidFill>
                                  <a:srgbClr val="C00000"/>
                                </a:solidFill>
                                <a:latin typeface="Cambria Math"/>
                                <a:ea typeface="Cambria Math"/>
                              </a:rPr>
                              <m:t>𝑦</m:t>
                            </m:r>
                          </m:e>
                        </m:acc>
                        <m:r>
                          <a:rPr lang="en-CA" sz="1800" i="1">
                            <a:solidFill>
                              <a:srgbClr val="C00000"/>
                            </a:solidFill>
                            <a:latin typeface="Cambria Math"/>
                          </a:rPr>
                          <m:t> </m:t>
                        </m:r>
                        <m:r>
                          <a:rPr lang="en-CA" sz="1800" i="1">
                            <a:solidFill>
                              <a:srgbClr val="C00000"/>
                            </a:solidFill>
                            <a:latin typeface="Cambria Math"/>
                            <a:ea typeface="Cambria Math"/>
                          </a:rPr>
                          <m:t>⟹</m:t>
                        </m:r>
                        <m:r>
                          <a:rPr lang="en-CA" sz="1800" b="0" i="1" smtClean="0">
                            <a:solidFill>
                              <a:srgbClr val="C00000"/>
                            </a:solidFill>
                            <a:latin typeface="Cambria Math"/>
                            <a:ea typeface="Cambria Math"/>
                          </a:rPr>
                          <m:t>𝑥</m:t>
                        </m:r>
                      </m:e>
                    </m:d>
                  </m:oMath>
                </a14:m>
                <a:endParaRPr lang="en-US" sz="1800" dirty="0">
                  <a:solidFill>
                    <a:schemeClr val="accent2"/>
                  </a:solidFill>
                </a:endParaRPr>
              </a:p>
              <a:p>
                <a:pPr algn="l" defTabSz="1165225"/>
                <a:r>
                  <a:rPr lang="en-US" sz="1800" dirty="0" smtClean="0">
                    <a:solidFill>
                      <a:schemeClr val="accent2"/>
                    </a:solidFill>
                  </a:rPr>
                  <a:t> 	 Construct </a:t>
                </a:r>
                <a:r>
                  <a:rPr lang="en-US" sz="1800" dirty="0">
                    <a:solidFill>
                      <a:schemeClr val="accent2"/>
                    </a:solidFill>
                  </a:rPr>
                  <a:t>the directed </a:t>
                </a:r>
                <a:r>
                  <a:rPr lang="en-US" sz="1800" dirty="0" smtClean="0">
                    <a:solidFill>
                      <a:schemeClr val="accent2"/>
                    </a:solidFill>
                  </a:rPr>
                  <a:t>graph  </a:t>
                </a:r>
                <a14:m>
                  <m:oMath xmlns:m="http://schemas.openxmlformats.org/officeDocument/2006/math">
                    <m:r>
                      <a:rPr lang="en-US" sz="1800" i="1" dirty="0" smtClean="0">
                        <a:solidFill>
                          <a:schemeClr val="accent2"/>
                        </a:solidFill>
                        <a:latin typeface="Cambria Math"/>
                      </a:rPr>
                      <m:t>𝐺</m:t>
                    </m:r>
                    <m:r>
                      <a:rPr lang="en-US" sz="1800" i="1" dirty="0" smtClean="0">
                        <a:solidFill>
                          <a:schemeClr val="accent2"/>
                        </a:solidFill>
                        <a:latin typeface="Cambria Math"/>
                      </a:rPr>
                      <m:t> = (</m:t>
                    </m:r>
                    <m:r>
                      <a:rPr lang="en-US" sz="1800" i="1" dirty="0" smtClean="0">
                        <a:solidFill>
                          <a:schemeClr val="accent2"/>
                        </a:solidFill>
                        <a:latin typeface="Cambria Math"/>
                      </a:rPr>
                      <m:t>𝑉</m:t>
                    </m:r>
                    <m:r>
                      <a:rPr lang="en-US" sz="1800" i="1" dirty="0" smtClean="0">
                        <a:solidFill>
                          <a:schemeClr val="accent2"/>
                        </a:solidFill>
                        <a:latin typeface="Cambria Math"/>
                      </a:rPr>
                      <m:t>, </m:t>
                    </m:r>
                    <m:r>
                      <a:rPr lang="en-US" sz="1800" i="1" dirty="0" smtClean="0">
                        <a:solidFill>
                          <a:schemeClr val="accent2"/>
                        </a:solidFill>
                        <a:latin typeface="Cambria Math"/>
                      </a:rPr>
                      <m:t>𝐸</m:t>
                    </m:r>
                    <m:r>
                      <a:rPr lang="en-US" sz="1800" i="1" dirty="0" smtClean="0">
                        <a:solidFill>
                          <a:schemeClr val="accent2"/>
                        </a:solidFill>
                        <a:latin typeface="Cambria Math"/>
                      </a:rPr>
                      <m:t>):</m:t>
                    </m:r>
                  </m:oMath>
                </a14:m>
                <a:r>
                  <a:rPr lang="en-US" sz="1800" dirty="0" smtClean="0">
                    <a:solidFill>
                      <a:schemeClr val="accent2"/>
                    </a:solidFill>
                  </a:rPr>
                  <a:t/>
                </a:r>
                <a:br>
                  <a:rPr lang="en-US" sz="1800" dirty="0" smtClean="0">
                    <a:solidFill>
                      <a:schemeClr val="accent2"/>
                    </a:solidFill>
                  </a:rPr>
                </a:br>
                <a:r>
                  <a:rPr lang="en-US" sz="1800" dirty="0" smtClean="0">
                    <a:solidFill>
                      <a:schemeClr val="accent2"/>
                    </a:solidFill>
                  </a:rPr>
                  <a:t>	 </a:t>
                </a:r>
                <a14:m>
                  <m:oMath xmlns:m="http://schemas.openxmlformats.org/officeDocument/2006/math">
                    <m:r>
                      <a:rPr lang="en-US" sz="1800" i="1" dirty="0">
                        <a:solidFill>
                          <a:schemeClr val="accent2"/>
                        </a:solidFill>
                        <a:latin typeface="Cambria Math"/>
                      </a:rPr>
                      <m:t>𝑉</m:t>
                    </m:r>
                    <m:r>
                      <a:rPr lang="en-CA" sz="1800" b="0" i="1" dirty="0" smtClean="0">
                        <a:solidFill>
                          <a:schemeClr val="accent2"/>
                        </a:solidFill>
                        <a:latin typeface="Cambria Math"/>
                      </a:rPr>
                      <m:t>=</m:t>
                    </m:r>
                    <m:d>
                      <m:dPr>
                        <m:begChr m:val="{"/>
                        <m:endChr m:val="}"/>
                        <m:ctrlPr>
                          <a:rPr lang="en-CA" sz="1800" b="0" i="1" dirty="0" smtClean="0">
                            <a:solidFill>
                              <a:schemeClr val="accent2"/>
                            </a:solidFill>
                            <a:latin typeface="Cambria Math"/>
                          </a:rPr>
                        </m:ctrlPr>
                      </m:dPr>
                      <m:e>
                        <m:r>
                          <a:rPr lang="en-CA" sz="1800" b="0" i="1" dirty="0" smtClean="0">
                            <a:solidFill>
                              <a:schemeClr val="accent2"/>
                            </a:solidFill>
                            <a:latin typeface="Cambria Math"/>
                          </a:rPr>
                          <m:t>𝑥</m:t>
                        </m:r>
                        <m:r>
                          <a:rPr lang="en-CA" sz="1800" b="0" i="1" dirty="0" smtClean="0">
                            <a:solidFill>
                              <a:schemeClr val="accent2"/>
                            </a:solidFill>
                            <a:latin typeface="Cambria Math"/>
                          </a:rPr>
                          <m:t>  ,   </m:t>
                        </m:r>
                        <m:acc>
                          <m:accPr>
                            <m:chr m:val="̅"/>
                            <m:ctrlPr>
                              <a:rPr lang="en-CA" sz="1800" b="0" i="1" dirty="0" smtClean="0">
                                <a:solidFill>
                                  <a:schemeClr val="accent2"/>
                                </a:solidFill>
                                <a:latin typeface="Cambria Math"/>
                              </a:rPr>
                            </m:ctrlPr>
                          </m:accPr>
                          <m:e>
                            <m:r>
                              <a:rPr lang="en-CA" sz="1800" b="0" i="1" dirty="0" smtClean="0">
                                <a:solidFill>
                                  <a:schemeClr val="accent2"/>
                                </a:solidFill>
                                <a:latin typeface="Cambria Math"/>
                              </a:rPr>
                              <m:t>𝑥</m:t>
                            </m:r>
                          </m:e>
                        </m:acc>
                        <m:r>
                          <a:rPr lang="en-CA" sz="1800" b="0" i="1" dirty="0" smtClean="0">
                            <a:solidFill>
                              <a:schemeClr val="accent2"/>
                            </a:solidFill>
                            <a:latin typeface="Cambria Math"/>
                          </a:rPr>
                          <m:t>   </m:t>
                        </m:r>
                      </m:e>
                      <m:e>
                        <m:r>
                          <a:rPr lang="en-CA" sz="1800" b="0" i="1" dirty="0" smtClean="0">
                            <a:solidFill>
                              <a:schemeClr val="accent2"/>
                            </a:solidFill>
                            <a:latin typeface="Cambria Math"/>
                          </a:rPr>
                          <m:t>    </m:t>
                        </m:r>
                        <m:r>
                          <a:rPr lang="en-CA" sz="1800" b="0" i="1" dirty="0" smtClean="0">
                            <a:solidFill>
                              <a:schemeClr val="accent2"/>
                            </a:solidFill>
                            <a:latin typeface="Cambria Math"/>
                          </a:rPr>
                          <m:t>𝑥</m:t>
                        </m:r>
                        <m:r>
                          <a:rPr lang="en-CA" sz="1800" b="0" i="1" dirty="0" smtClean="0">
                            <a:solidFill>
                              <a:schemeClr val="accent2"/>
                            </a:solidFill>
                            <a:latin typeface="Cambria Math"/>
                          </a:rPr>
                          <m:t>  </m:t>
                        </m:r>
                        <m:r>
                          <m:rPr>
                            <m:sty m:val="p"/>
                          </m:rPr>
                          <a:rPr lang="en-CA" sz="1800" b="0" i="0" dirty="0" smtClean="0">
                            <a:solidFill>
                              <a:schemeClr val="accent2"/>
                            </a:solidFill>
                            <a:latin typeface="Cambria Math"/>
                          </a:rPr>
                          <m:t>is</m:t>
                        </m:r>
                        <m:r>
                          <a:rPr lang="en-CA" sz="1800" b="0" i="0" dirty="0" smtClean="0">
                            <a:solidFill>
                              <a:schemeClr val="accent2"/>
                            </a:solidFill>
                            <a:latin typeface="Cambria Math"/>
                          </a:rPr>
                          <m:t> </m:t>
                        </m:r>
                        <m:r>
                          <m:rPr>
                            <m:sty m:val="p"/>
                          </m:rPr>
                          <a:rPr lang="en-CA" sz="1800" b="0" i="0" dirty="0" smtClean="0">
                            <a:solidFill>
                              <a:schemeClr val="accent2"/>
                            </a:solidFill>
                            <a:latin typeface="Cambria Math"/>
                          </a:rPr>
                          <m:t>a</m:t>
                        </m:r>
                        <m:r>
                          <a:rPr lang="en-CA" sz="1800" b="0" i="0" dirty="0" smtClean="0">
                            <a:solidFill>
                              <a:schemeClr val="accent2"/>
                            </a:solidFill>
                            <a:latin typeface="Cambria Math"/>
                          </a:rPr>
                          <m:t> </m:t>
                        </m:r>
                        <m:r>
                          <m:rPr>
                            <m:sty m:val="p"/>
                          </m:rPr>
                          <a:rPr lang="en-CA" sz="1800" b="0" i="0" dirty="0" smtClean="0">
                            <a:solidFill>
                              <a:schemeClr val="accent2"/>
                            </a:solidFill>
                            <a:latin typeface="Cambria Math"/>
                          </a:rPr>
                          <m:t>variable</m:t>
                        </m:r>
                        <m:r>
                          <a:rPr lang="en-CA" sz="1800" b="0" i="0" dirty="0" smtClean="0">
                            <a:solidFill>
                              <a:schemeClr val="accent2"/>
                            </a:solidFill>
                            <a:latin typeface="Cambria Math"/>
                          </a:rPr>
                          <m:t> </m:t>
                        </m:r>
                        <m:r>
                          <m:rPr>
                            <m:sty m:val="p"/>
                          </m:rPr>
                          <a:rPr lang="en-CA" sz="1800" b="0" i="0" dirty="0" smtClean="0">
                            <a:solidFill>
                              <a:schemeClr val="accent2"/>
                            </a:solidFill>
                            <a:latin typeface="Cambria Math"/>
                          </a:rPr>
                          <m:t>in</m:t>
                        </m:r>
                        <m:r>
                          <a:rPr lang="en-CA" sz="1800" b="0" i="0" dirty="0" smtClean="0">
                            <a:solidFill>
                              <a:schemeClr val="accent2"/>
                            </a:solidFill>
                            <a:latin typeface="Cambria Math"/>
                          </a:rPr>
                          <m:t>   </m:t>
                        </m:r>
                        <m:r>
                          <m:rPr>
                            <m:sty m:val="p"/>
                          </m:rPr>
                          <a:rPr lang="el-GR" sz="1800" i="1">
                            <a:solidFill>
                              <a:schemeClr val="accent2"/>
                            </a:solidFill>
                            <a:latin typeface="Cambria Math"/>
                            <a:ea typeface="Cambria Math"/>
                          </a:rPr>
                          <m:t>Φ</m:t>
                        </m:r>
                      </m:e>
                    </m:d>
                  </m:oMath>
                </a14:m>
                <a:r>
                  <a:rPr lang="en-US" sz="1800" dirty="0" smtClean="0">
                    <a:solidFill>
                      <a:schemeClr val="accent2"/>
                    </a:solidFill>
                  </a:rPr>
                  <a:t>.</a:t>
                </a:r>
              </a:p>
              <a:p>
                <a:pPr algn="l" defTabSz="1165225"/>
                <a:r>
                  <a:rPr lang="en-US" sz="1800" dirty="0" smtClean="0">
                    <a:solidFill>
                      <a:schemeClr val="accent2"/>
                    </a:solidFill>
                  </a:rPr>
                  <a:t>	 </a:t>
                </a:r>
                <a14:m>
                  <m:oMath xmlns:m="http://schemas.openxmlformats.org/officeDocument/2006/math">
                    <m:r>
                      <a:rPr lang="en-US" sz="1800" i="1" dirty="0">
                        <a:solidFill>
                          <a:schemeClr val="accent2"/>
                        </a:solidFill>
                        <a:latin typeface="Cambria Math"/>
                      </a:rPr>
                      <m:t>𝐸</m:t>
                    </m:r>
                    <m:r>
                      <a:rPr lang="en-CA" sz="1800" b="0" i="1" dirty="0" smtClean="0">
                        <a:solidFill>
                          <a:schemeClr val="accent2"/>
                        </a:solidFill>
                        <a:latin typeface="Cambria Math"/>
                      </a:rPr>
                      <m:t>=</m:t>
                    </m:r>
                    <m:d>
                      <m:dPr>
                        <m:begChr m:val="{"/>
                        <m:endChr m:val="|"/>
                        <m:ctrlPr>
                          <a:rPr lang="en-CA" sz="1800" b="0" i="1" dirty="0" smtClean="0">
                            <a:solidFill>
                              <a:schemeClr val="accent2"/>
                            </a:solidFill>
                            <a:latin typeface="Cambria Math"/>
                          </a:rPr>
                        </m:ctrlPr>
                      </m:dPr>
                      <m:e>
                        <m:r>
                          <a:rPr lang="en-CA" sz="1800" b="0" i="0" dirty="0" smtClean="0">
                            <a:solidFill>
                              <a:schemeClr val="accent2"/>
                            </a:solidFill>
                            <a:latin typeface="Cambria Math"/>
                          </a:rPr>
                          <m:t>   </m:t>
                        </m:r>
                        <m:acc>
                          <m:accPr>
                            <m:chr m:val="̅"/>
                            <m:ctrlPr>
                              <a:rPr lang="en-CA" sz="1800" b="0" i="1" dirty="0" smtClean="0">
                                <a:solidFill>
                                  <a:schemeClr val="accent2"/>
                                </a:solidFill>
                                <a:latin typeface="Cambria Math"/>
                              </a:rPr>
                            </m:ctrlPr>
                          </m:accPr>
                          <m:e>
                            <m:r>
                              <a:rPr lang="en-CA" sz="1800" b="0" i="1" dirty="0" smtClean="0">
                                <a:solidFill>
                                  <a:schemeClr val="accent2"/>
                                </a:solidFill>
                                <a:latin typeface="Cambria Math"/>
                              </a:rPr>
                              <m:t>𝑥</m:t>
                            </m:r>
                          </m:e>
                        </m:acc>
                        <m:r>
                          <a:rPr lang="en-CA" sz="1800" b="0" i="1" dirty="0" smtClean="0">
                            <a:solidFill>
                              <a:schemeClr val="accent2"/>
                            </a:solidFill>
                            <a:latin typeface="Cambria Math"/>
                            <a:ea typeface="Cambria Math"/>
                          </a:rPr>
                          <m:t>⟶</m:t>
                        </m:r>
                        <m:r>
                          <a:rPr lang="en-CA" sz="1800" b="0" i="1" dirty="0" smtClean="0">
                            <a:solidFill>
                              <a:schemeClr val="accent2"/>
                            </a:solidFill>
                            <a:latin typeface="Cambria Math"/>
                            <a:ea typeface="Cambria Math"/>
                          </a:rPr>
                          <m:t>𝑦</m:t>
                        </m:r>
                        <m:r>
                          <a:rPr lang="en-CA" sz="1800" b="0" i="1" dirty="0" smtClean="0">
                            <a:solidFill>
                              <a:schemeClr val="accent2"/>
                            </a:solidFill>
                            <a:latin typeface="Cambria Math"/>
                            <a:ea typeface="Cambria Math"/>
                          </a:rPr>
                          <m:t>  </m:t>
                        </m:r>
                        <m:r>
                          <a:rPr lang="en-CA" sz="1800" b="0" i="0" dirty="0" smtClean="0">
                            <a:solidFill>
                              <a:schemeClr val="accent2"/>
                            </a:solidFill>
                            <a:latin typeface="Cambria Math"/>
                            <a:ea typeface="Cambria Math"/>
                          </a:rPr>
                          <m:t>,</m:t>
                        </m:r>
                        <m:r>
                          <a:rPr lang="en-CA" sz="1800" b="0" i="1" dirty="0" smtClean="0">
                            <a:solidFill>
                              <a:schemeClr val="accent2"/>
                            </a:solidFill>
                            <a:latin typeface="Cambria Math"/>
                            <a:ea typeface="Cambria Math"/>
                          </a:rPr>
                          <m:t>  </m:t>
                        </m:r>
                        <m:acc>
                          <m:accPr>
                            <m:chr m:val="̅"/>
                            <m:ctrlPr>
                              <a:rPr lang="en-CA" sz="1800" b="0" i="1" dirty="0" smtClean="0">
                                <a:solidFill>
                                  <a:schemeClr val="accent2"/>
                                </a:solidFill>
                                <a:latin typeface="Cambria Math"/>
                                <a:ea typeface="Cambria Math"/>
                              </a:rPr>
                            </m:ctrlPr>
                          </m:accPr>
                          <m:e>
                            <m:r>
                              <a:rPr lang="en-CA" sz="1800" b="0" i="1" dirty="0" smtClean="0">
                                <a:solidFill>
                                  <a:schemeClr val="accent2"/>
                                </a:solidFill>
                                <a:latin typeface="Cambria Math"/>
                                <a:ea typeface="Cambria Math"/>
                              </a:rPr>
                              <m:t>𝑦</m:t>
                            </m:r>
                          </m:e>
                        </m:acc>
                        <m:r>
                          <a:rPr lang="en-CA" sz="1800" b="0" i="1" dirty="0" smtClean="0">
                            <a:solidFill>
                              <a:schemeClr val="accent2"/>
                            </a:solidFill>
                            <a:latin typeface="Cambria Math"/>
                            <a:ea typeface="Cambria Math"/>
                          </a:rPr>
                          <m:t>⟶</m:t>
                        </m:r>
                        <m:r>
                          <a:rPr lang="en-CA" sz="1800" b="0" i="1" dirty="0" smtClean="0">
                            <a:solidFill>
                              <a:schemeClr val="accent2"/>
                            </a:solidFill>
                            <a:latin typeface="Cambria Math"/>
                            <a:ea typeface="Cambria Math"/>
                          </a:rPr>
                          <m:t>𝑥</m:t>
                        </m:r>
                        <m:r>
                          <a:rPr lang="en-CA" sz="1800" b="0" i="1" dirty="0" smtClean="0">
                            <a:solidFill>
                              <a:schemeClr val="accent2"/>
                            </a:solidFill>
                            <a:latin typeface="Cambria Math"/>
                            <a:ea typeface="Cambria Math"/>
                          </a:rPr>
                          <m:t>   </m:t>
                        </m:r>
                      </m:e>
                    </m:d>
                    <m:r>
                      <a:rPr lang="en-CA" sz="1800" b="0" i="1" dirty="0" smtClean="0">
                        <a:solidFill>
                          <a:schemeClr val="accent2"/>
                        </a:solidFill>
                        <a:latin typeface="Cambria Math"/>
                        <a:ea typeface="Cambria Math"/>
                      </a:rPr>
                      <m:t>    </m:t>
                    </m:r>
                    <m:d>
                      <m:dPr>
                        <m:ctrlPr>
                          <a:rPr lang="en-CA" sz="1800" i="1">
                            <a:solidFill>
                              <a:schemeClr val="accent2"/>
                            </a:solidFill>
                            <a:latin typeface="Cambria Math"/>
                          </a:rPr>
                        </m:ctrlPr>
                      </m:dPr>
                      <m:e>
                        <m:r>
                          <a:rPr lang="en-CA" sz="1800" i="1">
                            <a:solidFill>
                              <a:schemeClr val="accent2"/>
                            </a:solidFill>
                            <a:latin typeface="Cambria Math"/>
                          </a:rPr>
                          <m:t>𝑥</m:t>
                        </m:r>
                        <m:r>
                          <a:rPr lang="en-CA" sz="1800" i="1">
                            <a:solidFill>
                              <a:schemeClr val="accent2"/>
                            </a:solidFill>
                            <a:latin typeface="Cambria Math"/>
                            <a:ea typeface="Cambria Math"/>
                          </a:rPr>
                          <m:t>∨</m:t>
                        </m:r>
                        <m:r>
                          <a:rPr lang="en-CA" sz="1800" i="1">
                            <a:solidFill>
                              <a:schemeClr val="accent2"/>
                            </a:solidFill>
                            <a:latin typeface="Cambria Math"/>
                            <a:ea typeface="Cambria Math"/>
                          </a:rPr>
                          <m:t>𝑦</m:t>
                        </m:r>
                      </m:e>
                    </m:d>
                    <m:r>
                      <a:rPr lang="en-CA" sz="1800" b="0" i="0" smtClean="0">
                        <a:solidFill>
                          <a:schemeClr val="accent2"/>
                        </a:solidFill>
                        <a:latin typeface="Cambria Math"/>
                        <a:ea typeface="Cambria Math"/>
                      </a:rPr>
                      <m:t>  </m:t>
                    </m:r>
                    <m:r>
                      <m:rPr>
                        <m:sty m:val="p"/>
                      </m:rPr>
                      <a:rPr lang="en-CA" sz="1800" b="0" i="0" smtClean="0">
                        <a:solidFill>
                          <a:schemeClr val="accent2"/>
                        </a:solidFill>
                        <a:latin typeface="Cambria Math"/>
                        <a:ea typeface="Cambria Math"/>
                      </a:rPr>
                      <m:t>is</m:t>
                    </m:r>
                    <m:r>
                      <a:rPr lang="en-CA" sz="1800" b="0" i="0" smtClean="0">
                        <a:solidFill>
                          <a:schemeClr val="accent2"/>
                        </a:solidFill>
                        <a:latin typeface="Cambria Math"/>
                        <a:ea typeface="Cambria Math"/>
                      </a:rPr>
                      <m:t> </m:t>
                    </m:r>
                    <m:r>
                      <m:rPr>
                        <m:sty m:val="p"/>
                      </m:rPr>
                      <a:rPr lang="en-CA" sz="1800" b="0" i="0" smtClean="0">
                        <a:solidFill>
                          <a:schemeClr val="accent2"/>
                        </a:solidFill>
                        <a:latin typeface="Cambria Math"/>
                        <a:ea typeface="Cambria Math"/>
                      </a:rPr>
                      <m:t>a</m:t>
                    </m:r>
                    <m:r>
                      <a:rPr lang="en-CA" sz="1800" b="0" i="0" smtClean="0">
                        <a:solidFill>
                          <a:schemeClr val="accent2"/>
                        </a:solidFill>
                        <a:latin typeface="Cambria Math"/>
                        <a:ea typeface="Cambria Math"/>
                      </a:rPr>
                      <m:t> </m:t>
                    </m:r>
                    <m:r>
                      <m:rPr>
                        <m:sty m:val="p"/>
                      </m:rPr>
                      <a:rPr lang="en-CA" sz="1800" b="0" i="0" smtClean="0">
                        <a:solidFill>
                          <a:schemeClr val="accent2"/>
                        </a:solidFill>
                        <a:latin typeface="Cambria Math"/>
                        <a:ea typeface="Cambria Math"/>
                      </a:rPr>
                      <m:t>clause</m:t>
                    </m:r>
                    <m:r>
                      <a:rPr lang="en-CA" sz="1800" b="0" i="0" smtClean="0">
                        <a:solidFill>
                          <a:schemeClr val="accent2"/>
                        </a:solidFill>
                        <a:latin typeface="Cambria Math"/>
                        <a:ea typeface="Cambria Math"/>
                      </a:rPr>
                      <m:t> </m:t>
                    </m:r>
                    <m:r>
                      <m:rPr>
                        <m:sty m:val="p"/>
                      </m:rPr>
                      <a:rPr lang="en-CA" sz="1800" b="0" i="0" smtClean="0">
                        <a:solidFill>
                          <a:schemeClr val="accent2"/>
                        </a:solidFill>
                        <a:latin typeface="Cambria Math"/>
                        <a:ea typeface="Cambria Math"/>
                      </a:rPr>
                      <m:t>in</m:t>
                    </m:r>
                    <m:r>
                      <a:rPr lang="en-CA" sz="1800" b="0" i="1" smtClean="0">
                        <a:solidFill>
                          <a:schemeClr val="accent2"/>
                        </a:solidFill>
                        <a:latin typeface="Cambria Math"/>
                        <a:ea typeface="Cambria Math"/>
                      </a:rPr>
                      <m:t>  </m:t>
                    </m:r>
                    <m:r>
                      <m:rPr>
                        <m:sty m:val="p"/>
                      </m:rPr>
                      <a:rPr lang="el-GR" sz="1800" i="1">
                        <a:solidFill>
                          <a:schemeClr val="accent2"/>
                        </a:solidFill>
                        <a:latin typeface="Cambria Math"/>
                        <a:ea typeface="Cambria Math"/>
                      </a:rPr>
                      <m:t>Φ</m:t>
                    </m:r>
                  </m:oMath>
                </a14:m>
                <a:r>
                  <a:rPr lang="en-US" sz="1800" dirty="0" smtClean="0">
                    <a:solidFill>
                      <a:schemeClr val="accent2"/>
                    </a:solidFill>
                  </a:rPr>
                  <a:t> }</a:t>
                </a:r>
              </a:p>
            </p:txBody>
          </p:sp>
        </mc:Choice>
        <mc:Fallback xmlns="">
          <p:sp>
            <p:nvSpPr>
              <p:cNvPr id="137224" name="Text Box 8"/>
              <p:cNvSpPr txBox="1">
                <a:spLocks noRot="1" noChangeAspect="1" noMove="1" noResize="1" noEditPoints="1" noAdjustHandles="1" noChangeArrowheads="1" noChangeShapeType="1" noTextEdit="1"/>
              </p:cNvSpPr>
              <p:nvPr/>
            </p:nvSpPr>
            <p:spPr bwMode="auto">
              <a:xfrm>
                <a:off x="851849" y="1219200"/>
                <a:ext cx="6930052" cy="1201419"/>
              </a:xfrm>
              <a:prstGeom prst="rect">
                <a:avLst/>
              </a:prstGeom>
              <a:blipFill rotWithShape="1">
                <a:blip r:embed="rId2"/>
                <a:stretch>
                  <a:fillRect l="-792" t="-2538" b="-71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3EDEDE8A-5CF4-4A0F-9B71-AAD942558277}" type="slidenum">
              <a:rPr lang="en-US" smtClean="0"/>
              <a:pPr/>
              <a:t>11</a:t>
            </a:fld>
            <a:endParaRPr lang="en-US"/>
          </a:p>
        </p:txBody>
      </p:sp>
      <p:grpSp>
        <p:nvGrpSpPr>
          <p:cNvPr id="28" name="Group 27"/>
          <p:cNvGrpSpPr/>
          <p:nvPr/>
        </p:nvGrpSpPr>
        <p:grpSpPr>
          <a:xfrm>
            <a:off x="2137074" y="3410720"/>
            <a:ext cx="4283126" cy="1512231"/>
            <a:chOff x="2057400" y="3731553"/>
            <a:chExt cx="4283126" cy="1512231"/>
          </a:xfrm>
        </p:grpSpPr>
        <mc:AlternateContent xmlns:mc="http://schemas.openxmlformats.org/markup-compatibility/2006" xmlns:a14="http://schemas.microsoft.com/office/drawing/2010/main">
          <mc:Choice Requires="a14">
            <p:sp>
              <p:nvSpPr>
                <p:cNvPr id="3" name="Oval 2"/>
                <p:cNvSpPr/>
                <p:nvPr/>
              </p:nvSpPr>
              <p:spPr bwMode="auto">
                <a:xfrm>
                  <a:off x="2857752" y="3974700"/>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𝑤</m:t>
                            </m:r>
                          </m:e>
                        </m:acc>
                      </m:oMath>
                    </m:oMathPara>
                  </a14:m>
                  <a:endParaRPr lang="en-CA" sz="1600" dirty="0"/>
                </a:p>
              </p:txBody>
            </p:sp>
          </mc:Choice>
          <mc:Fallback xmlns="">
            <p:sp>
              <p:nvSpPr>
                <p:cNvPr id="3" name="Oval 2"/>
                <p:cNvSpPr>
                  <a:spLocks noRot="1" noChangeAspect="1" noMove="1" noResize="1" noEditPoints="1" noAdjustHandles="1" noChangeArrowheads="1" noChangeShapeType="1" noTextEdit="1"/>
                </p:cNvSpPr>
                <p:nvPr/>
              </p:nvSpPr>
              <p:spPr bwMode="auto">
                <a:xfrm>
                  <a:off x="2857752" y="3974700"/>
                  <a:ext cx="323116" cy="346234"/>
                </a:xfrm>
                <a:prstGeom prst="ellipse">
                  <a:avLst/>
                </a:prstGeom>
                <a:blipFill rotWithShape="1">
                  <a:blip r:embed="rId3"/>
                  <a:stretch>
                    <a:fillRect/>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bwMode="auto">
                <a:xfrm>
                  <a:off x="3863793" y="3969116"/>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𝑥</m:t>
                            </m:r>
                          </m:e>
                        </m:acc>
                      </m:oMath>
                    </m:oMathPara>
                  </a14:m>
                  <a:endParaRPr lang="en-CA" sz="1600" dirty="0"/>
                </a:p>
              </p:txBody>
            </p:sp>
          </mc:Choice>
          <mc:Fallback xmlns="">
            <p:sp>
              <p:nvSpPr>
                <p:cNvPr id="13" name="Oval 12"/>
                <p:cNvSpPr>
                  <a:spLocks noRot="1" noChangeAspect="1" noMove="1" noResize="1" noEditPoints="1" noAdjustHandles="1" noChangeArrowheads="1" noChangeShapeType="1" noTextEdit="1"/>
                </p:cNvSpPr>
                <p:nvPr/>
              </p:nvSpPr>
              <p:spPr bwMode="auto">
                <a:xfrm>
                  <a:off x="3863793" y="3969116"/>
                  <a:ext cx="323116" cy="346234"/>
                </a:xfrm>
                <a:prstGeom prst="ellipse">
                  <a:avLst/>
                </a:prstGeom>
                <a:blipFill rotWithShape="1">
                  <a:blip r:embed="rId4"/>
                  <a:stretch>
                    <a:fillRect r="-28571"/>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bwMode="auto">
                <a:xfrm>
                  <a:off x="4872318" y="3969116"/>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𝑦</m:t>
                            </m:r>
                          </m:e>
                        </m:acc>
                      </m:oMath>
                    </m:oMathPara>
                  </a14:m>
                  <a:endParaRPr lang="en-CA" sz="1600" dirty="0"/>
                </a:p>
              </p:txBody>
            </p:sp>
          </mc:Choice>
          <mc:Fallback xmlns="">
            <p:sp>
              <p:nvSpPr>
                <p:cNvPr id="14" name="Oval 13"/>
                <p:cNvSpPr>
                  <a:spLocks noRot="1" noChangeAspect="1" noMove="1" noResize="1" noEditPoints="1" noAdjustHandles="1" noChangeArrowheads="1" noChangeShapeType="1" noTextEdit="1"/>
                </p:cNvSpPr>
                <p:nvPr/>
              </p:nvSpPr>
              <p:spPr bwMode="auto">
                <a:xfrm>
                  <a:off x="4872318" y="3969116"/>
                  <a:ext cx="323116" cy="346234"/>
                </a:xfrm>
                <a:prstGeom prst="ellipse">
                  <a:avLst/>
                </a:prstGeom>
                <a:blipFill rotWithShape="1">
                  <a:blip r:embed="rId5"/>
                  <a:stretch>
                    <a:fillRect r="-7143"/>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bwMode="auto">
                <a:xfrm>
                  <a:off x="6012735" y="3969116"/>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𝑧</m:t>
                            </m:r>
                          </m:e>
                        </m:acc>
                      </m:oMath>
                    </m:oMathPara>
                  </a14:m>
                  <a:endParaRPr lang="en-CA" sz="1600" dirty="0"/>
                </a:p>
              </p:txBody>
            </p:sp>
          </mc:Choice>
          <mc:Fallback xmlns="">
            <p:sp>
              <p:nvSpPr>
                <p:cNvPr id="15" name="Oval 14"/>
                <p:cNvSpPr>
                  <a:spLocks noRot="1" noChangeAspect="1" noMove="1" noResize="1" noEditPoints="1" noAdjustHandles="1" noChangeArrowheads="1" noChangeShapeType="1" noTextEdit="1"/>
                </p:cNvSpPr>
                <p:nvPr/>
              </p:nvSpPr>
              <p:spPr bwMode="auto">
                <a:xfrm>
                  <a:off x="6012735" y="3969116"/>
                  <a:ext cx="323116" cy="346234"/>
                </a:xfrm>
                <a:prstGeom prst="ellipse">
                  <a:avLst/>
                </a:prstGeom>
                <a:blipFill rotWithShape="1">
                  <a:blip r:embed="rId6"/>
                  <a:stretch>
                    <a:fillRect r="-32143"/>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bwMode="auto">
                <a:xfrm>
                  <a:off x="6017410" y="4652691"/>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i="1" smtClean="0">
                            <a:latin typeface="Cambria Math"/>
                          </a:rPr>
                          <m:t>𝑤</m:t>
                        </m:r>
                      </m:oMath>
                    </m:oMathPara>
                  </a14:m>
                  <a:endParaRPr lang="en-CA" sz="1600" dirty="0"/>
                </a:p>
              </p:txBody>
            </p:sp>
          </mc:Choice>
          <mc:Fallback xmlns="">
            <p:sp>
              <p:nvSpPr>
                <p:cNvPr id="16" name="Oval 15"/>
                <p:cNvSpPr>
                  <a:spLocks noRot="1" noChangeAspect="1" noMove="1" noResize="1" noEditPoints="1" noAdjustHandles="1" noChangeArrowheads="1" noChangeShapeType="1" noTextEdit="1"/>
                </p:cNvSpPr>
                <p:nvPr/>
              </p:nvSpPr>
              <p:spPr bwMode="auto">
                <a:xfrm>
                  <a:off x="6017410" y="4652691"/>
                  <a:ext cx="323116" cy="346234"/>
                </a:xfrm>
                <a:prstGeom prst="ellipse">
                  <a:avLst/>
                </a:prstGeom>
                <a:blipFill rotWithShape="1">
                  <a:blip r:embed="rId7"/>
                  <a:stretch>
                    <a:fillRect/>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bwMode="auto">
                <a:xfrm>
                  <a:off x="4876800" y="4652691"/>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b="0" i="1" smtClean="0">
                            <a:latin typeface="Cambria Math"/>
                          </a:rPr>
                          <m:t>𝑥</m:t>
                        </m:r>
                      </m:oMath>
                    </m:oMathPara>
                  </a14:m>
                  <a:endParaRPr lang="en-CA" sz="1600" dirty="0"/>
                </a:p>
              </p:txBody>
            </p:sp>
          </mc:Choice>
          <mc:Fallback xmlns="">
            <p:sp>
              <p:nvSpPr>
                <p:cNvPr id="17" name="Oval 16"/>
                <p:cNvSpPr>
                  <a:spLocks noRot="1" noChangeAspect="1" noMove="1" noResize="1" noEditPoints="1" noAdjustHandles="1" noChangeArrowheads="1" noChangeShapeType="1" noTextEdit="1"/>
                </p:cNvSpPr>
                <p:nvPr/>
              </p:nvSpPr>
              <p:spPr bwMode="auto">
                <a:xfrm>
                  <a:off x="4876800" y="4652691"/>
                  <a:ext cx="323116" cy="346234"/>
                </a:xfrm>
                <a:prstGeom prst="ellipse">
                  <a:avLst/>
                </a:prstGeom>
                <a:blipFill rotWithShape="1">
                  <a:blip r:embed="rId8"/>
                  <a:stretch>
                    <a:fillRect/>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bwMode="auto">
                <a:xfrm>
                  <a:off x="3868275" y="4652691"/>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b="0" i="1" smtClean="0">
                            <a:latin typeface="Cambria Math"/>
                          </a:rPr>
                          <m:t>𝑦</m:t>
                        </m:r>
                      </m:oMath>
                    </m:oMathPara>
                  </a14:m>
                  <a:endParaRPr lang="en-CA" sz="1600" dirty="0"/>
                </a:p>
              </p:txBody>
            </p:sp>
          </mc:Choice>
          <mc:Fallback xmlns="">
            <p:sp>
              <p:nvSpPr>
                <p:cNvPr id="18" name="Oval 17"/>
                <p:cNvSpPr>
                  <a:spLocks noRot="1" noChangeAspect="1" noMove="1" noResize="1" noEditPoints="1" noAdjustHandles="1" noChangeArrowheads="1" noChangeShapeType="1" noTextEdit="1"/>
                </p:cNvSpPr>
                <p:nvPr/>
              </p:nvSpPr>
              <p:spPr bwMode="auto">
                <a:xfrm>
                  <a:off x="3868275" y="4652691"/>
                  <a:ext cx="323116" cy="346234"/>
                </a:xfrm>
                <a:prstGeom prst="ellipse">
                  <a:avLst/>
                </a:prstGeom>
                <a:blipFill rotWithShape="1">
                  <a:blip r:embed="rId9"/>
                  <a:stretch>
                    <a:fillRect b="-1695"/>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bwMode="auto">
                <a:xfrm>
                  <a:off x="2862234" y="4658275"/>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b="0" i="1" smtClean="0">
                            <a:latin typeface="Cambria Math"/>
                          </a:rPr>
                          <m:t>𝑧</m:t>
                        </m:r>
                      </m:oMath>
                    </m:oMathPara>
                  </a14:m>
                  <a:endParaRPr lang="en-CA" sz="1600" dirty="0"/>
                </a:p>
              </p:txBody>
            </p:sp>
          </mc:Choice>
          <mc:Fallback xmlns="">
            <p:sp>
              <p:nvSpPr>
                <p:cNvPr id="19" name="Oval 18"/>
                <p:cNvSpPr>
                  <a:spLocks noRot="1" noChangeAspect="1" noMove="1" noResize="1" noEditPoints="1" noAdjustHandles="1" noChangeArrowheads="1" noChangeShapeType="1" noTextEdit="1"/>
                </p:cNvSpPr>
                <p:nvPr/>
              </p:nvSpPr>
              <p:spPr bwMode="auto">
                <a:xfrm>
                  <a:off x="2862234" y="4658275"/>
                  <a:ext cx="323116" cy="346234"/>
                </a:xfrm>
                <a:prstGeom prst="ellipse">
                  <a:avLst/>
                </a:prstGeom>
                <a:blipFill rotWithShape="1">
                  <a:blip r:embed="rId10"/>
                  <a:stretch>
                    <a:fillRect/>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cxnSp>
          <p:nvCxnSpPr>
            <p:cNvPr id="5" name="Straight Arrow Connector 4"/>
            <p:cNvCxnSpPr>
              <a:stCxn id="15" idx="4"/>
              <a:endCxn id="16" idx="0"/>
            </p:cNvCxnSpPr>
            <p:nvPr/>
          </p:nvCxnSpPr>
          <p:spPr bwMode="auto">
            <a:xfrm>
              <a:off x="6174293" y="4315350"/>
              <a:ext cx="4675" cy="337341"/>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14" idx="4"/>
              <a:endCxn id="17" idx="0"/>
            </p:cNvCxnSpPr>
            <p:nvPr/>
          </p:nvCxnSpPr>
          <p:spPr bwMode="auto">
            <a:xfrm>
              <a:off x="5033876" y="4315350"/>
              <a:ext cx="4482" cy="337341"/>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13" idx="4"/>
              <a:endCxn id="18" idx="0"/>
            </p:cNvCxnSpPr>
            <p:nvPr/>
          </p:nvCxnSpPr>
          <p:spPr bwMode="auto">
            <a:xfrm>
              <a:off x="4025351" y="4315350"/>
              <a:ext cx="4482" cy="337341"/>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3" idx="4"/>
              <a:endCxn id="19" idx="0"/>
            </p:cNvCxnSpPr>
            <p:nvPr/>
          </p:nvCxnSpPr>
          <p:spPr bwMode="auto">
            <a:xfrm>
              <a:off x="3019310" y="4320934"/>
              <a:ext cx="4482" cy="337341"/>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13" idx="6"/>
              <a:endCxn id="14" idx="2"/>
            </p:cNvCxnSpPr>
            <p:nvPr/>
          </p:nvCxnSpPr>
          <p:spPr bwMode="auto">
            <a:xfrm>
              <a:off x="4186909" y="4142233"/>
              <a:ext cx="685409" cy="0"/>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stCxn id="14" idx="6"/>
              <a:endCxn id="15" idx="2"/>
            </p:cNvCxnSpPr>
            <p:nvPr/>
          </p:nvCxnSpPr>
          <p:spPr bwMode="auto">
            <a:xfrm>
              <a:off x="5195434" y="4142233"/>
              <a:ext cx="817301" cy="0"/>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Freeform 29"/>
            <p:cNvSpPr/>
            <p:nvPr/>
          </p:nvSpPr>
          <p:spPr bwMode="auto">
            <a:xfrm>
              <a:off x="4138484" y="3731553"/>
              <a:ext cx="1912691" cy="311529"/>
            </a:xfrm>
            <a:custGeom>
              <a:avLst/>
              <a:gdLst>
                <a:gd name="connsiteX0" fmla="*/ 2904565 w 2904565"/>
                <a:gd name="connsiteY0" fmla="*/ 251025 h 259989"/>
                <a:gd name="connsiteX1" fmla="*/ 1344706 w 2904565"/>
                <a:gd name="connsiteY1" fmla="*/ 13 h 259989"/>
                <a:gd name="connsiteX2" fmla="*/ 0 w 2904565"/>
                <a:gd name="connsiteY2" fmla="*/ 259989 h 259989"/>
                <a:gd name="connsiteX0" fmla="*/ 2823883 w 2823883"/>
                <a:gd name="connsiteY0" fmla="*/ 314174 h 314174"/>
                <a:gd name="connsiteX1" fmla="*/ 1344706 w 2823883"/>
                <a:gd name="connsiteY1" fmla="*/ 409 h 314174"/>
                <a:gd name="connsiteX2" fmla="*/ 0 w 2823883"/>
                <a:gd name="connsiteY2" fmla="*/ 260385 h 314174"/>
                <a:gd name="connsiteX0" fmla="*/ 2823883 w 2823883"/>
                <a:gd name="connsiteY0" fmla="*/ 296302 h 296302"/>
                <a:gd name="connsiteX1" fmla="*/ 1380565 w 2823883"/>
                <a:gd name="connsiteY1" fmla="*/ 467 h 296302"/>
                <a:gd name="connsiteX2" fmla="*/ 0 w 2823883"/>
                <a:gd name="connsiteY2" fmla="*/ 242513 h 296302"/>
                <a:gd name="connsiteX0" fmla="*/ 2823883 w 2823883"/>
                <a:gd name="connsiteY0" fmla="*/ 296302 h 296302"/>
                <a:gd name="connsiteX1" fmla="*/ 1407459 w 2823883"/>
                <a:gd name="connsiteY1" fmla="*/ 467 h 296302"/>
                <a:gd name="connsiteX2" fmla="*/ 0 w 2823883"/>
                <a:gd name="connsiteY2" fmla="*/ 242513 h 296302"/>
                <a:gd name="connsiteX0" fmla="*/ 2752165 w 2752165"/>
                <a:gd name="connsiteY0" fmla="*/ 295835 h 295835"/>
                <a:gd name="connsiteX1" fmla="*/ 1335741 w 2752165"/>
                <a:gd name="connsiteY1" fmla="*/ 0 h 295835"/>
                <a:gd name="connsiteX2" fmla="*/ 0 w 2752165"/>
                <a:gd name="connsiteY2" fmla="*/ 295834 h 295835"/>
              </a:gdLst>
              <a:ahLst/>
              <a:cxnLst>
                <a:cxn ang="0">
                  <a:pos x="connsiteX0" y="connsiteY0"/>
                </a:cxn>
                <a:cxn ang="0">
                  <a:pos x="connsiteX1" y="connsiteY1"/>
                </a:cxn>
                <a:cxn ang="0">
                  <a:pos x="connsiteX2" y="connsiteY2"/>
                </a:cxn>
              </a:cxnLst>
              <a:rect l="l" t="t" r="r" b="b"/>
              <a:pathLst>
                <a:path w="2752165" h="295835">
                  <a:moveTo>
                    <a:pt x="2752165" y="295835"/>
                  </a:moveTo>
                  <a:cubicBezTo>
                    <a:pt x="2214282" y="169582"/>
                    <a:pt x="1794435" y="0"/>
                    <a:pt x="1335741" y="0"/>
                  </a:cubicBezTo>
                  <a:cubicBezTo>
                    <a:pt x="877047" y="0"/>
                    <a:pt x="430306" y="166593"/>
                    <a:pt x="0" y="295834"/>
                  </a:cubicBezTo>
                </a:path>
              </a:pathLst>
            </a:custGeom>
            <a:noFill/>
            <a:ln w="1905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CA"/>
            </a:p>
          </p:txBody>
        </p:sp>
        <p:cxnSp>
          <p:nvCxnSpPr>
            <p:cNvPr id="137216" name="Straight Arrow Connector 137215"/>
            <p:cNvCxnSpPr>
              <a:stCxn id="17" idx="2"/>
              <a:endCxn id="18" idx="6"/>
            </p:cNvCxnSpPr>
            <p:nvPr/>
          </p:nvCxnSpPr>
          <p:spPr bwMode="auto">
            <a:xfrm flipH="1">
              <a:off x="4191391" y="4825808"/>
              <a:ext cx="685409" cy="0"/>
            </a:xfrm>
            <a:prstGeom prst="straightConnector1">
              <a:avLst/>
            </a:prstGeom>
            <a:noFill/>
            <a:ln w="190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221" name="Straight Arrow Connector 137220"/>
            <p:cNvCxnSpPr>
              <a:stCxn id="18" idx="2"/>
              <a:endCxn id="19" idx="6"/>
            </p:cNvCxnSpPr>
            <p:nvPr/>
          </p:nvCxnSpPr>
          <p:spPr bwMode="auto">
            <a:xfrm flipH="1">
              <a:off x="3185350" y="4825808"/>
              <a:ext cx="682925" cy="5584"/>
            </a:xfrm>
            <a:prstGeom prst="straightConnector1">
              <a:avLst/>
            </a:prstGeom>
            <a:noFill/>
            <a:ln w="190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226" name="Freeform 137225"/>
            <p:cNvSpPr/>
            <p:nvPr/>
          </p:nvSpPr>
          <p:spPr bwMode="auto">
            <a:xfrm>
              <a:off x="3180866" y="4912066"/>
              <a:ext cx="1728000" cy="331718"/>
            </a:xfrm>
            <a:custGeom>
              <a:avLst/>
              <a:gdLst>
                <a:gd name="connsiteX0" fmla="*/ 0 w 2877670"/>
                <a:gd name="connsiteY0" fmla="*/ 0 h 475143"/>
                <a:gd name="connsiteX1" fmla="*/ 1497106 w 2877670"/>
                <a:gd name="connsiteY1" fmla="*/ 475129 h 475143"/>
                <a:gd name="connsiteX2" fmla="*/ 2877670 w 2877670"/>
                <a:gd name="connsiteY2" fmla="*/ 17929 h 475143"/>
                <a:gd name="connsiteX3" fmla="*/ 2877670 w 2877670"/>
                <a:gd name="connsiteY3" fmla="*/ 17929 h 475143"/>
                <a:gd name="connsiteX0" fmla="*/ 0 w 2877670"/>
                <a:gd name="connsiteY0" fmla="*/ 0 h 439288"/>
                <a:gd name="connsiteX1" fmla="*/ 1506071 w 2877670"/>
                <a:gd name="connsiteY1" fmla="*/ 439270 h 439288"/>
                <a:gd name="connsiteX2" fmla="*/ 2877670 w 2877670"/>
                <a:gd name="connsiteY2" fmla="*/ 17929 h 439288"/>
                <a:gd name="connsiteX3" fmla="*/ 2877670 w 2877670"/>
                <a:gd name="connsiteY3" fmla="*/ 17929 h 439288"/>
                <a:gd name="connsiteX0" fmla="*/ 0 w 2877670"/>
                <a:gd name="connsiteY0" fmla="*/ 0 h 331718"/>
                <a:gd name="connsiteX1" fmla="*/ 1550895 w 2877670"/>
                <a:gd name="connsiteY1" fmla="*/ 331693 h 331718"/>
                <a:gd name="connsiteX2" fmla="*/ 2877670 w 2877670"/>
                <a:gd name="connsiteY2" fmla="*/ 17929 h 331718"/>
                <a:gd name="connsiteX3" fmla="*/ 2877670 w 2877670"/>
                <a:gd name="connsiteY3" fmla="*/ 17929 h 331718"/>
              </a:gdLst>
              <a:ahLst/>
              <a:cxnLst>
                <a:cxn ang="0">
                  <a:pos x="connsiteX0" y="connsiteY0"/>
                </a:cxn>
                <a:cxn ang="0">
                  <a:pos x="connsiteX1" y="connsiteY1"/>
                </a:cxn>
                <a:cxn ang="0">
                  <a:pos x="connsiteX2" y="connsiteY2"/>
                </a:cxn>
                <a:cxn ang="0">
                  <a:pos x="connsiteX3" y="connsiteY3"/>
                </a:cxn>
              </a:cxnLst>
              <a:rect l="l" t="t" r="r" b="b"/>
              <a:pathLst>
                <a:path w="2877670" h="331718">
                  <a:moveTo>
                    <a:pt x="0" y="0"/>
                  </a:moveTo>
                  <a:cubicBezTo>
                    <a:pt x="508747" y="236070"/>
                    <a:pt x="1071283" y="328705"/>
                    <a:pt x="1550895" y="331693"/>
                  </a:cubicBezTo>
                  <a:cubicBezTo>
                    <a:pt x="2030507" y="334681"/>
                    <a:pt x="2656541" y="70223"/>
                    <a:pt x="2877670" y="17929"/>
                  </a:cubicBezTo>
                  <a:lnTo>
                    <a:pt x="2877670" y="17929"/>
                  </a:lnTo>
                </a:path>
              </a:pathLst>
            </a:custGeom>
            <a:noFill/>
            <a:ln w="19050" cap="flat" cmpd="sng">
              <a:solidFill>
                <a:schemeClr val="tx1"/>
              </a:solidFill>
              <a:prstDash val="solid"/>
              <a:round/>
              <a:headEnd type="arrow"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CA"/>
            </a:p>
          </p:txBody>
        </p:sp>
        <p:sp>
          <p:nvSpPr>
            <p:cNvPr id="137231" name="TextBox 137230"/>
            <p:cNvSpPr txBox="1"/>
            <p:nvPr/>
          </p:nvSpPr>
          <p:spPr>
            <a:xfrm>
              <a:off x="2057400" y="3859269"/>
              <a:ext cx="492444" cy="461665"/>
            </a:xfrm>
            <a:prstGeom prst="rect">
              <a:avLst/>
            </a:prstGeom>
            <a:noFill/>
          </p:spPr>
          <p:txBody>
            <a:bodyPr wrap="none" rtlCol="0">
              <a:spAutoFit/>
            </a:bodyPr>
            <a:lstStyle/>
            <a:p>
              <a:r>
                <a:rPr lang="en-CA" dirty="0" smtClean="0"/>
                <a:t>G:</a:t>
              </a:r>
              <a:endParaRPr lang="en-CA" dirty="0"/>
            </a:p>
          </p:txBody>
        </p:sp>
      </p:grpSp>
      <mc:AlternateContent xmlns:mc="http://schemas.openxmlformats.org/markup-compatibility/2006" xmlns:a14="http://schemas.microsoft.com/office/drawing/2010/main">
        <mc:Choice Requires="a14">
          <p:sp>
            <p:nvSpPr>
              <p:cNvPr id="4" name="Rectangle 3"/>
              <p:cNvSpPr/>
              <p:nvPr/>
            </p:nvSpPr>
            <p:spPr>
              <a:xfrm>
                <a:off x="878747" y="781148"/>
                <a:ext cx="6889505" cy="369332"/>
              </a:xfrm>
              <a:prstGeom prst="rect">
                <a:avLst/>
              </a:prstGeom>
              <a:ln>
                <a:solidFill>
                  <a:schemeClr val="tx1"/>
                </a:solidFill>
              </a:ln>
            </p:spPr>
            <p:txBody>
              <a:bodyPr wrap="square">
                <a:spAutoFit/>
              </a:bodyPr>
              <a:lstStyle/>
              <a:p>
                <a:pPr lvl="0" algn="l"/>
                <a:r>
                  <a:rPr lang="en-US" sz="1800" b="1" dirty="0">
                    <a:solidFill>
                      <a:srgbClr val="000000"/>
                    </a:solidFill>
                  </a:rPr>
                  <a:t>Input: </a:t>
                </a:r>
                <a:r>
                  <a:rPr lang="en-US" sz="1800" b="1" dirty="0" smtClean="0">
                    <a:solidFill>
                      <a:srgbClr val="000000"/>
                    </a:solidFill>
                  </a:rPr>
                  <a:t> </a:t>
                </a:r>
                <a:r>
                  <a:rPr lang="en-US" sz="1800" dirty="0" smtClean="0">
                    <a:solidFill>
                      <a:srgbClr val="000000"/>
                    </a:solidFill>
                  </a:rPr>
                  <a:t>a </a:t>
                </a:r>
                <a:r>
                  <a:rPr lang="en-US" sz="1800" dirty="0" err="1">
                    <a:solidFill>
                      <a:srgbClr val="000000"/>
                    </a:solidFill>
                  </a:rPr>
                  <a:t>boolean</a:t>
                </a:r>
                <a:r>
                  <a:rPr lang="en-US" sz="1800" dirty="0">
                    <a:solidFill>
                      <a:srgbClr val="000000"/>
                    </a:solidFill>
                  </a:rPr>
                  <a:t> 2-CNF formula </a:t>
                </a:r>
                <a14:m>
                  <m:oMath xmlns:m="http://schemas.openxmlformats.org/officeDocument/2006/math">
                    <m:r>
                      <m:rPr>
                        <m:sty m:val="p"/>
                      </m:rPr>
                      <a:rPr lang="el-GR" sz="1800" i="1">
                        <a:solidFill>
                          <a:srgbClr val="000000"/>
                        </a:solidFill>
                        <a:latin typeface="Cambria Math"/>
                        <a:ea typeface="Cambria Math"/>
                      </a:rPr>
                      <m:t>Φ</m:t>
                    </m:r>
                  </m:oMath>
                </a14:m>
                <a:r>
                  <a:rPr lang="en-US" sz="1800" dirty="0">
                    <a:solidFill>
                      <a:srgbClr val="000000"/>
                    </a:solidFill>
                  </a:rPr>
                  <a:t>.    </a:t>
                </a:r>
                <a:r>
                  <a:rPr lang="en-US" sz="1800" dirty="0" smtClean="0">
                    <a:solidFill>
                      <a:srgbClr val="000000"/>
                    </a:solidFill>
                  </a:rPr>
                  <a:t>         </a:t>
                </a:r>
                <a:r>
                  <a:rPr lang="en-US" sz="1800" b="1" dirty="0" smtClean="0">
                    <a:solidFill>
                      <a:srgbClr val="000000"/>
                    </a:solidFill>
                  </a:rPr>
                  <a:t>Question</a:t>
                </a:r>
                <a:r>
                  <a:rPr lang="en-US" sz="1800" b="1" dirty="0">
                    <a:solidFill>
                      <a:srgbClr val="000000"/>
                    </a:solidFill>
                  </a:rPr>
                  <a:t>: </a:t>
                </a:r>
                <a:r>
                  <a:rPr lang="en-US" sz="1800" b="1" dirty="0" smtClean="0">
                    <a:solidFill>
                      <a:srgbClr val="000000"/>
                    </a:solidFill>
                  </a:rPr>
                  <a:t> </a:t>
                </a:r>
                <a:r>
                  <a:rPr lang="en-US" sz="1800" dirty="0" smtClean="0">
                    <a:solidFill>
                      <a:srgbClr val="000000"/>
                    </a:solidFill>
                  </a:rPr>
                  <a:t>Is </a:t>
                </a:r>
                <a14:m>
                  <m:oMath xmlns:m="http://schemas.openxmlformats.org/officeDocument/2006/math">
                    <m:r>
                      <m:rPr>
                        <m:sty m:val="p"/>
                      </m:rPr>
                      <a:rPr lang="el-GR" sz="1800" i="1">
                        <a:solidFill>
                          <a:srgbClr val="000000"/>
                        </a:solidFill>
                        <a:latin typeface="Cambria Math"/>
                        <a:ea typeface="Cambria Math"/>
                      </a:rPr>
                      <m:t>Φ</m:t>
                    </m:r>
                  </m:oMath>
                </a14:m>
                <a:r>
                  <a:rPr lang="en-US" sz="1800" dirty="0">
                    <a:solidFill>
                      <a:srgbClr val="000000"/>
                    </a:solidFill>
                  </a:rPr>
                  <a:t> </a:t>
                </a:r>
                <a:r>
                  <a:rPr lang="en-US" sz="1800" dirty="0" err="1">
                    <a:solidFill>
                      <a:srgbClr val="000000"/>
                    </a:solidFill>
                  </a:rPr>
                  <a:t>satisfiable</a:t>
                </a:r>
                <a:r>
                  <a:rPr lang="en-US" sz="1800" dirty="0">
                    <a:solidFill>
                      <a:srgbClr val="000000"/>
                    </a:solidFill>
                  </a:rPr>
                  <a:t>?</a:t>
                </a:r>
              </a:p>
            </p:txBody>
          </p:sp>
        </mc:Choice>
        <mc:Fallback xmlns="">
          <p:sp>
            <p:nvSpPr>
              <p:cNvPr id="4" name="Rectangle 3"/>
              <p:cNvSpPr>
                <a:spLocks noRot="1" noChangeAspect="1" noMove="1" noResize="1" noEditPoints="1" noAdjustHandles="1" noChangeArrowheads="1" noChangeShapeType="1" noTextEdit="1"/>
              </p:cNvSpPr>
              <p:nvPr/>
            </p:nvSpPr>
            <p:spPr>
              <a:xfrm>
                <a:off x="878747" y="781148"/>
                <a:ext cx="6889505" cy="369332"/>
              </a:xfrm>
              <a:prstGeom prst="rect">
                <a:avLst/>
              </a:prstGeom>
              <a:blipFill rotWithShape="1">
                <a:blip r:embed="rId11"/>
                <a:stretch>
                  <a:fillRect l="-618" t="-6349" r="-530" b="-22222"/>
                </a:stretch>
              </a:blipFill>
              <a:ln>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60818" y="2913677"/>
                <a:ext cx="6499205" cy="369332"/>
              </a:xfrm>
              <a:prstGeom prst="rect">
                <a:avLst/>
              </a:prstGeom>
            </p:spPr>
            <p:txBody>
              <a:bodyPr wrap="square">
                <a:spAutoFit/>
              </a:bodyPr>
              <a:lstStyle/>
              <a:p>
                <a:pPr lvl="0" algn="l" defTabSz="806450"/>
                <a:r>
                  <a:rPr lang="en-US" sz="1800" b="1" dirty="0">
                    <a:solidFill>
                      <a:srgbClr val="C00000"/>
                    </a:solidFill>
                  </a:rPr>
                  <a:t>Example:     </a:t>
                </a:r>
                <a14:m>
                  <m:oMath xmlns:m="http://schemas.openxmlformats.org/officeDocument/2006/math">
                    <m:r>
                      <m:rPr>
                        <m:sty m:val="p"/>
                      </m:rPr>
                      <a:rPr lang="el-GR" sz="1800" i="1">
                        <a:solidFill>
                          <a:srgbClr val="000000"/>
                        </a:solidFill>
                        <a:latin typeface="Cambria Math"/>
                        <a:ea typeface="Cambria Math"/>
                      </a:rPr>
                      <m:t>Φ</m:t>
                    </m:r>
                    <m:r>
                      <a:rPr lang="en-CA" sz="1800" i="1">
                        <a:solidFill>
                          <a:srgbClr val="000000"/>
                        </a:solidFill>
                        <a:latin typeface="Cambria Math"/>
                        <a:ea typeface="Cambria Math"/>
                      </a:rPr>
                      <m:t>=(</m:t>
                    </m:r>
                    <m:r>
                      <a:rPr lang="en-CA" sz="1800" i="1">
                        <a:solidFill>
                          <a:srgbClr val="000000"/>
                        </a:solidFill>
                        <a:latin typeface="Cambria Math"/>
                        <a:ea typeface="Cambria Math"/>
                      </a:rPr>
                      <m:t>𝑥</m:t>
                    </m:r>
                    <m:r>
                      <a:rPr lang="en-CA" sz="1800" i="1">
                        <a:solidFill>
                          <a:srgbClr val="000000"/>
                        </a:solidFill>
                        <a:latin typeface="Cambria Math"/>
                        <a:ea typeface="Cambria Math"/>
                      </a:rPr>
                      <m:t>∨</m:t>
                    </m:r>
                    <m:r>
                      <a:rPr lang="en-CA" sz="1800" i="1">
                        <a:solidFill>
                          <a:srgbClr val="000000"/>
                        </a:solidFill>
                        <a:latin typeface="Cambria Math"/>
                        <a:ea typeface="Cambria Math"/>
                      </a:rPr>
                      <m:t>𝑦</m:t>
                    </m:r>
                    <m:r>
                      <a:rPr lang="en-CA" sz="1800" i="1">
                        <a:solidFill>
                          <a:srgbClr val="000000"/>
                        </a:solidFill>
                        <a:latin typeface="Cambria Math"/>
                        <a:ea typeface="Cambria Math"/>
                      </a:rPr>
                      <m:t>)∧(</m:t>
                    </m:r>
                    <m:r>
                      <a:rPr lang="en-CA" sz="1800" i="1">
                        <a:solidFill>
                          <a:srgbClr val="000000"/>
                        </a:solidFill>
                        <a:latin typeface="Cambria Math"/>
                        <a:ea typeface="Cambria Math"/>
                      </a:rPr>
                      <m:t>𝑥</m:t>
                    </m:r>
                    <m:r>
                      <a:rPr lang="en-CA" sz="1800" i="1">
                        <a:solidFill>
                          <a:srgbClr val="000000"/>
                        </a:solidFill>
                        <a:latin typeface="Cambria Math"/>
                        <a:ea typeface="Cambria Math"/>
                      </a:rPr>
                      <m:t>∨</m:t>
                    </m:r>
                    <m:acc>
                      <m:accPr>
                        <m:chr m:val="̅"/>
                        <m:ctrlPr>
                          <a:rPr lang="en-CA" sz="1800" i="1">
                            <a:solidFill>
                              <a:srgbClr val="000000"/>
                            </a:solidFill>
                            <a:latin typeface="Cambria Math"/>
                            <a:ea typeface="Cambria Math"/>
                          </a:rPr>
                        </m:ctrlPr>
                      </m:accPr>
                      <m:e>
                        <m:r>
                          <a:rPr lang="en-CA" sz="1800" i="1">
                            <a:solidFill>
                              <a:srgbClr val="000000"/>
                            </a:solidFill>
                            <a:latin typeface="Cambria Math"/>
                            <a:ea typeface="Cambria Math"/>
                          </a:rPr>
                          <m:t>𝑦</m:t>
                        </m:r>
                      </m:e>
                    </m:acc>
                    <m:r>
                      <a:rPr lang="en-CA" sz="1800" i="1">
                        <a:solidFill>
                          <a:srgbClr val="000000"/>
                        </a:solidFill>
                        <a:latin typeface="Cambria Math"/>
                        <a:ea typeface="Cambria Math"/>
                      </a:rPr>
                      <m:t>)∧(</m:t>
                    </m:r>
                    <m:r>
                      <a:rPr lang="en-CA" sz="1800" i="1">
                        <a:solidFill>
                          <a:srgbClr val="000000"/>
                        </a:solidFill>
                        <a:latin typeface="Cambria Math"/>
                        <a:ea typeface="Cambria Math"/>
                      </a:rPr>
                      <m:t>𝑦</m:t>
                    </m:r>
                    <m:r>
                      <a:rPr lang="en-CA" sz="1800" i="1">
                        <a:solidFill>
                          <a:srgbClr val="000000"/>
                        </a:solidFill>
                        <a:latin typeface="Cambria Math"/>
                        <a:ea typeface="Cambria Math"/>
                      </a:rPr>
                      <m:t>∨</m:t>
                    </m:r>
                    <m:acc>
                      <m:accPr>
                        <m:chr m:val="̅"/>
                        <m:ctrlPr>
                          <a:rPr lang="en-CA" sz="1800" i="1">
                            <a:solidFill>
                              <a:srgbClr val="000000"/>
                            </a:solidFill>
                            <a:latin typeface="Cambria Math"/>
                            <a:ea typeface="Cambria Math"/>
                          </a:rPr>
                        </m:ctrlPr>
                      </m:accPr>
                      <m:e>
                        <m:r>
                          <a:rPr lang="en-CA" sz="1800" i="1">
                            <a:solidFill>
                              <a:srgbClr val="000000"/>
                            </a:solidFill>
                            <a:latin typeface="Cambria Math"/>
                            <a:ea typeface="Cambria Math"/>
                          </a:rPr>
                          <m:t>𝑧</m:t>
                        </m:r>
                      </m:e>
                    </m:acc>
                    <m:r>
                      <a:rPr lang="en-CA" sz="1800" i="1">
                        <a:solidFill>
                          <a:srgbClr val="000000"/>
                        </a:solidFill>
                        <a:latin typeface="Cambria Math"/>
                        <a:ea typeface="Cambria Math"/>
                      </a:rPr>
                      <m:t>)∧(</m:t>
                    </m:r>
                    <m:r>
                      <a:rPr lang="en-CA" sz="1800" i="1">
                        <a:solidFill>
                          <a:srgbClr val="000000"/>
                        </a:solidFill>
                        <a:latin typeface="Cambria Math"/>
                        <a:ea typeface="Cambria Math"/>
                      </a:rPr>
                      <m:t>𝑧</m:t>
                    </m:r>
                    <m:r>
                      <a:rPr lang="en-CA" sz="1800" i="1">
                        <a:solidFill>
                          <a:srgbClr val="000000"/>
                        </a:solidFill>
                        <a:latin typeface="Cambria Math"/>
                        <a:ea typeface="Cambria Math"/>
                      </a:rPr>
                      <m:t>∨</m:t>
                    </m:r>
                    <m:acc>
                      <m:accPr>
                        <m:chr m:val="̅"/>
                        <m:ctrlPr>
                          <a:rPr lang="en-CA" sz="1800" i="1">
                            <a:solidFill>
                              <a:srgbClr val="000000"/>
                            </a:solidFill>
                            <a:latin typeface="Cambria Math"/>
                            <a:ea typeface="Cambria Math"/>
                          </a:rPr>
                        </m:ctrlPr>
                      </m:accPr>
                      <m:e>
                        <m:r>
                          <a:rPr lang="en-CA" sz="1800" i="1">
                            <a:solidFill>
                              <a:srgbClr val="000000"/>
                            </a:solidFill>
                            <a:latin typeface="Cambria Math"/>
                            <a:ea typeface="Cambria Math"/>
                          </a:rPr>
                          <m:t>𝑥</m:t>
                        </m:r>
                      </m:e>
                    </m:acc>
                    <m:r>
                      <a:rPr lang="en-CA" sz="1800" i="1">
                        <a:solidFill>
                          <a:srgbClr val="000000"/>
                        </a:solidFill>
                        <a:latin typeface="Cambria Math"/>
                        <a:ea typeface="Cambria Math"/>
                      </a:rPr>
                      <m:t>)∧(</m:t>
                    </m:r>
                    <m:r>
                      <a:rPr lang="en-CA" sz="1800" i="1">
                        <a:solidFill>
                          <a:srgbClr val="000000"/>
                        </a:solidFill>
                        <a:latin typeface="Cambria Math"/>
                        <a:ea typeface="Cambria Math"/>
                      </a:rPr>
                      <m:t>𝑤</m:t>
                    </m:r>
                    <m:r>
                      <a:rPr lang="en-CA" sz="1800" i="1">
                        <a:solidFill>
                          <a:srgbClr val="000000"/>
                        </a:solidFill>
                        <a:latin typeface="Cambria Math"/>
                        <a:ea typeface="Cambria Math"/>
                      </a:rPr>
                      <m:t>∨</m:t>
                    </m:r>
                    <m:r>
                      <a:rPr lang="en-CA" sz="1800" i="1">
                        <a:solidFill>
                          <a:srgbClr val="000000"/>
                        </a:solidFill>
                        <a:latin typeface="Cambria Math"/>
                        <a:ea typeface="Cambria Math"/>
                      </a:rPr>
                      <m:t>𝑧</m:t>
                    </m:r>
                    <m:r>
                      <a:rPr lang="en-CA" sz="1800" i="1">
                        <a:solidFill>
                          <a:srgbClr val="000000"/>
                        </a:solidFill>
                        <a:latin typeface="Cambria Math"/>
                        <a:ea typeface="Cambria Math"/>
                      </a:rPr>
                      <m:t>)</m:t>
                    </m:r>
                  </m:oMath>
                </a14:m>
                <a:endParaRPr lang="en-US" sz="1800" dirty="0">
                  <a:solidFill>
                    <a:srgbClr val="0000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860818" y="2913677"/>
                <a:ext cx="6499205" cy="369332"/>
              </a:xfrm>
              <a:prstGeom prst="rect">
                <a:avLst/>
              </a:prstGeom>
              <a:blipFill rotWithShape="1">
                <a:blip r:embed="rId12"/>
                <a:stretch>
                  <a:fillRect l="-750" t="-8197" b="-245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962604" y="5250933"/>
                <a:ext cx="7397281" cy="923330"/>
              </a:xfrm>
              <a:prstGeom prst="rect">
                <a:avLst/>
              </a:prstGeom>
            </p:spPr>
            <p:txBody>
              <a:bodyPr wrap="none">
                <a:spAutoFit/>
              </a:bodyPr>
              <a:lstStyle/>
              <a:p>
                <a:pPr algn="l"/>
                <a:r>
                  <a:rPr lang="en-US" sz="1800" b="1" dirty="0" smtClean="0"/>
                  <a:t>Question:  </a:t>
                </a:r>
                <a:r>
                  <a:rPr lang="en-US" sz="1800" dirty="0" smtClean="0">
                    <a:solidFill>
                      <a:schemeClr val="accent2"/>
                    </a:solidFill>
                  </a:rPr>
                  <a:t>Can we assign  T   or   F  labels to vertices of  G such that</a:t>
                </a:r>
              </a:p>
              <a:p>
                <a:pPr marL="1255713" lvl="1" indent="-179388" algn="l">
                  <a:buFont typeface="Arial" panose="020B0604020202020204" pitchFamily="34" charset="0"/>
                  <a:buChar char="•"/>
                </a:pPr>
                <a:r>
                  <a:rPr lang="en-US" sz="1800" dirty="0" smtClean="0">
                    <a:solidFill>
                      <a:schemeClr val="accent2"/>
                    </a:solidFill>
                  </a:rPr>
                  <a:t>no opposite literal pair </a:t>
                </a:r>
                <a14:m>
                  <m:oMath xmlns:m="http://schemas.openxmlformats.org/officeDocument/2006/math">
                    <m:d>
                      <m:dPr>
                        <m:ctrlPr>
                          <a:rPr lang="en-CA" sz="1800" b="0" i="1" dirty="0" smtClean="0">
                            <a:solidFill>
                              <a:schemeClr val="accent2"/>
                            </a:solidFill>
                            <a:latin typeface="Cambria Math"/>
                          </a:rPr>
                        </m:ctrlPr>
                      </m:dPr>
                      <m:e>
                        <m:r>
                          <m:rPr>
                            <m:sty m:val="p"/>
                          </m:rPr>
                          <a:rPr lang="en-CA" sz="1800" b="0" i="0" dirty="0" smtClean="0">
                            <a:solidFill>
                              <a:schemeClr val="accent2"/>
                            </a:solidFill>
                            <a:latin typeface="Cambria Math"/>
                          </a:rPr>
                          <m:t>i</m:t>
                        </m:r>
                        <m:r>
                          <a:rPr lang="en-CA" sz="1800" b="0" i="0" dirty="0" smtClean="0">
                            <a:solidFill>
                              <a:schemeClr val="accent2"/>
                            </a:solidFill>
                            <a:latin typeface="Cambria Math"/>
                          </a:rPr>
                          <m:t>.</m:t>
                        </m:r>
                        <m:r>
                          <m:rPr>
                            <m:sty m:val="p"/>
                          </m:rPr>
                          <a:rPr lang="en-CA" sz="1800" b="0" i="0" dirty="0" smtClean="0">
                            <a:solidFill>
                              <a:schemeClr val="accent2"/>
                            </a:solidFill>
                            <a:latin typeface="Cambria Math"/>
                          </a:rPr>
                          <m:t>e</m:t>
                        </m:r>
                        <m:r>
                          <a:rPr lang="en-CA" sz="1800" b="0" i="0" dirty="0" smtClean="0">
                            <a:solidFill>
                              <a:schemeClr val="accent2"/>
                            </a:solidFill>
                            <a:latin typeface="Cambria Math"/>
                          </a:rPr>
                          <m:t>.,  </m:t>
                        </m:r>
                        <m:r>
                          <a:rPr lang="en-CA" sz="1800" i="1" dirty="0">
                            <a:solidFill>
                              <a:schemeClr val="accent2"/>
                            </a:solidFill>
                            <a:latin typeface="Cambria Math"/>
                          </a:rPr>
                          <m:t>𝑥</m:t>
                        </m:r>
                        <m:r>
                          <a:rPr lang="en-CA" sz="1800" b="0" i="1" dirty="0" smtClean="0">
                            <a:solidFill>
                              <a:schemeClr val="accent2"/>
                            </a:solidFill>
                            <a:latin typeface="Cambria Math"/>
                          </a:rPr>
                          <m:t>  </m:t>
                        </m:r>
                        <m:r>
                          <m:rPr>
                            <m:sty m:val="p"/>
                          </m:rPr>
                          <a:rPr lang="en-CA" sz="1800" b="0" i="0" dirty="0" smtClean="0">
                            <a:solidFill>
                              <a:schemeClr val="accent2"/>
                            </a:solidFill>
                            <a:latin typeface="Cambria Math"/>
                          </a:rPr>
                          <m:t>and</m:t>
                        </m:r>
                        <m:r>
                          <a:rPr lang="en-CA" sz="1800" b="0" i="1" dirty="0" smtClean="0">
                            <a:solidFill>
                              <a:schemeClr val="accent2"/>
                            </a:solidFill>
                            <a:latin typeface="Cambria Math"/>
                          </a:rPr>
                          <m:t>  </m:t>
                        </m:r>
                        <m:acc>
                          <m:accPr>
                            <m:chr m:val="̅"/>
                            <m:ctrlPr>
                              <a:rPr lang="en-CA" sz="1800" i="1" dirty="0">
                                <a:solidFill>
                                  <a:schemeClr val="accent2"/>
                                </a:solidFill>
                                <a:latin typeface="Cambria Math"/>
                              </a:rPr>
                            </m:ctrlPr>
                          </m:accPr>
                          <m:e>
                            <m:r>
                              <a:rPr lang="en-CA" sz="1800" i="1" dirty="0">
                                <a:solidFill>
                                  <a:schemeClr val="accent2"/>
                                </a:solidFill>
                                <a:latin typeface="Cambria Math"/>
                              </a:rPr>
                              <m:t>𝑥</m:t>
                            </m:r>
                          </m:e>
                        </m:acc>
                      </m:e>
                    </m:d>
                    <m:r>
                      <a:rPr lang="en-CA" sz="1800" b="0" i="1" dirty="0" smtClean="0">
                        <a:solidFill>
                          <a:schemeClr val="accent2"/>
                        </a:solidFill>
                        <a:latin typeface="Cambria Math"/>
                      </a:rPr>
                      <m:t> </m:t>
                    </m:r>
                  </m:oMath>
                </a14:m>
                <a:r>
                  <a:rPr lang="en-CA" sz="1800" dirty="0" smtClean="0">
                    <a:solidFill>
                      <a:schemeClr val="accent2"/>
                    </a:solidFill>
                  </a:rPr>
                  <a:t>is labeled the same, and</a:t>
                </a:r>
              </a:p>
              <a:p>
                <a:pPr marL="1255713" lvl="1" indent="-179388" algn="l">
                  <a:buFont typeface="Arial" panose="020B0604020202020204" pitchFamily="34" charset="0"/>
                  <a:buChar char="•"/>
                </a:pPr>
                <a:r>
                  <a:rPr lang="en-CA" sz="1800" dirty="0" smtClean="0">
                    <a:solidFill>
                      <a:schemeClr val="accent2"/>
                    </a:solidFill>
                  </a:rPr>
                  <a:t>no edge has its incident vertices labeled as:   </a:t>
                </a:r>
                <a14:m>
                  <m:oMath xmlns:m="http://schemas.openxmlformats.org/officeDocument/2006/math">
                    <m:r>
                      <a:rPr lang="en-CA" sz="1800" b="0" i="0" dirty="0" smtClean="0">
                        <a:solidFill>
                          <a:schemeClr val="accent2"/>
                        </a:solidFill>
                        <a:latin typeface="Cambria Math"/>
                        <a:ea typeface="Cambria Math"/>
                      </a:rPr>
                      <m:t> </m:t>
                    </m:r>
                    <m:r>
                      <a:rPr lang="en-CA" sz="1800" b="0" i="1" dirty="0" smtClean="0">
                        <a:solidFill>
                          <a:schemeClr val="accent2"/>
                        </a:solidFill>
                        <a:latin typeface="Cambria Math"/>
                        <a:ea typeface="Cambria Math"/>
                      </a:rPr>
                      <m:t>𝑇</m:t>
                    </m:r>
                    <m:r>
                      <a:rPr lang="en-CA" sz="1800" i="1" dirty="0">
                        <a:solidFill>
                          <a:schemeClr val="accent2"/>
                        </a:solidFill>
                        <a:latin typeface="Cambria Math"/>
                        <a:ea typeface="Cambria Math"/>
                      </a:rPr>
                      <m:t>⟶</m:t>
                    </m:r>
                    <m:r>
                      <a:rPr lang="en-CA" sz="1800" b="0" i="1" dirty="0" smtClean="0">
                        <a:solidFill>
                          <a:schemeClr val="accent2"/>
                        </a:solidFill>
                        <a:latin typeface="Cambria Math"/>
                        <a:ea typeface="Cambria Math"/>
                      </a:rPr>
                      <m:t>𝐹</m:t>
                    </m:r>
                  </m:oMath>
                </a14:m>
                <a:r>
                  <a:rPr lang="en-CA" sz="1800" dirty="0" smtClean="0">
                    <a:solidFill>
                      <a:schemeClr val="accent2"/>
                    </a:solidFill>
                  </a:rPr>
                  <a:t>   ?</a:t>
                </a:r>
                <a:endParaRPr lang="en-CA" sz="1800" dirty="0">
                  <a:solidFill>
                    <a:schemeClr val="accent2"/>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962604" y="5250933"/>
                <a:ext cx="7397281" cy="923330"/>
              </a:xfrm>
              <a:prstGeom prst="rect">
                <a:avLst/>
              </a:prstGeom>
              <a:blipFill rotWithShape="1">
                <a:blip r:embed="rId13"/>
                <a:stretch>
                  <a:fillRect l="-742" t="-3289" b="-9211"/>
                </a:stretch>
              </a:blipFill>
            </p:spPr>
            <p:txBody>
              <a:bodyPr/>
              <a:lstStyle/>
              <a:p>
                <a:r>
                  <a:rPr lang="en-CA">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p:cTn id="7" dur="500" fill="hold"/>
                                        <p:tgtEl>
                                          <p:spTgt spid="137218"/>
                                        </p:tgtEl>
                                        <p:attrNameLst>
                                          <p:attrName>ppt_w</p:attrName>
                                        </p:attrNameLst>
                                      </p:cBhvr>
                                      <p:tavLst>
                                        <p:tav tm="0">
                                          <p:val>
                                            <p:fltVal val="0"/>
                                          </p:val>
                                        </p:tav>
                                        <p:tav tm="100000">
                                          <p:val>
                                            <p:strVal val="#ppt_w"/>
                                          </p:val>
                                        </p:tav>
                                      </p:tavLst>
                                    </p:anim>
                                    <p:anim calcmode="lin" valueType="num">
                                      <p:cBhvr>
                                        <p:cTn id="8" dur="500" fill="hold"/>
                                        <p:tgtEl>
                                          <p:spTgt spid="1372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24"/>
                                        </p:tgtEl>
                                        <p:attrNameLst>
                                          <p:attrName>style.visibility</p:attrName>
                                        </p:attrNameLst>
                                      </p:cBhvr>
                                      <p:to>
                                        <p:strVal val="visible"/>
                                      </p:to>
                                    </p:set>
                                    <p:animEffect transition="in" filter="wipe(left)">
                                      <p:cBhvr>
                                        <p:cTn id="17" dur="500"/>
                                        <p:tgtEl>
                                          <p:spTgt spid="137224"/>
                                        </p:tgtEl>
                                      </p:cBhvr>
                                    </p:animEffect>
                                  </p:childTnLst>
                                </p:cTn>
                              </p:par>
                            </p:childTnLst>
                          </p:cTn>
                        </p:par>
                        <p:par>
                          <p:cTn id="18" fill="hold">
                            <p:stCondLst>
                              <p:cond delay="500"/>
                            </p:stCondLst>
                            <p:childTnLst>
                              <p:par>
                                <p:cTn id="19" presetID="22" presetClass="entr" presetSubtype="8" fill="hold" grpId="0" nodeType="afterEffect">
                                  <p:stCondLst>
                                    <p:cond delay="75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750"/>
                            </p:stCondLst>
                            <p:childTnLst>
                              <p:par>
                                <p:cTn id="23" presetID="22" presetClass="entr" presetSubtype="8" fill="hold" nodeType="afterEffect">
                                  <p:stCondLst>
                                    <p:cond delay="5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24" grpId="0"/>
      <p:bldP spid="4" grpId="0" animBg="1"/>
      <p:bldP spid="6"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tx1"/>
                </a:solidFill>
                <a:latin typeface="Arial Rounded MT Bold" pitchFamily="34" charset="0"/>
              </a:rPr>
              <a:t>2SAT </a:t>
            </a:r>
            <a:r>
              <a:rPr lang="en-US" sz="2800">
                <a:solidFill>
                  <a:schemeClr val="tx1"/>
                </a:solidFill>
                <a:latin typeface="Arial Rounded MT Bold" pitchFamily="34" charset="0"/>
                <a:sym typeface="Symbol" pitchFamily="18" charset="2"/>
              </a:rPr>
              <a:t> P</a:t>
            </a:r>
            <a:endParaRPr lang="en-US" sz="2800">
              <a:solidFill>
                <a:srgbClr val="CC0000"/>
              </a:solidFill>
              <a:latin typeface="Arial Rounded MT Bold" pitchFamily="34" charset="0"/>
            </a:endParaRPr>
          </a:p>
        </p:txBody>
      </p:sp>
      <p:sp>
        <p:nvSpPr>
          <p:cNvPr id="137228" name="Text Box 12"/>
          <p:cNvSpPr txBox="1">
            <a:spLocks noChangeArrowheads="1"/>
          </p:cNvSpPr>
          <p:nvPr/>
        </p:nvSpPr>
        <p:spPr bwMode="auto">
          <a:xfrm>
            <a:off x="134471" y="891988"/>
            <a:ext cx="8839200" cy="841375"/>
          </a:xfrm>
          <a:prstGeom prst="rect">
            <a:avLst/>
          </a:prstGeom>
          <a:solidFill>
            <a:schemeClr val="bg1"/>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marL="188913" indent="-188913" algn="l" defTabSz="3810000" eaLnBrk="0" hangingPunct="0">
              <a:defRPr sz="2400">
                <a:solidFill>
                  <a:schemeClr val="tx1"/>
                </a:solidFill>
                <a:latin typeface="Times New Roman" pitchFamily="18" charset="0"/>
              </a:defRPr>
            </a:lvl1pPr>
            <a:lvl2pPr algn="l" defTabSz="3810000" eaLnBrk="0" hangingPunct="0">
              <a:defRPr sz="2400">
                <a:solidFill>
                  <a:schemeClr val="tx1"/>
                </a:solidFill>
                <a:latin typeface="Times New Roman" pitchFamily="18" charset="0"/>
              </a:defRPr>
            </a:lvl2pPr>
            <a:lvl3pPr algn="l" defTabSz="3810000" eaLnBrk="0" hangingPunct="0">
              <a:defRPr sz="2400">
                <a:solidFill>
                  <a:schemeClr val="tx1"/>
                </a:solidFill>
                <a:latin typeface="Times New Roman" pitchFamily="18" charset="0"/>
              </a:defRPr>
            </a:lvl3pPr>
            <a:lvl4pPr algn="l" defTabSz="3810000" eaLnBrk="0" hangingPunct="0">
              <a:defRPr sz="2400">
                <a:solidFill>
                  <a:schemeClr val="tx1"/>
                </a:solidFill>
                <a:latin typeface="Times New Roman" pitchFamily="18" charset="0"/>
              </a:defRPr>
            </a:lvl4pPr>
            <a:lvl5pPr algn="l" defTabSz="3810000" eaLnBrk="0" hangingPunct="0">
              <a:defRPr sz="2400">
                <a:solidFill>
                  <a:schemeClr val="tx1"/>
                </a:solidFill>
                <a:latin typeface="Times New Roman" pitchFamily="18" charset="0"/>
              </a:defRPr>
            </a:lvl5pPr>
            <a:lvl6pPr defTabSz="3810000" eaLnBrk="0" fontAlgn="base" hangingPunct="0">
              <a:spcBef>
                <a:spcPct val="0"/>
              </a:spcBef>
              <a:spcAft>
                <a:spcPct val="0"/>
              </a:spcAft>
              <a:defRPr sz="2400">
                <a:solidFill>
                  <a:schemeClr val="tx1"/>
                </a:solidFill>
                <a:latin typeface="Times New Roman" pitchFamily="18" charset="0"/>
              </a:defRPr>
            </a:lvl6pPr>
            <a:lvl7pPr defTabSz="3810000" eaLnBrk="0" fontAlgn="base" hangingPunct="0">
              <a:spcBef>
                <a:spcPct val="0"/>
              </a:spcBef>
              <a:spcAft>
                <a:spcPct val="0"/>
              </a:spcAft>
              <a:defRPr sz="2400">
                <a:solidFill>
                  <a:schemeClr val="tx1"/>
                </a:solidFill>
                <a:latin typeface="Times New Roman" pitchFamily="18" charset="0"/>
              </a:defRPr>
            </a:lvl7pPr>
            <a:lvl8pPr defTabSz="3810000" eaLnBrk="0" fontAlgn="base" hangingPunct="0">
              <a:spcBef>
                <a:spcPct val="0"/>
              </a:spcBef>
              <a:spcAft>
                <a:spcPct val="0"/>
              </a:spcAft>
              <a:defRPr sz="2400">
                <a:solidFill>
                  <a:schemeClr val="tx1"/>
                </a:solidFill>
                <a:latin typeface="Times New Roman" pitchFamily="18" charset="0"/>
              </a:defRPr>
            </a:lvl8pPr>
            <a:lvl9pPr defTabSz="38100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solidFill>
                  <a:srgbClr val="CC0000"/>
                </a:solidFill>
              </a:rPr>
              <a:t>CLAIM:</a:t>
            </a:r>
            <a:r>
              <a:rPr lang="en-US" dirty="0"/>
              <a:t>  </a:t>
            </a:r>
            <a:r>
              <a:rPr lang="en-US" dirty="0" smtClean="0"/>
              <a:t>    </a:t>
            </a:r>
            <a:r>
              <a:rPr lang="en-US" dirty="0" smtClean="0">
                <a:latin typeface="Symbol" pitchFamily="18" charset="2"/>
              </a:rPr>
              <a:t>F</a:t>
            </a:r>
            <a:r>
              <a:rPr lang="en-US" dirty="0" smtClean="0"/>
              <a:t>  </a:t>
            </a:r>
            <a:r>
              <a:rPr lang="en-US" dirty="0"/>
              <a:t>is </a:t>
            </a:r>
            <a:r>
              <a:rPr lang="en-US" dirty="0" err="1"/>
              <a:t>satisfiable</a:t>
            </a:r>
            <a:r>
              <a:rPr lang="en-US" dirty="0"/>
              <a:t>  </a:t>
            </a:r>
            <a:r>
              <a:rPr lang="en-US" dirty="0" smtClean="0"/>
              <a:t> </a:t>
            </a:r>
            <a:r>
              <a:rPr lang="en-US" dirty="0" smtClean="0">
                <a:sym typeface="Symbol" pitchFamily="18" charset="2"/>
              </a:rPr>
              <a:t>    </a:t>
            </a:r>
            <a:r>
              <a:rPr lang="en-US" dirty="0">
                <a:sym typeface="Symbol" pitchFamily="18" charset="2"/>
              </a:rPr>
              <a:t>No  SCC  of G contains </a:t>
            </a:r>
            <a:br>
              <a:rPr lang="en-US" dirty="0">
                <a:sym typeface="Symbol" pitchFamily="18" charset="2"/>
              </a:rPr>
            </a:br>
            <a:r>
              <a:rPr lang="en-US" dirty="0">
                <a:sym typeface="Symbol" pitchFamily="18" charset="2"/>
              </a:rPr>
              <a:t>	  </a:t>
            </a:r>
            <a:r>
              <a:rPr lang="en-US" dirty="0" smtClean="0">
                <a:sym typeface="Symbol" pitchFamily="18" charset="2"/>
              </a:rPr>
              <a:t>     a </a:t>
            </a:r>
            <a:r>
              <a:rPr lang="en-US" dirty="0">
                <a:sym typeface="Symbol" pitchFamily="18" charset="2"/>
              </a:rPr>
              <a:t>variable and its negation.</a:t>
            </a:r>
            <a:r>
              <a:rPr lang="en-US" dirty="0"/>
              <a:t> </a:t>
            </a:r>
          </a:p>
        </p:txBody>
      </p:sp>
      <p:sp>
        <p:nvSpPr>
          <p:cNvPr id="137234" name="Rectangle 18"/>
          <p:cNvSpPr>
            <a:spLocks noChangeArrowheads="1"/>
          </p:cNvSpPr>
          <p:nvPr/>
        </p:nvSpPr>
        <p:spPr bwMode="auto">
          <a:xfrm>
            <a:off x="172531" y="1981199"/>
            <a:ext cx="8789988" cy="2622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pPr marL="188913" indent="-188913" algn="l">
              <a:lnSpc>
                <a:spcPct val="90000"/>
              </a:lnSpc>
              <a:spcBef>
                <a:spcPct val="50000"/>
              </a:spcBef>
              <a:buFont typeface="Wingdings" pitchFamily="2" charset="2"/>
              <a:buChar char="§"/>
            </a:pPr>
            <a:r>
              <a:rPr lang="en-US" sz="2000" b="1" dirty="0"/>
              <a:t>Proof sketch:</a:t>
            </a:r>
            <a:r>
              <a:rPr lang="en-US" sz="2000" dirty="0"/>
              <a:t>   </a:t>
            </a:r>
            <a:r>
              <a:rPr lang="en-US" sz="2000" dirty="0">
                <a:solidFill>
                  <a:srgbClr val="CC0000"/>
                </a:solidFill>
              </a:rPr>
              <a:t>See Exercise 10</a:t>
            </a:r>
            <a:r>
              <a:rPr lang="en-US" sz="2000" dirty="0" smtClean="0">
                <a:solidFill>
                  <a:srgbClr val="CC0000"/>
                </a:solidFill>
              </a:rPr>
              <a:t>.</a:t>
            </a:r>
            <a:r>
              <a:rPr lang="en-US" sz="2000" dirty="0">
                <a:solidFill>
                  <a:srgbClr val="CC0000"/>
                </a:solidFill>
              </a:rPr>
              <a:t/>
            </a:r>
            <a:br>
              <a:rPr lang="en-US" sz="2000" dirty="0">
                <a:solidFill>
                  <a:srgbClr val="CC0000"/>
                </a:solidFill>
              </a:rPr>
            </a:br>
            <a:r>
              <a:rPr lang="en-US" sz="2000" dirty="0">
                <a:solidFill>
                  <a:srgbClr val="CC0000"/>
                </a:solidFill>
              </a:rPr>
              <a:t/>
            </a:r>
            <a:br>
              <a:rPr lang="en-US" sz="2000" dirty="0">
                <a:solidFill>
                  <a:srgbClr val="CC0000"/>
                </a:solidFill>
              </a:rPr>
            </a:br>
            <a:r>
              <a:rPr lang="en-US" sz="2000" dirty="0">
                <a:sym typeface="Symbol" pitchFamily="18" charset="2"/>
              </a:rPr>
              <a:t>Proof of []:</a:t>
            </a:r>
            <a:r>
              <a:rPr lang="en-US" sz="2000" dirty="0">
                <a:solidFill>
                  <a:srgbClr val="CC0000"/>
                </a:solidFill>
                <a:sym typeface="Symbol" pitchFamily="18" charset="2"/>
              </a:rPr>
              <a:t> In a satisfying truth assignment all literal nodes in the same cycle, hence in the same SCC, must have the same truth value (all true or all false).</a:t>
            </a:r>
            <a:r>
              <a:rPr lang="en-US" sz="2000" dirty="0">
                <a:sym typeface="Symbol" pitchFamily="18" charset="2"/>
              </a:rPr>
              <a:t> </a:t>
            </a:r>
          </a:p>
          <a:p>
            <a:pPr marL="188913" indent="-188913" algn="l">
              <a:spcBef>
                <a:spcPct val="50000"/>
              </a:spcBef>
            </a:pPr>
            <a:r>
              <a:rPr lang="en-US" sz="2000" dirty="0">
                <a:sym typeface="Symbol" pitchFamily="18" charset="2"/>
              </a:rPr>
              <a:t>   Proof of []:</a:t>
            </a:r>
            <a:r>
              <a:rPr lang="en-US" sz="2000" dirty="0">
                <a:solidFill>
                  <a:srgbClr val="CC0000"/>
                </a:solidFill>
                <a:sym typeface="Symbol" pitchFamily="18" charset="2"/>
              </a:rPr>
              <a:t> In the SCC component DAG, if an SCC node has in-degree 0, </a:t>
            </a:r>
            <a:br>
              <a:rPr lang="en-US" sz="2000" dirty="0">
                <a:solidFill>
                  <a:srgbClr val="CC0000"/>
                </a:solidFill>
                <a:sym typeface="Symbol" pitchFamily="18" charset="2"/>
              </a:rPr>
            </a:br>
            <a:r>
              <a:rPr lang="en-US" sz="2000" dirty="0">
                <a:solidFill>
                  <a:srgbClr val="CC0000"/>
                </a:solidFill>
                <a:sym typeface="Symbol" pitchFamily="18" charset="2"/>
              </a:rPr>
              <a:t>its “negated” SCC node must have out-degree 0. Why?</a:t>
            </a:r>
            <a:br>
              <a:rPr lang="en-US" sz="2000" dirty="0">
                <a:solidFill>
                  <a:srgbClr val="CC0000"/>
                </a:solidFill>
                <a:sym typeface="Symbol" pitchFamily="18" charset="2"/>
              </a:rPr>
            </a:br>
            <a:r>
              <a:rPr lang="en-US" sz="2000" dirty="0">
                <a:solidFill>
                  <a:srgbClr val="CC0000"/>
                </a:solidFill>
                <a:sym typeface="Symbol" pitchFamily="18" charset="2"/>
              </a:rPr>
              <a:t>What truth values would you assign to such a pair of SCC nodes?</a:t>
            </a:r>
            <a:br>
              <a:rPr lang="en-US" sz="2000" dirty="0">
                <a:solidFill>
                  <a:srgbClr val="CC0000"/>
                </a:solidFill>
                <a:sym typeface="Symbol" pitchFamily="18" charset="2"/>
              </a:rPr>
            </a:br>
            <a:r>
              <a:rPr lang="en-US" sz="2000" dirty="0">
                <a:solidFill>
                  <a:srgbClr val="CC0000"/>
                </a:solidFill>
                <a:sym typeface="Symbol" pitchFamily="18" charset="2"/>
              </a:rPr>
              <a:t>Adapt the SCC algorithm to get a full truth assignment in linear time.</a:t>
            </a:r>
          </a:p>
        </p:txBody>
      </p:sp>
      <p:sp>
        <p:nvSpPr>
          <p:cNvPr id="2" name="Slide Number Placeholder 1"/>
          <p:cNvSpPr>
            <a:spLocks noGrp="1"/>
          </p:cNvSpPr>
          <p:nvPr>
            <p:ph type="sldNum" sz="quarter" idx="12"/>
          </p:nvPr>
        </p:nvSpPr>
        <p:spPr/>
        <p:txBody>
          <a:bodyPr/>
          <a:lstStyle/>
          <a:p>
            <a:fld id="{3EDEDE8A-5CF4-4A0F-9B71-AAD942558277}" type="slidenum">
              <a:rPr lang="en-US" smtClean="0"/>
              <a:pPr/>
              <a:t>12</a:t>
            </a:fld>
            <a:endParaRPr lang="en-US"/>
          </a:p>
        </p:txBody>
      </p:sp>
      <p:grpSp>
        <p:nvGrpSpPr>
          <p:cNvPr id="12" name="Group 11"/>
          <p:cNvGrpSpPr/>
          <p:nvPr/>
        </p:nvGrpSpPr>
        <p:grpSpPr>
          <a:xfrm>
            <a:off x="1371600" y="4809080"/>
            <a:ext cx="5486400" cy="1676401"/>
            <a:chOff x="608144" y="3581376"/>
            <a:chExt cx="6490447" cy="2281541"/>
          </a:xfrm>
        </p:grpSpPr>
        <p:sp>
          <p:nvSpPr>
            <p:cNvPr id="13" name="Rounded Rectangle 12"/>
            <p:cNvSpPr/>
            <p:nvPr/>
          </p:nvSpPr>
          <p:spPr bwMode="auto">
            <a:xfrm flipH="1">
              <a:off x="1552727" y="3711388"/>
              <a:ext cx="884980" cy="784387"/>
            </a:xfrm>
            <a:prstGeom prst="roundRect">
              <a:avLst/>
            </a:prstGeom>
            <a:solidFill>
              <a:schemeClr val="bg1">
                <a:lumMod val="85000"/>
              </a:schemeClr>
            </a:solidFill>
            <a:ln w="6350" cap="flat" cmpd="sng">
              <a:solidFill>
                <a:srgbClr val="C00000"/>
              </a:solidFill>
              <a:prstDash val="solid"/>
              <a:round/>
              <a:headEnd type="none" w="med" len="med"/>
              <a:tailEnd type="arrow"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4" name="Rounded Rectangle 13"/>
            <p:cNvSpPr/>
            <p:nvPr/>
          </p:nvSpPr>
          <p:spPr bwMode="auto">
            <a:xfrm flipH="1">
              <a:off x="6170743" y="4948517"/>
              <a:ext cx="927848" cy="788918"/>
            </a:xfrm>
            <a:prstGeom prst="roundRect">
              <a:avLst/>
            </a:prstGeom>
            <a:solidFill>
              <a:schemeClr val="bg1">
                <a:lumMod val="85000"/>
              </a:schemeClr>
            </a:solidFill>
            <a:ln w="6350" cap="flat" cmpd="sng">
              <a:solidFill>
                <a:srgbClr val="C00000"/>
              </a:solidFill>
              <a:prstDash val="solid"/>
              <a:round/>
              <a:headEnd type="none" w="med" len="med"/>
              <a:tailEnd type="arrow"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5" name="Rounded Rectangle 14"/>
            <p:cNvSpPr/>
            <p:nvPr/>
          </p:nvSpPr>
          <p:spPr bwMode="auto">
            <a:xfrm flipH="1">
              <a:off x="1563648" y="4948517"/>
              <a:ext cx="3962400" cy="914400"/>
            </a:xfrm>
            <a:prstGeom prst="roundRect">
              <a:avLst/>
            </a:prstGeom>
            <a:solidFill>
              <a:schemeClr val="bg1">
                <a:lumMod val="85000"/>
              </a:schemeClr>
            </a:solidFill>
            <a:ln w="6350" cap="flat" cmpd="sng">
              <a:solidFill>
                <a:srgbClr val="C00000"/>
              </a:solidFill>
              <a:prstDash val="solid"/>
              <a:round/>
              <a:headEnd type="none" w="med" len="med"/>
              <a:tailEnd type="arrow"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6" name="Rounded Rectangle 15"/>
            <p:cNvSpPr/>
            <p:nvPr/>
          </p:nvSpPr>
          <p:spPr bwMode="auto">
            <a:xfrm flipH="1">
              <a:off x="3199707" y="3581376"/>
              <a:ext cx="3885437" cy="914400"/>
            </a:xfrm>
            <a:prstGeom prst="roundRect">
              <a:avLst/>
            </a:prstGeom>
            <a:solidFill>
              <a:schemeClr val="bg1">
                <a:lumMod val="85000"/>
              </a:schemeClr>
            </a:solidFill>
            <a:ln w="6350" cap="flat" cmpd="sng">
              <a:solidFill>
                <a:srgbClr val="C00000"/>
              </a:solidFill>
              <a:prstDash val="solid"/>
              <a:round/>
              <a:headEnd type="none" w="med" len="med"/>
              <a:tailEnd type="arrow"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mc:AlternateContent xmlns:mc="http://schemas.openxmlformats.org/markup-compatibility/2006" xmlns:a14="http://schemas.microsoft.com/office/drawing/2010/main">
          <mc:Choice Requires="a14">
            <p:sp>
              <p:nvSpPr>
                <p:cNvPr id="17" name="Oval 16"/>
                <p:cNvSpPr/>
                <p:nvPr/>
              </p:nvSpPr>
              <p:spPr bwMode="auto">
                <a:xfrm>
                  <a:off x="1809791" y="394895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𝑤</m:t>
                            </m:r>
                          </m:e>
                        </m:acc>
                      </m:oMath>
                    </m:oMathPara>
                  </a14:m>
                  <a:endParaRPr lang="en-CA" sz="1600" dirty="0"/>
                </a:p>
              </p:txBody>
            </p:sp>
          </mc:Choice>
          <mc:Fallback xmlns="">
            <p:sp>
              <p:nvSpPr>
                <p:cNvPr id="17" name="Oval 16"/>
                <p:cNvSpPr>
                  <a:spLocks noRot="1" noChangeAspect="1" noMove="1" noResize="1" noEditPoints="1" noAdjustHandles="1" noChangeArrowheads="1" noChangeShapeType="1" noTextEdit="1"/>
                </p:cNvSpPr>
                <p:nvPr/>
              </p:nvSpPr>
              <p:spPr bwMode="auto">
                <a:xfrm>
                  <a:off x="1809791" y="3948952"/>
                  <a:ext cx="323116" cy="346234"/>
                </a:xfrm>
                <a:prstGeom prst="ellipse">
                  <a:avLst/>
                </a:prstGeom>
                <a:blipFill rotWithShape="1">
                  <a:blip r:embed="rId2"/>
                  <a:stretch>
                    <a:fillRect l="-4255"/>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bwMode="auto">
                <a:xfrm>
                  <a:off x="3498757" y="394895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𝑥</m:t>
                            </m:r>
                          </m:e>
                        </m:acc>
                      </m:oMath>
                    </m:oMathPara>
                  </a14:m>
                  <a:endParaRPr lang="en-CA" sz="1600" dirty="0"/>
                </a:p>
              </p:txBody>
            </p:sp>
          </mc:Choice>
          <mc:Fallback xmlns="">
            <p:sp>
              <p:nvSpPr>
                <p:cNvPr id="18" name="Oval 17"/>
                <p:cNvSpPr>
                  <a:spLocks noRot="1" noChangeAspect="1" noMove="1" noResize="1" noEditPoints="1" noAdjustHandles="1" noChangeArrowheads="1" noChangeShapeType="1" noTextEdit="1"/>
                </p:cNvSpPr>
                <p:nvPr/>
              </p:nvSpPr>
              <p:spPr bwMode="auto">
                <a:xfrm>
                  <a:off x="3498757" y="3948952"/>
                  <a:ext cx="323116" cy="346234"/>
                </a:xfrm>
                <a:prstGeom prst="ellipse">
                  <a:avLst/>
                </a:prstGeom>
                <a:blipFill rotWithShape="1">
                  <a:blip r:embed="rId3"/>
                  <a:stretch>
                    <a:fillRect r="-31250"/>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bwMode="auto">
                <a:xfrm>
                  <a:off x="4956016" y="394895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𝑦</m:t>
                            </m:r>
                          </m:e>
                        </m:acc>
                      </m:oMath>
                    </m:oMathPara>
                  </a14:m>
                  <a:endParaRPr lang="en-CA" sz="1600" dirty="0"/>
                </a:p>
              </p:txBody>
            </p:sp>
          </mc:Choice>
          <mc:Fallback xmlns="">
            <p:sp>
              <p:nvSpPr>
                <p:cNvPr id="19" name="Oval 18"/>
                <p:cNvSpPr>
                  <a:spLocks noRot="1" noChangeAspect="1" noMove="1" noResize="1" noEditPoints="1" noAdjustHandles="1" noChangeArrowheads="1" noChangeShapeType="1" noTextEdit="1"/>
                </p:cNvSpPr>
                <p:nvPr/>
              </p:nvSpPr>
              <p:spPr bwMode="auto">
                <a:xfrm>
                  <a:off x="4956016" y="3948952"/>
                  <a:ext cx="323116" cy="346234"/>
                </a:xfrm>
                <a:prstGeom prst="ellipse">
                  <a:avLst/>
                </a:prstGeom>
                <a:blipFill rotWithShape="1">
                  <a:blip r:embed="rId4"/>
                  <a:stretch>
                    <a:fillRect l="-4167" r="-4167" b="-17778"/>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bwMode="auto">
                <a:xfrm>
                  <a:off x="6491894" y="394895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acc>
                          <m:accPr>
                            <m:chr m:val="̅"/>
                            <m:ctrlPr>
                              <a:rPr lang="en-CA" sz="1600" i="1" smtClean="0">
                                <a:latin typeface="Cambria Math"/>
                              </a:rPr>
                            </m:ctrlPr>
                          </m:accPr>
                          <m:e>
                            <m:r>
                              <a:rPr lang="en-CA" sz="1600" b="0" i="1" smtClean="0">
                                <a:latin typeface="Cambria Math"/>
                              </a:rPr>
                              <m:t>𝑧</m:t>
                            </m:r>
                          </m:e>
                        </m:acc>
                      </m:oMath>
                    </m:oMathPara>
                  </a14:m>
                  <a:endParaRPr lang="en-CA" sz="1600" dirty="0"/>
                </a:p>
              </p:txBody>
            </p:sp>
          </mc:Choice>
          <mc:Fallback xmlns="">
            <p:sp>
              <p:nvSpPr>
                <p:cNvPr id="20" name="Oval 19"/>
                <p:cNvSpPr>
                  <a:spLocks noRot="1" noChangeAspect="1" noMove="1" noResize="1" noEditPoints="1" noAdjustHandles="1" noChangeArrowheads="1" noChangeShapeType="1" noTextEdit="1"/>
                </p:cNvSpPr>
                <p:nvPr/>
              </p:nvSpPr>
              <p:spPr bwMode="auto">
                <a:xfrm>
                  <a:off x="6491894" y="3948952"/>
                  <a:ext cx="323116" cy="346234"/>
                </a:xfrm>
                <a:prstGeom prst="ellipse">
                  <a:avLst/>
                </a:prstGeom>
                <a:blipFill rotWithShape="1">
                  <a:blip r:embed="rId5"/>
                  <a:stretch>
                    <a:fillRect r="-33333"/>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bwMode="auto">
                <a:xfrm>
                  <a:off x="6492087" y="514634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i="1" smtClean="0">
                            <a:latin typeface="Cambria Math"/>
                          </a:rPr>
                          <m:t>𝑤</m:t>
                        </m:r>
                      </m:oMath>
                    </m:oMathPara>
                  </a14:m>
                  <a:endParaRPr lang="en-CA" sz="1600" dirty="0"/>
                </a:p>
              </p:txBody>
            </p:sp>
          </mc:Choice>
          <mc:Fallback xmlns="">
            <p:sp>
              <p:nvSpPr>
                <p:cNvPr id="21" name="Oval 20"/>
                <p:cNvSpPr>
                  <a:spLocks noRot="1" noChangeAspect="1" noMove="1" noResize="1" noEditPoints="1" noAdjustHandles="1" noChangeArrowheads="1" noChangeShapeType="1" noTextEdit="1"/>
                </p:cNvSpPr>
                <p:nvPr/>
              </p:nvSpPr>
              <p:spPr bwMode="auto">
                <a:xfrm>
                  <a:off x="6492087" y="5146342"/>
                  <a:ext cx="323116" cy="346234"/>
                </a:xfrm>
                <a:prstGeom prst="ellipse">
                  <a:avLst/>
                </a:prstGeom>
                <a:blipFill rotWithShape="1">
                  <a:blip r:embed="rId6"/>
                  <a:stretch>
                    <a:fillRect l="-4167"/>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bwMode="auto">
                <a:xfrm>
                  <a:off x="4956016" y="514634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b="0" i="1" smtClean="0">
                            <a:latin typeface="Cambria Math"/>
                          </a:rPr>
                          <m:t>𝑥</m:t>
                        </m:r>
                      </m:oMath>
                    </m:oMathPara>
                  </a14:m>
                  <a:endParaRPr lang="en-CA" sz="1600" dirty="0"/>
                </a:p>
              </p:txBody>
            </p:sp>
          </mc:Choice>
          <mc:Fallback xmlns="">
            <p:sp>
              <p:nvSpPr>
                <p:cNvPr id="22" name="Oval 21"/>
                <p:cNvSpPr>
                  <a:spLocks noRot="1" noChangeAspect="1" noMove="1" noResize="1" noEditPoints="1" noAdjustHandles="1" noChangeArrowheads="1" noChangeShapeType="1" noTextEdit="1"/>
                </p:cNvSpPr>
                <p:nvPr/>
              </p:nvSpPr>
              <p:spPr bwMode="auto">
                <a:xfrm>
                  <a:off x="4956016" y="5146342"/>
                  <a:ext cx="323116" cy="346234"/>
                </a:xfrm>
                <a:prstGeom prst="ellipse">
                  <a:avLst/>
                </a:prstGeom>
                <a:blipFill rotWithShape="1">
                  <a:blip r:embed="rId7"/>
                  <a:stretch>
                    <a:fillRect/>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bwMode="auto">
                <a:xfrm>
                  <a:off x="3498757" y="514634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b="0" i="1" smtClean="0">
                            <a:latin typeface="Cambria Math"/>
                          </a:rPr>
                          <m:t>𝑦</m:t>
                        </m:r>
                      </m:oMath>
                    </m:oMathPara>
                  </a14:m>
                  <a:endParaRPr lang="en-CA" sz="1600" dirty="0"/>
                </a:p>
              </p:txBody>
            </p:sp>
          </mc:Choice>
          <mc:Fallback xmlns="">
            <p:sp>
              <p:nvSpPr>
                <p:cNvPr id="23" name="Oval 22"/>
                <p:cNvSpPr>
                  <a:spLocks noRot="1" noChangeAspect="1" noMove="1" noResize="1" noEditPoints="1" noAdjustHandles="1" noChangeArrowheads="1" noChangeShapeType="1" noTextEdit="1"/>
                </p:cNvSpPr>
                <p:nvPr/>
              </p:nvSpPr>
              <p:spPr bwMode="auto">
                <a:xfrm>
                  <a:off x="3498757" y="5146342"/>
                  <a:ext cx="323116" cy="346234"/>
                </a:xfrm>
                <a:prstGeom prst="ellipse">
                  <a:avLst/>
                </a:prstGeom>
                <a:blipFill rotWithShape="1">
                  <a:blip r:embed="rId8"/>
                  <a:stretch>
                    <a:fillRect l="-4167" b="-15556"/>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Oval 23"/>
                <p:cNvSpPr/>
                <p:nvPr/>
              </p:nvSpPr>
              <p:spPr bwMode="auto">
                <a:xfrm>
                  <a:off x="1809791" y="5146342"/>
                  <a:ext cx="323116" cy="346234"/>
                </a:xfrm>
                <a:prstGeom prst="ellipse">
                  <a:avLst/>
                </a:prstGeom>
                <a:noFill/>
                <a:ln w="19050" cap="flat" cmpd="sng">
                  <a:solidFill>
                    <a:schemeClr val="tx1"/>
                  </a:solidFill>
                  <a:prstDash val="solid"/>
                  <a:round/>
                  <a:headEnd type="none" w="med" len="med"/>
                  <a:tailEnd type="none" w="med" len="med"/>
                </a:ln>
                <a:effectLst/>
                <a:extLst>
                  <a:ext uri="{909E8E84-426E-40DD-AFC4-6F175D3DCCD1}">
                    <a14:hiddenFill>
                      <a:solidFill>
                        <a:srgbClr val="FFFFFF"/>
                      </a:solidFill>
                    </a14:hiddenFill>
                  </a:ext>
                  <a:ext uri="{AF507438-7753-43E0-B8FC-AC1667EBCBE1}">
                    <a14:hiddenEffects>
                      <a:effectLst>
                        <a:outerShdw dist="35921" dir="2700000" algn="ctr" rotWithShape="0">
                          <a:schemeClr val="bg2"/>
                        </a:outerShdw>
                      </a:effectLst>
                    </a14:hiddenEffects>
                  </a:ext>
                </a:extLst>
              </p:spPr>
              <p:txBody>
                <a:bodyPr wrap="square" lIns="0" tIns="0" rIns="0" bIns="0" rtlCol="0" anchor="ctr" anchorCtr="1">
                  <a:spAutoFit/>
                </a:bodyPr>
                <a:lstStyle/>
                <a:p>
                  <a:pPr algn="ctr"/>
                  <a14:m>
                    <m:oMathPara xmlns:m="http://schemas.openxmlformats.org/officeDocument/2006/math">
                      <m:oMathParaPr>
                        <m:jc m:val="centerGroup"/>
                      </m:oMathParaPr>
                      <m:oMath xmlns:m="http://schemas.openxmlformats.org/officeDocument/2006/math">
                        <m:r>
                          <a:rPr lang="en-CA" sz="1600" b="0" i="1" smtClean="0">
                            <a:latin typeface="Cambria Math"/>
                          </a:rPr>
                          <m:t>𝑧</m:t>
                        </m:r>
                      </m:oMath>
                    </m:oMathPara>
                  </a14:m>
                  <a:endParaRPr lang="en-CA" sz="1600" dirty="0"/>
                </a:p>
              </p:txBody>
            </p:sp>
          </mc:Choice>
          <mc:Fallback xmlns="">
            <p:sp>
              <p:nvSpPr>
                <p:cNvPr id="24" name="Oval 23"/>
                <p:cNvSpPr>
                  <a:spLocks noRot="1" noChangeAspect="1" noMove="1" noResize="1" noEditPoints="1" noAdjustHandles="1" noChangeArrowheads="1" noChangeShapeType="1" noTextEdit="1"/>
                </p:cNvSpPr>
                <p:nvPr/>
              </p:nvSpPr>
              <p:spPr bwMode="auto">
                <a:xfrm>
                  <a:off x="1809791" y="5146342"/>
                  <a:ext cx="323116" cy="346234"/>
                </a:xfrm>
                <a:prstGeom prst="ellipse">
                  <a:avLst/>
                </a:prstGeom>
                <a:blipFill rotWithShape="1">
                  <a:blip r:embed="rId9"/>
                  <a:stretch>
                    <a:fillRect/>
                  </a:stretch>
                </a:blip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cxnSp>
          <p:nvCxnSpPr>
            <p:cNvPr id="25" name="Straight Arrow Connector 24"/>
            <p:cNvCxnSpPr>
              <a:stCxn id="20" idx="4"/>
              <a:endCxn id="21" idx="0"/>
            </p:cNvCxnSpPr>
            <p:nvPr/>
          </p:nvCxnSpPr>
          <p:spPr bwMode="auto">
            <a:xfrm>
              <a:off x="6653452" y="4295186"/>
              <a:ext cx="193" cy="851156"/>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19" idx="4"/>
              <a:endCxn id="22" idx="0"/>
            </p:cNvCxnSpPr>
            <p:nvPr/>
          </p:nvCxnSpPr>
          <p:spPr bwMode="auto">
            <a:xfrm>
              <a:off x="5117574" y="4295186"/>
              <a:ext cx="0" cy="851156"/>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18" idx="4"/>
              <a:endCxn id="23" idx="0"/>
            </p:cNvCxnSpPr>
            <p:nvPr/>
          </p:nvCxnSpPr>
          <p:spPr bwMode="auto">
            <a:xfrm>
              <a:off x="3660315" y="4295186"/>
              <a:ext cx="0" cy="851156"/>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a:stCxn id="17" idx="4"/>
              <a:endCxn id="24" idx="0"/>
            </p:cNvCxnSpPr>
            <p:nvPr/>
          </p:nvCxnSpPr>
          <p:spPr bwMode="auto">
            <a:xfrm>
              <a:off x="1971349" y="4295186"/>
              <a:ext cx="0" cy="851156"/>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18" idx="6"/>
              <a:endCxn id="19" idx="2"/>
            </p:cNvCxnSpPr>
            <p:nvPr/>
          </p:nvCxnSpPr>
          <p:spPr bwMode="auto">
            <a:xfrm>
              <a:off x="3821873" y="4122069"/>
              <a:ext cx="1134143" cy="0"/>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19" idx="6"/>
              <a:endCxn id="20" idx="2"/>
            </p:cNvCxnSpPr>
            <p:nvPr/>
          </p:nvCxnSpPr>
          <p:spPr bwMode="auto">
            <a:xfrm>
              <a:off x="5279132" y="4122069"/>
              <a:ext cx="1212762" cy="0"/>
            </a:xfrm>
            <a:prstGeom prst="straightConnector1">
              <a:avLst/>
            </a:prstGeom>
            <a:noFill/>
            <a:ln w="19050"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reeform 30"/>
            <p:cNvSpPr/>
            <p:nvPr/>
          </p:nvSpPr>
          <p:spPr bwMode="auto">
            <a:xfrm>
              <a:off x="3773448" y="3711389"/>
              <a:ext cx="2752165" cy="295835"/>
            </a:xfrm>
            <a:custGeom>
              <a:avLst/>
              <a:gdLst>
                <a:gd name="connsiteX0" fmla="*/ 2904565 w 2904565"/>
                <a:gd name="connsiteY0" fmla="*/ 251025 h 259989"/>
                <a:gd name="connsiteX1" fmla="*/ 1344706 w 2904565"/>
                <a:gd name="connsiteY1" fmla="*/ 13 h 259989"/>
                <a:gd name="connsiteX2" fmla="*/ 0 w 2904565"/>
                <a:gd name="connsiteY2" fmla="*/ 259989 h 259989"/>
                <a:gd name="connsiteX0" fmla="*/ 2823883 w 2823883"/>
                <a:gd name="connsiteY0" fmla="*/ 314174 h 314174"/>
                <a:gd name="connsiteX1" fmla="*/ 1344706 w 2823883"/>
                <a:gd name="connsiteY1" fmla="*/ 409 h 314174"/>
                <a:gd name="connsiteX2" fmla="*/ 0 w 2823883"/>
                <a:gd name="connsiteY2" fmla="*/ 260385 h 314174"/>
                <a:gd name="connsiteX0" fmla="*/ 2823883 w 2823883"/>
                <a:gd name="connsiteY0" fmla="*/ 296302 h 296302"/>
                <a:gd name="connsiteX1" fmla="*/ 1380565 w 2823883"/>
                <a:gd name="connsiteY1" fmla="*/ 467 h 296302"/>
                <a:gd name="connsiteX2" fmla="*/ 0 w 2823883"/>
                <a:gd name="connsiteY2" fmla="*/ 242513 h 296302"/>
                <a:gd name="connsiteX0" fmla="*/ 2823883 w 2823883"/>
                <a:gd name="connsiteY0" fmla="*/ 296302 h 296302"/>
                <a:gd name="connsiteX1" fmla="*/ 1407459 w 2823883"/>
                <a:gd name="connsiteY1" fmla="*/ 467 h 296302"/>
                <a:gd name="connsiteX2" fmla="*/ 0 w 2823883"/>
                <a:gd name="connsiteY2" fmla="*/ 242513 h 296302"/>
                <a:gd name="connsiteX0" fmla="*/ 2752165 w 2752165"/>
                <a:gd name="connsiteY0" fmla="*/ 295835 h 295835"/>
                <a:gd name="connsiteX1" fmla="*/ 1335741 w 2752165"/>
                <a:gd name="connsiteY1" fmla="*/ 0 h 295835"/>
                <a:gd name="connsiteX2" fmla="*/ 0 w 2752165"/>
                <a:gd name="connsiteY2" fmla="*/ 295834 h 295835"/>
              </a:gdLst>
              <a:ahLst/>
              <a:cxnLst>
                <a:cxn ang="0">
                  <a:pos x="connsiteX0" y="connsiteY0"/>
                </a:cxn>
                <a:cxn ang="0">
                  <a:pos x="connsiteX1" y="connsiteY1"/>
                </a:cxn>
                <a:cxn ang="0">
                  <a:pos x="connsiteX2" y="connsiteY2"/>
                </a:cxn>
              </a:cxnLst>
              <a:rect l="l" t="t" r="r" b="b"/>
              <a:pathLst>
                <a:path w="2752165" h="295835">
                  <a:moveTo>
                    <a:pt x="2752165" y="295835"/>
                  </a:moveTo>
                  <a:cubicBezTo>
                    <a:pt x="2214282" y="169582"/>
                    <a:pt x="1794435" y="0"/>
                    <a:pt x="1335741" y="0"/>
                  </a:cubicBezTo>
                  <a:cubicBezTo>
                    <a:pt x="877047" y="0"/>
                    <a:pt x="430306" y="166593"/>
                    <a:pt x="0" y="295834"/>
                  </a:cubicBezTo>
                </a:path>
              </a:pathLst>
            </a:custGeom>
            <a:noFill/>
            <a:ln w="1905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CA"/>
            </a:p>
          </p:txBody>
        </p:sp>
        <p:cxnSp>
          <p:nvCxnSpPr>
            <p:cNvPr id="32" name="Straight Arrow Connector 31"/>
            <p:cNvCxnSpPr>
              <a:stCxn id="22" idx="2"/>
              <a:endCxn id="23" idx="6"/>
            </p:cNvCxnSpPr>
            <p:nvPr/>
          </p:nvCxnSpPr>
          <p:spPr bwMode="auto">
            <a:xfrm flipH="1">
              <a:off x="3821873" y="5319459"/>
              <a:ext cx="1134143" cy="0"/>
            </a:xfrm>
            <a:prstGeom prst="straightConnector1">
              <a:avLst/>
            </a:prstGeom>
            <a:noFill/>
            <a:ln w="190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23" idx="2"/>
              <a:endCxn id="24" idx="6"/>
            </p:cNvCxnSpPr>
            <p:nvPr/>
          </p:nvCxnSpPr>
          <p:spPr bwMode="auto">
            <a:xfrm flipH="1">
              <a:off x="2132907" y="5319459"/>
              <a:ext cx="1365850" cy="0"/>
            </a:xfrm>
            <a:prstGeom prst="straightConnector1">
              <a:avLst/>
            </a:prstGeom>
            <a:noFill/>
            <a:ln w="19050" cap="flat" cmpd="sng" algn="ctr">
              <a:solidFill>
                <a:schemeClr val="tx1"/>
              </a:solidFill>
              <a:prstDash val="solid"/>
              <a:round/>
              <a:headEnd type="arrow" w="med" len="med"/>
              <a:tailEnd type="non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Freeform 33"/>
            <p:cNvSpPr/>
            <p:nvPr/>
          </p:nvSpPr>
          <p:spPr bwMode="auto">
            <a:xfrm>
              <a:off x="2106013" y="5405717"/>
              <a:ext cx="2877670" cy="331718"/>
            </a:xfrm>
            <a:custGeom>
              <a:avLst/>
              <a:gdLst>
                <a:gd name="connsiteX0" fmla="*/ 0 w 2877670"/>
                <a:gd name="connsiteY0" fmla="*/ 0 h 475143"/>
                <a:gd name="connsiteX1" fmla="*/ 1497106 w 2877670"/>
                <a:gd name="connsiteY1" fmla="*/ 475129 h 475143"/>
                <a:gd name="connsiteX2" fmla="*/ 2877670 w 2877670"/>
                <a:gd name="connsiteY2" fmla="*/ 17929 h 475143"/>
                <a:gd name="connsiteX3" fmla="*/ 2877670 w 2877670"/>
                <a:gd name="connsiteY3" fmla="*/ 17929 h 475143"/>
                <a:gd name="connsiteX0" fmla="*/ 0 w 2877670"/>
                <a:gd name="connsiteY0" fmla="*/ 0 h 439288"/>
                <a:gd name="connsiteX1" fmla="*/ 1506071 w 2877670"/>
                <a:gd name="connsiteY1" fmla="*/ 439270 h 439288"/>
                <a:gd name="connsiteX2" fmla="*/ 2877670 w 2877670"/>
                <a:gd name="connsiteY2" fmla="*/ 17929 h 439288"/>
                <a:gd name="connsiteX3" fmla="*/ 2877670 w 2877670"/>
                <a:gd name="connsiteY3" fmla="*/ 17929 h 439288"/>
                <a:gd name="connsiteX0" fmla="*/ 0 w 2877670"/>
                <a:gd name="connsiteY0" fmla="*/ 0 h 331718"/>
                <a:gd name="connsiteX1" fmla="*/ 1550895 w 2877670"/>
                <a:gd name="connsiteY1" fmla="*/ 331693 h 331718"/>
                <a:gd name="connsiteX2" fmla="*/ 2877670 w 2877670"/>
                <a:gd name="connsiteY2" fmla="*/ 17929 h 331718"/>
                <a:gd name="connsiteX3" fmla="*/ 2877670 w 2877670"/>
                <a:gd name="connsiteY3" fmla="*/ 17929 h 331718"/>
              </a:gdLst>
              <a:ahLst/>
              <a:cxnLst>
                <a:cxn ang="0">
                  <a:pos x="connsiteX0" y="connsiteY0"/>
                </a:cxn>
                <a:cxn ang="0">
                  <a:pos x="connsiteX1" y="connsiteY1"/>
                </a:cxn>
                <a:cxn ang="0">
                  <a:pos x="connsiteX2" y="connsiteY2"/>
                </a:cxn>
                <a:cxn ang="0">
                  <a:pos x="connsiteX3" y="connsiteY3"/>
                </a:cxn>
              </a:cxnLst>
              <a:rect l="l" t="t" r="r" b="b"/>
              <a:pathLst>
                <a:path w="2877670" h="331718">
                  <a:moveTo>
                    <a:pt x="0" y="0"/>
                  </a:moveTo>
                  <a:cubicBezTo>
                    <a:pt x="508747" y="236070"/>
                    <a:pt x="1071283" y="328705"/>
                    <a:pt x="1550895" y="331693"/>
                  </a:cubicBezTo>
                  <a:cubicBezTo>
                    <a:pt x="2030507" y="334681"/>
                    <a:pt x="2656541" y="70223"/>
                    <a:pt x="2877670" y="17929"/>
                  </a:cubicBezTo>
                  <a:lnTo>
                    <a:pt x="2877670" y="17929"/>
                  </a:lnTo>
                </a:path>
              </a:pathLst>
            </a:custGeom>
            <a:noFill/>
            <a:ln w="19050" cap="flat" cmpd="sng">
              <a:solidFill>
                <a:schemeClr val="tx1"/>
              </a:solidFill>
              <a:prstDash val="solid"/>
              <a:round/>
              <a:headEnd type="arrow"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CA"/>
            </a:p>
          </p:txBody>
        </p:sp>
        <p:sp>
          <p:nvSpPr>
            <p:cNvPr id="35" name="TextBox 34"/>
            <p:cNvSpPr txBox="1"/>
            <p:nvPr/>
          </p:nvSpPr>
          <p:spPr>
            <a:xfrm>
              <a:off x="608144" y="4417367"/>
              <a:ext cx="492444" cy="461665"/>
            </a:xfrm>
            <a:prstGeom prst="rect">
              <a:avLst/>
            </a:prstGeom>
            <a:noFill/>
          </p:spPr>
          <p:txBody>
            <a:bodyPr wrap="none" rtlCol="0">
              <a:spAutoFit/>
            </a:bodyPr>
            <a:lstStyle/>
            <a:p>
              <a:r>
                <a:rPr lang="en-CA" dirty="0" smtClean="0"/>
                <a:t>G:</a:t>
              </a:r>
              <a:endParaRPr lang="en-CA" dirty="0"/>
            </a:p>
          </p:txBody>
        </p:sp>
      </p:grpSp>
    </p:spTree>
    <p:extLst>
      <p:ext uri="{BB962C8B-B14F-4D97-AF65-F5344CB8AC3E}">
        <p14:creationId xmlns:p14="http://schemas.microsoft.com/office/powerpoint/2010/main" val="384057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137228"/>
                                        </p:tgtEl>
                                        <p:attrNameLst>
                                          <p:attrName>style.visibility</p:attrName>
                                        </p:attrNameLst>
                                      </p:cBhvr>
                                      <p:to>
                                        <p:strVal val="visible"/>
                                      </p:to>
                                    </p:set>
                                    <p:animEffect transition="in" filter="wipe(left)">
                                      <p:cBhvr>
                                        <p:cTn id="7" dur="500"/>
                                        <p:tgtEl>
                                          <p:spTgt spid="137228"/>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7234">
                                            <p:txEl>
                                              <p:pRg st="0" end="0"/>
                                            </p:txEl>
                                          </p:spTgt>
                                        </p:tgtEl>
                                        <p:attrNameLst>
                                          <p:attrName>style.visibility</p:attrName>
                                        </p:attrNameLst>
                                      </p:cBhvr>
                                      <p:to>
                                        <p:strVal val="visible"/>
                                      </p:to>
                                    </p:set>
                                    <p:animEffect transition="in" filter="wipe(left)">
                                      <p:cBhvr>
                                        <p:cTn id="16" dur="500"/>
                                        <p:tgtEl>
                                          <p:spTgt spid="13723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7234">
                                            <p:txEl>
                                              <p:pRg st="1" end="1"/>
                                            </p:txEl>
                                          </p:spTgt>
                                        </p:tgtEl>
                                        <p:attrNameLst>
                                          <p:attrName>style.visibility</p:attrName>
                                        </p:attrNameLst>
                                      </p:cBhvr>
                                      <p:to>
                                        <p:strVal val="visible"/>
                                      </p:to>
                                    </p:set>
                                    <p:animEffect transition="in" filter="wipe(left)">
                                      <p:cBhvr>
                                        <p:cTn id="21" dur="500"/>
                                        <p:tgtEl>
                                          <p:spTgt spid="1372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8" grpId="0" animBg="1" autoUpdateAnimBg="0"/>
      <p:bldP spid="137234"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Circuit SAT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SAT</a:t>
            </a:r>
          </a:p>
        </p:txBody>
      </p:sp>
      <p:grpSp>
        <p:nvGrpSpPr>
          <p:cNvPr id="100403" name="Group 51"/>
          <p:cNvGrpSpPr>
            <a:grpSpLocks/>
          </p:cNvGrpSpPr>
          <p:nvPr/>
        </p:nvGrpSpPr>
        <p:grpSpPr bwMode="auto">
          <a:xfrm>
            <a:off x="457200" y="2286000"/>
            <a:ext cx="8178800" cy="2913063"/>
            <a:chOff x="288" y="1440"/>
            <a:chExt cx="5152" cy="1835"/>
          </a:xfrm>
        </p:grpSpPr>
        <p:sp>
          <p:nvSpPr>
            <p:cNvPr id="100401" name="Line 49"/>
            <p:cNvSpPr>
              <a:spLocks noChangeShapeType="1"/>
            </p:cNvSpPr>
            <p:nvPr/>
          </p:nvSpPr>
          <p:spPr bwMode="auto">
            <a:xfrm flipV="1">
              <a:off x="2448" y="2112"/>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59" name="Line 7"/>
            <p:cNvSpPr>
              <a:spLocks noChangeShapeType="1"/>
            </p:cNvSpPr>
            <p:nvPr/>
          </p:nvSpPr>
          <p:spPr bwMode="auto">
            <a:xfrm flipV="1">
              <a:off x="2622" y="2115"/>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60" name="Line 8"/>
            <p:cNvSpPr>
              <a:spLocks noChangeShapeType="1"/>
            </p:cNvSpPr>
            <p:nvPr/>
          </p:nvSpPr>
          <p:spPr bwMode="auto">
            <a:xfrm flipV="1">
              <a:off x="2526" y="1683"/>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61" name="Freeform 9"/>
            <p:cNvSpPr>
              <a:spLocks/>
            </p:cNvSpPr>
            <p:nvPr/>
          </p:nvSpPr>
          <p:spPr bwMode="auto">
            <a:xfrm>
              <a:off x="2380" y="1809"/>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50 w 299"/>
                <a:gd name="T11" fmla="*/ 38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75" y="78"/>
                    <a:pt x="272" y="77"/>
                    <a:pt x="248" y="45"/>
                  </a:cubicBezTo>
                  <a:cubicBezTo>
                    <a:pt x="224" y="13"/>
                    <a:pt x="179" y="2"/>
                    <a:pt x="146" y="1"/>
                  </a:cubicBezTo>
                  <a:cubicBezTo>
                    <a:pt x="113" y="0"/>
                    <a:pt x="74" y="7"/>
                    <a:pt x="50" y="38"/>
                  </a:cubicBezTo>
                  <a:cubicBezTo>
                    <a:pt x="26" y="69"/>
                    <a:pt x="8" y="130"/>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100362" name="Text Box 10"/>
            <p:cNvSpPr txBox="1">
              <a:spLocks noChangeArrowheads="1"/>
            </p:cNvSpPr>
            <p:nvPr/>
          </p:nvSpPr>
          <p:spPr bwMode="auto">
            <a:xfrm>
              <a:off x="2334" y="2307"/>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100363" name="Text Box 11"/>
            <p:cNvSpPr txBox="1">
              <a:spLocks noChangeArrowheads="1"/>
            </p:cNvSpPr>
            <p:nvPr/>
          </p:nvSpPr>
          <p:spPr bwMode="auto">
            <a:xfrm>
              <a:off x="2526" y="2307"/>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sp>
          <p:nvSpPr>
            <p:cNvPr id="100364" name="Text Box 12"/>
            <p:cNvSpPr txBox="1">
              <a:spLocks noChangeArrowheads="1"/>
            </p:cNvSpPr>
            <p:nvPr/>
          </p:nvSpPr>
          <p:spPr bwMode="auto">
            <a:xfrm>
              <a:off x="2208" y="1440"/>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grpSp>
          <p:nvGrpSpPr>
            <p:cNvPr id="100365" name="Group 13"/>
            <p:cNvGrpSpPr>
              <a:grpSpLocks/>
            </p:cNvGrpSpPr>
            <p:nvPr/>
          </p:nvGrpSpPr>
          <p:grpSpPr bwMode="auto">
            <a:xfrm>
              <a:off x="3504" y="1440"/>
              <a:ext cx="628" cy="1143"/>
              <a:chOff x="1248" y="2736"/>
              <a:chExt cx="628" cy="1143"/>
            </a:xfrm>
          </p:grpSpPr>
          <p:grpSp>
            <p:nvGrpSpPr>
              <p:cNvPr id="100366" name="Group 14"/>
              <p:cNvGrpSpPr>
                <a:grpSpLocks/>
              </p:cNvGrpSpPr>
              <p:nvPr/>
            </p:nvGrpSpPr>
            <p:grpSpPr bwMode="auto">
              <a:xfrm>
                <a:off x="1344" y="2976"/>
                <a:ext cx="376" cy="720"/>
                <a:chOff x="3032" y="3120"/>
                <a:chExt cx="376" cy="720"/>
              </a:xfrm>
            </p:grpSpPr>
            <p:sp>
              <p:nvSpPr>
                <p:cNvPr id="100367" name="Line 15"/>
                <p:cNvSpPr>
                  <a:spLocks noChangeShapeType="1"/>
                </p:cNvSpPr>
                <p:nvPr/>
              </p:nvSpPr>
              <p:spPr bwMode="auto">
                <a:xfrm flipV="1">
                  <a:off x="3312"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68" name="Line 16"/>
                <p:cNvSpPr>
                  <a:spLocks noChangeShapeType="1"/>
                </p:cNvSpPr>
                <p:nvPr/>
              </p:nvSpPr>
              <p:spPr bwMode="auto">
                <a:xfrm flipV="1">
                  <a:off x="3120"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69" name="Line 17"/>
                <p:cNvSpPr>
                  <a:spLocks noChangeShapeType="1"/>
                </p:cNvSpPr>
                <p:nvPr/>
              </p:nvSpPr>
              <p:spPr bwMode="auto">
                <a:xfrm flipV="1">
                  <a:off x="3216" y="312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70" name="Freeform 18"/>
                <p:cNvSpPr>
                  <a:spLocks/>
                </p:cNvSpPr>
                <p:nvPr/>
              </p:nvSpPr>
              <p:spPr bwMode="auto">
                <a:xfrm>
                  <a:off x="3032" y="326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grpSp>
          <p:sp>
            <p:nvSpPr>
              <p:cNvPr id="100371" name="Text Box 19"/>
              <p:cNvSpPr txBox="1">
                <a:spLocks noChangeArrowheads="1"/>
              </p:cNvSpPr>
              <p:nvPr/>
            </p:nvSpPr>
            <p:spPr bwMode="auto">
              <a:xfrm>
                <a:off x="1248" y="2736"/>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sp>
            <p:nvSpPr>
              <p:cNvPr id="100372" name="Text Box 20"/>
              <p:cNvSpPr txBox="1">
                <a:spLocks noChangeArrowheads="1"/>
              </p:cNvSpPr>
              <p:nvPr/>
            </p:nvSpPr>
            <p:spPr bwMode="auto">
              <a:xfrm>
                <a:off x="1344"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100373" name="Text Box 21"/>
              <p:cNvSpPr txBox="1">
                <a:spLocks noChangeArrowheads="1"/>
              </p:cNvSpPr>
              <p:nvPr/>
            </p:nvSpPr>
            <p:spPr bwMode="auto">
              <a:xfrm>
                <a:off x="1536"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grpSp>
        <p:grpSp>
          <p:nvGrpSpPr>
            <p:cNvPr id="100374" name="Group 22"/>
            <p:cNvGrpSpPr>
              <a:grpSpLocks/>
            </p:cNvGrpSpPr>
            <p:nvPr/>
          </p:nvGrpSpPr>
          <p:grpSpPr bwMode="auto">
            <a:xfrm>
              <a:off x="4896" y="1488"/>
              <a:ext cx="544" cy="1095"/>
              <a:chOff x="2308" y="2736"/>
              <a:chExt cx="544" cy="1095"/>
            </a:xfrm>
          </p:grpSpPr>
          <p:sp>
            <p:nvSpPr>
              <p:cNvPr id="100375" name="Line 23"/>
              <p:cNvSpPr>
                <a:spLocks noChangeShapeType="1"/>
              </p:cNvSpPr>
              <p:nvPr/>
            </p:nvSpPr>
            <p:spPr bwMode="auto">
              <a:xfrm flipV="1">
                <a:off x="2592" y="292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76" name="Line 24"/>
              <p:cNvSpPr>
                <a:spLocks noChangeShapeType="1"/>
              </p:cNvSpPr>
              <p:nvPr/>
            </p:nvSpPr>
            <p:spPr bwMode="auto">
              <a:xfrm flipV="1">
                <a:off x="2592" y="3408"/>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0377" name="AutoShape 25"/>
              <p:cNvSpPr>
                <a:spLocks noChangeArrowheads="1"/>
              </p:cNvSpPr>
              <p:nvPr/>
            </p:nvSpPr>
            <p:spPr bwMode="auto">
              <a:xfrm>
                <a:off x="2400" y="3168"/>
                <a:ext cx="384" cy="336"/>
              </a:xfrm>
              <a:prstGeom prst="triangle">
                <a:avLst>
                  <a:gd name="adj" fmla="val 50000"/>
                </a:avLst>
              </a:prstGeom>
              <a:solidFill>
                <a:srgbClr val="FFFFFF"/>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00378" name="Oval 26"/>
              <p:cNvSpPr>
                <a:spLocks noChangeArrowheads="1"/>
              </p:cNvSpPr>
              <p:nvPr/>
            </p:nvSpPr>
            <p:spPr bwMode="auto">
              <a:xfrm>
                <a:off x="2544" y="3072"/>
                <a:ext cx="96" cy="96"/>
              </a:xfrm>
              <a:prstGeom prst="ellipse">
                <a:avLst/>
              </a:prstGeom>
              <a:solidFill>
                <a:srgbClr val="FFFFFF"/>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00379" name="Text Box 27"/>
              <p:cNvSpPr txBox="1">
                <a:spLocks noChangeArrowheads="1"/>
              </p:cNvSpPr>
              <p:nvPr/>
            </p:nvSpPr>
            <p:spPr bwMode="auto">
              <a:xfrm>
                <a:off x="2308" y="2736"/>
                <a:ext cx="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r>
                  <a:rPr lang="en-US" sz="1800" i="1">
                    <a:solidFill>
                      <a:schemeClr val="tx2"/>
                    </a:solidFill>
                    <a:sym typeface="Symbol" pitchFamily="18" charset="2"/>
                  </a:rPr>
                  <a:t> = </a:t>
                </a:r>
                <a:r>
                  <a:rPr lang="en-US" sz="1800">
                    <a:solidFill>
                      <a:schemeClr val="tx2"/>
                    </a:solidFill>
                    <a:sym typeface="Symbol" pitchFamily="18" charset="2"/>
                  </a:rPr>
                  <a:t> </a:t>
                </a:r>
                <a:r>
                  <a:rPr lang="en-US" sz="1800" i="1">
                    <a:solidFill>
                      <a:schemeClr val="tx2"/>
                    </a:solidFill>
                  </a:rPr>
                  <a:t>x</a:t>
                </a:r>
              </a:p>
            </p:txBody>
          </p:sp>
          <p:sp>
            <p:nvSpPr>
              <p:cNvPr id="100380" name="Text Box 28"/>
              <p:cNvSpPr txBox="1">
                <a:spLocks noChangeArrowheads="1"/>
              </p:cNvSpPr>
              <p:nvPr/>
            </p:nvSpPr>
            <p:spPr bwMode="auto">
              <a:xfrm>
                <a:off x="2496" y="3600"/>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grpSp>
        <p:graphicFrame>
          <p:nvGraphicFramePr>
            <p:cNvPr id="100381" name="Object 29"/>
            <p:cNvGraphicFramePr>
              <a:graphicFrameLocks noChangeAspect="1"/>
            </p:cNvGraphicFramePr>
            <p:nvPr/>
          </p:nvGraphicFramePr>
          <p:xfrm>
            <a:off x="329" y="2669"/>
            <a:ext cx="239" cy="201"/>
          </p:xfrm>
          <a:graphic>
            <a:graphicData uri="http://schemas.openxmlformats.org/presentationml/2006/ole">
              <mc:AlternateContent xmlns:mc="http://schemas.openxmlformats.org/markup-compatibility/2006">
                <mc:Choice xmlns:v="urn:schemas-microsoft-com:vml" Requires="v">
                  <p:oleObj spid="_x0000_s100709" name="Equation" r:id="rId3" imgW="241200" imgH="203040" progId="Equation.3">
                    <p:embed/>
                  </p:oleObj>
                </mc:Choice>
                <mc:Fallback>
                  <p:oleObj name="Equation" r:id="rId3" imgW="241200" imgH="20304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 y="2669"/>
                          <a:ext cx="23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82" name="Object 30"/>
            <p:cNvGraphicFramePr>
              <a:graphicFrameLocks noChangeAspect="1"/>
            </p:cNvGraphicFramePr>
            <p:nvPr/>
          </p:nvGraphicFramePr>
          <p:xfrm>
            <a:off x="1015" y="2675"/>
            <a:ext cx="243" cy="205"/>
          </p:xfrm>
          <a:graphic>
            <a:graphicData uri="http://schemas.openxmlformats.org/presentationml/2006/ole">
              <mc:AlternateContent xmlns:mc="http://schemas.openxmlformats.org/markup-compatibility/2006">
                <mc:Choice xmlns:v="urn:schemas-microsoft-com:vml" Requires="v">
                  <p:oleObj spid="_x0000_s100710" name="Equation" r:id="rId5" imgW="241200" imgH="203040" progId="Equation.3">
                    <p:embed/>
                  </p:oleObj>
                </mc:Choice>
                <mc:Fallback>
                  <p:oleObj name="Equation" r:id="rId5" imgW="241200" imgH="20304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 y="2675"/>
                          <a:ext cx="24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83" name="Object 31"/>
            <p:cNvGraphicFramePr>
              <a:graphicFrameLocks noChangeAspect="1"/>
            </p:cNvGraphicFramePr>
            <p:nvPr/>
          </p:nvGraphicFramePr>
          <p:xfrm>
            <a:off x="3552" y="2736"/>
            <a:ext cx="673" cy="539"/>
          </p:xfrm>
          <a:graphic>
            <a:graphicData uri="http://schemas.openxmlformats.org/presentationml/2006/ole">
              <mc:AlternateContent xmlns:mc="http://schemas.openxmlformats.org/markup-compatibility/2006">
                <mc:Choice xmlns:v="urn:schemas-microsoft-com:vml" Requires="v">
                  <p:oleObj spid="_x0000_s100711" name="Equation" r:id="rId7" imgW="698400" imgH="558720" progId="Equation.3">
                    <p:embed/>
                  </p:oleObj>
                </mc:Choice>
                <mc:Fallback>
                  <p:oleObj name="Equation" r:id="rId7" imgW="698400" imgH="55872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2736"/>
                          <a:ext cx="673"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84" name="Object 32"/>
            <p:cNvGraphicFramePr>
              <a:graphicFrameLocks noChangeAspect="1"/>
            </p:cNvGraphicFramePr>
            <p:nvPr/>
          </p:nvGraphicFramePr>
          <p:xfrm>
            <a:off x="4963" y="2686"/>
            <a:ext cx="453" cy="369"/>
          </p:xfrm>
          <a:graphic>
            <a:graphicData uri="http://schemas.openxmlformats.org/presentationml/2006/ole">
              <mc:AlternateContent xmlns:mc="http://schemas.openxmlformats.org/markup-compatibility/2006">
                <mc:Choice xmlns:v="urn:schemas-microsoft-com:vml" Requires="v">
                  <p:oleObj spid="_x0000_s100712" name="Equation" r:id="rId9" imgW="469800" imgH="380880" progId="Equation.3">
                    <p:embed/>
                  </p:oleObj>
                </mc:Choice>
                <mc:Fallback>
                  <p:oleObj name="Equation" r:id="rId9" imgW="469800" imgH="3808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3" y="2686"/>
                          <a:ext cx="453"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85" name="Group 33"/>
            <p:cNvGrpSpPr>
              <a:grpSpLocks/>
            </p:cNvGrpSpPr>
            <p:nvPr/>
          </p:nvGrpSpPr>
          <p:grpSpPr bwMode="auto">
            <a:xfrm>
              <a:off x="288" y="1680"/>
              <a:ext cx="352" cy="604"/>
              <a:chOff x="303" y="1536"/>
              <a:chExt cx="352" cy="604"/>
            </a:xfrm>
          </p:grpSpPr>
          <p:sp>
            <p:nvSpPr>
              <p:cNvPr id="100386" name="Rectangle 34"/>
              <p:cNvSpPr>
                <a:spLocks noChangeArrowheads="1"/>
              </p:cNvSpPr>
              <p:nvPr/>
            </p:nvSpPr>
            <p:spPr bwMode="auto">
              <a:xfrm>
                <a:off x="384"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100387" name="Line 35"/>
              <p:cNvSpPr>
                <a:spLocks noChangeShapeType="1"/>
              </p:cNvSpPr>
              <p:nvPr/>
            </p:nvSpPr>
            <p:spPr bwMode="auto">
              <a:xfrm flipV="1">
                <a:off x="480" y="177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0388" name="Rectangle 36"/>
              <p:cNvSpPr>
                <a:spLocks noChangeArrowheads="1"/>
              </p:cNvSpPr>
              <p:nvPr/>
            </p:nvSpPr>
            <p:spPr bwMode="auto">
              <a:xfrm>
                <a:off x="303" y="1920"/>
                <a:ext cx="352"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true</a:t>
                </a:r>
              </a:p>
            </p:txBody>
          </p:sp>
        </p:grpSp>
        <p:grpSp>
          <p:nvGrpSpPr>
            <p:cNvPr id="100389" name="Group 37"/>
            <p:cNvGrpSpPr>
              <a:grpSpLocks/>
            </p:cNvGrpSpPr>
            <p:nvPr/>
          </p:nvGrpSpPr>
          <p:grpSpPr bwMode="auto">
            <a:xfrm>
              <a:off x="897" y="1680"/>
              <a:ext cx="374" cy="604"/>
              <a:chOff x="912" y="1536"/>
              <a:chExt cx="374" cy="604"/>
            </a:xfrm>
          </p:grpSpPr>
          <p:sp>
            <p:nvSpPr>
              <p:cNvPr id="100390" name="Rectangle 38"/>
              <p:cNvSpPr>
                <a:spLocks noChangeArrowheads="1"/>
              </p:cNvSpPr>
              <p:nvPr/>
            </p:nvSpPr>
            <p:spPr bwMode="auto">
              <a:xfrm>
                <a:off x="1008"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100391" name="Line 39"/>
              <p:cNvSpPr>
                <a:spLocks noChangeShapeType="1"/>
              </p:cNvSpPr>
              <p:nvPr/>
            </p:nvSpPr>
            <p:spPr bwMode="auto">
              <a:xfrm flipV="1">
                <a:off x="1104" y="1776"/>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0392" name="Rectangle 40"/>
              <p:cNvSpPr>
                <a:spLocks noChangeArrowheads="1"/>
              </p:cNvSpPr>
              <p:nvPr/>
            </p:nvSpPr>
            <p:spPr bwMode="auto">
              <a:xfrm>
                <a:off x="912" y="1920"/>
                <a:ext cx="374"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false</a:t>
                </a:r>
              </a:p>
            </p:txBody>
          </p:sp>
        </p:grpSp>
        <p:graphicFrame>
          <p:nvGraphicFramePr>
            <p:cNvPr id="100394" name="Object 42"/>
            <p:cNvGraphicFramePr>
              <a:graphicFrameLocks noChangeAspect="1"/>
            </p:cNvGraphicFramePr>
            <p:nvPr/>
          </p:nvGraphicFramePr>
          <p:xfrm>
            <a:off x="2304" y="2736"/>
            <a:ext cx="673" cy="539"/>
          </p:xfrm>
          <a:graphic>
            <a:graphicData uri="http://schemas.openxmlformats.org/presentationml/2006/ole">
              <mc:AlternateContent xmlns:mc="http://schemas.openxmlformats.org/markup-compatibility/2006">
                <mc:Choice xmlns:v="urn:schemas-microsoft-com:vml" Requires="v">
                  <p:oleObj spid="_x0000_s100713" name="Equation" r:id="rId11" imgW="698400" imgH="558720" progId="Equation.3">
                    <p:embed/>
                  </p:oleObj>
                </mc:Choice>
                <mc:Fallback>
                  <p:oleObj name="Equation" r:id="rId11" imgW="698400" imgH="558720" progId="Equation.3">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4" y="2736"/>
                          <a:ext cx="673"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95" name="Group 43"/>
            <p:cNvGrpSpPr>
              <a:grpSpLocks/>
            </p:cNvGrpSpPr>
            <p:nvPr/>
          </p:nvGrpSpPr>
          <p:grpSpPr bwMode="auto">
            <a:xfrm>
              <a:off x="1506" y="1680"/>
              <a:ext cx="316" cy="604"/>
              <a:chOff x="321" y="1536"/>
              <a:chExt cx="316" cy="604"/>
            </a:xfrm>
          </p:grpSpPr>
          <p:sp>
            <p:nvSpPr>
              <p:cNvPr id="100396" name="Rectangle 44"/>
              <p:cNvSpPr>
                <a:spLocks noChangeArrowheads="1"/>
              </p:cNvSpPr>
              <p:nvPr/>
            </p:nvSpPr>
            <p:spPr bwMode="auto">
              <a:xfrm>
                <a:off x="384"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100397" name="Line 45"/>
              <p:cNvSpPr>
                <a:spLocks noChangeShapeType="1"/>
              </p:cNvSpPr>
              <p:nvPr/>
            </p:nvSpPr>
            <p:spPr bwMode="auto">
              <a:xfrm flipV="1">
                <a:off x="480" y="177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0398" name="Rectangle 46"/>
              <p:cNvSpPr>
                <a:spLocks noChangeArrowheads="1"/>
              </p:cNvSpPr>
              <p:nvPr/>
            </p:nvSpPr>
            <p:spPr bwMode="auto">
              <a:xfrm>
                <a:off x="321" y="1920"/>
                <a:ext cx="316"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a:solidFill>
                      <a:schemeClr val="tx2"/>
                    </a:solidFill>
                  </a:rPr>
                  <a:t>  ?  </a:t>
                </a:r>
              </a:p>
            </p:txBody>
          </p:sp>
        </p:grpSp>
      </p:grpSp>
      <p:sp>
        <p:nvSpPr>
          <p:cNvPr id="100399" name="Text Box 47"/>
          <p:cNvSpPr txBox="1">
            <a:spLocks noChangeArrowheads="1"/>
          </p:cNvSpPr>
          <p:nvPr/>
        </p:nvSpPr>
        <p:spPr bwMode="auto">
          <a:xfrm>
            <a:off x="1371600" y="914400"/>
            <a:ext cx="63769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hlink"/>
                </a:solidFill>
                <a:latin typeface="Arial" pitchFamily="34" charset="0"/>
              </a:rPr>
              <a:t>Give the output of each gate a distinct name.</a:t>
            </a:r>
            <a:br>
              <a:rPr lang="en-US" sz="2000">
                <a:solidFill>
                  <a:schemeClr val="hlink"/>
                </a:solidFill>
                <a:latin typeface="Arial" pitchFamily="34" charset="0"/>
              </a:rPr>
            </a:br>
            <a:r>
              <a:rPr lang="en-US" sz="2000">
                <a:solidFill>
                  <a:schemeClr val="hlink"/>
                </a:solidFill>
                <a:latin typeface="Arial" pitchFamily="34" charset="0"/>
              </a:rPr>
              <a:t>Convert each gate to an equivalent small CNF-SAT. </a:t>
            </a:r>
            <a:br>
              <a:rPr lang="en-US" sz="2000">
                <a:solidFill>
                  <a:schemeClr val="hlink"/>
                </a:solidFill>
                <a:latin typeface="Arial" pitchFamily="34" charset="0"/>
              </a:rPr>
            </a:br>
            <a:r>
              <a:rPr lang="en-US" sz="2000">
                <a:solidFill>
                  <a:schemeClr val="hlink"/>
                </a:solidFill>
                <a:latin typeface="Arial" pitchFamily="34" charset="0"/>
              </a:rPr>
              <a:t>Then take their conjunction, including the circuit output.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500" fill="hold"/>
                                        <p:tgtEl>
                                          <p:spTgt spid="100354"/>
                                        </p:tgtEl>
                                        <p:attrNameLst>
                                          <p:attrName>ppt_w</p:attrName>
                                        </p:attrNameLst>
                                      </p:cBhvr>
                                      <p:tavLst>
                                        <p:tav tm="0">
                                          <p:val>
                                            <p:fltVal val="0"/>
                                          </p:val>
                                        </p:tav>
                                        <p:tav tm="100000">
                                          <p:val>
                                            <p:strVal val="#ppt_w"/>
                                          </p:val>
                                        </p:tav>
                                      </p:tavLst>
                                    </p:anim>
                                    <p:anim calcmode="lin" valueType="num">
                                      <p:cBhvr>
                                        <p:cTn id="8" dur="500" fill="hold"/>
                                        <p:tgtEl>
                                          <p:spTgt spid="10035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0399"/>
                                        </p:tgtEl>
                                        <p:attrNameLst>
                                          <p:attrName>style.visibility</p:attrName>
                                        </p:attrNameLst>
                                      </p:cBhvr>
                                      <p:to>
                                        <p:strVal val="visible"/>
                                      </p:to>
                                    </p:set>
                                    <p:animEffect transition="in" filter="wipe(left)">
                                      <p:cBhvr>
                                        <p:cTn id="13" dur="500"/>
                                        <p:tgtEl>
                                          <p:spTgt spid="100399"/>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00403"/>
                                        </p:tgtEl>
                                        <p:attrNameLst>
                                          <p:attrName>style.visibility</p:attrName>
                                        </p:attrNameLst>
                                      </p:cBhvr>
                                      <p:to>
                                        <p:strVal val="visible"/>
                                      </p:to>
                                    </p:set>
                                    <p:animEffect transition="in" filter="wipe(left)">
                                      <p:cBhvr>
                                        <p:cTn id="17" dur="500"/>
                                        <p:tgtEl>
                                          <p:spTgt spid="10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nimBg="1" autoUpdateAnimBg="0"/>
      <p:bldP spid="1003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Solution  </a:t>
            </a:r>
            <a:r>
              <a:rPr lang="en-US" sz="2800" dirty="0">
                <a:solidFill>
                  <a:schemeClr val="hlink"/>
                </a:solidFill>
                <a:latin typeface="Arial Rounded MT Bold" pitchFamily="34" charset="0"/>
              </a:rPr>
              <a:t>Construction</a:t>
            </a:r>
            <a:r>
              <a:rPr lang="en-US" sz="2800" dirty="0">
                <a:solidFill>
                  <a:schemeClr val="tx1"/>
                </a:solidFill>
                <a:latin typeface="Arial Rounded MT Bold" pitchFamily="34" charset="0"/>
              </a:rPr>
              <a:t>  </a:t>
            </a:r>
            <a:r>
              <a:rPr lang="en-US" sz="2800" dirty="0" err="1">
                <a:solidFill>
                  <a:schemeClr val="tx1"/>
                </a:solidFill>
                <a:latin typeface="Arial Rounded MT Bold" pitchFamily="34" charset="0"/>
              </a:rPr>
              <a:t>vs</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Verification</a:t>
            </a:r>
          </a:p>
        </p:txBody>
      </p:sp>
      <p:sp>
        <p:nvSpPr>
          <p:cNvPr id="93187" name="Text Box 3"/>
          <p:cNvSpPr txBox="1">
            <a:spLocks noChangeArrowheads="1"/>
          </p:cNvSpPr>
          <p:nvPr/>
        </p:nvSpPr>
        <p:spPr bwMode="auto">
          <a:xfrm>
            <a:off x="457200" y="914400"/>
            <a:ext cx="85344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716088" eaLnBrk="0" hangingPunct="0">
              <a:defRPr sz="2400">
                <a:solidFill>
                  <a:schemeClr val="tx1"/>
                </a:solidFill>
                <a:latin typeface="Times New Roman" pitchFamily="18" charset="0"/>
              </a:defRPr>
            </a:lvl1pPr>
            <a:lvl2pPr marL="1023938" indent="-457200" algn="l" defTabSz="1716088" eaLnBrk="0" hangingPunct="0">
              <a:defRPr sz="2400">
                <a:solidFill>
                  <a:schemeClr val="tx1"/>
                </a:solidFill>
                <a:latin typeface="Times New Roman" pitchFamily="18" charset="0"/>
              </a:defRPr>
            </a:lvl2pPr>
            <a:lvl3pPr marL="1671638" indent="-457200" algn="l" defTabSz="1716088" eaLnBrk="0" hangingPunct="0">
              <a:defRPr sz="2400">
                <a:solidFill>
                  <a:schemeClr val="tx1"/>
                </a:solidFill>
                <a:latin typeface="Times New Roman" pitchFamily="18" charset="0"/>
              </a:defRPr>
            </a:lvl3pPr>
            <a:lvl4pPr marL="2319338" indent="-457200" algn="l" defTabSz="1716088" eaLnBrk="0" hangingPunct="0">
              <a:defRPr sz="2400">
                <a:solidFill>
                  <a:schemeClr val="tx1"/>
                </a:solidFill>
                <a:latin typeface="Times New Roman" pitchFamily="18" charset="0"/>
              </a:defRPr>
            </a:lvl4pPr>
            <a:lvl5pPr marL="2967038" indent="-457200" algn="l" defTabSz="1716088" eaLnBrk="0" hangingPunct="0">
              <a:defRPr sz="2400">
                <a:solidFill>
                  <a:schemeClr val="tx1"/>
                </a:solidFill>
                <a:latin typeface="Times New Roman" pitchFamily="18" charset="0"/>
              </a:defRPr>
            </a:lvl5pPr>
            <a:lvl6pPr marL="3424238" indent="-457200" defTabSz="1716088" eaLnBrk="0" fontAlgn="base" hangingPunct="0">
              <a:spcBef>
                <a:spcPct val="0"/>
              </a:spcBef>
              <a:spcAft>
                <a:spcPct val="0"/>
              </a:spcAft>
              <a:defRPr sz="2400">
                <a:solidFill>
                  <a:schemeClr val="tx1"/>
                </a:solidFill>
                <a:latin typeface="Times New Roman" pitchFamily="18" charset="0"/>
              </a:defRPr>
            </a:lvl6pPr>
            <a:lvl7pPr marL="3881438" indent="-457200" defTabSz="1716088" eaLnBrk="0" fontAlgn="base" hangingPunct="0">
              <a:spcBef>
                <a:spcPct val="0"/>
              </a:spcBef>
              <a:spcAft>
                <a:spcPct val="0"/>
              </a:spcAft>
              <a:defRPr sz="2400">
                <a:solidFill>
                  <a:schemeClr val="tx1"/>
                </a:solidFill>
                <a:latin typeface="Times New Roman" pitchFamily="18" charset="0"/>
              </a:defRPr>
            </a:lvl7pPr>
            <a:lvl8pPr marL="4338638" indent="-457200" defTabSz="1716088" eaLnBrk="0" fontAlgn="base" hangingPunct="0">
              <a:spcBef>
                <a:spcPct val="0"/>
              </a:spcBef>
              <a:spcAft>
                <a:spcPct val="0"/>
              </a:spcAft>
              <a:defRPr sz="2400">
                <a:solidFill>
                  <a:schemeClr val="tx1"/>
                </a:solidFill>
                <a:latin typeface="Times New Roman" pitchFamily="18" charset="0"/>
              </a:defRPr>
            </a:lvl8pPr>
            <a:lvl9pPr marL="4795838" indent="-457200" defTabSz="1716088"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990033"/>
                </a:solidFill>
                <a:latin typeface="Arial" pitchFamily="34" charset="0"/>
              </a:rPr>
              <a:t>Circuit-SAT, SAT, ILP, LP  …  are (Combinatorial) Search Problems.</a:t>
            </a:r>
            <a:r>
              <a:rPr lang="en-US" sz="2000" b="1" dirty="0">
                <a:solidFill>
                  <a:schemeClr val="tx2"/>
                </a:solidFill>
                <a:latin typeface="Arial" pitchFamily="34" charset="0"/>
              </a:rPr>
              <a:t> </a:t>
            </a:r>
            <a:br>
              <a:rPr lang="en-US" sz="2000" b="1" dirty="0">
                <a:solidFill>
                  <a:schemeClr val="tx2"/>
                </a:solidFill>
                <a:latin typeface="Arial" pitchFamily="34" charset="0"/>
              </a:rPr>
            </a:br>
            <a:endParaRPr lang="en-US" sz="2000" b="1" dirty="0">
              <a:solidFill>
                <a:schemeClr val="tx2"/>
              </a:solidFill>
              <a:latin typeface="Arial" pitchFamily="34" charset="0"/>
            </a:endParaRPr>
          </a:p>
          <a:p>
            <a:pPr eaLnBrk="1" hangingPunct="1"/>
            <a:r>
              <a:rPr lang="en-US" sz="2000" b="1" dirty="0">
                <a:solidFill>
                  <a:schemeClr val="tx2"/>
                </a:solidFill>
                <a:latin typeface="Arial" pitchFamily="34" charset="0"/>
              </a:rPr>
              <a:t>Search Problem.</a:t>
            </a:r>
            <a:r>
              <a:rPr lang="en-US" sz="2000" dirty="0">
                <a:solidFill>
                  <a:schemeClr val="tx2"/>
                </a:solidFill>
              </a:rPr>
              <a:t>   Instance I: </a:t>
            </a:r>
          </a:p>
          <a:p>
            <a:pPr eaLnBrk="1" hangingPunct="1"/>
            <a:r>
              <a:rPr lang="en-US" sz="2000" b="1" dirty="0">
                <a:solidFill>
                  <a:schemeClr val="tx2"/>
                </a:solidFill>
              </a:rPr>
              <a:t/>
            </a:r>
            <a:br>
              <a:rPr lang="en-US" sz="2000" b="1" dirty="0">
                <a:solidFill>
                  <a:schemeClr val="tx2"/>
                </a:solidFill>
              </a:rPr>
            </a:br>
            <a:r>
              <a:rPr lang="en-US" sz="2000" b="1" dirty="0">
                <a:solidFill>
                  <a:schemeClr val="tx2"/>
                </a:solidFill>
              </a:rPr>
              <a:t>Construction:</a:t>
            </a:r>
            <a:r>
              <a:rPr lang="en-US" sz="2000" dirty="0">
                <a:solidFill>
                  <a:schemeClr val="tx2"/>
                </a:solidFill>
              </a:rPr>
              <a:t>	given I, output a valid solution S for instance I.</a:t>
            </a:r>
            <a:br>
              <a:rPr lang="en-US" sz="2000" dirty="0">
                <a:solidFill>
                  <a:schemeClr val="tx2"/>
                </a:solidFill>
              </a:rPr>
            </a:br>
            <a:endParaRPr lang="en-US" sz="2000" dirty="0">
              <a:solidFill>
                <a:schemeClr val="tx2"/>
              </a:solidFill>
            </a:endParaRPr>
          </a:p>
          <a:p>
            <a:pPr eaLnBrk="1" hangingPunct="1"/>
            <a:r>
              <a:rPr lang="en-US" sz="2000" b="1" dirty="0">
                <a:solidFill>
                  <a:schemeClr val="tx2"/>
                </a:solidFill>
              </a:rPr>
              <a:t>Verification:</a:t>
            </a:r>
            <a:r>
              <a:rPr lang="en-US" sz="2000" dirty="0">
                <a:solidFill>
                  <a:schemeClr val="tx2"/>
                </a:solidFill>
              </a:rPr>
              <a:t> 	given (I, S), verify that S is a valid solution for instance I.</a:t>
            </a:r>
            <a:endParaRPr lang="en-US" sz="2000" dirty="0">
              <a:solidFill>
                <a:srgbClr val="CC0000"/>
              </a:solidFill>
            </a:endParaRPr>
          </a:p>
          <a:p>
            <a:pPr eaLnBrk="1" hangingPunct="1"/>
            <a:endParaRPr lang="en-US" sz="2000" dirty="0">
              <a:solidFill>
                <a:srgbClr val="CC0000"/>
              </a:solidFill>
            </a:endParaRPr>
          </a:p>
          <a:p>
            <a:pPr eaLnBrk="1" hangingPunct="1"/>
            <a:endParaRPr lang="en-US" sz="2000" b="1" dirty="0">
              <a:solidFill>
                <a:schemeClr val="hlink"/>
              </a:solidFill>
            </a:endParaRPr>
          </a:p>
          <a:p>
            <a:pPr eaLnBrk="1" hangingPunct="1"/>
            <a:r>
              <a:rPr lang="en-US" sz="2000" b="1" dirty="0">
                <a:solidFill>
                  <a:schemeClr val="hlink"/>
                </a:solidFill>
              </a:rPr>
              <a:t>Obvious:</a:t>
            </a:r>
            <a:r>
              <a:rPr lang="en-US" sz="2000" dirty="0">
                <a:solidFill>
                  <a:schemeClr val="hlink"/>
                </a:solidFill>
              </a:rPr>
              <a:t> 	Construction is at least as hard as Verification.</a:t>
            </a:r>
          </a:p>
          <a:p>
            <a:pPr eaLnBrk="1" hangingPunct="1"/>
            <a:endParaRPr lang="en-US" sz="2000" dirty="0">
              <a:solidFill>
                <a:schemeClr val="hlink"/>
              </a:solidFill>
            </a:endParaRPr>
          </a:p>
          <a:p>
            <a:pPr eaLnBrk="1" hangingPunct="1"/>
            <a:r>
              <a:rPr lang="en-US" sz="2000" b="1" dirty="0">
                <a:solidFill>
                  <a:schemeClr val="hlink"/>
                </a:solidFill>
              </a:rPr>
              <a:t>Question:</a:t>
            </a:r>
            <a:r>
              <a:rPr lang="en-US" sz="2000" dirty="0">
                <a:solidFill>
                  <a:schemeClr val="hlink"/>
                </a:solidFill>
              </a:rPr>
              <a:t> 	Is Construction strictly harder than Verification?</a:t>
            </a:r>
          </a:p>
          <a:p>
            <a:pPr eaLnBrk="1" hangingPunct="1"/>
            <a:endParaRPr lang="en-US" sz="2000" dirty="0">
              <a:solidFill>
                <a:schemeClr val="hlink"/>
              </a:solidFill>
            </a:endParaRPr>
          </a:p>
          <a:p>
            <a:pPr eaLnBrk="1" hangingPunct="1"/>
            <a:endParaRPr lang="en-US" sz="2000" b="1" dirty="0">
              <a:solidFill>
                <a:srgbClr val="CC0000"/>
              </a:solidFill>
            </a:endParaRPr>
          </a:p>
          <a:p>
            <a:pPr eaLnBrk="1" hangingPunct="1"/>
            <a:r>
              <a:rPr lang="en-US" sz="2000" b="1" dirty="0">
                <a:solidFill>
                  <a:srgbClr val="CC0000"/>
                </a:solidFill>
              </a:rPr>
              <a:t>Example</a:t>
            </a:r>
            <a:r>
              <a:rPr lang="en-US" sz="2000" b="1" dirty="0" smtClean="0">
                <a:solidFill>
                  <a:srgbClr val="CC0000"/>
                </a:solidFill>
              </a:rPr>
              <a:t>:</a:t>
            </a:r>
            <a:r>
              <a:rPr lang="en-US" sz="2000" dirty="0">
                <a:solidFill>
                  <a:schemeClr val="hlink"/>
                </a:solidFill>
              </a:rPr>
              <a:t>	Consider establishing a Mathematical Fact.</a:t>
            </a:r>
            <a:br>
              <a:rPr lang="en-US" sz="2000" dirty="0">
                <a:solidFill>
                  <a:schemeClr val="hlink"/>
                </a:solidFill>
              </a:rPr>
            </a:br>
            <a:r>
              <a:rPr lang="en-US" sz="2000" dirty="0">
                <a:solidFill>
                  <a:schemeClr val="hlink"/>
                </a:solidFill>
              </a:rPr>
              <a:t>	Construction: Provide a Proof.</a:t>
            </a:r>
            <a:br>
              <a:rPr lang="en-US" sz="2000" dirty="0">
                <a:solidFill>
                  <a:schemeClr val="hlink"/>
                </a:solidFill>
              </a:rPr>
            </a:br>
            <a:r>
              <a:rPr lang="en-US" sz="2000" dirty="0">
                <a:solidFill>
                  <a:schemeClr val="hlink"/>
                </a:solidFill>
              </a:rPr>
              <a:t>	Verification: Given a “proof”, verify its validity.</a:t>
            </a:r>
          </a:p>
        </p:txBody>
      </p:sp>
      <p:sp>
        <p:nvSpPr>
          <p:cNvPr id="2" name="Slide Number Placeholder 1"/>
          <p:cNvSpPr>
            <a:spLocks noGrp="1"/>
          </p:cNvSpPr>
          <p:nvPr>
            <p:ph type="sldNum" sz="quarter" idx="12"/>
          </p:nvPr>
        </p:nvSpPr>
        <p:spPr/>
        <p:txBody>
          <a:bodyPr/>
          <a:lstStyle/>
          <a:p>
            <a:fld id="{3EDEDE8A-5CF4-4A0F-9B71-AAD942558277}"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p:cTn id="7" dur="500" fill="hold"/>
                                        <p:tgtEl>
                                          <p:spTgt spid="93186"/>
                                        </p:tgtEl>
                                        <p:attrNameLst>
                                          <p:attrName>ppt_w</p:attrName>
                                        </p:attrNameLst>
                                      </p:cBhvr>
                                      <p:tavLst>
                                        <p:tav tm="0">
                                          <p:val>
                                            <p:fltVal val="0"/>
                                          </p:val>
                                        </p:tav>
                                        <p:tav tm="100000">
                                          <p:val>
                                            <p:strVal val="#ppt_w"/>
                                          </p:val>
                                        </p:tav>
                                      </p:tavLst>
                                    </p:anim>
                                    <p:anim calcmode="lin" valueType="num">
                                      <p:cBhvr>
                                        <p:cTn id="8" dur="500" fill="hold"/>
                                        <p:tgtEl>
                                          <p:spTgt spid="931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3187">
                                            <p:txEl>
                                              <p:pRg st="0" end="0"/>
                                            </p:txEl>
                                          </p:spTgt>
                                        </p:tgtEl>
                                        <p:attrNameLst>
                                          <p:attrName>style.visibility</p:attrName>
                                        </p:attrNameLst>
                                      </p:cBhvr>
                                      <p:to>
                                        <p:strVal val="visible"/>
                                      </p:to>
                                    </p:set>
                                    <p:animEffect transition="in" filter="wipe(left)">
                                      <p:cBhvr>
                                        <p:cTn id="13" dur="500"/>
                                        <p:tgtEl>
                                          <p:spTgt spid="931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3187">
                                            <p:txEl>
                                              <p:pRg st="1" end="1"/>
                                            </p:txEl>
                                          </p:spTgt>
                                        </p:tgtEl>
                                        <p:attrNameLst>
                                          <p:attrName>style.visibility</p:attrName>
                                        </p:attrNameLst>
                                      </p:cBhvr>
                                      <p:to>
                                        <p:strVal val="visible"/>
                                      </p:to>
                                    </p:set>
                                    <p:animEffect transition="in" filter="wipe(left)">
                                      <p:cBhvr>
                                        <p:cTn id="18" dur="500"/>
                                        <p:tgtEl>
                                          <p:spTgt spid="9318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3187">
                                            <p:txEl>
                                              <p:pRg st="2" end="2"/>
                                            </p:txEl>
                                          </p:spTgt>
                                        </p:tgtEl>
                                        <p:attrNameLst>
                                          <p:attrName>style.visibility</p:attrName>
                                        </p:attrNameLst>
                                      </p:cBhvr>
                                      <p:to>
                                        <p:strVal val="visible"/>
                                      </p:to>
                                    </p:set>
                                    <p:animEffect transition="in" filter="wipe(left)">
                                      <p:cBhvr>
                                        <p:cTn id="23" dur="500"/>
                                        <p:tgtEl>
                                          <p:spTgt spid="9318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3187">
                                            <p:txEl>
                                              <p:pRg st="3" end="3"/>
                                            </p:txEl>
                                          </p:spTgt>
                                        </p:tgtEl>
                                        <p:attrNameLst>
                                          <p:attrName>style.visibility</p:attrName>
                                        </p:attrNameLst>
                                      </p:cBhvr>
                                      <p:to>
                                        <p:strVal val="visible"/>
                                      </p:to>
                                    </p:set>
                                    <p:animEffect transition="in" filter="wipe(left)">
                                      <p:cBhvr>
                                        <p:cTn id="28" dur="500"/>
                                        <p:tgtEl>
                                          <p:spTgt spid="931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animEffect transition="in" filter="wipe(left)">
                                      <p:cBhvr>
                                        <p:cTn id="33" dur="500"/>
                                        <p:tgtEl>
                                          <p:spTgt spid="93187">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3187">
                                            <p:txEl>
                                              <p:pRg st="8" end="8"/>
                                            </p:txEl>
                                          </p:spTgt>
                                        </p:tgtEl>
                                        <p:attrNameLst>
                                          <p:attrName>style.visibility</p:attrName>
                                        </p:attrNameLst>
                                      </p:cBhvr>
                                      <p:to>
                                        <p:strVal val="visible"/>
                                      </p:to>
                                    </p:set>
                                    <p:animEffect transition="in" filter="wipe(left)">
                                      <p:cBhvr>
                                        <p:cTn id="38" dur="500"/>
                                        <p:tgtEl>
                                          <p:spTgt spid="93187">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3187">
                                            <p:txEl>
                                              <p:pRg st="11" end="11"/>
                                            </p:txEl>
                                          </p:spTgt>
                                        </p:tgtEl>
                                        <p:attrNameLst>
                                          <p:attrName>style.visibility</p:attrName>
                                        </p:attrNameLst>
                                      </p:cBhvr>
                                      <p:to>
                                        <p:strVal val="visible"/>
                                      </p:to>
                                    </p:set>
                                    <p:animEffect transition="in" filter="wipe(left)">
                                      <p:cBhvr>
                                        <p:cTn id="43" dur="500"/>
                                        <p:tgtEl>
                                          <p:spTgt spid="931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nimBg="1" autoUpdateAnimBg="0"/>
      <p:bldP spid="9318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Circuit SAT </a:t>
            </a:r>
            <a:r>
              <a:rPr lang="en-US" sz="2800" dirty="0">
                <a:solidFill>
                  <a:srgbClr val="CC0000"/>
                </a:solidFill>
                <a:latin typeface="Arial Rounded MT Bold" pitchFamily="34" charset="0"/>
              </a:rPr>
              <a:t>Verification   </a:t>
            </a:r>
            <a:r>
              <a:rPr lang="en-US" sz="2800" dirty="0">
                <a:solidFill>
                  <a:schemeClr val="tx1"/>
                </a:solidFill>
                <a:latin typeface="Arial Rounded MT Bold" pitchFamily="34" charset="0"/>
                <a:sym typeface="Symbol" pitchFamily="18" charset="2"/>
              </a:rPr>
              <a:t> </a:t>
            </a:r>
            <a:r>
              <a:rPr lang="en-US" sz="2800" dirty="0">
                <a:solidFill>
                  <a:srgbClr val="CC0000"/>
                </a:solidFill>
                <a:latin typeface="Arial Rounded MT Bold" pitchFamily="34" charset="0"/>
                <a:sym typeface="Symbol" pitchFamily="18" charset="2"/>
              </a:rPr>
              <a:t>  </a:t>
            </a:r>
            <a:r>
              <a:rPr lang="en-US" sz="2800" dirty="0">
                <a:solidFill>
                  <a:schemeClr val="hlink"/>
                </a:solidFill>
                <a:latin typeface="Arial Rounded MT Bold" pitchFamily="34" charset="0"/>
                <a:sym typeface="Symbol" pitchFamily="18" charset="2"/>
              </a:rPr>
              <a:t>LP</a:t>
            </a:r>
            <a:endParaRPr lang="en-US" sz="2800" dirty="0">
              <a:solidFill>
                <a:schemeClr val="hlink"/>
              </a:solidFill>
              <a:latin typeface="Arial Rounded MT Bold" pitchFamily="34" charset="0"/>
            </a:endParaRPr>
          </a:p>
        </p:txBody>
      </p:sp>
      <p:grpSp>
        <p:nvGrpSpPr>
          <p:cNvPr id="95374" name="Group 142"/>
          <p:cNvGrpSpPr>
            <a:grpSpLocks/>
          </p:cNvGrpSpPr>
          <p:nvPr/>
        </p:nvGrpSpPr>
        <p:grpSpPr bwMode="auto">
          <a:xfrm>
            <a:off x="457200" y="1066800"/>
            <a:ext cx="8172450" cy="5434013"/>
            <a:chOff x="288" y="672"/>
            <a:chExt cx="5148" cy="3423"/>
          </a:xfrm>
        </p:grpSpPr>
        <p:sp>
          <p:nvSpPr>
            <p:cNvPr id="95372" name="Line 140"/>
            <p:cNvSpPr>
              <a:spLocks noChangeShapeType="1"/>
            </p:cNvSpPr>
            <p:nvPr/>
          </p:nvSpPr>
          <p:spPr bwMode="auto">
            <a:xfrm flipV="1">
              <a:off x="2160" y="1344"/>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17" name="Line 85"/>
            <p:cNvSpPr>
              <a:spLocks noChangeShapeType="1"/>
            </p:cNvSpPr>
            <p:nvPr/>
          </p:nvSpPr>
          <p:spPr bwMode="auto">
            <a:xfrm flipV="1">
              <a:off x="2304" y="1344"/>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18" name="Line 86"/>
            <p:cNvSpPr>
              <a:spLocks noChangeShapeType="1"/>
            </p:cNvSpPr>
            <p:nvPr/>
          </p:nvSpPr>
          <p:spPr bwMode="auto">
            <a:xfrm flipV="1">
              <a:off x="2238" y="915"/>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14" name="Freeform 82"/>
            <p:cNvSpPr>
              <a:spLocks/>
            </p:cNvSpPr>
            <p:nvPr/>
          </p:nvSpPr>
          <p:spPr bwMode="auto">
            <a:xfrm>
              <a:off x="2092" y="1041"/>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50 w 299"/>
                <a:gd name="T11" fmla="*/ 38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75" y="78"/>
                    <a:pt x="272" y="77"/>
                    <a:pt x="248" y="45"/>
                  </a:cubicBezTo>
                  <a:cubicBezTo>
                    <a:pt x="224" y="13"/>
                    <a:pt x="179" y="2"/>
                    <a:pt x="146" y="1"/>
                  </a:cubicBezTo>
                  <a:cubicBezTo>
                    <a:pt x="113" y="0"/>
                    <a:pt x="74" y="7"/>
                    <a:pt x="50" y="38"/>
                  </a:cubicBezTo>
                  <a:cubicBezTo>
                    <a:pt x="26" y="69"/>
                    <a:pt x="8" y="130"/>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95339" name="Text Box 107"/>
            <p:cNvSpPr txBox="1">
              <a:spLocks noChangeArrowheads="1"/>
            </p:cNvSpPr>
            <p:nvPr/>
          </p:nvSpPr>
          <p:spPr bwMode="auto">
            <a:xfrm>
              <a:off x="2046" y="1539"/>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95340" name="Text Box 108"/>
            <p:cNvSpPr txBox="1">
              <a:spLocks noChangeArrowheads="1"/>
            </p:cNvSpPr>
            <p:nvPr/>
          </p:nvSpPr>
          <p:spPr bwMode="auto">
            <a:xfrm>
              <a:off x="2238" y="1539"/>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sp>
          <p:nvSpPr>
            <p:cNvPr id="95341" name="Text Box 109"/>
            <p:cNvSpPr txBox="1">
              <a:spLocks noChangeArrowheads="1"/>
            </p:cNvSpPr>
            <p:nvPr/>
          </p:nvSpPr>
          <p:spPr bwMode="auto">
            <a:xfrm>
              <a:off x="1920" y="672"/>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grpSp>
          <p:nvGrpSpPr>
            <p:cNvPr id="95350" name="Group 118"/>
            <p:cNvGrpSpPr>
              <a:grpSpLocks/>
            </p:cNvGrpSpPr>
            <p:nvPr/>
          </p:nvGrpSpPr>
          <p:grpSpPr bwMode="auto">
            <a:xfrm>
              <a:off x="3360" y="672"/>
              <a:ext cx="628" cy="1143"/>
              <a:chOff x="1248" y="2736"/>
              <a:chExt cx="628" cy="1143"/>
            </a:xfrm>
          </p:grpSpPr>
          <p:grpSp>
            <p:nvGrpSpPr>
              <p:cNvPr id="95332" name="Group 100"/>
              <p:cNvGrpSpPr>
                <a:grpSpLocks/>
              </p:cNvGrpSpPr>
              <p:nvPr/>
            </p:nvGrpSpPr>
            <p:grpSpPr bwMode="auto">
              <a:xfrm>
                <a:off x="1344" y="2976"/>
                <a:ext cx="376" cy="720"/>
                <a:chOff x="3032" y="3120"/>
                <a:chExt cx="376" cy="720"/>
              </a:xfrm>
            </p:grpSpPr>
            <p:sp>
              <p:nvSpPr>
                <p:cNvPr id="95323" name="Line 91"/>
                <p:cNvSpPr>
                  <a:spLocks noChangeShapeType="1"/>
                </p:cNvSpPr>
                <p:nvPr/>
              </p:nvSpPr>
              <p:spPr bwMode="auto">
                <a:xfrm flipV="1">
                  <a:off x="3312"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30" name="Line 98"/>
                <p:cNvSpPr>
                  <a:spLocks noChangeShapeType="1"/>
                </p:cNvSpPr>
                <p:nvPr/>
              </p:nvSpPr>
              <p:spPr bwMode="auto">
                <a:xfrm flipV="1">
                  <a:off x="3120"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31" name="Line 99"/>
                <p:cNvSpPr>
                  <a:spLocks noChangeShapeType="1"/>
                </p:cNvSpPr>
                <p:nvPr/>
              </p:nvSpPr>
              <p:spPr bwMode="auto">
                <a:xfrm flipV="1">
                  <a:off x="3216" y="312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26" name="Freeform 94"/>
                <p:cNvSpPr>
                  <a:spLocks/>
                </p:cNvSpPr>
                <p:nvPr/>
              </p:nvSpPr>
              <p:spPr bwMode="auto">
                <a:xfrm>
                  <a:off x="3032" y="326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grpSp>
          <p:sp>
            <p:nvSpPr>
              <p:cNvPr id="95343" name="Text Box 111"/>
              <p:cNvSpPr txBox="1">
                <a:spLocks noChangeArrowheads="1"/>
              </p:cNvSpPr>
              <p:nvPr/>
            </p:nvSpPr>
            <p:spPr bwMode="auto">
              <a:xfrm>
                <a:off x="1248" y="2736"/>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sp>
            <p:nvSpPr>
              <p:cNvPr id="95344" name="Text Box 112"/>
              <p:cNvSpPr txBox="1">
                <a:spLocks noChangeArrowheads="1"/>
              </p:cNvSpPr>
              <p:nvPr/>
            </p:nvSpPr>
            <p:spPr bwMode="auto">
              <a:xfrm>
                <a:off x="1344"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95345" name="Text Box 113"/>
              <p:cNvSpPr txBox="1">
                <a:spLocks noChangeArrowheads="1"/>
              </p:cNvSpPr>
              <p:nvPr/>
            </p:nvSpPr>
            <p:spPr bwMode="auto">
              <a:xfrm>
                <a:off x="1536"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grpSp>
        <p:grpSp>
          <p:nvGrpSpPr>
            <p:cNvPr id="95348" name="Group 116"/>
            <p:cNvGrpSpPr>
              <a:grpSpLocks/>
            </p:cNvGrpSpPr>
            <p:nvPr/>
          </p:nvGrpSpPr>
          <p:grpSpPr bwMode="auto">
            <a:xfrm>
              <a:off x="4848" y="720"/>
              <a:ext cx="544" cy="1095"/>
              <a:chOff x="2308" y="2736"/>
              <a:chExt cx="544" cy="1095"/>
            </a:xfrm>
          </p:grpSpPr>
          <p:sp>
            <p:nvSpPr>
              <p:cNvPr id="95335" name="Line 103"/>
              <p:cNvSpPr>
                <a:spLocks noChangeShapeType="1"/>
              </p:cNvSpPr>
              <p:nvPr/>
            </p:nvSpPr>
            <p:spPr bwMode="auto">
              <a:xfrm flipV="1">
                <a:off x="2592" y="292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36" name="Line 104"/>
              <p:cNvSpPr>
                <a:spLocks noChangeShapeType="1"/>
              </p:cNvSpPr>
              <p:nvPr/>
            </p:nvSpPr>
            <p:spPr bwMode="auto">
              <a:xfrm flipV="1">
                <a:off x="2592" y="3408"/>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5333" name="AutoShape 101"/>
              <p:cNvSpPr>
                <a:spLocks noChangeArrowheads="1"/>
              </p:cNvSpPr>
              <p:nvPr/>
            </p:nvSpPr>
            <p:spPr bwMode="auto">
              <a:xfrm>
                <a:off x="2400" y="3168"/>
                <a:ext cx="384" cy="336"/>
              </a:xfrm>
              <a:prstGeom prst="triangle">
                <a:avLst>
                  <a:gd name="adj" fmla="val 50000"/>
                </a:avLst>
              </a:prstGeom>
              <a:solidFill>
                <a:srgbClr val="FFFFFF"/>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95334" name="Oval 102"/>
              <p:cNvSpPr>
                <a:spLocks noChangeArrowheads="1"/>
              </p:cNvSpPr>
              <p:nvPr/>
            </p:nvSpPr>
            <p:spPr bwMode="auto">
              <a:xfrm>
                <a:off x="2544" y="3072"/>
                <a:ext cx="96" cy="96"/>
              </a:xfrm>
              <a:prstGeom prst="ellipse">
                <a:avLst/>
              </a:prstGeom>
              <a:solidFill>
                <a:srgbClr val="FFFFFF"/>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95342" name="Text Box 110"/>
              <p:cNvSpPr txBox="1">
                <a:spLocks noChangeArrowheads="1"/>
              </p:cNvSpPr>
              <p:nvPr/>
            </p:nvSpPr>
            <p:spPr bwMode="auto">
              <a:xfrm>
                <a:off x="2308" y="2736"/>
                <a:ext cx="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r>
                  <a:rPr lang="en-US" sz="1800" i="1">
                    <a:solidFill>
                      <a:schemeClr val="tx2"/>
                    </a:solidFill>
                    <a:sym typeface="Symbol" pitchFamily="18" charset="2"/>
                  </a:rPr>
                  <a:t> = </a:t>
                </a:r>
                <a:r>
                  <a:rPr lang="en-US" sz="1800">
                    <a:solidFill>
                      <a:schemeClr val="tx2"/>
                    </a:solidFill>
                    <a:sym typeface="Symbol" pitchFamily="18" charset="2"/>
                  </a:rPr>
                  <a:t> </a:t>
                </a:r>
                <a:r>
                  <a:rPr lang="en-US" sz="1800" i="1">
                    <a:solidFill>
                      <a:schemeClr val="tx2"/>
                    </a:solidFill>
                  </a:rPr>
                  <a:t>x</a:t>
                </a:r>
              </a:p>
            </p:txBody>
          </p:sp>
          <p:sp>
            <p:nvSpPr>
              <p:cNvPr id="95346" name="Text Box 114"/>
              <p:cNvSpPr txBox="1">
                <a:spLocks noChangeArrowheads="1"/>
              </p:cNvSpPr>
              <p:nvPr/>
            </p:nvSpPr>
            <p:spPr bwMode="auto">
              <a:xfrm>
                <a:off x="2496" y="3600"/>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grpSp>
        <p:graphicFrame>
          <p:nvGraphicFramePr>
            <p:cNvPr id="95359" name="Object 127"/>
            <p:cNvGraphicFramePr>
              <a:graphicFrameLocks noChangeAspect="1"/>
            </p:cNvGraphicFramePr>
            <p:nvPr/>
          </p:nvGraphicFramePr>
          <p:xfrm>
            <a:off x="288" y="1920"/>
            <a:ext cx="352" cy="163"/>
          </p:xfrm>
          <a:graphic>
            <a:graphicData uri="http://schemas.openxmlformats.org/presentationml/2006/ole">
              <mc:AlternateContent xmlns:mc="http://schemas.openxmlformats.org/markup-compatibility/2006">
                <mc:Choice xmlns:v="urn:schemas-microsoft-com:vml" Requires="v">
                  <p:oleObj spid="_x0000_s95680" name="Equation" r:id="rId3" imgW="355320" imgH="164880" progId="Equation.3">
                    <p:embed/>
                  </p:oleObj>
                </mc:Choice>
                <mc:Fallback>
                  <p:oleObj name="Equation" r:id="rId3" imgW="355320" imgH="164880" progId="Equation.3">
                    <p:embed/>
                    <p:pic>
                      <p:nvPicPr>
                        <p:cNvPr id="0"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920"/>
                          <a:ext cx="35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60" name="Object 128"/>
            <p:cNvGraphicFramePr>
              <a:graphicFrameLocks noChangeAspect="1"/>
            </p:cNvGraphicFramePr>
            <p:nvPr/>
          </p:nvGraphicFramePr>
          <p:xfrm>
            <a:off x="960" y="1920"/>
            <a:ext cx="384" cy="179"/>
          </p:xfrm>
          <a:graphic>
            <a:graphicData uri="http://schemas.openxmlformats.org/presentationml/2006/ole">
              <mc:AlternateContent xmlns:mc="http://schemas.openxmlformats.org/markup-compatibility/2006">
                <mc:Choice xmlns:v="urn:schemas-microsoft-com:vml" Requires="v">
                  <p:oleObj spid="_x0000_s95681" name="Equation" r:id="rId5" imgW="380880" imgH="177480" progId="Equation.3">
                    <p:embed/>
                  </p:oleObj>
                </mc:Choice>
                <mc:Fallback>
                  <p:oleObj name="Equation" r:id="rId5" imgW="380880" imgH="177480" progId="Equation.3">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920"/>
                          <a:ext cx="384"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61" name="Object 129"/>
            <p:cNvGraphicFramePr>
              <a:graphicFrameLocks noChangeAspect="1"/>
            </p:cNvGraphicFramePr>
            <p:nvPr/>
          </p:nvGraphicFramePr>
          <p:xfrm>
            <a:off x="3456" y="1920"/>
            <a:ext cx="624" cy="527"/>
          </p:xfrm>
          <a:graphic>
            <a:graphicData uri="http://schemas.openxmlformats.org/presentationml/2006/ole">
              <mc:AlternateContent xmlns:mc="http://schemas.openxmlformats.org/markup-compatibility/2006">
                <mc:Choice xmlns:v="urn:schemas-microsoft-com:vml" Requires="v">
                  <p:oleObj spid="_x0000_s95682" name="Equation" r:id="rId7" imgW="647640" imgH="545760" progId="Equation.3">
                    <p:embed/>
                  </p:oleObj>
                </mc:Choice>
                <mc:Fallback>
                  <p:oleObj name="Equation" r:id="rId7" imgW="647640" imgH="545760" progId="Equation.3">
                    <p:embed/>
                    <p:pic>
                      <p:nvPicPr>
                        <p:cNvPr id="0" name="Object 1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1920"/>
                          <a:ext cx="624"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62" name="Object 130"/>
            <p:cNvGraphicFramePr>
              <a:graphicFrameLocks noChangeAspect="1"/>
            </p:cNvGraphicFramePr>
            <p:nvPr/>
          </p:nvGraphicFramePr>
          <p:xfrm>
            <a:off x="2016" y="1920"/>
            <a:ext cx="832" cy="527"/>
          </p:xfrm>
          <a:graphic>
            <a:graphicData uri="http://schemas.openxmlformats.org/presentationml/2006/ole">
              <mc:AlternateContent xmlns:mc="http://schemas.openxmlformats.org/markup-compatibility/2006">
                <mc:Choice xmlns:v="urn:schemas-microsoft-com:vml" Requires="v">
                  <p:oleObj spid="_x0000_s95683" name="Equation" r:id="rId9" imgW="863280" imgH="545760" progId="Equation.3">
                    <p:embed/>
                  </p:oleObj>
                </mc:Choice>
                <mc:Fallback>
                  <p:oleObj name="Equation" r:id="rId9" imgW="863280" imgH="545760" progId="Equation.3">
                    <p:embed/>
                    <p:pic>
                      <p:nvPicPr>
                        <p:cNvPr id="0" name="Object 1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1920"/>
                          <a:ext cx="832"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63" name="Object 131"/>
            <p:cNvGraphicFramePr>
              <a:graphicFrameLocks noChangeAspect="1"/>
            </p:cNvGraphicFramePr>
            <p:nvPr/>
          </p:nvGraphicFramePr>
          <p:xfrm>
            <a:off x="4848" y="2016"/>
            <a:ext cx="588" cy="172"/>
          </p:xfrm>
          <a:graphic>
            <a:graphicData uri="http://schemas.openxmlformats.org/presentationml/2006/ole">
              <mc:AlternateContent xmlns:mc="http://schemas.openxmlformats.org/markup-compatibility/2006">
                <mc:Choice xmlns:v="urn:schemas-microsoft-com:vml" Requires="v">
                  <p:oleObj spid="_x0000_s95684" name="Equation" r:id="rId11" imgW="609480" imgH="177480" progId="Equation.3">
                    <p:embed/>
                  </p:oleObj>
                </mc:Choice>
                <mc:Fallback>
                  <p:oleObj name="Equation" r:id="rId11" imgW="609480" imgH="177480" progId="Equation.3">
                    <p:embed/>
                    <p:pic>
                      <p:nvPicPr>
                        <p:cNvPr id="0" name="Object 1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2016"/>
                          <a:ext cx="58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369" name="Group 137"/>
            <p:cNvGrpSpPr>
              <a:grpSpLocks/>
            </p:cNvGrpSpPr>
            <p:nvPr/>
          </p:nvGrpSpPr>
          <p:grpSpPr bwMode="auto">
            <a:xfrm>
              <a:off x="303" y="912"/>
              <a:ext cx="352" cy="604"/>
              <a:chOff x="303" y="1536"/>
              <a:chExt cx="352" cy="604"/>
            </a:xfrm>
          </p:grpSpPr>
          <p:sp>
            <p:nvSpPr>
              <p:cNvPr id="95356" name="Rectangle 124"/>
              <p:cNvSpPr>
                <a:spLocks noChangeArrowheads="1"/>
              </p:cNvSpPr>
              <p:nvPr/>
            </p:nvSpPr>
            <p:spPr bwMode="auto">
              <a:xfrm>
                <a:off x="384"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95364" name="Line 132"/>
              <p:cNvSpPr>
                <a:spLocks noChangeShapeType="1"/>
              </p:cNvSpPr>
              <p:nvPr/>
            </p:nvSpPr>
            <p:spPr bwMode="auto">
              <a:xfrm flipV="1">
                <a:off x="480" y="177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95354" name="Rectangle 122"/>
              <p:cNvSpPr>
                <a:spLocks noChangeArrowheads="1"/>
              </p:cNvSpPr>
              <p:nvPr/>
            </p:nvSpPr>
            <p:spPr bwMode="auto">
              <a:xfrm>
                <a:off x="303" y="1920"/>
                <a:ext cx="352"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true</a:t>
                </a:r>
              </a:p>
            </p:txBody>
          </p:sp>
        </p:grpSp>
        <p:grpSp>
          <p:nvGrpSpPr>
            <p:cNvPr id="95367" name="Group 135"/>
            <p:cNvGrpSpPr>
              <a:grpSpLocks/>
            </p:cNvGrpSpPr>
            <p:nvPr/>
          </p:nvGrpSpPr>
          <p:grpSpPr bwMode="auto">
            <a:xfrm>
              <a:off x="912" y="912"/>
              <a:ext cx="374" cy="604"/>
              <a:chOff x="912" y="1536"/>
              <a:chExt cx="374" cy="604"/>
            </a:xfrm>
          </p:grpSpPr>
          <p:sp>
            <p:nvSpPr>
              <p:cNvPr id="95355" name="Rectangle 123"/>
              <p:cNvSpPr>
                <a:spLocks noChangeArrowheads="1"/>
              </p:cNvSpPr>
              <p:nvPr/>
            </p:nvSpPr>
            <p:spPr bwMode="auto">
              <a:xfrm>
                <a:off x="1008"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95365" name="Line 133"/>
              <p:cNvSpPr>
                <a:spLocks noChangeShapeType="1"/>
              </p:cNvSpPr>
              <p:nvPr/>
            </p:nvSpPr>
            <p:spPr bwMode="auto">
              <a:xfrm flipV="1">
                <a:off x="1104" y="1776"/>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95352" name="Rectangle 120"/>
              <p:cNvSpPr>
                <a:spLocks noChangeArrowheads="1"/>
              </p:cNvSpPr>
              <p:nvPr/>
            </p:nvSpPr>
            <p:spPr bwMode="auto">
              <a:xfrm>
                <a:off x="912" y="1920"/>
                <a:ext cx="374"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false</a:t>
                </a:r>
              </a:p>
            </p:txBody>
          </p:sp>
        </p:grpSp>
        <p:sp>
          <p:nvSpPr>
            <p:cNvPr id="95370" name="Text Box 138"/>
            <p:cNvSpPr txBox="1">
              <a:spLocks noChangeArrowheads="1"/>
            </p:cNvSpPr>
            <p:nvPr/>
          </p:nvSpPr>
          <p:spPr bwMode="auto">
            <a:xfrm>
              <a:off x="288" y="2657"/>
              <a:ext cx="4377"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CC0000"/>
                  </a:solidFill>
                </a:rPr>
                <a:t>Plus, for all gate-output variables </a:t>
              </a:r>
              <a:r>
                <a:rPr lang="en-US" i="1">
                  <a:solidFill>
                    <a:srgbClr val="CC0000"/>
                  </a:solidFill>
                </a:rPr>
                <a:t>z</a:t>
              </a:r>
              <a:r>
                <a:rPr lang="en-US">
                  <a:solidFill>
                    <a:srgbClr val="CC0000"/>
                  </a:solidFill>
                </a:rPr>
                <a:t>, add the constraints:</a:t>
              </a:r>
              <a:br>
                <a:rPr lang="en-US">
                  <a:solidFill>
                    <a:srgbClr val="CC0000"/>
                  </a:solidFill>
                </a:rPr>
              </a:br>
              <a:r>
                <a:rPr lang="en-US">
                  <a:solidFill>
                    <a:srgbClr val="CC0000"/>
                  </a:solidFill>
                </a:rPr>
                <a:t>	 </a:t>
              </a:r>
              <a:r>
                <a:rPr lang="en-US"/>
                <a:t>0 </a:t>
              </a:r>
              <a:r>
                <a:rPr lang="en-US">
                  <a:sym typeface="Symbol" pitchFamily="18" charset="2"/>
                </a:rPr>
                <a:t> </a:t>
              </a:r>
              <a:r>
                <a:rPr lang="en-US" i="1">
                  <a:sym typeface="Symbol" pitchFamily="18" charset="2"/>
                </a:rPr>
                <a:t>z</a:t>
              </a:r>
              <a:r>
                <a:rPr lang="en-US">
                  <a:sym typeface="Symbol" pitchFamily="18" charset="2"/>
                </a:rPr>
                <a:t>  1.</a:t>
              </a:r>
            </a:p>
            <a:p>
              <a:pPr algn="l"/>
              <a:r>
                <a:rPr lang="en-US">
                  <a:solidFill>
                    <a:schemeClr val="hlink"/>
                  </a:solidFill>
                  <a:sym typeface="Symbol" pitchFamily="18" charset="2"/>
                </a:rPr>
                <a:t/>
              </a:r>
              <a:br>
                <a:rPr lang="en-US">
                  <a:solidFill>
                    <a:schemeClr val="hlink"/>
                  </a:solidFill>
                  <a:sym typeface="Symbol" pitchFamily="18" charset="2"/>
                </a:rPr>
              </a:br>
              <a:r>
                <a:rPr lang="en-US"/>
                <a:t>Objective:   Maximize  z</a:t>
              </a:r>
              <a:r>
                <a:rPr lang="en-US" sz="2000" baseline="-25000"/>
                <a:t>OUT</a:t>
              </a:r>
              <a:r>
                <a:rPr lang="en-US"/>
                <a:t>   (the circuit output).</a:t>
              </a:r>
              <a:r>
                <a:rPr lang="en-US">
                  <a:solidFill>
                    <a:schemeClr val="hlink"/>
                  </a:solidFill>
                  <a:sym typeface="Symbol" pitchFamily="18" charset="2"/>
                </a:rPr>
                <a:t> </a:t>
              </a:r>
            </a:p>
            <a:p>
              <a:pPr algn="l"/>
              <a:endParaRPr lang="en-US">
                <a:solidFill>
                  <a:schemeClr val="hlink"/>
                </a:solidFill>
                <a:sym typeface="Symbol" pitchFamily="18" charset="2"/>
              </a:endParaRPr>
            </a:p>
            <a:p>
              <a:pPr algn="l"/>
              <a:r>
                <a:rPr lang="en-US">
                  <a:solidFill>
                    <a:schemeClr val="hlink"/>
                  </a:solidFill>
                  <a:sym typeface="Symbol" pitchFamily="18" charset="2"/>
                </a:rPr>
                <a:t>Now we have an instance of LP</a:t>
              </a:r>
              <a:endParaRPr lang="en-US" sz="2000">
                <a:sym typeface="Symbol" pitchFamily="18" charset="2"/>
              </a:endParaRP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p:cTn id="7" dur="500" fill="hold"/>
                                        <p:tgtEl>
                                          <p:spTgt spid="95234"/>
                                        </p:tgtEl>
                                        <p:attrNameLst>
                                          <p:attrName>ppt_w</p:attrName>
                                        </p:attrNameLst>
                                      </p:cBhvr>
                                      <p:tavLst>
                                        <p:tav tm="0">
                                          <p:val>
                                            <p:fltVal val="0"/>
                                          </p:val>
                                        </p:tav>
                                        <p:tav tm="100000">
                                          <p:val>
                                            <p:strVal val="#ppt_w"/>
                                          </p:val>
                                        </p:tav>
                                      </p:tavLst>
                                    </p:anim>
                                    <p:anim calcmode="lin" valueType="num">
                                      <p:cBhvr>
                                        <p:cTn id="8" dur="500" fill="hold"/>
                                        <p:tgtEl>
                                          <p:spTgt spid="952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5374"/>
                                        </p:tgtEl>
                                        <p:attrNameLst>
                                          <p:attrName>style.visibility</p:attrName>
                                        </p:attrNameLst>
                                      </p:cBhvr>
                                      <p:to>
                                        <p:strVal val="visible"/>
                                      </p:to>
                                    </p:set>
                                    <p:animEffect transition="in" filter="wipe(up)">
                                      <p:cBhvr>
                                        <p:cTn id="13" dur="500"/>
                                        <p:tgtEl>
                                          <p:spTgt spid="9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Circuit SAT</a:t>
            </a:r>
            <a:r>
              <a:rPr lang="en-US" sz="2800" dirty="0">
                <a:solidFill>
                  <a:srgbClr val="CC0000"/>
                </a:solidFill>
                <a:latin typeface="Arial Rounded MT Bold" pitchFamily="34" charset="0"/>
              </a:rPr>
              <a:t> Construction</a:t>
            </a:r>
            <a:r>
              <a:rPr lang="en-US" sz="2800" dirty="0">
                <a:solidFill>
                  <a:schemeClr val="hlink"/>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dirty="0">
                <a:solidFill>
                  <a:srgbClr val="CC0000"/>
                </a:solidFill>
                <a:latin typeface="Arial Rounded MT Bold" pitchFamily="34" charset="0"/>
                <a:sym typeface="Symbol" pitchFamily="18" charset="2"/>
              </a:rPr>
              <a:t>   </a:t>
            </a:r>
            <a:r>
              <a:rPr lang="en-US" sz="2800" dirty="0">
                <a:solidFill>
                  <a:schemeClr val="hlink"/>
                </a:solidFill>
                <a:latin typeface="Arial Rounded MT Bold" pitchFamily="34" charset="0"/>
                <a:sym typeface="Symbol" pitchFamily="18" charset="2"/>
              </a:rPr>
              <a:t>ILP</a:t>
            </a:r>
          </a:p>
        </p:txBody>
      </p:sp>
      <p:grpSp>
        <p:nvGrpSpPr>
          <p:cNvPr id="97333" name="Group 53"/>
          <p:cNvGrpSpPr>
            <a:grpSpLocks/>
          </p:cNvGrpSpPr>
          <p:nvPr/>
        </p:nvGrpSpPr>
        <p:grpSpPr bwMode="auto">
          <a:xfrm>
            <a:off x="381000" y="1066800"/>
            <a:ext cx="8272463" cy="5483225"/>
            <a:chOff x="240" y="720"/>
            <a:chExt cx="5211" cy="3454"/>
          </a:xfrm>
        </p:grpSpPr>
        <p:grpSp>
          <p:nvGrpSpPr>
            <p:cNvPr id="97284" name="Group 4"/>
            <p:cNvGrpSpPr>
              <a:grpSpLocks/>
            </p:cNvGrpSpPr>
            <p:nvPr/>
          </p:nvGrpSpPr>
          <p:grpSpPr bwMode="auto">
            <a:xfrm>
              <a:off x="1935" y="720"/>
              <a:ext cx="628" cy="1098"/>
              <a:chOff x="96" y="2784"/>
              <a:chExt cx="628" cy="1098"/>
            </a:xfrm>
          </p:grpSpPr>
          <p:sp>
            <p:nvSpPr>
              <p:cNvPr id="97285" name="Freeform 5"/>
              <p:cNvSpPr>
                <a:spLocks/>
              </p:cNvSpPr>
              <p:nvPr/>
            </p:nvSpPr>
            <p:spPr bwMode="auto">
              <a:xfrm>
                <a:off x="319" y="3472"/>
                <a:ext cx="2" cy="227"/>
              </a:xfrm>
              <a:custGeom>
                <a:avLst/>
                <a:gdLst>
                  <a:gd name="T0" fmla="*/ 2 w 2"/>
                  <a:gd name="T1" fmla="*/ 0 h 227"/>
                  <a:gd name="T2" fmla="*/ 0 w 2"/>
                  <a:gd name="T3" fmla="*/ 227 h 227"/>
                </a:gdLst>
                <a:ahLst/>
                <a:cxnLst>
                  <a:cxn ang="0">
                    <a:pos x="T0" y="T1"/>
                  </a:cxn>
                  <a:cxn ang="0">
                    <a:pos x="T2" y="T3"/>
                  </a:cxn>
                </a:cxnLst>
                <a:rect l="0" t="0" r="r" b="b"/>
                <a:pathLst>
                  <a:path w="2" h="227">
                    <a:moveTo>
                      <a:pt x="2" y="0"/>
                    </a:moveTo>
                    <a:lnTo>
                      <a:pt x="0" y="227"/>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286" name="Line 6"/>
              <p:cNvSpPr>
                <a:spLocks noChangeShapeType="1"/>
              </p:cNvSpPr>
              <p:nvPr/>
            </p:nvSpPr>
            <p:spPr bwMode="auto">
              <a:xfrm flipV="1">
                <a:off x="510" y="3459"/>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287" name="Line 7"/>
              <p:cNvSpPr>
                <a:spLocks noChangeShapeType="1"/>
              </p:cNvSpPr>
              <p:nvPr/>
            </p:nvSpPr>
            <p:spPr bwMode="auto">
              <a:xfrm flipV="1">
                <a:off x="414" y="3027"/>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288" name="Freeform 8"/>
              <p:cNvSpPr>
                <a:spLocks/>
              </p:cNvSpPr>
              <p:nvPr/>
            </p:nvSpPr>
            <p:spPr bwMode="auto">
              <a:xfrm>
                <a:off x="268" y="3153"/>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50 w 299"/>
                  <a:gd name="T11" fmla="*/ 38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75" y="78"/>
                      <a:pt x="272" y="77"/>
                      <a:pt x="248" y="45"/>
                    </a:cubicBezTo>
                    <a:cubicBezTo>
                      <a:pt x="224" y="13"/>
                      <a:pt x="179" y="2"/>
                      <a:pt x="146" y="1"/>
                    </a:cubicBezTo>
                    <a:cubicBezTo>
                      <a:pt x="113" y="0"/>
                      <a:pt x="74" y="7"/>
                      <a:pt x="50" y="38"/>
                    </a:cubicBezTo>
                    <a:cubicBezTo>
                      <a:pt x="26" y="69"/>
                      <a:pt x="8" y="130"/>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97289" name="Text Box 9"/>
              <p:cNvSpPr txBox="1">
                <a:spLocks noChangeArrowheads="1"/>
              </p:cNvSpPr>
              <p:nvPr/>
            </p:nvSpPr>
            <p:spPr bwMode="auto">
              <a:xfrm>
                <a:off x="222" y="3651"/>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97290" name="Text Box 10"/>
              <p:cNvSpPr txBox="1">
                <a:spLocks noChangeArrowheads="1"/>
              </p:cNvSpPr>
              <p:nvPr/>
            </p:nvSpPr>
            <p:spPr bwMode="auto">
              <a:xfrm>
                <a:off x="414" y="3651"/>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sp>
            <p:nvSpPr>
              <p:cNvPr id="97291" name="Text Box 11"/>
              <p:cNvSpPr txBox="1">
                <a:spLocks noChangeArrowheads="1"/>
              </p:cNvSpPr>
              <p:nvPr/>
            </p:nvSpPr>
            <p:spPr bwMode="auto">
              <a:xfrm>
                <a:off x="96" y="2784"/>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grpSp>
        <p:grpSp>
          <p:nvGrpSpPr>
            <p:cNvPr id="97292" name="Group 12"/>
            <p:cNvGrpSpPr>
              <a:grpSpLocks/>
            </p:cNvGrpSpPr>
            <p:nvPr/>
          </p:nvGrpSpPr>
          <p:grpSpPr bwMode="auto">
            <a:xfrm>
              <a:off x="3375" y="720"/>
              <a:ext cx="628" cy="1143"/>
              <a:chOff x="1248" y="2736"/>
              <a:chExt cx="628" cy="1143"/>
            </a:xfrm>
          </p:grpSpPr>
          <p:grpSp>
            <p:nvGrpSpPr>
              <p:cNvPr id="97293" name="Group 13"/>
              <p:cNvGrpSpPr>
                <a:grpSpLocks/>
              </p:cNvGrpSpPr>
              <p:nvPr/>
            </p:nvGrpSpPr>
            <p:grpSpPr bwMode="auto">
              <a:xfrm>
                <a:off x="1344" y="2976"/>
                <a:ext cx="376" cy="720"/>
                <a:chOff x="3032" y="3120"/>
                <a:chExt cx="376" cy="720"/>
              </a:xfrm>
            </p:grpSpPr>
            <p:sp>
              <p:nvSpPr>
                <p:cNvPr id="97294" name="Line 14"/>
                <p:cNvSpPr>
                  <a:spLocks noChangeShapeType="1"/>
                </p:cNvSpPr>
                <p:nvPr/>
              </p:nvSpPr>
              <p:spPr bwMode="auto">
                <a:xfrm flipV="1">
                  <a:off x="3312"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295" name="Line 15"/>
                <p:cNvSpPr>
                  <a:spLocks noChangeShapeType="1"/>
                </p:cNvSpPr>
                <p:nvPr/>
              </p:nvSpPr>
              <p:spPr bwMode="auto">
                <a:xfrm flipV="1">
                  <a:off x="3120"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296" name="Line 16"/>
                <p:cNvSpPr>
                  <a:spLocks noChangeShapeType="1"/>
                </p:cNvSpPr>
                <p:nvPr/>
              </p:nvSpPr>
              <p:spPr bwMode="auto">
                <a:xfrm flipV="1">
                  <a:off x="3216" y="312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297" name="Freeform 17"/>
                <p:cNvSpPr>
                  <a:spLocks/>
                </p:cNvSpPr>
                <p:nvPr/>
              </p:nvSpPr>
              <p:spPr bwMode="auto">
                <a:xfrm>
                  <a:off x="3032" y="326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grpSp>
          <p:sp>
            <p:nvSpPr>
              <p:cNvPr id="97298" name="Text Box 18"/>
              <p:cNvSpPr txBox="1">
                <a:spLocks noChangeArrowheads="1"/>
              </p:cNvSpPr>
              <p:nvPr/>
            </p:nvSpPr>
            <p:spPr bwMode="auto">
              <a:xfrm>
                <a:off x="1248" y="2736"/>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sp>
            <p:nvSpPr>
              <p:cNvPr id="97299" name="Text Box 19"/>
              <p:cNvSpPr txBox="1">
                <a:spLocks noChangeArrowheads="1"/>
              </p:cNvSpPr>
              <p:nvPr/>
            </p:nvSpPr>
            <p:spPr bwMode="auto">
              <a:xfrm>
                <a:off x="1344"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97300" name="Text Box 20"/>
              <p:cNvSpPr txBox="1">
                <a:spLocks noChangeArrowheads="1"/>
              </p:cNvSpPr>
              <p:nvPr/>
            </p:nvSpPr>
            <p:spPr bwMode="auto">
              <a:xfrm>
                <a:off x="1536"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grpSp>
        <p:grpSp>
          <p:nvGrpSpPr>
            <p:cNvPr id="97301" name="Group 21"/>
            <p:cNvGrpSpPr>
              <a:grpSpLocks/>
            </p:cNvGrpSpPr>
            <p:nvPr/>
          </p:nvGrpSpPr>
          <p:grpSpPr bwMode="auto">
            <a:xfrm>
              <a:off x="4863" y="768"/>
              <a:ext cx="544" cy="1095"/>
              <a:chOff x="2308" y="2736"/>
              <a:chExt cx="544" cy="1095"/>
            </a:xfrm>
          </p:grpSpPr>
          <p:sp>
            <p:nvSpPr>
              <p:cNvPr id="97302" name="Line 22"/>
              <p:cNvSpPr>
                <a:spLocks noChangeShapeType="1"/>
              </p:cNvSpPr>
              <p:nvPr/>
            </p:nvSpPr>
            <p:spPr bwMode="auto">
              <a:xfrm flipV="1">
                <a:off x="2592" y="292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303" name="Line 23"/>
              <p:cNvSpPr>
                <a:spLocks noChangeShapeType="1"/>
              </p:cNvSpPr>
              <p:nvPr/>
            </p:nvSpPr>
            <p:spPr bwMode="auto">
              <a:xfrm flipV="1">
                <a:off x="2592" y="3408"/>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97304" name="AutoShape 24"/>
              <p:cNvSpPr>
                <a:spLocks noChangeArrowheads="1"/>
              </p:cNvSpPr>
              <p:nvPr/>
            </p:nvSpPr>
            <p:spPr bwMode="auto">
              <a:xfrm>
                <a:off x="2400" y="3168"/>
                <a:ext cx="384" cy="336"/>
              </a:xfrm>
              <a:prstGeom prst="triangle">
                <a:avLst>
                  <a:gd name="adj" fmla="val 50000"/>
                </a:avLst>
              </a:prstGeom>
              <a:solidFill>
                <a:srgbClr val="FFFFFF"/>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97305" name="Oval 25"/>
              <p:cNvSpPr>
                <a:spLocks noChangeArrowheads="1"/>
              </p:cNvSpPr>
              <p:nvPr/>
            </p:nvSpPr>
            <p:spPr bwMode="auto">
              <a:xfrm>
                <a:off x="2544" y="3072"/>
                <a:ext cx="96" cy="96"/>
              </a:xfrm>
              <a:prstGeom prst="ellipse">
                <a:avLst/>
              </a:prstGeom>
              <a:solidFill>
                <a:srgbClr val="FFFFFF"/>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97306" name="Text Box 26"/>
              <p:cNvSpPr txBox="1">
                <a:spLocks noChangeArrowheads="1"/>
              </p:cNvSpPr>
              <p:nvPr/>
            </p:nvSpPr>
            <p:spPr bwMode="auto">
              <a:xfrm>
                <a:off x="2308" y="2736"/>
                <a:ext cx="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r>
                  <a:rPr lang="en-US" sz="1800" i="1">
                    <a:solidFill>
                      <a:schemeClr val="tx2"/>
                    </a:solidFill>
                    <a:sym typeface="Symbol" pitchFamily="18" charset="2"/>
                  </a:rPr>
                  <a:t> = </a:t>
                </a:r>
                <a:r>
                  <a:rPr lang="en-US" sz="1800">
                    <a:solidFill>
                      <a:schemeClr val="tx2"/>
                    </a:solidFill>
                    <a:sym typeface="Symbol" pitchFamily="18" charset="2"/>
                  </a:rPr>
                  <a:t> </a:t>
                </a:r>
                <a:r>
                  <a:rPr lang="en-US" sz="1800" i="1">
                    <a:solidFill>
                      <a:schemeClr val="tx2"/>
                    </a:solidFill>
                  </a:rPr>
                  <a:t>x</a:t>
                </a:r>
              </a:p>
            </p:txBody>
          </p:sp>
          <p:sp>
            <p:nvSpPr>
              <p:cNvPr id="97307" name="Text Box 27"/>
              <p:cNvSpPr txBox="1">
                <a:spLocks noChangeArrowheads="1"/>
              </p:cNvSpPr>
              <p:nvPr/>
            </p:nvSpPr>
            <p:spPr bwMode="auto">
              <a:xfrm>
                <a:off x="2496" y="3600"/>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grpSp>
        <p:graphicFrame>
          <p:nvGraphicFramePr>
            <p:cNvPr id="97308" name="Object 28"/>
            <p:cNvGraphicFramePr>
              <a:graphicFrameLocks noChangeAspect="1"/>
            </p:cNvGraphicFramePr>
            <p:nvPr/>
          </p:nvGraphicFramePr>
          <p:xfrm>
            <a:off x="240" y="1968"/>
            <a:ext cx="352" cy="163"/>
          </p:xfrm>
          <a:graphic>
            <a:graphicData uri="http://schemas.openxmlformats.org/presentationml/2006/ole">
              <mc:AlternateContent xmlns:mc="http://schemas.openxmlformats.org/markup-compatibility/2006">
                <mc:Choice xmlns:v="urn:schemas-microsoft-com:vml" Requires="v">
                  <p:oleObj spid="_x0000_s97639" name="Equation" r:id="rId3" imgW="355320" imgH="164880" progId="Equation.3">
                    <p:embed/>
                  </p:oleObj>
                </mc:Choice>
                <mc:Fallback>
                  <p:oleObj name="Equation" r:id="rId3" imgW="355320" imgH="16488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968"/>
                          <a:ext cx="35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10" name="Object 30"/>
            <p:cNvGraphicFramePr>
              <a:graphicFrameLocks noChangeAspect="1"/>
            </p:cNvGraphicFramePr>
            <p:nvPr/>
          </p:nvGraphicFramePr>
          <p:xfrm>
            <a:off x="3504" y="2016"/>
            <a:ext cx="624" cy="527"/>
          </p:xfrm>
          <a:graphic>
            <a:graphicData uri="http://schemas.openxmlformats.org/presentationml/2006/ole">
              <mc:AlternateContent xmlns:mc="http://schemas.openxmlformats.org/markup-compatibility/2006">
                <mc:Choice xmlns:v="urn:schemas-microsoft-com:vml" Requires="v">
                  <p:oleObj spid="_x0000_s97640" name="Equation" r:id="rId5" imgW="647640" imgH="545760" progId="Equation.3">
                    <p:embed/>
                  </p:oleObj>
                </mc:Choice>
                <mc:Fallback>
                  <p:oleObj name="Equation" r:id="rId5" imgW="647640" imgH="54576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2016"/>
                          <a:ext cx="624"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11" name="Object 31"/>
            <p:cNvGraphicFramePr>
              <a:graphicFrameLocks noChangeAspect="1"/>
            </p:cNvGraphicFramePr>
            <p:nvPr/>
          </p:nvGraphicFramePr>
          <p:xfrm>
            <a:off x="2064" y="2016"/>
            <a:ext cx="832" cy="527"/>
          </p:xfrm>
          <a:graphic>
            <a:graphicData uri="http://schemas.openxmlformats.org/presentationml/2006/ole">
              <mc:AlternateContent xmlns:mc="http://schemas.openxmlformats.org/markup-compatibility/2006">
                <mc:Choice xmlns:v="urn:schemas-microsoft-com:vml" Requires="v">
                  <p:oleObj spid="_x0000_s97641" name="Equation" r:id="rId7" imgW="863280" imgH="545760" progId="Equation.3">
                    <p:embed/>
                  </p:oleObj>
                </mc:Choice>
                <mc:Fallback>
                  <p:oleObj name="Equation" r:id="rId7" imgW="863280" imgH="54576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2016"/>
                          <a:ext cx="832"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12" name="Object 32"/>
            <p:cNvGraphicFramePr>
              <a:graphicFrameLocks noChangeAspect="1"/>
            </p:cNvGraphicFramePr>
            <p:nvPr/>
          </p:nvGraphicFramePr>
          <p:xfrm>
            <a:off x="4863" y="2064"/>
            <a:ext cx="588" cy="172"/>
          </p:xfrm>
          <a:graphic>
            <a:graphicData uri="http://schemas.openxmlformats.org/presentationml/2006/ole">
              <mc:AlternateContent xmlns:mc="http://schemas.openxmlformats.org/markup-compatibility/2006">
                <mc:Choice xmlns:v="urn:schemas-microsoft-com:vml" Requires="v">
                  <p:oleObj spid="_x0000_s97642" name="Equation" r:id="rId9" imgW="609480" imgH="177480" progId="Equation.3">
                    <p:embed/>
                  </p:oleObj>
                </mc:Choice>
                <mc:Fallback>
                  <p:oleObj name="Equation" r:id="rId9" imgW="609480" imgH="1774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3" y="2064"/>
                          <a:ext cx="58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313" name="Group 33"/>
            <p:cNvGrpSpPr>
              <a:grpSpLocks/>
            </p:cNvGrpSpPr>
            <p:nvPr/>
          </p:nvGrpSpPr>
          <p:grpSpPr bwMode="auto">
            <a:xfrm>
              <a:off x="255" y="960"/>
              <a:ext cx="352" cy="604"/>
              <a:chOff x="303" y="1536"/>
              <a:chExt cx="352" cy="604"/>
            </a:xfrm>
          </p:grpSpPr>
          <p:sp>
            <p:nvSpPr>
              <p:cNvPr id="97314" name="Rectangle 34"/>
              <p:cNvSpPr>
                <a:spLocks noChangeArrowheads="1"/>
              </p:cNvSpPr>
              <p:nvPr/>
            </p:nvSpPr>
            <p:spPr bwMode="auto">
              <a:xfrm>
                <a:off x="384"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97315" name="Line 35"/>
              <p:cNvSpPr>
                <a:spLocks noChangeShapeType="1"/>
              </p:cNvSpPr>
              <p:nvPr/>
            </p:nvSpPr>
            <p:spPr bwMode="auto">
              <a:xfrm flipV="1">
                <a:off x="480" y="177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97316" name="Rectangle 36"/>
              <p:cNvSpPr>
                <a:spLocks noChangeArrowheads="1"/>
              </p:cNvSpPr>
              <p:nvPr/>
            </p:nvSpPr>
            <p:spPr bwMode="auto">
              <a:xfrm>
                <a:off x="303" y="1920"/>
                <a:ext cx="352"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a:solidFill>
                      <a:schemeClr val="tx2"/>
                    </a:solidFill>
                  </a:rPr>
                  <a:t>true</a:t>
                </a:r>
              </a:p>
            </p:txBody>
          </p:sp>
        </p:grpSp>
        <p:grpSp>
          <p:nvGrpSpPr>
            <p:cNvPr id="97317" name="Group 37"/>
            <p:cNvGrpSpPr>
              <a:grpSpLocks/>
            </p:cNvGrpSpPr>
            <p:nvPr/>
          </p:nvGrpSpPr>
          <p:grpSpPr bwMode="auto">
            <a:xfrm>
              <a:off x="1359" y="960"/>
              <a:ext cx="316" cy="604"/>
              <a:chOff x="941" y="1536"/>
              <a:chExt cx="316" cy="604"/>
            </a:xfrm>
          </p:grpSpPr>
          <p:sp>
            <p:nvSpPr>
              <p:cNvPr id="97318" name="Rectangle 38"/>
              <p:cNvSpPr>
                <a:spLocks noChangeArrowheads="1"/>
              </p:cNvSpPr>
              <p:nvPr/>
            </p:nvSpPr>
            <p:spPr bwMode="auto">
              <a:xfrm>
                <a:off x="1008"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97319" name="Line 39"/>
              <p:cNvSpPr>
                <a:spLocks noChangeShapeType="1"/>
              </p:cNvSpPr>
              <p:nvPr/>
            </p:nvSpPr>
            <p:spPr bwMode="auto">
              <a:xfrm flipV="1">
                <a:off x="1104" y="1776"/>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97320" name="Rectangle 40"/>
              <p:cNvSpPr>
                <a:spLocks noChangeArrowheads="1"/>
              </p:cNvSpPr>
              <p:nvPr/>
            </p:nvSpPr>
            <p:spPr bwMode="auto">
              <a:xfrm>
                <a:off x="941" y="1920"/>
                <a:ext cx="316"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  ?  </a:t>
                </a:r>
              </a:p>
            </p:txBody>
          </p:sp>
        </p:grpSp>
        <p:sp>
          <p:nvSpPr>
            <p:cNvPr id="97323" name="Text Box 43"/>
            <p:cNvSpPr txBox="1">
              <a:spLocks noChangeArrowheads="1"/>
            </p:cNvSpPr>
            <p:nvPr/>
          </p:nvSpPr>
          <p:spPr bwMode="auto">
            <a:xfrm>
              <a:off x="303" y="2736"/>
              <a:ext cx="5040"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rgbClr val="CC0000"/>
                  </a:solidFill>
                </a:rPr>
                <a:t>Plus, for all gate-output variables </a:t>
              </a:r>
              <a:r>
                <a:rPr lang="en-US" i="1">
                  <a:solidFill>
                    <a:srgbClr val="CC0000"/>
                  </a:solidFill>
                </a:rPr>
                <a:t>z</a:t>
              </a:r>
              <a:r>
                <a:rPr lang="en-US">
                  <a:solidFill>
                    <a:srgbClr val="CC0000"/>
                  </a:solidFill>
                </a:rPr>
                <a:t>, add the constraints:</a:t>
              </a:r>
              <a:r>
                <a:rPr lang="en-US"/>
                <a:t>  </a:t>
              </a:r>
              <a:br>
                <a:rPr lang="en-US"/>
              </a:br>
              <a:r>
                <a:rPr lang="en-US"/>
                <a:t>	0 </a:t>
              </a:r>
              <a:r>
                <a:rPr lang="en-US">
                  <a:sym typeface="Symbol" pitchFamily="18" charset="2"/>
                </a:rPr>
                <a:t> </a:t>
              </a:r>
              <a:r>
                <a:rPr lang="en-US" i="1">
                  <a:sym typeface="Symbol" pitchFamily="18" charset="2"/>
                </a:rPr>
                <a:t>z</a:t>
              </a:r>
              <a:r>
                <a:rPr lang="en-US">
                  <a:sym typeface="Symbol" pitchFamily="18" charset="2"/>
                </a:rPr>
                <a:t>  1,  and</a:t>
              </a:r>
              <a:r>
                <a:rPr lang="en-US"/>
                <a:t>	  </a:t>
              </a:r>
              <a:r>
                <a:rPr lang="en-US" i="1" u="sng"/>
                <a:t>z</a:t>
              </a:r>
              <a:r>
                <a:rPr lang="en-US" u="sng"/>
                <a:t> is an integer</a:t>
              </a:r>
              <a:r>
                <a:rPr lang="en-US"/>
                <a:t>.</a:t>
              </a:r>
              <a:br>
                <a:rPr lang="en-US"/>
              </a:br>
              <a:r>
                <a:rPr lang="en-US"/>
                <a:t/>
              </a:r>
              <a:br>
                <a:rPr lang="en-US"/>
              </a:br>
              <a:r>
                <a:rPr lang="en-US"/>
                <a:t>Objective:   Maximize  z</a:t>
              </a:r>
              <a:r>
                <a:rPr lang="en-US" sz="2000" baseline="-25000"/>
                <a:t>OUT</a:t>
              </a:r>
              <a:r>
                <a:rPr lang="en-US"/>
                <a:t>   (the circuit output).</a:t>
              </a:r>
              <a:br>
                <a:rPr lang="en-US"/>
              </a:br>
              <a:r>
                <a:rPr lang="en-US"/>
                <a:t/>
              </a:r>
              <a:br>
                <a:rPr lang="en-US"/>
              </a:br>
              <a:r>
                <a:rPr lang="en-US">
                  <a:solidFill>
                    <a:schemeClr val="hlink"/>
                  </a:solidFill>
                  <a:sym typeface="Symbol" pitchFamily="18" charset="2"/>
                </a:rPr>
                <a:t>Now we have an instance of  ILP.</a:t>
              </a:r>
              <a:endParaRPr lang="en-US" sz="2000">
                <a:sym typeface="Symbol" pitchFamily="18" charset="2"/>
              </a:endParaRPr>
            </a:p>
          </p:txBody>
        </p:sp>
        <p:graphicFrame>
          <p:nvGraphicFramePr>
            <p:cNvPr id="97325" name="Object 45"/>
            <p:cNvGraphicFramePr>
              <a:graphicFrameLocks noChangeAspect="1"/>
            </p:cNvGraphicFramePr>
            <p:nvPr/>
          </p:nvGraphicFramePr>
          <p:xfrm>
            <a:off x="807" y="1962"/>
            <a:ext cx="339" cy="175"/>
          </p:xfrm>
          <a:graphic>
            <a:graphicData uri="http://schemas.openxmlformats.org/presentationml/2006/ole">
              <mc:AlternateContent xmlns:mc="http://schemas.openxmlformats.org/markup-compatibility/2006">
                <mc:Choice xmlns:v="urn:schemas-microsoft-com:vml" Requires="v">
                  <p:oleObj spid="_x0000_s97643" name="Equation" r:id="rId11" imgW="342720" imgH="177480" progId="Equation.3">
                    <p:embed/>
                  </p:oleObj>
                </mc:Choice>
                <mc:Fallback>
                  <p:oleObj name="Equation" r:id="rId11" imgW="342720" imgH="177480"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 y="1962"/>
                          <a:ext cx="339"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326" name="Group 46"/>
            <p:cNvGrpSpPr>
              <a:grpSpLocks/>
            </p:cNvGrpSpPr>
            <p:nvPr/>
          </p:nvGrpSpPr>
          <p:grpSpPr bwMode="auto">
            <a:xfrm>
              <a:off x="805" y="960"/>
              <a:ext cx="374" cy="604"/>
              <a:chOff x="292" y="1536"/>
              <a:chExt cx="374" cy="604"/>
            </a:xfrm>
          </p:grpSpPr>
          <p:sp>
            <p:nvSpPr>
              <p:cNvPr id="97327" name="Rectangle 47"/>
              <p:cNvSpPr>
                <a:spLocks noChangeArrowheads="1"/>
              </p:cNvSpPr>
              <p:nvPr/>
            </p:nvSpPr>
            <p:spPr bwMode="auto">
              <a:xfrm>
                <a:off x="384" y="1536"/>
                <a:ext cx="1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p>
            </p:txBody>
          </p:sp>
          <p:sp>
            <p:nvSpPr>
              <p:cNvPr id="97328" name="Line 48"/>
              <p:cNvSpPr>
                <a:spLocks noChangeShapeType="1"/>
              </p:cNvSpPr>
              <p:nvPr/>
            </p:nvSpPr>
            <p:spPr bwMode="auto">
              <a:xfrm flipV="1">
                <a:off x="480" y="177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97329" name="Rectangle 49"/>
              <p:cNvSpPr>
                <a:spLocks noChangeArrowheads="1"/>
              </p:cNvSpPr>
              <p:nvPr/>
            </p:nvSpPr>
            <p:spPr bwMode="auto">
              <a:xfrm>
                <a:off x="292" y="1920"/>
                <a:ext cx="374"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false</a:t>
                </a:r>
              </a:p>
            </p:txBody>
          </p:sp>
        </p:grpSp>
        <p:sp>
          <p:nvSpPr>
            <p:cNvPr id="97331" name="Oval 51"/>
            <p:cNvSpPr>
              <a:spLocks noChangeArrowheads="1"/>
            </p:cNvSpPr>
            <p:nvPr/>
          </p:nvSpPr>
          <p:spPr bwMode="auto">
            <a:xfrm>
              <a:off x="1248" y="768"/>
              <a:ext cx="672" cy="1584"/>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p:cTn id="7" dur="500" fill="hold"/>
                                        <p:tgtEl>
                                          <p:spTgt spid="97282"/>
                                        </p:tgtEl>
                                        <p:attrNameLst>
                                          <p:attrName>ppt_w</p:attrName>
                                        </p:attrNameLst>
                                      </p:cBhvr>
                                      <p:tavLst>
                                        <p:tav tm="0">
                                          <p:val>
                                            <p:fltVal val="0"/>
                                          </p:val>
                                        </p:tav>
                                        <p:tav tm="100000">
                                          <p:val>
                                            <p:strVal val="#ppt_w"/>
                                          </p:val>
                                        </p:tav>
                                      </p:tavLst>
                                    </p:anim>
                                    <p:anim calcmode="lin" valueType="num">
                                      <p:cBhvr>
                                        <p:cTn id="8" dur="500" fill="hold"/>
                                        <p:tgtEl>
                                          <p:spTgt spid="9728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7333"/>
                                        </p:tgtEl>
                                        <p:attrNameLst>
                                          <p:attrName>style.visibility</p:attrName>
                                        </p:attrNameLst>
                                      </p:cBhvr>
                                      <p:to>
                                        <p:strVal val="visible"/>
                                      </p:to>
                                    </p:set>
                                    <p:animEffect transition="in" filter="wipe(up)">
                                      <p:cBhvr>
                                        <p:cTn id="13" dur="500"/>
                                        <p:tgtEl>
                                          <p:spTgt spid="9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tx1"/>
                </a:solidFill>
                <a:latin typeface="Arial Rounded MT Bold" pitchFamily="34" charset="0"/>
              </a:rPr>
              <a:t>Why</a:t>
            </a:r>
            <a:r>
              <a:rPr lang="en-US" sz="2800">
                <a:solidFill>
                  <a:srgbClr val="CC0000"/>
                </a:solidFill>
                <a:latin typeface="Arial Rounded MT Bold" pitchFamily="34" charset="0"/>
                <a:sym typeface="Symbol" pitchFamily="18" charset="2"/>
              </a:rPr>
              <a:t>   </a:t>
            </a:r>
            <a:r>
              <a:rPr lang="en-US" sz="2800">
                <a:solidFill>
                  <a:schemeClr val="hlink"/>
                </a:solidFill>
                <a:latin typeface="Arial Rounded MT Bold" pitchFamily="34" charset="0"/>
                <a:sym typeface="Symbol" pitchFamily="18" charset="2"/>
              </a:rPr>
              <a:t>ILP   </a:t>
            </a:r>
            <a:r>
              <a:rPr lang="en-US" sz="2800">
                <a:solidFill>
                  <a:schemeClr val="tx1"/>
                </a:solidFill>
                <a:latin typeface="Arial Rounded MT Bold" pitchFamily="34" charset="0"/>
                <a:sym typeface="Symbol" pitchFamily="18" charset="2"/>
              </a:rPr>
              <a:t>and not</a:t>
            </a:r>
            <a:r>
              <a:rPr lang="en-US" sz="2800">
                <a:solidFill>
                  <a:schemeClr val="hlink"/>
                </a:solidFill>
                <a:latin typeface="Arial Rounded MT Bold" pitchFamily="34" charset="0"/>
                <a:sym typeface="Symbol" pitchFamily="18" charset="2"/>
              </a:rPr>
              <a:t>    LP?</a:t>
            </a:r>
          </a:p>
        </p:txBody>
      </p:sp>
      <p:grpSp>
        <p:nvGrpSpPr>
          <p:cNvPr id="162895" name="Group 79"/>
          <p:cNvGrpSpPr>
            <a:grpSpLocks/>
          </p:cNvGrpSpPr>
          <p:nvPr/>
        </p:nvGrpSpPr>
        <p:grpSpPr bwMode="auto">
          <a:xfrm>
            <a:off x="152400" y="3048000"/>
            <a:ext cx="8301038" cy="3659188"/>
            <a:chOff x="96" y="1920"/>
            <a:chExt cx="5229" cy="2305"/>
          </a:xfrm>
        </p:grpSpPr>
        <p:sp>
          <p:nvSpPr>
            <p:cNvPr id="162856" name="Text Box 40"/>
            <p:cNvSpPr txBox="1">
              <a:spLocks noChangeArrowheads="1"/>
            </p:cNvSpPr>
            <p:nvPr/>
          </p:nvSpPr>
          <p:spPr bwMode="auto">
            <a:xfrm>
              <a:off x="96" y="1920"/>
              <a:ext cx="3840" cy="2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chemeClr val="hlink"/>
                  </a:solidFill>
                </a:rPr>
                <a:t>Integrality constraints are essential.</a:t>
              </a:r>
            </a:p>
            <a:p>
              <a:pPr algn="l"/>
              <a:r>
                <a:rPr lang="en-US" sz="2000"/>
                <a:t/>
              </a:r>
              <a:br>
                <a:rPr lang="en-US" sz="2000"/>
              </a:br>
              <a:r>
                <a:rPr lang="en-US" sz="2000"/>
                <a:t>Consider the circuit for an </a:t>
              </a:r>
              <a:r>
                <a:rPr lang="en-US" sz="2000">
                  <a:solidFill>
                    <a:srgbClr val="CC0000"/>
                  </a:solidFill>
                </a:rPr>
                <a:t>un-satisfiable</a:t>
              </a:r>
              <a:r>
                <a:rPr lang="en-US" sz="2000"/>
                <a:t> 3SAT instance. </a:t>
              </a:r>
              <a:br>
                <a:rPr lang="en-US" sz="2000"/>
              </a:br>
              <a:r>
                <a:rPr lang="en-US" sz="2000"/>
                <a:t>Ignore the integrality constraints and assign the value</a:t>
              </a:r>
              <a:br>
                <a:rPr lang="en-US" sz="2000"/>
              </a:br>
              <a:r>
                <a:rPr lang="en-US" sz="2000"/>
                <a:t>½ = 1 – ½  to each variable and its negation.</a:t>
              </a:r>
            </a:p>
            <a:p>
              <a:pPr algn="l"/>
              <a:r>
                <a:rPr lang="en-US" sz="2000"/>
                <a:t/>
              </a:r>
              <a:br>
                <a:rPr lang="en-US" sz="2000"/>
              </a:br>
              <a:r>
                <a:rPr lang="en-US" sz="2000"/>
                <a:t>       </a:t>
              </a:r>
              <a:r>
                <a:rPr lang="en-US" sz="2000">
                  <a:solidFill>
                    <a:srgbClr val="990000"/>
                  </a:solidFill>
                </a:rPr>
                <a:t>Part of the circuit for an arbitrary clause (u </a:t>
              </a:r>
              <a:r>
                <a:rPr lang="en-US" sz="2000">
                  <a:solidFill>
                    <a:srgbClr val="990000"/>
                  </a:solidFill>
                  <a:sym typeface="Symbol" pitchFamily="18" charset="2"/>
                </a:rPr>
                <a:t> </a:t>
              </a:r>
              <a:r>
                <a:rPr lang="en-US" sz="2000">
                  <a:solidFill>
                    <a:srgbClr val="990000"/>
                  </a:solidFill>
                </a:rPr>
                <a:t>v </a:t>
              </a:r>
              <a:r>
                <a:rPr lang="en-US" sz="2000">
                  <a:solidFill>
                    <a:srgbClr val="990000"/>
                  </a:solidFill>
                  <a:sym typeface="Symbol" pitchFamily="18" charset="2"/>
                </a:rPr>
                <a:t> </a:t>
              </a:r>
              <a:r>
                <a:rPr lang="en-US" sz="2000">
                  <a:solidFill>
                    <a:srgbClr val="990000"/>
                  </a:solidFill>
                </a:rPr>
                <a:t>w)</a:t>
              </a:r>
              <a:r>
                <a:rPr lang="en-US" sz="1800">
                  <a:solidFill>
                    <a:srgbClr val="990000"/>
                  </a:solidFill>
                </a:rPr>
                <a:t> :</a:t>
              </a:r>
            </a:p>
            <a:p>
              <a:pPr algn="l"/>
              <a:endParaRPr lang="en-US" sz="1800">
                <a:solidFill>
                  <a:srgbClr val="990000"/>
                </a:solidFill>
              </a:endParaRPr>
            </a:p>
            <a:p>
              <a:pPr algn="l"/>
              <a:endParaRPr lang="en-US" sz="1800">
                <a:solidFill>
                  <a:schemeClr val="tx2"/>
                </a:solidFill>
              </a:endParaRPr>
            </a:p>
            <a:p>
              <a:pPr algn="l"/>
              <a:r>
                <a:rPr lang="en-US" sz="1800">
                  <a:solidFill>
                    <a:schemeClr val="tx2"/>
                  </a:solidFill>
                </a:rPr>
                <a:t>Conjunction of all these “1” clause outputs will be a “1”  !</a:t>
              </a:r>
            </a:p>
            <a:p>
              <a:pPr algn="l"/>
              <a:endParaRPr lang="en-US" sz="1800">
                <a:solidFill>
                  <a:schemeClr val="tx2"/>
                </a:solidFill>
              </a:endParaRPr>
            </a:p>
            <a:p>
              <a:pPr algn="l"/>
              <a:r>
                <a:rPr lang="en-US" sz="1800">
                  <a:solidFill>
                    <a:schemeClr val="tx2"/>
                  </a:solidFill>
                </a:rPr>
                <a:t>Is the circuit satisfiable or not ?!</a:t>
              </a:r>
              <a:endParaRPr lang="en-US" sz="1800">
                <a:solidFill>
                  <a:srgbClr val="CC0000"/>
                </a:solidFill>
              </a:endParaRPr>
            </a:p>
          </p:txBody>
        </p:sp>
        <p:grpSp>
          <p:nvGrpSpPr>
            <p:cNvPr id="162871" name="Group 55"/>
            <p:cNvGrpSpPr>
              <a:grpSpLocks/>
            </p:cNvGrpSpPr>
            <p:nvPr/>
          </p:nvGrpSpPr>
          <p:grpSpPr bwMode="auto">
            <a:xfrm>
              <a:off x="4272" y="3024"/>
              <a:ext cx="376" cy="720"/>
              <a:chOff x="3032" y="3120"/>
              <a:chExt cx="376" cy="720"/>
            </a:xfrm>
          </p:grpSpPr>
          <p:sp>
            <p:nvSpPr>
              <p:cNvPr id="162872" name="Line 56"/>
              <p:cNvSpPr>
                <a:spLocks noChangeShapeType="1"/>
              </p:cNvSpPr>
              <p:nvPr/>
            </p:nvSpPr>
            <p:spPr bwMode="auto">
              <a:xfrm flipV="1">
                <a:off x="3312"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73" name="Line 57"/>
              <p:cNvSpPr>
                <a:spLocks noChangeShapeType="1"/>
              </p:cNvSpPr>
              <p:nvPr/>
            </p:nvSpPr>
            <p:spPr bwMode="auto">
              <a:xfrm flipV="1">
                <a:off x="3120"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74" name="Line 58"/>
              <p:cNvSpPr>
                <a:spLocks noChangeShapeType="1"/>
              </p:cNvSpPr>
              <p:nvPr/>
            </p:nvSpPr>
            <p:spPr bwMode="auto">
              <a:xfrm flipV="1">
                <a:off x="3216" y="312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75" name="Freeform 59"/>
              <p:cNvSpPr>
                <a:spLocks/>
              </p:cNvSpPr>
              <p:nvPr/>
            </p:nvSpPr>
            <p:spPr bwMode="auto">
              <a:xfrm>
                <a:off x="3032" y="326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grpSp>
        <p:sp>
          <p:nvSpPr>
            <p:cNvPr id="162877" name="Text Box 61"/>
            <p:cNvSpPr txBox="1">
              <a:spLocks noChangeArrowheads="1"/>
            </p:cNvSpPr>
            <p:nvPr/>
          </p:nvSpPr>
          <p:spPr bwMode="auto">
            <a:xfrm>
              <a:off x="4132" y="3744"/>
              <a:ext cx="4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u=½ </a:t>
              </a:r>
            </a:p>
          </p:txBody>
        </p:sp>
        <p:sp>
          <p:nvSpPr>
            <p:cNvPr id="162881" name="Text Box 65"/>
            <p:cNvSpPr txBox="1">
              <a:spLocks noChangeArrowheads="1"/>
            </p:cNvSpPr>
            <p:nvPr/>
          </p:nvSpPr>
          <p:spPr bwMode="auto">
            <a:xfrm>
              <a:off x="4468" y="3744"/>
              <a:ext cx="4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v=½ </a:t>
              </a:r>
            </a:p>
          </p:txBody>
        </p:sp>
        <p:sp>
          <p:nvSpPr>
            <p:cNvPr id="162883" name="Line 67"/>
            <p:cNvSpPr>
              <a:spLocks noChangeShapeType="1"/>
            </p:cNvSpPr>
            <p:nvPr/>
          </p:nvSpPr>
          <p:spPr bwMode="auto">
            <a:xfrm flipH="1" flipV="1">
              <a:off x="4992" y="2640"/>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84" name="Line 68"/>
            <p:cNvSpPr>
              <a:spLocks noChangeShapeType="1"/>
            </p:cNvSpPr>
            <p:nvPr/>
          </p:nvSpPr>
          <p:spPr bwMode="auto">
            <a:xfrm flipH="1" flipV="1">
              <a:off x="4800" y="2640"/>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85" name="Line 69"/>
            <p:cNvSpPr>
              <a:spLocks noChangeShapeType="1"/>
            </p:cNvSpPr>
            <p:nvPr/>
          </p:nvSpPr>
          <p:spPr bwMode="auto">
            <a:xfrm flipV="1">
              <a:off x="4888" y="216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86" name="Freeform 70"/>
            <p:cNvSpPr>
              <a:spLocks/>
            </p:cNvSpPr>
            <p:nvPr/>
          </p:nvSpPr>
          <p:spPr bwMode="auto">
            <a:xfrm>
              <a:off x="4704" y="230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162887" name="Text Box 71"/>
            <p:cNvSpPr txBox="1">
              <a:spLocks noChangeArrowheads="1"/>
            </p:cNvSpPr>
            <p:nvPr/>
          </p:nvSpPr>
          <p:spPr bwMode="auto">
            <a:xfrm>
              <a:off x="4468" y="2832"/>
              <a:ext cx="34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x=1</a:t>
              </a:r>
            </a:p>
          </p:txBody>
        </p:sp>
        <p:sp>
          <p:nvSpPr>
            <p:cNvPr id="162888" name="Text Box 72"/>
            <p:cNvSpPr txBox="1">
              <a:spLocks noChangeArrowheads="1"/>
            </p:cNvSpPr>
            <p:nvPr/>
          </p:nvSpPr>
          <p:spPr bwMode="auto">
            <a:xfrm>
              <a:off x="4880" y="3744"/>
              <a:ext cx="44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w=½ </a:t>
              </a:r>
            </a:p>
          </p:txBody>
        </p:sp>
        <p:sp>
          <p:nvSpPr>
            <p:cNvPr id="162889" name="Line 73"/>
            <p:cNvSpPr>
              <a:spLocks noChangeShapeType="1"/>
            </p:cNvSpPr>
            <p:nvPr/>
          </p:nvSpPr>
          <p:spPr bwMode="auto">
            <a:xfrm>
              <a:off x="4464" y="3024"/>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2891" name="Text Box 75"/>
            <p:cNvSpPr txBox="1">
              <a:spLocks noChangeArrowheads="1"/>
            </p:cNvSpPr>
            <p:nvPr/>
          </p:nvSpPr>
          <p:spPr bwMode="auto">
            <a:xfrm>
              <a:off x="4900" y="2064"/>
              <a:ext cx="33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z=1</a:t>
              </a:r>
            </a:p>
          </p:txBody>
        </p:sp>
      </p:grpSp>
      <p:grpSp>
        <p:nvGrpSpPr>
          <p:cNvPr id="162897" name="Group 81"/>
          <p:cNvGrpSpPr>
            <a:grpSpLocks/>
          </p:cNvGrpSpPr>
          <p:nvPr/>
        </p:nvGrpSpPr>
        <p:grpSpPr bwMode="auto">
          <a:xfrm>
            <a:off x="152400" y="762000"/>
            <a:ext cx="8839200" cy="2274888"/>
            <a:chOff x="96" y="480"/>
            <a:chExt cx="5568" cy="1433"/>
          </a:xfrm>
        </p:grpSpPr>
        <p:grpSp>
          <p:nvGrpSpPr>
            <p:cNvPr id="162893" name="Group 77"/>
            <p:cNvGrpSpPr>
              <a:grpSpLocks/>
            </p:cNvGrpSpPr>
            <p:nvPr/>
          </p:nvGrpSpPr>
          <p:grpSpPr bwMode="auto">
            <a:xfrm>
              <a:off x="96" y="480"/>
              <a:ext cx="5568" cy="1152"/>
              <a:chOff x="96" y="480"/>
              <a:chExt cx="5568" cy="1152"/>
            </a:xfrm>
          </p:grpSpPr>
          <p:grpSp>
            <p:nvGrpSpPr>
              <p:cNvPr id="162867" name="Group 51"/>
              <p:cNvGrpSpPr>
                <a:grpSpLocks/>
              </p:cNvGrpSpPr>
              <p:nvPr/>
            </p:nvGrpSpPr>
            <p:grpSpPr bwMode="auto">
              <a:xfrm>
                <a:off x="96" y="480"/>
                <a:ext cx="1488" cy="1152"/>
                <a:chOff x="96" y="480"/>
                <a:chExt cx="1488" cy="1152"/>
              </a:xfrm>
            </p:grpSpPr>
            <p:grpSp>
              <p:nvGrpSpPr>
                <p:cNvPr id="162820" name="Group 4"/>
                <p:cNvGrpSpPr>
                  <a:grpSpLocks/>
                </p:cNvGrpSpPr>
                <p:nvPr/>
              </p:nvGrpSpPr>
              <p:grpSpPr bwMode="auto">
                <a:xfrm>
                  <a:off x="96" y="480"/>
                  <a:ext cx="628" cy="1098"/>
                  <a:chOff x="96" y="2784"/>
                  <a:chExt cx="628" cy="1098"/>
                </a:xfrm>
              </p:grpSpPr>
              <p:sp>
                <p:nvSpPr>
                  <p:cNvPr id="162821" name="Freeform 5"/>
                  <p:cNvSpPr>
                    <a:spLocks/>
                  </p:cNvSpPr>
                  <p:nvPr/>
                </p:nvSpPr>
                <p:spPr bwMode="auto">
                  <a:xfrm>
                    <a:off x="319" y="3472"/>
                    <a:ext cx="2" cy="227"/>
                  </a:xfrm>
                  <a:custGeom>
                    <a:avLst/>
                    <a:gdLst>
                      <a:gd name="T0" fmla="*/ 2 w 2"/>
                      <a:gd name="T1" fmla="*/ 0 h 227"/>
                      <a:gd name="T2" fmla="*/ 0 w 2"/>
                      <a:gd name="T3" fmla="*/ 227 h 227"/>
                    </a:gdLst>
                    <a:ahLst/>
                    <a:cxnLst>
                      <a:cxn ang="0">
                        <a:pos x="T0" y="T1"/>
                      </a:cxn>
                      <a:cxn ang="0">
                        <a:pos x="T2" y="T3"/>
                      </a:cxn>
                    </a:cxnLst>
                    <a:rect l="0" t="0" r="r" b="b"/>
                    <a:pathLst>
                      <a:path w="2" h="227">
                        <a:moveTo>
                          <a:pt x="2" y="0"/>
                        </a:moveTo>
                        <a:lnTo>
                          <a:pt x="0" y="227"/>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22" name="Line 6"/>
                  <p:cNvSpPr>
                    <a:spLocks noChangeShapeType="1"/>
                  </p:cNvSpPr>
                  <p:nvPr/>
                </p:nvSpPr>
                <p:spPr bwMode="auto">
                  <a:xfrm flipV="1">
                    <a:off x="510" y="3459"/>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23" name="Line 7"/>
                  <p:cNvSpPr>
                    <a:spLocks noChangeShapeType="1"/>
                  </p:cNvSpPr>
                  <p:nvPr/>
                </p:nvSpPr>
                <p:spPr bwMode="auto">
                  <a:xfrm flipV="1">
                    <a:off x="414" y="3027"/>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24" name="Freeform 8"/>
                  <p:cNvSpPr>
                    <a:spLocks/>
                  </p:cNvSpPr>
                  <p:nvPr/>
                </p:nvSpPr>
                <p:spPr bwMode="auto">
                  <a:xfrm>
                    <a:off x="268" y="3153"/>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50 w 299"/>
                      <a:gd name="T11" fmla="*/ 38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75" y="78"/>
                          <a:pt x="272" y="77"/>
                          <a:pt x="248" y="45"/>
                        </a:cubicBezTo>
                        <a:cubicBezTo>
                          <a:pt x="224" y="13"/>
                          <a:pt x="179" y="2"/>
                          <a:pt x="146" y="1"/>
                        </a:cubicBezTo>
                        <a:cubicBezTo>
                          <a:pt x="113" y="0"/>
                          <a:pt x="74" y="7"/>
                          <a:pt x="50" y="38"/>
                        </a:cubicBezTo>
                        <a:cubicBezTo>
                          <a:pt x="26" y="69"/>
                          <a:pt x="8" y="130"/>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162825" name="Text Box 9"/>
                  <p:cNvSpPr txBox="1">
                    <a:spLocks noChangeArrowheads="1"/>
                  </p:cNvSpPr>
                  <p:nvPr/>
                </p:nvSpPr>
                <p:spPr bwMode="auto">
                  <a:xfrm>
                    <a:off x="222" y="3651"/>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162826" name="Text Box 10"/>
                  <p:cNvSpPr txBox="1">
                    <a:spLocks noChangeArrowheads="1"/>
                  </p:cNvSpPr>
                  <p:nvPr/>
                </p:nvSpPr>
                <p:spPr bwMode="auto">
                  <a:xfrm>
                    <a:off x="414" y="3651"/>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sp>
                <p:nvSpPr>
                  <p:cNvPr id="162827" name="Text Box 11"/>
                  <p:cNvSpPr txBox="1">
                    <a:spLocks noChangeArrowheads="1"/>
                  </p:cNvSpPr>
                  <p:nvPr/>
                </p:nvSpPr>
                <p:spPr bwMode="auto">
                  <a:xfrm>
                    <a:off x="96" y="2784"/>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grpSp>
            <p:graphicFrame>
              <p:nvGraphicFramePr>
                <p:cNvPr id="162846" name="Object 30"/>
                <p:cNvGraphicFramePr>
                  <a:graphicFrameLocks noChangeAspect="1"/>
                </p:cNvGraphicFramePr>
                <p:nvPr/>
              </p:nvGraphicFramePr>
              <p:xfrm>
                <a:off x="624" y="816"/>
                <a:ext cx="832" cy="527"/>
              </p:xfrm>
              <a:graphic>
                <a:graphicData uri="http://schemas.openxmlformats.org/presentationml/2006/ole">
                  <mc:AlternateContent xmlns:mc="http://schemas.openxmlformats.org/markup-compatibility/2006">
                    <mc:Choice xmlns:v="urn:schemas-microsoft-com:vml" Requires="v">
                      <p:oleObj spid="_x0000_s163081" name="Equation" r:id="rId3" imgW="863280" imgH="545760" progId="Equation.3">
                        <p:embed/>
                      </p:oleObj>
                    </mc:Choice>
                    <mc:Fallback>
                      <p:oleObj name="Equation" r:id="rId3" imgW="863280" imgH="54576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816"/>
                              <a:ext cx="832"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63" name="Rectangle 47"/>
                <p:cNvSpPr>
                  <a:spLocks noChangeArrowheads="1"/>
                </p:cNvSpPr>
                <p:nvPr/>
              </p:nvSpPr>
              <p:spPr bwMode="auto">
                <a:xfrm>
                  <a:off x="96" y="480"/>
                  <a:ext cx="1488" cy="1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grpSp>
          <p:grpSp>
            <p:nvGrpSpPr>
              <p:cNvPr id="162866" name="Group 50"/>
              <p:cNvGrpSpPr>
                <a:grpSpLocks/>
              </p:cNvGrpSpPr>
              <p:nvPr/>
            </p:nvGrpSpPr>
            <p:grpSpPr bwMode="auto">
              <a:xfrm>
                <a:off x="2112" y="480"/>
                <a:ext cx="1488" cy="1152"/>
                <a:chOff x="2016" y="480"/>
                <a:chExt cx="1488" cy="1152"/>
              </a:xfrm>
            </p:grpSpPr>
            <p:grpSp>
              <p:nvGrpSpPr>
                <p:cNvPr id="162828" name="Group 12"/>
                <p:cNvGrpSpPr>
                  <a:grpSpLocks/>
                </p:cNvGrpSpPr>
                <p:nvPr/>
              </p:nvGrpSpPr>
              <p:grpSpPr bwMode="auto">
                <a:xfrm>
                  <a:off x="2064" y="480"/>
                  <a:ext cx="628" cy="1143"/>
                  <a:chOff x="1248" y="2736"/>
                  <a:chExt cx="628" cy="1143"/>
                </a:xfrm>
              </p:grpSpPr>
              <p:grpSp>
                <p:nvGrpSpPr>
                  <p:cNvPr id="162829" name="Group 13"/>
                  <p:cNvGrpSpPr>
                    <a:grpSpLocks/>
                  </p:cNvGrpSpPr>
                  <p:nvPr/>
                </p:nvGrpSpPr>
                <p:grpSpPr bwMode="auto">
                  <a:xfrm>
                    <a:off x="1344" y="2976"/>
                    <a:ext cx="376" cy="720"/>
                    <a:chOff x="3032" y="3120"/>
                    <a:chExt cx="376" cy="720"/>
                  </a:xfrm>
                </p:grpSpPr>
                <p:sp>
                  <p:nvSpPr>
                    <p:cNvPr id="162830" name="Line 14"/>
                    <p:cNvSpPr>
                      <a:spLocks noChangeShapeType="1"/>
                    </p:cNvSpPr>
                    <p:nvPr/>
                  </p:nvSpPr>
                  <p:spPr bwMode="auto">
                    <a:xfrm flipV="1">
                      <a:off x="3312"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31" name="Line 15"/>
                    <p:cNvSpPr>
                      <a:spLocks noChangeShapeType="1"/>
                    </p:cNvSpPr>
                    <p:nvPr/>
                  </p:nvSpPr>
                  <p:spPr bwMode="auto">
                    <a:xfrm flipV="1">
                      <a:off x="3120" y="360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32" name="Line 16"/>
                    <p:cNvSpPr>
                      <a:spLocks noChangeShapeType="1"/>
                    </p:cNvSpPr>
                    <p:nvPr/>
                  </p:nvSpPr>
                  <p:spPr bwMode="auto">
                    <a:xfrm flipV="1">
                      <a:off x="3216" y="312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33" name="Freeform 17"/>
                    <p:cNvSpPr>
                      <a:spLocks/>
                    </p:cNvSpPr>
                    <p:nvPr/>
                  </p:nvSpPr>
                  <p:spPr bwMode="auto">
                    <a:xfrm>
                      <a:off x="3032" y="326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grpSp>
              <p:sp>
                <p:nvSpPr>
                  <p:cNvPr id="162834" name="Text Box 18"/>
                  <p:cNvSpPr txBox="1">
                    <a:spLocks noChangeArrowheads="1"/>
                  </p:cNvSpPr>
                  <p:nvPr/>
                </p:nvSpPr>
                <p:spPr bwMode="auto">
                  <a:xfrm>
                    <a:off x="1248" y="2736"/>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sp>
                <p:nvSpPr>
                  <p:cNvPr id="162835" name="Text Box 19"/>
                  <p:cNvSpPr txBox="1">
                    <a:spLocks noChangeArrowheads="1"/>
                  </p:cNvSpPr>
                  <p:nvPr/>
                </p:nvSpPr>
                <p:spPr bwMode="auto">
                  <a:xfrm>
                    <a:off x="1344"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162836" name="Text Box 20"/>
                  <p:cNvSpPr txBox="1">
                    <a:spLocks noChangeArrowheads="1"/>
                  </p:cNvSpPr>
                  <p:nvPr/>
                </p:nvSpPr>
                <p:spPr bwMode="auto">
                  <a:xfrm>
                    <a:off x="1536" y="3648"/>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grpSp>
            <p:graphicFrame>
              <p:nvGraphicFramePr>
                <p:cNvPr id="162845" name="Object 29"/>
                <p:cNvGraphicFramePr>
                  <a:graphicFrameLocks noChangeAspect="1"/>
                </p:cNvGraphicFramePr>
                <p:nvPr/>
              </p:nvGraphicFramePr>
              <p:xfrm>
                <a:off x="2640" y="816"/>
                <a:ext cx="698" cy="527"/>
              </p:xfrm>
              <a:graphic>
                <a:graphicData uri="http://schemas.openxmlformats.org/presentationml/2006/ole">
                  <mc:AlternateContent xmlns:mc="http://schemas.openxmlformats.org/markup-compatibility/2006">
                    <mc:Choice xmlns:v="urn:schemas-microsoft-com:vml" Requires="v">
                      <p:oleObj spid="_x0000_s163082" name="Equation" r:id="rId5" imgW="723600" imgH="545760" progId="Equation.3">
                        <p:embed/>
                      </p:oleObj>
                    </mc:Choice>
                    <mc:Fallback>
                      <p:oleObj name="Equation" r:id="rId5" imgW="723600" imgH="54576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 y="816"/>
                              <a:ext cx="698"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64" name="Rectangle 48"/>
                <p:cNvSpPr>
                  <a:spLocks noChangeArrowheads="1"/>
                </p:cNvSpPr>
                <p:nvPr/>
              </p:nvSpPr>
              <p:spPr bwMode="auto">
                <a:xfrm>
                  <a:off x="2016" y="480"/>
                  <a:ext cx="1488" cy="1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grpSp>
          <p:grpSp>
            <p:nvGrpSpPr>
              <p:cNvPr id="162868" name="Group 52"/>
              <p:cNvGrpSpPr>
                <a:grpSpLocks/>
              </p:cNvGrpSpPr>
              <p:nvPr/>
            </p:nvGrpSpPr>
            <p:grpSpPr bwMode="auto">
              <a:xfrm>
                <a:off x="4176" y="480"/>
                <a:ext cx="1488" cy="1152"/>
                <a:chOff x="4080" y="480"/>
                <a:chExt cx="1488" cy="1152"/>
              </a:xfrm>
            </p:grpSpPr>
            <p:grpSp>
              <p:nvGrpSpPr>
                <p:cNvPr id="162837" name="Group 21"/>
                <p:cNvGrpSpPr>
                  <a:grpSpLocks/>
                </p:cNvGrpSpPr>
                <p:nvPr/>
              </p:nvGrpSpPr>
              <p:grpSpPr bwMode="auto">
                <a:xfrm>
                  <a:off x="4176" y="480"/>
                  <a:ext cx="544" cy="1095"/>
                  <a:chOff x="2308" y="2736"/>
                  <a:chExt cx="544" cy="1095"/>
                </a:xfrm>
              </p:grpSpPr>
              <p:sp>
                <p:nvSpPr>
                  <p:cNvPr id="162838" name="Line 22"/>
                  <p:cNvSpPr>
                    <a:spLocks noChangeShapeType="1"/>
                  </p:cNvSpPr>
                  <p:nvPr/>
                </p:nvSpPr>
                <p:spPr bwMode="auto">
                  <a:xfrm flipV="1">
                    <a:off x="2592" y="292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39" name="Line 23"/>
                  <p:cNvSpPr>
                    <a:spLocks noChangeShapeType="1"/>
                  </p:cNvSpPr>
                  <p:nvPr/>
                </p:nvSpPr>
                <p:spPr bwMode="auto">
                  <a:xfrm flipV="1">
                    <a:off x="2592" y="3408"/>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62840" name="AutoShape 24"/>
                  <p:cNvSpPr>
                    <a:spLocks noChangeArrowheads="1"/>
                  </p:cNvSpPr>
                  <p:nvPr/>
                </p:nvSpPr>
                <p:spPr bwMode="auto">
                  <a:xfrm>
                    <a:off x="2400" y="3168"/>
                    <a:ext cx="384" cy="336"/>
                  </a:xfrm>
                  <a:prstGeom prst="triangle">
                    <a:avLst>
                      <a:gd name="adj" fmla="val 50000"/>
                    </a:avLst>
                  </a:prstGeom>
                  <a:solidFill>
                    <a:srgbClr val="FFFFFF"/>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62841" name="Oval 25"/>
                  <p:cNvSpPr>
                    <a:spLocks noChangeArrowheads="1"/>
                  </p:cNvSpPr>
                  <p:nvPr/>
                </p:nvSpPr>
                <p:spPr bwMode="auto">
                  <a:xfrm>
                    <a:off x="2544" y="3072"/>
                    <a:ext cx="96" cy="96"/>
                  </a:xfrm>
                  <a:prstGeom prst="ellipse">
                    <a:avLst/>
                  </a:prstGeom>
                  <a:solidFill>
                    <a:srgbClr val="FFFFFF"/>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62842" name="Text Box 26"/>
                  <p:cNvSpPr txBox="1">
                    <a:spLocks noChangeArrowheads="1"/>
                  </p:cNvSpPr>
                  <p:nvPr/>
                </p:nvSpPr>
                <p:spPr bwMode="auto">
                  <a:xfrm>
                    <a:off x="2308" y="2736"/>
                    <a:ext cx="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r>
                      <a:rPr lang="en-US" sz="1800" i="1">
                        <a:solidFill>
                          <a:schemeClr val="tx2"/>
                        </a:solidFill>
                        <a:sym typeface="Symbol" pitchFamily="18" charset="2"/>
                      </a:rPr>
                      <a:t> = </a:t>
                    </a:r>
                    <a:r>
                      <a:rPr lang="en-US" sz="1800">
                        <a:solidFill>
                          <a:schemeClr val="tx2"/>
                        </a:solidFill>
                        <a:sym typeface="Symbol" pitchFamily="18" charset="2"/>
                      </a:rPr>
                      <a:t> </a:t>
                    </a:r>
                    <a:r>
                      <a:rPr lang="en-US" sz="1800" i="1">
                        <a:solidFill>
                          <a:schemeClr val="tx2"/>
                        </a:solidFill>
                      </a:rPr>
                      <a:t>x</a:t>
                    </a:r>
                  </a:p>
                </p:txBody>
              </p:sp>
              <p:sp>
                <p:nvSpPr>
                  <p:cNvPr id="162843" name="Text Box 27"/>
                  <p:cNvSpPr txBox="1">
                    <a:spLocks noChangeArrowheads="1"/>
                  </p:cNvSpPr>
                  <p:nvPr/>
                </p:nvSpPr>
                <p:spPr bwMode="auto">
                  <a:xfrm>
                    <a:off x="2496" y="3600"/>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grpSp>
            <p:graphicFrame>
              <p:nvGraphicFramePr>
                <p:cNvPr id="162847" name="Object 31"/>
                <p:cNvGraphicFramePr>
                  <a:graphicFrameLocks noChangeAspect="1"/>
                </p:cNvGraphicFramePr>
                <p:nvPr/>
              </p:nvGraphicFramePr>
              <p:xfrm>
                <a:off x="4752" y="1008"/>
                <a:ext cx="588" cy="172"/>
              </p:xfrm>
              <a:graphic>
                <a:graphicData uri="http://schemas.openxmlformats.org/presentationml/2006/ole">
                  <mc:AlternateContent xmlns:mc="http://schemas.openxmlformats.org/markup-compatibility/2006">
                    <mc:Choice xmlns:v="urn:schemas-microsoft-com:vml" Requires="v">
                      <p:oleObj spid="_x0000_s163083" name="Equation" r:id="rId7" imgW="609480" imgH="177480" progId="Equation.3">
                        <p:embed/>
                      </p:oleObj>
                    </mc:Choice>
                    <mc:Fallback>
                      <p:oleObj name="Equation" r:id="rId7" imgW="609480" imgH="1774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 y="1008"/>
                              <a:ext cx="58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65" name="Rectangle 49"/>
                <p:cNvSpPr>
                  <a:spLocks noChangeArrowheads="1"/>
                </p:cNvSpPr>
                <p:nvPr/>
              </p:nvSpPr>
              <p:spPr bwMode="auto">
                <a:xfrm>
                  <a:off x="4080" y="480"/>
                  <a:ext cx="1488" cy="1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grpSp>
        </p:grpSp>
        <p:sp>
          <p:nvSpPr>
            <p:cNvPr id="162896" name="Rectangle 80"/>
            <p:cNvSpPr>
              <a:spLocks noChangeArrowheads="1"/>
            </p:cNvSpPr>
            <p:nvPr/>
          </p:nvSpPr>
          <p:spPr bwMode="auto">
            <a:xfrm>
              <a:off x="912" y="1632"/>
              <a:ext cx="3538" cy="2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r>
                <a:rPr lang="en-US" sz="2000"/>
                <a:t>Plus the constraints   0 </a:t>
              </a:r>
              <a:r>
                <a:rPr lang="en-US" sz="2000">
                  <a:sym typeface="Symbol" pitchFamily="18" charset="2"/>
                </a:rPr>
                <a:t></a:t>
              </a:r>
              <a:r>
                <a:rPr lang="en-US" sz="2000"/>
                <a:t> z </a:t>
              </a:r>
              <a:r>
                <a:rPr lang="en-US" sz="2000">
                  <a:sym typeface="Symbol" pitchFamily="18" charset="2"/>
                </a:rPr>
                <a:t></a:t>
              </a:r>
              <a:r>
                <a:rPr lang="en-US" sz="2000"/>
                <a:t> 1 ,   for every variable z.</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p:cTn id="7" dur="500" fill="hold"/>
                                        <p:tgtEl>
                                          <p:spTgt spid="162818"/>
                                        </p:tgtEl>
                                        <p:attrNameLst>
                                          <p:attrName>ppt_w</p:attrName>
                                        </p:attrNameLst>
                                      </p:cBhvr>
                                      <p:tavLst>
                                        <p:tav tm="0">
                                          <p:val>
                                            <p:fltVal val="0"/>
                                          </p:val>
                                        </p:tav>
                                        <p:tav tm="100000">
                                          <p:val>
                                            <p:strVal val="#ppt_w"/>
                                          </p:val>
                                        </p:tav>
                                      </p:tavLst>
                                    </p:anim>
                                    <p:anim calcmode="lin" valueType="num">
                                      <p:cBhvr>
                                        <p:cTn id="8" dur="500" fill="hold"/>
                                        <p:tgtEl>
                                          <p:spTgt spid="16281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162897"/>
                                        </p:tgtEl>
                                        <p:attrNameLst>
                                          <p:attrName>style.visibility</p:attrName>
                                        </p:attrNameLst>
                                      </p:cBhvr>
                                      <p:to>
                                        <p:strVal val="visible"/>
                                      </p:to>
                                    </p:set>
                                    <p:animEffect transition="in" filter="wipe(up)">
                                      <p:cBhvr>
                                        <p:cTn id="12" dur="500"/>
                                        <p:tgtEl>
                                          <p:spTgt spid="1628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2895"/>
                                        </p:tgtEl>
                                        <p:attrNameLst>
                                          <p:attrName>style.visibility</p:attrName>
                                        </p:attrNameLst>
                                      </p:cBhvr>
                                      <p:to>
                                        <p:strVal val="visible"/>
                                      </p:to>
                                    </p:set>
                                    <p:animEffect transition="in" filter="wipe(up)">
                                      <p:cBhvr>
                                        <p:cTn id="17" dur="500"/>
                                        <p:tgtEl>
                                          <p:spTgt spid="16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Construction HARD   </a:t>
            </a:r>
            <a:r>
              <a:rPr lang="en-US" sz="2800" dirty="0">
                <a:solidFill>
                  <a:srgbClr val="CC0000"/>
                </a:solidFill>
                <a:latin typeface="Arial Rounded MT Bold" pitchFamily="34" charset="0"/>
              </a:rPr>
              <a:t>Verification EASY   </a:t>
            </a:r>
            <a:r>
              <a:rPr lang="en-US" sz="2800" dirty="0">
                <a:solidFill>
                  <a:schemeClr val="tx1"/>
                </a:solidFill>
                <a:latin typeface="Arial Rounded MT Bold" pitchFamily="34" charset="0"/>
              </a:rPr>
              <a:t>???</a:t>
            </a:r>
          </a:p>
        </p:txBody>
      </p:sp>
      <p:grpSp>
        <p:nvGrpSpPr>
          <p:cNvPr id="94229" name="Group 21"/>
          <p:cNvGrpSpPr>
            <a:grpSpLocks/>
          </p:cNvGrpSpPr>
          <p:nvPr/>
        </p:nvGrpSpPr>
        <p:grpSpPr bwMode="auto">
          <a:xfrm>
            <a:off x="336550" y="838200"/>
            <a:ext cx="8502650" cy="5124450"/>
            <a:chOff x="212" y="528"/>
            <a:chExt cx="5356" cy="3228"/>
          </a:xfrm>
        </p:grpSpPr>
        <p:sp>
          <p:nvSpPr>
            <p:cNvPr id="94212" name="Text Box 4"/>
            <p:cNvSpPr txBox="1">
              <a:spLocks noChangeArrowheads="1"/>
            </p:cNvSpPr>
            <p:nvPr/>
          </p:nvSpPr>
          <p:spPr bwMode="auto">
            <a:xfrm>
              <a:off x="2064" y="528"/>
              <a:ext cx="1870" cy="300"/>
            </a:xfrm>
            <a:prstGeom prst="rect">
              <a:avLst/>
            </a:prstGeom>
            <a:solidFill>
              <a:schemeClr val="accent5"/>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spAutoFit/>
            </a:bodyPr>
            <a:lstStyle/>
            <a:p>
              <a:pPr algn="l"/>
              <a:r>
                <a:rPr lang="en-US" dirty="0">
                  <a:solidFill>
                    <a:schemeClr val="tx2"/>
                  </a:solidFill>
                  <a:latin typeface="Arial" pitchFamily="34" charset="0"/>
                </a:rPr>
                <a:t>Linear Programming</a:t>
              </a:r>
            </a:p>
          </p:txBody>
        </p:sp>
        <p:sp>
          <p:nvSpPr>
            <p:cNvPr id="94214" name="Text Box 6"/>
            <p:cNvSpPr txBox="1">
              <a:spLocks noChangeArrowheads="1"/>
            </p:cNvSpPr>
            <p:nvPr/>
          </p:nvSpPr>
          <p:spPr bwMode="auto">
            <a:xfrm>
              <a:off x="1728" y="960"/>
              <a:ext cx="2544" cy="300"/>
            </a:xfrm>
            <a:prstGeom prst="rect">
              <a:avLst/>
            </a:prstGeom>
            <a:solidFill>
              <a:schemeClr val="accent5"/>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r>
                <a:rPr lang="en-US" dirty="0">
                  <a:solidFill>
                    <a:schemeClr val="tx2"/>
                  </a:solidFill>
                  <a:latin typeface="Arial" pitchFamily="34" charset="0"/>
                </a:rPr>
                <a:t>Search Problem Verification</a:t>
              </a:r>
            </a:p>
          </p:txBody>
        </p:sp>
        <p:sp>
          <p:nvSpPr>
            <p:cNvPr id="94219" name="Freeform 11"/>
            <p:cNvSpPr>
              <a:spLocks/>
            </p:cNvSpPr>
            <p:nvPr/>
          </p:nvSpPr>
          <p:spPr bwMode="auto">
            <a:xfrm>
              <a:off x="212" y="1991"/>
              <a:ext cx="5356" cy="293"/>
            </a:xfrm>
            <a:custGeom>
              <a:avLst/>
              <a:gdLst>
                <a:gd name="T0" fmla="*/ 0 w 5356"/>
                <a:gd name="T1" fmla="*/ 207 h 293"/>
                <a:gd name="T2" fmla="*/ 649 w 5356"/>
                <a:gd name="T3" fmla="*/ 81 h 293"/>
                <a:gd name="T4" fmla="*/ 1231 w 5356"/>
                <a:gd name="T5" fmla="*/ 287 h 293"/>
                <a:gd name="T6" fmla="*/ 1933 w 5356"/>
                <a:gd name="T7" fmla="*/ 48 h 293"/>
                <a:gd name="T8" fmla="*/ 2675 w 5356"/>
                <a:gd name="T9" fmla="*/ 240 h 293"/>
                <a:gd name="T10" fmla="*/ 3343 w 5356"/>
                <a:gd name="T11" fmla="*/ 48 h 293"/>
                <a:gd name="T12" fmla="*/ 4025 w 5356"/>
                <a:gd name="T13" fmla="*/ 214 h 293"/>
                <a:gd name="T14" fmla="*/ 4641 w 5356"/>
                <a:gd name="T15" fmla="*/ 15 h 293"/>
                <a:gd name="T16" fmla="*/ 5356 w 5356"/>
                <a:gd name="T17" fmla="*/ 12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56" h="293">
                  <a:moveTo>
                    <a:pt x="0" y="207"/>
                  </a:moveTo>
                  <a:cubicBezTo>
                    <a:pt x="108" y="187"/>
                    <a:pt x="444" y="68"/>
                    <a:pt x="649" y="81"/>
                  </a:cubicBezTo>
                  <a:cubicBezTo>
                    <a:pt x="854" y="94"/>
                    <a:pt x="1017" y="293"/>
                    <a:pt x="1231" y="287"/>
                  </a:cubicBezTo>
                  <a:cubicBezTo>
                    <a:pt x="1445" y="281"/>
                    <a:pt x="1692" y="56"/>
                    <a:pt x="1933" y="48"/>
                  </a:cubicBezTo>
                  <a:cubicBezTo>
                    <a:pt x="2174" y="40"/>
                    <a:pt x="2440" y="240"/>
                    <a:pt x="2675" y="240"/>
                  </a:cubicBezTo>
                  <a:cubicBezTo>
                    <a:pt x="2910" y="240"/>
                    <a:pt x="3118" y="52"/>
                    <a:pt x="3343" y="48"/>
                  </a:cubicBezTo>
                  <a:cubicBezTo>
                    <a:pt x="3568" y="44"/>
                    <a:pt x="3809" y="219"/>
                    <a:pt x="4025" y="214"/>
                  </a:cubicBezTo>
                  <a:cubicBezTo>
                    <a:pt x="4241" y="209"/>
                    <a:pt x="4419" y="30"/>
                    <a:pt x="4641" y="15"/>
                  </a:cubicBezTo>
                  <a:cubicBezTo>
                    <a:pt x="4863" y="0"/>
                    <a:pt x="5207" y="99"/>
                    <a:pt x="5356" y="121"/>
                  </a:cubicBezTo>
                </a:path>
              </a:pathLst>
            </a:custGeom>
            <a:noFill/>
            <a:ln w="76200" cap="flat" cmpd="sng">
              <a:solidFill>
                <a:schemeClr val="accent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a:spAutoFit/>
            </a:bodyPr>
            <a:lstStyle/>
            <a:p>
              <a:endParaRPr lang="en-CA"/>
            </a:p>
          </p:txBody>
        </p:sp>
        <p:sp>
          <p:nvSpPr>
            <p:cNvPr id="94221" name="Text Box 13"/>
            <p:cNvSpPr txBox="1">
              <a:spLocks noChangeArrowheads="1"/>
            </p:cNvSpPr>
            <p:nvPr/>
          </p:nvSpPr>
          <p:spPr bwMode="auto">
            <a:xfrm>
              <a:off x="384" y="1056"/>
              <a:ext cx="725" cy="32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C0000"/>
                  </a:solidFill>
                  <a:miter lim="800000"/>
                  <a:headEnd/>
                  <a:tailEnd/>
                </a14:hiddenLine>
              </a:ext>
            </a:extLst>
          </p:spPr>
          <p:txBody>
            <a:bodyPr wrap="none">
              <a:spAutoFit/>
            </a:bodyPr>
            <a:lstStyle/>
            <a:p>
              <a:pPr algn="l"/>
              <a:r>
                <a:rPr lang="en-US" sz="2800" b="1" dirty="0">
                  <a:solidFill>
                    <a:srgbClr val="CC0000"/>
                  </a:solidFill>
                  <a:latin typeface="Arial" pitchFamily="34" charset="0"/>
                </a:rPr>
                <a:t>EASY</a:t>
              </a:r>
            </a:p>
          </p:txBody>
        </p:sp>
        <p:sp>
          <p:nvSpPr>
            <p:cNvPr id="94222" name="Text Box 14"/>
            <p:cNvSpPr txBox="1">
              <a:spLocks noChangeArrowheads="1"/>
            </p:cNvSpPr>
            <p:nvPr/>
          </p:nvSpPr>
          <p:spPr bwMode="auto">
            <a:xfrm>
              <a:off x="432" y="2976"/>
              <a:ext cx="764" cy="32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CC0000"/>
                  </a:solidFill>
                  <a:miter lim="800000"/>
                  <a:headEnd/>
                  <a:tailEnd/>
                </a14:hiddenLine>
              </a:ext>
            </a:extLst>
          </p:spPr>
          <p:txBody>
            <a:bodyPr wrap="none">
              <a:spAutoFit/>
            </a:bodyPr>
            <a:lstStyle/>
            <a:p>
              <a:pPr algn="l"/>
              <a:r>
                <a:rPr lang="en-US" sz="2800" b="1" dirty="0">
                  <a:solidFill>
                    <a:schemeClr val="hlink"/>
                  </a:solidFill>
                  <a:latin typeface="Arial" pitchFamily="34" charset="0"/>
                </a:rPr>
                <a:t>HARD</a:t>
              </a:r>
            </a:p>
          </p:txBody>
        </p:sp>
        <p:sp>
          <p:nvSpPr>
            <p:cNvPr id="94223" name="Text Box 15"/>
            <p:cNvSpPr txBox="1">
              <a:spLocks noChangeArrowheads="1"/>
            </p:cNvSpPr>
            <p:nvPr/>
          </p:nvSpPr>
          <p:spPr bwMode="auto">
            <a:xfrm>
              <a:off x="2592" y="1968"/>
              <a:ext cx="732" cy="368"/>
            </a:xfrm>
            <a:prstGeom prst="rect">
              <a:avLst/>
            </a:prstGeom>
            <a:solidFill>
              <a:srgbClr val="FFCC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1240B29-F687-4F45-9708-019B960494DF}">
                <a14:hiddenLine xmlns:a14="http://schemas.microsoft.com/office/drawing/2010/main" w="19050">
                  <a:solidFill>
                    <a:srgbClr val="CC0000"/>
                  </a:solidFill>
                  <a:miter lim="800000"/>
                  <a:headEnd/>
                  <a:tailEnd/>
                </a14:hiddenLine>
              </a:ext>
            </a:extLst>
          </p:spPr>
          <p:txBody>
            <a:bodyPr wrap="none">
              <a:spAutoFit/>
            </a:bodyPr>
            <a:lstStyle/>
            <a:p>
              <a:pPr algn="l"/>
              <a:r>
                <a:rPr lang="en-US" sz="3200" b="1" dirty="0" smtClean="0">
                  <a:solidFill>
                    <a:schemeClr val="hlink"/>
                  </a:solidFill>
                  <a:latin typeface="Arial" pitchFamily="34" charset="0"/>
                </a:rPr>
                <a:t> ??? </a:t>
              </a:r>
              <a:endParaRPr lang="en-US" sz="3200" b="1" dirty="0">
                <a:solidFill>
                  <a:schemeClr val="hlink"/>
                </a:solidFill>
                <a:latin typeface="Arial" pitchFamily="34" charset="0"/>
              </a:endParaRPr>
            </a:p>
          </p:txBody>
        </p:sp>
        <p:sp>
          <p:nvSpPr>
            <p:cNvPr id="94225" name="Text Box 17"/>
            <p:cNvSpPr txBox="1">
              <a:spLocks noChangeArrowheads="1"/>
            </p:cNvSpPr>
            <p:nvPr/>
          </p:nvSpPr>
          <p:spPr bwMode="auto">
            <a:xfrm>
              <a:off x="2160" y="1440"/>
              <a:ext cx="1680" cy="300"/>
            </a:xfrm>
            <a:prstGeom prst="rect">
              <a:avLst/>
            </a:prstGeom>
            <a:solidFill>
              <a:schemeClr val="accent5"/>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r>
                <a:rPr lang="en-US" dirty="0">
                  <a:solidFill>
                    <a:schemeClr val="tx2"/>
                  </a:solidFill>
                  <a:latin typeface="Arial" pitchFamily="34" charset="0"/>
                </a:rPr>
                <a:t>3SAT Verification</a:t>
              </a:r>
            </a:p>
          </p:txBody>
        </p:sp>
        <p:sp>
          <p:nvSpPr>
            <p:cNvPr id="94226" name="Text Box 18"/>
            <p:cNvSpPr txBox="1">
              <a:spLocks noChangeArrowheads="1"/>
            </p:cNvSpPr>
            <p:nvPr/>
          </p:nvSpPr>
          <p:spPr bwMode="auto">
            <a:xfrm>
              <a:off x="1776" y="2544"/>
              <a:ext cx="2521" cy="300"/>
            </a:xfrm>
            <a:prstGeom prst="rect">
              <a:avLst/>
            </a:prstGeom>
            <a:solidFill>
              <a:srgbClr val="92D050"/>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spAutoFit/>
            </a:bodyPr>
            <a:lstStyle/>
            <a:p>
              <a:pPr algn="l"/>
              <a:r>
                <a:rPr lang="en-US" dirty="0">
                  <a:solidFill>
                    <a:schemeClr val="tx2"/>
                  </a:solidFill>
                  <a:latin typeface="Arial" pitchFamily="34" charset="0"/>
                </a:rPr>
                <a:t>Integer Linear Programming</a:t>
              </a:r>
            </a:p>
          </p:txBody>
        </p:sp>
        <p:sp>
          <p:nvSpPr>
            <p:cNvPr id="94227" name="Text Box 19"/>
            <p:cNvSpPr txBox="1">
              <a:spLocks noChangeArrowheads="1"/>
            </p:cNvSpPr>
            <p:nvPr/>
          </p:nvSpPr>
          <p:spPr bwMode="auto">
            <a:xfrm>
              <a:off x="1728" y="2976"/>
              <a:ext cx="2640" cy="300"/>
            </a:xfrm>
            <a:prstGeom prst="rect">
              <a:avLst/>
            </a:prstGeom>
            <a:solidFill>
              <a:srgbClr val="92D050"/>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r>
                <a:rPr lang="en-US" dirty="0">
                  <a:solidFill>
                    <a:schemeClr val="tx2"/>
                  </a:solidFill>
                  <a:latin typeface="Arial" pitchFamily="34" charset="0"/>
                </a:rPr>
                <a:t>Search Problem Construction</a:t>
              </a:r>
            </a:p>
          </p:txBody>
        </p:sp>
        <p:sp>
          <p:nvSpPr>
            <p:cNvPr id="94228" name="Text Box 20"/>
            <p:cNvSpPr txBox="1">
              <a:spLocks noChangeArrowheads="1"/>
            </p:cNvSpPr>
            <p:nvPr/>
          </p:nvSpPr>
          <p:spPr bwMode="auto">
            <a:xfrm>
              <a:off x="2112" y="3456"/>
              <a:ext cx="1776" cy="300"/>
            </a:xfrm>
            <a:prstGeom prst="rect">
              <a:avLst/>
            </a:prstGeom>
            <a:solidFill>
              <a:srgbClr val="92D050"/>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r>
                <a:rPr lang="en-US" dirty="0">
                  <a:solidFill>
                    <a:schemeClr val="tx2"/>
                  </a:solidFill>
                  <a:latin typeface="Arial" pitchFamily="34" charset="0"/>
                </a:rPr>
                <a:t>3SAT Construction</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p:cTn id="7" dur="500" fill="hold"/>
                                        <p:tgtEl>
                                          <p:spTgt spid="94210"/>
                                        </p:tgtEl>
                                        <p:attrNameLst>
                                          <p:attrName>ppt_w</p:attrName>
                                        </p:attrNameLst>
                                      </p:cBhvr>
                                      <p:tavLst>
                                        <p:tav tm="0">
                                          <p:val>
                                            <p:fltVal val="0"/>
                                          </p:val>
                                        </p:tav>
                                        <p:tav tm="100000">
                                          <p:val>
                                            <p:strVal val="#ppt_w"/>
                                          </p:val>
                                        </p:tav>
                                      </p:tavLst>
                                    </p:anim>
                                    <p:anim calcmode="lin" valueType="num">
                                      <p:cBhvr>
                                        <p:cTn id="8" dur="500" fill="hold"/>
                                        <p:tgtEl>
                                          <p:spTgt spid="9421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1000"/>
                                  </p:stCondLst>
                                  <p:childTnLst>
                                    <p:set>
                                      <p:cBhvr>
                                        <p:cTn id="11" dur="1" fill="hold">
                                          <p:stCondLst>
                                            <p:cond delay="0"/>
                                          </p:stCondLst>
                                        </p:cTn>
                                        <p:tgtEl>
                                          <p:spTgt spid="94229"/>
                                        </p:tgtEl>
                                        <p:attrNameLst>
                                          <p:attrName>style.visibility</p:attrName>
                                        </p:attrNameLst>
                                      </p:cBhvr>
                                      <p:to>
                                        <p:strVal val="visible"/>
                                      </p:to>
                                    </p:set>
                                    <p:anim calcmode="lin" valueType="num">
                                      <p:cBhvr>
                                        <p:cTn id="12" dur="500" fill="hold"/>
                                        <p:tgtEl>
                                          <p:spTgt spid="94229"/>
                                        </p:tgtEl>
                                        <p:attrNameLst>
                                          <p:attrName>ppt_w</p:attrName>
                                        </p:attrNameLst>
                                      </p:cBhvr>
                                      <p:tavLst>
                                        <p:tav tm="0">
                                          <p:val>
                                            <p:fltVal val="0"/>
                                          </p:val>
                                        </p:tav>
                                        <p:tav tm="100000">
                                          <p:val>
                                            <p:strVal val="#ppt_w"/>
                                          </p:val>
                                        </p:tav>
                                      </p:tavLst>
                                    </p:anim>
                                    <p:anim calcmode="lin" valueType="num">
                                      <p:cBhvr>
                                        <p:cTn id="13" dur="500" fill="hold"/>
                                        <p:tgtEl>
                                          <p:spTgt spid="942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a:xfrm>
            <a:off x="685800" y="1676400"/>
            <a:ext cx="7772400" cy="2438400"/>
          </a:xfrm>
          <a:solidFill>
            <a:srgbClr val="FFCCCC"/>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5400" dirty="0">
                <a:solidFill>
                  <a:schemeClr val="accent2"/>
                </a:solidFill>
                <a:latin typeface="Arial Rounded MT Bold" pitchFamily="34" charset="0"/>
              </a:rPr>
              <a:t>Complexity Classes:</a:t>
            </a:r>
            <a:br>
              <a:rPr lang="en-US" sz="5400" dirty="0">
                <a:solidFill>
                  <a:schemeClr val="accent2"/>
                </a:solidFill>
                <a:latin typeface="Arial Rounded MT Bold" pitchFamily="34" charset="0"/>
              </a:rPr>
            </a:br>
            <a:r>
              <a:rPr lang="en-US" dirty="0">
                <a:solidFill>
                  <a:srgbClr val="CC0000"/>
                </a:solidFill>
                <a:latin typeface="Arial Rounded MT Bold" pitchFamily="34" charset="0"/>
              </a:rPr>
              <a:t>P, NP, co-NP, </a:t>
            </a:r>
            <a:r>
              <a:rPr lang="en-US" dirty="0" smtClean="0">
                <a:solidFill>
                  <a:srgbClr val="CC0000"/>
                </a:solidFill>
                <a:latin typeface="Arial Rounded MT Bold" pitchFamily="34" charset="0"/>
              </a:rPr>
              <a:t>NP-complete</a:t>
            </a:r>
            <a:endParaRPr lang="en-US" dirty="0">
              <a:solidFill>
                <a:srgbClr val="CC0000"/>
              </a:solidFill>
              <a:latin typeface="Arial Rounded MT Bold" pitchFamily="34" charset="0"/>
            </a:endParaRPr>
          </a:p>
        </p:txBody>
      </p:sp>
      <p:sp>
        <p:nvSpPr>
          <p:cNvPr id="2" name="Slide Number Placeholder 1"/>
          <p:cNvSpPr>
            <a:spLocks noGrp="1"/>
          </p:cNvSpPr>
          <p:nvPr>
            <p:ph type="sldNum" sz="quarter" idx="12"/>
          </p:nvPr>
        </p:nvSpPr>
        <p:spPr/>
        <p:txBody>
          <a:bodyPr/>
          <a:lstStyle/>
          <a:p>
            <a:fld id="{B1E6D912-3A00-4A6B-9000-CCEA875E2EFC}"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p:cTn id="7" dur="500" fill="hold"/>
                                        <p:tgtEl>
                                          <p:spTgt spid="80898"/>
                                        </p:tgtEl>
                                        <p:attrNameLst>
                                          <p:attrName>ppt_w</p:attrName>
                                        </p:attrNameLst>
                                      </p:cBhvr>
                                      <p:tavLst>
                                        <p:tav tm="0">
                                          <p:val>
                                            <p:fltVal val="0"/>
                                          </p:val>
                                        </p:tav>
                                        <p:tav tm="100000">
                                          <p:val>
                                            <p:strVal val="#ppt_w"/>
                                          </p:val>
                                        </p:tav>
                                      </p:tavLst>
                                    </p:anim>
                                    <p:anim calcmode="lin" valueType="num">
                                      <p:cBhvr>
                                        <p:cTn id="8" dur="500" fill="hold"/>
                                        <p:tgtEl>
                                          <p:spTgt spid="808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81000" y="228600"/>
            <a:ext cx="8458200" cy="762000"/>
          </a:xfrm>
          <a:solidFill>
            <a:srgbClr val="FFCCCC"/>
          </a:solidFill>
          <a:ln w="571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l"/>
            <a:r>
              <a:rPr lang="en-US" sz="4000" b="1" dirty="0">
                <a:latin typeface="Arial Rounded MT Bold" pitchFamily="34" charset="0"/>
              </a:rPr>
              <a:t>STUDY  MATERIAL:</a:t>
            </a:r>
          </a:p>
        </p:txBody>
      </p:sp>
      <p:sp>
        <p:nvSpPr>
          <p:cNvPr id="72708" name="Rectangle 4"/>
          <p:cNvSpPr>
            <a:spLocks noChangeArrowheads="1"/>
          </p:cNvSpPr>
          <p:nvPr/>
        </p:nvSpPr>
        <p:spPr bwMode="auto">
          <a:xfrm>
            <a:off x="398016" y="1828800"/>
            <a:ext cx="8458200" cy="1066800"/>
          </a:xfrm>
          <a:prstGeom prst="rect">
            <a:avLst/>
          </a:prstGeom>
          <a:solidFill>
            <a:srgbClr val="FFCCCC"/>
          </a:solidFill>
          <a:ln w="571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lstStyle/>
          <a:p>
            <a:pPr marL="742950" lvl="1" indent="-285750" algn="l" defTabSz="788988">
              <a:lnSpc>
                <a:spcPct val="70000"/>
              </a:lnSpc>
              <a:spcBef>
                <a:spcPct val="20000"/>
              </a:spcBef>
              <a:buFontTx/>
              <a:buNone/>
            </a:pPr>
            <a:r>
              <a:rPr lang="en-US" sz="2000">
                <a:latin typeface="Arial Rounded MT Bold" pitchFamily="34" charset="0"/>
              </a:rPr>
              <a:t> </a:t>
            </a:r>
          </a:p>
          <a:p>
            <a:pPr marL="742950" lvl="1" indent="-285750" algn="l" defTabSz="788988">
              <a:spcBef>
                <a:spcPct val="20000"/>
              </a:spcBef>
              <a:buFontTx/>
              <a:buChar char="•"/>
            </a:pPr>
            <a:r>
              <a:rPr lang="en-US" sz="2000" b="1">
                <a:latin typeface="Arial Rounded MT Bold" pitchFamily="34" charset="0"/>
              </a:rPr>
              <a:t>[CLRS]</a:t>
            </a:r>
            <a:r>
              <a:rPr lang="en-US" sz="2000">
                <a:latin typeface="Arial Rounded MT Bold" pitchFamily="34" charset="0"/>
              </a:rPr>
              <a:t>         	 chapter 34</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up)">
                                      <p:cBhvr>
                                        <p:cTn id="7" dur="500"/>
                                        <p:tgtEl>
                                          <p:spTgt spid="7270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2708"/>
                                        </p:tgtEl>
                                        <p:attrNameLst>
                                          <p:attrName>style.visibility</p:attrName>
                                        </p:attrNameLst>
                                      </p:cBhvr>
                                      <p:to>
                                        <p:strVal val="visible"/>
                                      </p:to>
                                    </p:set>
                                    <p:animEffect transition="in" filter="wipe(up)">
                                      <p:cBhvr>
                                        <p:cTn id="11"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autoUpdateAnimBg="0"/>
      <p:bldP spid="72708"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Optimization </a:t>
            </a:r>
            <a:r>
              <a:rPr lang="en-US" sz="2800" dirty="0" err="1">
                <a:solidFill>
                  <a:srgbClr val="CC0000"/>
                </a:solidFill>
                <a:latin typeface="Arial Rounded MT Bold" pitchFamily="34" charset="0"/>
              </a:rPr>
              <a:t>vs</a:t>
            </a:r>
            <a:r>
              <a:rPr lang="en-US" sz="2800" dirty="0">
                <a:solidFill>
                  <a:schemeClr val="tx1"/>
                </a:solidFill>
                <a:latin typeface="Arial Rounded MT Bold" pitchFamily="34" charset="0"/>
              </a:rPr>
              <a:t> Decision </a:t>
            </a:r>
            <a:r>
              <a:rPr lang="en-US" sz="2800" dirty="0">
                <a:solidFill>
                  <a:srgbClr val="CC0000"/>
                </a:solidFill>
                <a:latin typeface="Arial Rounded MT Bold" pitchFamily="34" charset="0"/>
              </a:rPr>
              <a:t>Problems</a:t>
            </a:r>
            <a:r>
              <a:rPr lang="en-US" sz="2800" dirty="0">
                <a:solidFill>
                  <a:schemeClr val="tx1"/>
                </a:solidFill>
                <a:latin typeface="Arial Rounded MT Bold" pitchFamily="34" charset="0"/>
              </a:rPr>
              <a:t> </a:t>
            </a:r>
          </a:p>
        </p:txBody>
      </p:sp>
      <p:sp>
        <p:nvSpPr>
          <p:cNvPr id="98363" name="Text Box 59"/>
          <p:cNvSpPr txBox="1">
            <a:spLocks noChangeArrowheads="1"/>
          </p:cNvSpPr>
          <p:nvPr/>
        </p:nvSpPr>
        <p:spPr bwMode="auto">
          <a:xfrm>
            <a:off x="286870" y="972670"/>
            <a:ext cx="8534400" cy="2143125"/>
          </a:xfrm>
          <a:prstGeom prst="rect">
            <a:avLst/>
          </a:prstGeom>
          <a:solidFill>
            <a:schemeClr val="accent3">
              <a:lumMod val="95000"/>
            </a:schemeClr>
          </a:solidFill>
          <a:ln w="285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118800">
            <a:spAutoFit/>
          </a:bodyPr>
          <a:lstStyle/>
          <a:p>
            <a:pPr algn="l"/>
            <a:r>
              <a:rPr lang="en-US" b="1" dirty="0">
                <a:solidFill>
                  <a:srgbClr val="CC0000"/>
                </a:solidFill>
              </a:rPr>
              <a:t>Optimization Problem:</a:t>
            </a:r>
            <a:r>
              <a:rPr lang="en-US" sz="2000" dirty="0"/>
              <a:t>  output is an optimum solution to the input instance</a:t>
            </a:r>
          </a:p>
          <a:p>
            <a:pPr algn="l"/>
            <a:endParaRPr lang="en-US" sz="2000" dirty="0"/>
          </a:p>
          <a:p>
            <a:pPr algn="l"/>
            <a:endParaRPr lang="en-US" sz="2000" dirty="0">
              <a:solidFill>
                <a:schemeClr val="hlink"/>
              </a:solidFill>
            </a:endParaRPr>
          </a:p>
          <a:p>
            <a:pPr algn="l"/>
            <a:r>
              <a:rPr lang="en-US" b="1" dirty="0">
                <a:solidFill>
                  <a:schemeClr val="hlink"/>
                </a:solidFill>
              </a:rPr>
              <a:t>Shortest Path:</a:t>
            </a:r>
          </a:p>
          <a:p>
            <a:pPr algn="l"/>
            <a:r>
              <a:rPr lang="en-US" sz="2000" b="1" dirty="0"/>
              <a:t>Instance:</a:t>
            </a:r>
            <a:r>
              <a:rPr lang="en-US" sz="2000" dirty="0"/>
              <a:t>  </a:t>
            </a:r>
            <a:r>
              <a:rPr lang="en-US" sz="2000" dirty="0">
                <a:sym typeface="Symbol" pitchFamily="18" charset="2"/>
              </a:rPr>
              <a:t></a:t>
            </a:r>
            <a:r>
              <a:rPr lang="en-US" sz="2000" dirty="0"/>
              <a:t>G, s, t</a:t>
            </a:r>
            <a:r>
              <a:rPr lang="en-US" sz="2000" dirty="0">
                <a:sym typeface="Symbol" pitchFamily="18" charset="2"/>
              </a:rPr>
              <a:t></a:t>
            </a:r>
            <a:r>
              <a:rPr lang="en-US" sz="2000" dirty="0"/>
              <a:t/>
            </a:r>
            <a:br>
              <a:rPr lang="en-US" sz="2000" dirty="0"/>
            </a:br>
            <a:r>
              <a:rPr lang="en-US" sz="2000" b="1" dirty="0"/>
              <a:t>Output:</a:t>
            </a:r>
            <a:r>
              <a:rPr lang="en-US" sz="2000" dirty="0"/>
              <a:t>    Shortest path in graph G from vertex s to t.</a:t>
            </a:r>
          </a:p>
        </p:txBody>
      </p:sp>
      <p:sp>
        <p:nvSpPr>
          <p:cNvPr id="98364" name="Rectangle 60"/>
          <p:cNvSpPr>
            <a:spLocks noChangeArrowheads="1"/>
          </p:cNvSpPr>
          <p:nvPr/>
        </p:nvSpPr>
        <p:spPr bwMode="auto">
          <a:xfrm>
            <a:off x="286870" y="3276600"/>
            <a:ext cx="8534400" cy="2173288"/>
          </a:xfrm>
          <a:prstGeom prst="rect">
            <a:avLst/>
          </a:prstGeom>
          <a:solidFill>
            <a:schemeClr val="accent3">
              <a:lumMod val="95000"/>
            </a:schemeClr>
          </a:solidFill>
          <a:ln w="285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118800">
            <a:spAutoFit/>
          </a:bodyPr>
          <a:lstStyle/>
          <a:p>
            <a:pPr algn="l">
              <a:spcBef>
                <a:spcPct val="50000"/>
              </a:spcBef>
            </a:pPr>
            <a:r>
              <a:rPr lang="en-US" b="1" dirty="0">
                <a:solidFill>
                  <a:srgbClr val="CC0000"/>
                </a:solidFill>
              </a:rPr>
              <a:t>Decision Problem:</a:t>
            </a:r>
            <a:r>
              <a:rPr lang="en-US" sz="2000" dirty="0"/>
              <a:t>   the output is a “yes” or “no” answer.</a:t>
            </a:r>
          </a:p>
          <a:p>
            <a:pPr algn="l">
              <a:spcBef>
                <a:spcPct val="50000"/>
              </a:spcBef>
            </a:pPr>
            <a:endParaRPr lang="en-US" sz="2000" dirty="0">
              <a:solidFill>
                <a:schemeClr val="hlink"/>
              </a:solidFill>
            </a:endParaRPr>
          </a:p>
          <a:p>
            <a:pPr algn="l">
              <a:spcBef>
                <a:spcPct val="50000"/>
              </a:spcBef>
            </a:pPr>
            <a:r>
              <a:rPr lang="en-US" b="1" dirty="0">
                <a:solidFill>
                  <a:schemeClr val="hlink"/>
                </a:solidFill>
              </a:rPr>
              <a:t>Decision version of Shortest Path:</a:t>
            </a:r>
            <a:br>
              <a:rPr lang="en-US" b="1" dirty="0">
                <a:solidFill>
                  <a:schemeClr val="hlink"/>
                </a:solidFill>
              </a:rPr>
            </a:br>
            <a:r>
              <a:rPr lang="en-US" sz="2000" b="1" dirty="0"/>
              <a:t>Instance:</a:t>
            </a:r>
            <a:r>
              <a:rPr lang="en-US" sz="2000" dirty="0"/>
              <a:t>  </a:t>
            </a:r>
            <a:r>
              <a:rPr lang="en-US" sz="2000" dirty="0">
                <a:sym typeface="Symbol" pitchFamily="18" charset="2"/>
              </a:rPr>
              <a:t></a:t>
            </a:r>
            <a:r>
              <a:rPr lang="en-US" sz="2000" dirty="0"/>
              <a:t>G, s, t, K</a:t>
            </a:r>
            <a:r>
              <a:rPr lang="en-US" sz="2000" dirty="0">
                <a:sym typeface="Symbol" pitchFamily="18" charset="2"/>
              </a:rPr>
              <a:t></a:t>
            </a:r>
            <a:r>
              <a:rPr lang="en-US" sz="2000" dirty="0"/>
              <a:t/>
            </a:r>
            <a:br>
              <a:rPr lang="en-US" sz="2000" dirty="0"/>
            </a:br>
            <a:r>
              <a:rPr lang="en-US" sz="2000" b="1" dirty="0"/>
              <a:t>Question:</a:t>
            </a:r>
            <a:r>
              <a:rPr lang="en-US" sz="2000" dirty="0"/>
              <a:t> Does graph G have a path from vertex s to t with length </a:t>
            </a:r>
            <a:r>
              <a:rPr lang="en-US" sz="2000" u="sng" dirty="0"/>
              <a:t>at most</a:t>
            </a:r>
            <a:r>
              <a:rPr lang="en-US" sz="2000" dirty="0"/>
              <a:t> K?</a:t>
            </a:r>
          </a:p>
        </p:txBody>
      </p:sp>
      <p:sp>
        <p:nvSpPr>
          <p:cNvPr id="98365" name="Text Box 61" descr="Purple mesh"/>
          <p:cNvSpPr txBox="1">
            <a:spLocks noChangeArrowheads="1"/>
          </p:cNvSpPr>
          <p:nvPr/>
        </p:nvSpPr>
        <p:spPr bwMode="auto">
          <a:xfrm>
            <a:off x="466165" y="5607424"/>
            <a:ext cx="8085138" cy="493713"/>
          </a:xfrm>
          <a:prstGeom prst="rect">
            <a:avLst/>
          </a:prstGeom>
          <a:blipFill dpi="0" rotWithShape="0">
            <a:blip r:embed="rId2"/>
            <a:srcRect/>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miter lim="800000"/>
                <a:headEnd/>
                <a:tailEnd/>
              </a14:hiddenLine>
            </a:ext>
          </a:extLst>
        </p:spPr>
        <p:txBody>
          <a:bodyPr wrap="none" bIns="82800">
            <a:spAutoFit/>
          </a:bodyPr>
          <a:lstStyle/>
          <a:p>
            <a:pPr algn="l"/>
            <a:r>
              <a:rPr lang="en-US" dirty="0">
                <a:solidFill>
                  <a:schemeClr val="bg1"/>
                </a:solidFill>
              </a:rPr>
              <a:t>For a </a:t>
            </a:r>
            <a:r>
              <a:rPr lang="en-US" u="sng" dirty="0">
                <a:solidFill>
                  <a:schemeClr val="bg1"/>
                </a:solidFill>
              </a:rPr>
              <a:t>maximization</a:t>
            </a:r>
            <a:r>
              <a:rPr lang="en-US" dirty="0">
                <a:solidFill>
                  <a:schemeClr val="bg1"/>
                </a:solidFill>
              </a:rPr>
              <a:t> problem,  “</a:t>
            </a:r>
            <a:r>
              <a:rPr lang="en-US" u="sng" dirty="0">
                <a:solidFill>
                  <a:schemeClr val="bg1"/>
                </a:solidFill>
              </a:rPr>
              <a:t>at most</a:t>
            </a:r>
            <a:r>
              <a:rPr lang="en-US" dirty="0">
                <a:solidFill>
                  <a:schemeClr val="bg1"/>
                </a:solidFill>
              </a:rPr>
              <a:t>” is replaced by “</a:t>
            </a:r>
            <a:r>
              <a:rPr lang="en-US" u="sng" dirty="0">
                <a:solidFill>
                  <a:schemeClr val="bg1"/>
                </a:solidFill>
              </a:rPr>
              <a:t>at least</a:t>
            </a:r>
            <a:r>
              <a:rPr lang="en-US" dirty="0">
                <a:solidFill>
                  <a:schemeClr val="bg1"/>
                </a:solidFill>
              </a:rPr>
              <a: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p:cTn id="7" dur="500" fill="hold"/>
                                        <p:tgtEl>
                                          <p:spTgt spid="98306"/>
                                        </p:tgtEl>
                                        <p:attrNameLst>
                                          <p:attrName>ppt_w</p:attrName>
                                        </p:attrNameLst>
                                      </p:cBhvr>
                                      <p:tavLst>
                                        <p:tav tm="0">
                                          <p:val>
                                            <p:fltVal val="0"/>
                                          </p:val>
                                        </p:tav>
                                        <p:tav tm="100000">
                                          <p:val>
                                            <p:strVal val="#ppt_w"/>
                                          </p:val>
                                        </p:tav>
                                      </p:tavLst>
                                    </p:anim>
                                    <p:anim calcmode="lin" valueType="num">
                                      <p:cBhvr>
                                        <p:cTn id="8" dur="500" fill="hold"/>
                                        <p:tgtEl>
                                          <p:spTgt spid="9830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8363"/>
                                        </p:tgtEl>
                                        <p:attrNameLst>
                                          <p:attrName>style.visibility</p:attrName>
                                        </p:attrNameLst>
                                      </p:cBhvr>
                                      <p:to>
                                        <p:strVal val="visible"/>
                                      </p:to>
                                    </p:set>
                                    <p:animEffect transition="in" filter="wipe(up)">
                                      <p:cBhvr>
                                        <p:cTn id="13" dur="500"/>
                                        <p:tgtEl>
                                          <p:spTgt spid="983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8364"/>
                                        </p:tgtEl>
                                        <p:attrNameLst>
                                          <p:attrName>style.visibility</p:attrName>
                                        </p:attrNameLst>
                                      </p:cBhvr>
                                      <p:to>
                                        <p:strVal val="visible"/>
                                      </p:to>
                                    </p:set>
                                    <p:animEffect transition="in" filter="wipe(up)">
                                      <p:cBhvr>
                                        <p:cTn id="18" dur="500"/>
                                        <p:tgtEl>
                                          <p:spTgt spid="98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8365"/>
                                        </p:tgtEl>
                                        <p:attrNameLst>
                                          <p:attrName>style.visibility</p:attrName>
                                        </p:attrNameLst>
                                      </p:cBhvr>
                                      <p:to>
                                        <p:strVal val="visible"/>
                                      </p:to>
                                    </p:set>
                                    <p:anim calcmode="lin" valueType="num">
                                      <p:cBhvr additive="base">
                                        <p:cTn id="23" dur="500" fill="hold"/>
                                        <p:tgtEl>
                                          <p:spTgt spid="98365"/>
                                        </p:tgtEl>
                                        <p:attrNameLst>
                                          <p:attrName>ppt_x</p:attrName>
                                        </p:attrNameLst>
                                      </p:cBhvr>
                                      <p:tavLst>
                                        <p:tav tm="0">
                                          <p:val>
                                            <p:strVal val="#ppt_x"/>
                                          </p:val>
                                        </p:tav>
                                        <p:tav tm="100000">
                                          <p:val>
                                            <p:strVal val="#ppt_x"/>
                                          </p:val>
                                        </p:tav>
                                      </p:tavLst>
                                    </p:anim>
                                    <p:anim calcmode="lin" valueType="num">
                                      <p:cBhvr additive="base">
                                        <p:cTn id="24" dur="500" fill="hold"/>
                                        <p:tgtEl>
                                          <p:spTgt spid="98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nimBg="1" autoUpdateAnimBg="0"/>
      <p:bldP spid="98363" grpId="0" animBg="1" autoUpdateAnimBg="0"/>
      <p:bldP spid="98364" grpId="0" animBg="1" autoUpdateAnimBg="0"/>
      <p:bldP spid="9836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smtClean="0">
                <a:solidFill>
                  <a:schemeClr val="tx1"/>
                </a:solidFill>
                <a:latin typeface="Arial Rounded MT Bold" pitchFamily="34" charset="0"/>
              </a:rPr>
              <a:t>Why  </a:t>
            </a:r>
            <a:r>
              <a:rPr lang="en-US" sz="2800" dirty="0">
                <a:solidFill>
                  <a:schemeClr val="tx1"/>
                </a:solidFill>
                <a:latin typeface="Arial Rounded MT Bold" pitchFamily="34" charset="0"/>
              </a:rPr>
              <a:t>Decision </a:t>
            </a:r>
            <a:r>
              <a:rPr lang="en-US" sz="2800" dirty="0" smtClean="0">
                <a:solidFill>
                  <a:schemeClr val="tx1"/>
                </a:solidFill>
                <a:latin typeface="Arial Rounded MT Bold" pitchFamily="34" charset="0"/>
              </a:rPr>
              <a:t> Problems </a:t>
            </a:r>
            <a:r>
              <a:rPr lang="en-US" sz="2800" dirty="0">
                <a:solidFill>
                  <a:schemeClr val="tx1"/>
                </a:solidFill>
                <a:latin typeface="Arial Rounded MT Bold" pitchFamily="34" charset="0"/>
              </a:rPr>
              <a:t>?</a:t>
            </a:r>
          </a:p>
        </p:txBody>
      </p:sp>
      <p:sp>
        <p:nvSpPr>
          <p:cNvPr id="102403" name="Text Box 3"/>
          <p:cNvSpPr txBox="1">
            <a:spLocks noChangeArrowheads="1"/>
          </p:cNvSpPr>
          <p:nvPr/>
        </p:nvSpPr>
        <p:spPr bwMode="auto">
          <a:xfrm>
            <a:off x="228600" y="838200"/>
            <a:ext cx="87630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eaLnBrk="0" hangingPunct="0">
              <a:defRPr sz="2400">
                <a:solidFill>
                  <a:schemeClr val="tx1"/>
                </a:solidFill>
                <a:latin typeface="Times New Roman" pitchFamily="18" charset="0"/>
              </a:defRPr>
            </a:lvl1pPr>
            <a:lvl2pPr marL="1128713" indent="-457200" algn="l" eaLnBrk="0" hangingPunct="0">
              <a:defRPr sz="2400">
                <a:solidFill>
                  <a:schemeClr val="tx1"/>
                </a:solidFill>
                <a:latin typeface="Times New Roman" pitchFamily="18" charset="0"/>
              </a:defRPr>
            </a:lvl2pPr>
            <a:lvl3pPr marL="1776413" indent="-457200" algn="l" eaLnBrk="0" hangingPunct="0">
              <a:defRPr sz="2400">
                <a:solidFill>
                  <a:schemeClr val="tx1"/>
                </a:solidFill>
                <a:latin typeface="Times New Roman" pitchFamily="18" charset="0"/>
              </a:defRPr>
            </a:lvl3pPr>
            <a:lvl4pPr marL="2424113" indent="-457200" algn="l" eaLnBrk="0" hangingPunct="0">
              <a:defRPr sz="2400">
                <a:solidFill>
                  <a:schemeClr val="tx1"/>
                </a:solidFill>
                <a:latin typeface="Times New Roman" pitchFamily="18" charset="0"/>
              </a:defRPr>
            </a:lvl4pPr>
            <a:lvl5pPr marL="3071813" indent="-457200" algn="l" eaLnBrk="0" hangingPunct="0">
              <a:defRPr sz="2400">
                <a:solidFill>
                  <a:schemeClr val="tx1"/>
                </a:solidFill>
                <a:latin typeface="Times New Roman" pitchFamily="18" charset="0"/>
              </a:defRPr>
            </a:lvl5pPr>
            <a:lvl6pPr marL="3529013" indent="-457200" eaLnBrk="0" fontAlgn="base" hangingPunct="0">
              <a:spcBef>
                <a:spcPct val="0"/>
              </a:spcBef>
              <a:spcAft>
                <a:spcPct val="0"/>
              </a:spcAft>
              <a:defRPr sz="2400">
                <a:solidFill>
                  <a:schemeClr val="tx1"/>
                </a:solidFill>
                <a:latin typeface="Times New Roman" pitchFamily="18" charset="0"/>
              </a:defRPr>
            </a:lvl6pPr>
            <a:lvl7pPr marL="3986213" indent="-457200" eaLnBrk="0" fontAlgn="base" hangingPunct="0">
              <a:spcBef>
                <a:spcPct val="0"/>
              </a:spcBef>
              <a:spcAft>
                <a:spcPct val="0"/>
              </a:spcAft>
              <a:defRPr sz="2400">
                <a:solidFill>
                  <a:schemeClr val="tx1"/>
                </a:solidFill>
                <a:latin typeface="Times New Roman" pitchFamily="18" charset="0"/>
              </a:defRPr>
            </a:lvl7pPr>
            <a:lvl8pPr marL="4443413" indent="-457200" eaLnBrk="0" fontAlgn="base" hangingPunct="0">
              <a:spcBef>
                <a:spcPct val="0"/>
              </a:spcBef>
              <a:spcAft>
                <a:spcPct val="0"/>
              </a:spcAft>
              <a:defRPr sz="2400">
                <a:solidFill>
                  <a:schemeClr val="tx1"/>
                </a:solidFill>
                <a:latin typeface="Times New Roman" pitchFamily="18" charset="0"/>
              </a:defRPr>
            </a:lvl8pPr>
            <a:lvl9pPr marL="4900613" indent="-4572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AutoNum type="arabicPeriod"/>
            </a:pPr>
            <a:r>
              <a:rPr lang="en-US" sz="2000" dirty="0"/>
              <a:t>Optimization version of a problem is at least as hard as its decision version.</a:t>
            </a:r>
            <a:br>
              <a:rPr lang="en-US" sz="2000" dirty="0"/>
            </a:br>
            <a:r>
              <a:rPr lang="en-US" sz="2000" dirty="0">
                <a:solidFill>
                  <a:srgbClr val="CC0000"/>
                </a:solidFill>
              </a:rPr>
              <a:t>Example: To answer whether G has a path of length at most K from s to t,</a:t>
            </a:r>
            <a:br>
              <a:rPr lang="en-US" sz="2000" dirty="0">
                <a:solidFill>
                  <a:srgbClr val="CC0000"/>
                </a:solidFill>
              </a:rPr>
            </a:br>
            <a:r>
              <a:rPr lang="en-US" sz="2000" dirty="0">
                <a:solidFill>
                  <a:srgbClr val="CC0000"/>
                </a:solidFill>
              </a:rPr>
              <a:t>we can find the shortest path from s to t and compare its length with K.</a:t>
            </a:r>
          </a:p>
          <a:p>
            <a:pPr eaLnBrk="1" hangingPunct="1">
              <a:buFont typeface="Wingdings" pitchFamily="2" charset="2"/>
              <a:buAutoNum type="arabicPeriod"/>
            </a:pPr>
            <a:endParaRPr lang="en-US" sz="2000" dirty="0"/>
          </a:p>
          <a:p>
            <a:pPr eaLnBrk="1" hangingPunct="1">
              <a:buFont typeface="Wingdings" pitchFamily="2" charset="2"/>
              <a:buAutoNum type="arabicPeriod"/>
            </a:pPr>
            <a:r>
              <a:rPr lang="en-US" sz="2000" dirty="0"/>
              <a:t>So, if we can establish the fact that the decision version is hard, </a:t>
            </a:r>
            <a:br>
              <a:rPr lang="en-US" sz="2000" dirty="0"/>
            </a:br>
            <a:r>
              <a:rPr lang="en-US" sz="2000" dirty="0"/>
              <a:t>that would imply that the optimization version must also be hard.</a:t>
            </a:r>
          </a:p>
          <a:p>
            <a:pPr eaLnBrk="1" hangingPunct="1">
              <a:buFont typeface="Wingdings" pitchFamily="2" charset="2"/>
              <a:buAutoNum type="arabicPeriod"/>
            </a:pPr>
            <a:endParaRPr lang="en-US" sz="2000" dirty="0"/>
          </a:p>
          <a:p>
            <a:pPr eaLnBrk="1" hangingPunct="1">
              <a:buFont typeface="Wingdings" pitchFamily="2" charset="2"/>
              <a:buAutoNum type="arabicPeriod"/>
            </a:pPr>
            <a:r>
              <a:rPr lang="en-US" sz="2000" dirty="0"/>
              <a:t>With uniform “yes/no” output type, it is more convenient to transform</a:t>
            </a:r>
            <a:br>
              <a:rPr lang="en-US" sz="2000" dirty="0"/>
            </a:br>
            <a:r>
              <a:rPr lang="en-US" sz="2000" dirty="0"/>
              <a:t>(or reduce) one decision problem to another, as we shall see.</a:t>
            </a:r>
          </a:p>
          <a:p>
            <a:pPr eaLnBrk="1" hangingPunct="1">
              <a:buFont typeface="Wingdings" pitchFamily="2" charset="2"/>
              <a:buAutoNum type="arabicPeriod"/>
            </a:pPr>
            <a:endParaRPr lang="en-US" sz="2000" dirty="0"/>
          </a:p>
          <a:p>
            <a:pPr eaLnBrk="1" hangingPunct="1">
              <a:buFont typeface="Wingdings" pitchFamily="2" charset="2"/>
              <a:buAutoNum type="arabicPeriod"/>
            </a:pPr>
            <a:r>
              <a:rPr lang="en-US" sz="2000" dirty="0"/>
              <a:t>The purpose of these reductions is to establish lower-bound (as was done in the Sorting/Selection Slides), rather than obtaining an algorithmic upper-bound (as was done by reducing bipartite matching to max-flow).</a:t>
            </a:r>
          </a:p>
          <a:p>
            <a:pPr eaLnBrk="1" hangingPunct="1">
              <a:buFont typeface="Wingdings" pitchFamily="2" charset="2"/>
              <a:buAutoNum type="arabicPeriod"/>
            </a:pPr>
            <a:endParaRPr lang="en-US" sz="2000" dirty="0"/>
          </a:p>
          <a:p>
            <a:pPr eaLnBrk="1" hangingPunct="1">
              <a:buFont typeface="Wingdings" pitchFamily="2" charset="2"/>
              <a:buAutoNum type="arabicPeriod"/>
            </a:pPr>
            <a:r>
              <a:rPr lang="en-US" sz="2000" dirty="0">
                <a:solidFill>
                  <a:srgbClr val="990000"/>
                </a:solidFill>
              </a:rPr>
              <a:t>By the way, the converse of (2) is usually true as well:</a:t>
            </a:r>
            <a:br>
              <a:rPr lang="en-US" sz="2000" dirty="0">
                <a:solidFill>
                  <a:srgbClr val="990000"/>
                </a:solidFill>
              </a:rPr>
            </a:br>
            <a:r>
              <a:rPr lang="en-US" sz="2000" dirty="0">
                <a:solidFill>
                  <a:srgbClr val="990000"/>
                </a:solidFill>
              </a:rPr>
              <a:t>If the decision version is easy, so is the optimization version.</a:t>
            </a:r>
            <a:br>
              <a:rPr lang="en-US" sz="2000" dirty="0">
                <a:solidFill>
                  <a:srgbClr val="990000"/>
                </a:solidFill>
              </a:rPr>
            </a:br>
            <a:r>
              <a:rPr lang="en-US" sz="2000" dirty="0">
                <a:solidFill>
                  <a:srgbClr val="CC0000"/>
                </a:solidFill>
              </a:rPr>
              <a:t>Example: with integer numeric input, do binary search on K</a:t>
            </a:r>
            <a:br>
              <a:rPr lang="en-US" sz="2000" dirty="0">
                <a:solidFill>
                  <a:srgbClr val="CC0000"/>
                </a:solidFill>
              </a:rPr>
            </a:br>
            <a:r>
              <a:rPr lang="en-US" sz="2000" dirty="0">
                <a:solidFill>
                  <a:srgbClr val="CC0000"/>
                </a:solidFill>
              </a:rPr>
              <a:t>in the decision version to find the shortest path.</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500" fill="hold"/>
                                        <p:tgtEl>
                                          <p:spTgt spid="102402"/>
                                        </p:tgtEl>
                                        <p:attrNameLst>
                                          <p:attrName>ppt_w</p:attrName>
                                        </p:attrNameLst>
                                      </p:cBhvr>
                                      <p:tavLst>
                                        <p:tav tm="0">
                                          <p:val>
                                            <p:fltVal val="0"/>
                                          </p:val>
                                        </p:tav>
                                        <p:tav tm="100000">
                                          <p:val>
                                            <p:strVal val="#ppt_w"/>
                                          </p:val>
                                        </p:tav>
                                      </p:tavLst>
                                    </p:anim>
                                    <p:anim calcmode="lin" valueType="num">
                                      <p:cBhvr>
                                        <p:cTn id="8" dur="500" fill="hold"/>
                                        <p:tgtEl>
                                          <p:spTgt spid="10240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2403"/>
                                        </p:tgtEl>
                                        <p:attrNameLst>
                                          <p:attrName>style.visibility</p:attrName>
                                        </p:attrNameLst>
                                      </p:cBhvr>
                                      <p:to>
                                        <p:strVal val="visible"/>
                                      </p:to>
                                    </p:set>
                                    <p:animEffect transition="in" filter="wipe(up)">
                                      <p:cBhvr>
                                        <p:cTn id="13"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autoUpdateAnimBg="0"/>
      <p:bldP spid="10240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The Complexity Class P</a:t>
            </a:r>
          </a:p>
        </p:txBody>
      </p:sp>
      <p:sp>
        <p:nvSpPr>
          <p:cNvPr id="103427" name="Text Box 3"/>
          <p:cNvSpPr txBox="1">
            <a:spLocks noChangeArrowheads="1"/>
          </p:cNvSpPr>
          <p:nvPr/>
        </p:nvSpPr>
        <p:spPr bwMode="auto">
          <a:xfrm>
            <a:off x="609600" y="2438400"/>
            <a:ext cx="74676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defTabSz="669925" eaLnBrk="0" hangingPunct="0">
              <a:defRPr sz="2400">
                <a:solidFill>
                  <a:schemeClr val="tx1"/>
                </a:solidFill>
                <a:latin typeface="Times New Roman" pitchFamily="18" charset="0"/>
              </a:defRPr>
            </a:lvl1pPr>
            <a:lvl2pPr marL="1128713" indent="-457200" algn="l" defTabSz="669925" eaLnBrk="0" hangingPunct="0">
              <a:defRPr sz="2400">
                <a:solidFill>
                  <a:schemeClr val="tx1"/>
                </a:solidFill>
                <a:latin typeface="Times New Roman" pitchFamily="18" charset="0"/>
              </a:defRPr>
            </a:lvl2pPr>
            <a:lvl3pPr marL="1776413" indent="-457200" algn="l" defTabSz="669925" eaLnBrk="0" hangingPunct="0">
              <a:defRPr sz="2400">
                <a:solidFill>
                  <a:schemeClr val="tx1"/>
                </a:solidFill>
                <a:latin typeface="Times New Roman" pitchFamily="18" charset="0"/>
              </a:defRPr>
            </a:lvl3pPr>
            <a:lvl4pPr marL="2424113" indent="-457200" algn="l" defTabSz="669925" eaLnBrk="0" hangingPunct="0">
              <a:defRPr sz="2400">
                <a:solidFill>
                  <a:schemeClr val="tx1"/>
                </a:solidFill>
                <a:latin typeface="Times New Roman" pitchFamily="18" charset="0"/>
              </a:defRPr>
            </a:lvl4pPr>
            <a:lvl5pPr marL="3071813" indent="-457200" algn="l" defTabSz="669925" eaLnBrk="0" hangingPunct="0">
              <a:defRPr sz="2400">
                <a:solidFill>
                  <a:schemeClr val="tx1"/>
                </a:solidFill>
                <a:latin typeface="Times New Roman" pitchFamily="18" charset="0"/>
              </a:defRPr>
            </a:lvl5pPr>
            <a:lvl6pPr marL="3529013" indent="-457200" defTabSz="669925" eaLnBrk="0" fontAlgn="base" hangingPunct="0">
              <a:spcBef>
                <a:spcPct val="0"/>
              </a:spcBef>
              <a:spcAft>
                <a:spcPct val="0"/>
              </a:spcAft>
              <a:defRPr sz="2400">
                <a:solidFill>
                  <a:schemeClr val="tx1"/>
                </a:solidFill>
                <a:latin typeface="Times New Roman" pitchFamily="18" charset="0"/>
              </a:defRPr>
            </a:lvl6pPr>
            <a:lvl7pPr marL="3986213" indent="-457200" defTabSz="669925" eaLnBrk="0" fontAlgn="base" hangingPunct="0">
              <a:spcBef>
                <a:spcPct val="0"/>
              </a:spcBef>
              <a:spcAft>
                <a:spcPct val="0"/>
              </a:spcAft>
              <a:defRPr sz="2400">
                <a:solidFill>
                  <a:schemeClr val="tx1"/>
                </a:solidFill>
                <a:latin typeface="Times New Roman" pitchFamily="18" charset="0"/>
              </a:defRPr>
            </a:lvl7pPr>
            <a:lvl8pPr marL="4443413" indent="-457200" defTabSz="669925" eaLnBrk="0" fontAlgn="base" hangingPunct="0">
              <a:spcBef>
                <a:spcPct val="0"/>
              </a:spcBef>
              <a:spcAft>
                <a:spcPct val="0"/>
              </a:spcAft>
              <a:defRPr sz="2400">
                <a:solidFill>
                  <a:schemeClr val="tx1"/>
                </a:solidFill>
                <a:latin typeface="Times New Roman" pitchFamily="18" charset="0"/>
              </a:defRPr>
            </a:lvl8pPr>
            <a:lvl9pPr marL="4900613" indent="-457200" defTabSz="6699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solidFill>
                  <a:schemeClr val="hlink"/>
                </a:solidFill>
                <a:latin typeface="Arial" pitchFamily="34" charset="0"/>
              </a:rPr>
              <a:t>[Alan Cobham 1964], [Jack Edmonds 1965]:</a:t>
            </a:r>
            <a:r>
              <a:rPr lang="en-US" sz="2000">
                <a:latin typeface="Arial" pitchFamily="34" charset="0"/>
              </a:rPr>
              <a:t>  </a:t>
            </a:r>
            <a:br>
              <a:rPr lang="en-US" sz="2000">
                <a:latin typeface="Arial" pitchFamily="34" charset="0"/>
              </a:rPr>
            </a:br>
            <a:r>
              <a:rPr lang="en-US" sz="2000">
                <a:latin typeface="Arial" pitchFamily="34" charset="0"/>
              </a:rPr>
              <a:t>	A problem   is  </a:t>
            </a:r>
            <a:r>
              <a:rPr lang="en-US" b="1">
                <a:solidFill>
                  <a:srgbClr val="CC0000"/>
                </a:solidFill>
                <a:latin typeface="Arial" pitchFamily="34" charset="0"/>
              </a:rPr>
              <a:t>tractable</a:t>
            </a:r>
            <a:r>
              <a:rPr lang="en-US" sz="2000">
                <a:latin typeface="Arial" pitchFamily="34" charset="0"/>
              </a:rPr>
              <a:t> (easy)  if it belongs to P, </a:t>
            </a:r>
            <a:br>
              <a:rPr lang="en-US" sz="2000">
                <a:latin typeface="Arial" pitchFamily="34" charset="0"/>
              </a:rPr>
            </a:br>
            <a:r>
              <a:rPr lang="en-US" sz="2000">
                <a:latin typeface="Arial" pitchFamily="34" charset="0"/>
              </a:rPr>
              <a:t>	otherwise it is  </a:t>
            </a:r>
            <a:r>
              <a:rPr lang="en-US" b="1">
                <a:solidFill>
                  <a:srgbClr val="CC0000"/>
                </a:solidFill>
                <a:latin typeface="Arial" pitchFamily="34" charset="0"/>
              </a:rPr>
              <a:t>intractable</a:t>
            </a:r>
            <a:r>
              <a:rPr lang="en-US" sz="2000">
                <a:latin typeface="Arial" pitchFamily="34" charset="0"/>
              </a:rPr>
              <a:t> (hard).</a:t>
            </a:r>
          </a:p>
        </p:txBody>
      </p:sp>
      <p:sp>
        <p:nvSpPr>
          <p:cNvPr id="103428" name="Rectangle 4"/>
          <p:cNvSpPr>
            <a:spLocks noChangeArrowheads="1"/>
          </p:cNvSpPr>
          <p:nvPr/>
        </p:nvSpPr>
        <p:spPr bwMode="auto">
          <a:xfrm>
            <a:off x="152400" y="914400"/>
            <a:ext cx="8839200" cy="1247775"/>
          </a:xfrm>
          <a:prstGeom prst="rect">
            <a:avLst/>
          </a:prstGeom>
          <a:solidFill>
            <a:schemeClr val="accent3">
              <a:lumMod val="95000"/>
            </a:schemeClr>
          </a:solidFill>
          <a:ln w="285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pPr algn="l" defTabSz="669925">
              <a:spcBef>
                <a:spcPct val="50000"/>
              </a:spcBef>
            </a:pPr>
            <a:r>
              <a:rPr lang="en-US" b="1" dirty="0">
                <a:latin typeface="Arial" pitchFamily="34" charset="0"/>
              </a:rPr>
              <a:t>P</a:t>
            </a:r>
            <a:r>
              <a:rPr lang="en-US" dirty="0">
                <a:latin typeface="Arial" pitchFamily="34" charset="0"/>
              </a:rPr>
              <a:t>  = Deterministic </a:t>
            </a:r>
            <a:r>
              <a:rPr lang="en-US" b="1" dirty="0">
                <a:solidFill>
                  <a:srgbClr val="CC0000"/>
                </a:solidFill>
                <a:latin typeface="Arial" pitchFamily="34" charset="0"/>
              </a:rPr>
              <a:t>P</a:t>
            </a:r>
            <a:r>
              <a:rPr lang="en-US" dirty="0">
                <a:latin typeface="Arial" pitchFamily="34" charset="0"/>
              </a:rPr>
              <a:t>olynomial time:</a:t>
            </a:r>
            <a:r>
              <a:rPr lang="en-US" sz="2000" dirty="0">
                <a:latin typeface="Arial" pitchFamily="34" charset="0"/>
              </a:rPr>
              <a:t>	</a:t>
            </a:r>
          </a:p>
          <a:p>
            <a:pPr algn="l" defTabSz="669925">
              <a:spcBef>
                <a:spcPct val="50000"/>
              </a:spcBef>
            </a:pPr>
            <a:r>
              <a:rPr lang="en-US" sz="2000" dirty="0">
                <a:latin typeface="Arial" pitchFamily="34" charset="0"/>
              </a:rPr>
              <a:t>	the class of problems that admit a deterministic algorithm whose </a:t>
            </a:r>
            <a:br>
              <a:rPr lang="en-US" sz="2000" dirty="0">
                <a:latin typeface="Arial" pitchFamily="34" charset="0"/>
              </a:rPr>
            </a:br>
            <a:r>
              <a:rPr lang="en-US" sz="2000" dirty="0">
                <a:latin typeface="Arial" pitchFamily="34" charset="0"/>
              </a:rPr>
              <a:t>	running time is O(</a:t>
            </a:r>
            <a:r>
              <a:rPr lang="en-US" sz="2000" dirty="0" err="1">
                <a:latin typeface="Arial" pitchFamily="34" charset="0"/>
              </a:rPr>
              <a:t>n</a:t>
            </a:r>
            <a:r>
              <a:rPr lang="en-US" sz="2000" baseline="30000" dirty="0" err="1">
                <a:latin typeface="Arial" pitchFamily="34" charset="0"/>
              </a:rPr>
              <a:t>d</a:t>
            </a:r>
            <a:r>
              <a:rPr lang="en-US" sz="2000" dirty="0">
                <a:latin typeface="Arial" pitchFamily="34" charset="0"/>
              </a:rPr>
              <a:t>) for some constant d, where n is the input size.</a:t>
            </a:r>
          </a:p>
        </p:txBody>
      </p:sp>
      <p:sp>
        <p:nvSpPr>
          <p:cNvPr id="103429" name="Rectangle 5"/>
          <p:cNvSpPr>
            <a:spLocks noChangeArrowheads="1"/>
          </p:cNvSpPr>
          <p:nvPr/>
        </p:nvSpPr>
        <p:spPr bwMode="auto">
          <a:xfrm>
            <a:off x="533400" y="3657600"/>
            <a:ext cx="8229600" cy="287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pPr marL="282575" indent="-282575" algn="l">
              <a:spcBef>
                <a:spcPct val="50000"/>
              </a:spcBef>
            </a:pPr>
            <a:r>
              <a:rPr lang="en-US" sz="2000" b="1" dirty="0">
                <a:latin typeface="Arial" pitchFamily="34" charset="0"/>
              </a:rPr>
              <a:t>Justification (polynomial vs exponential):</a:t>
            </a:r>
          </a:p>
          <a:p>
            <a:pPr marL="282575" indent="-282575" algn="l">
              <a:spcBef>
                <a:spcPct val="50000"/>
              </a:spcBef>
              <a:buFont typeface="Wingdings" pitchFamily="2" charset="2"/>
              <a:buChar char="§"/>
            </a:pPr>
            <a:r>
              <a:rPr lang="en-US" sz="2000" dirty="0">
                <a:latin typeface="Arial" pitchFamily="34" charset="0"/>
              </a:rPr>
              <a:t>P is preserved under many important computational models, </a:t>
            </a:r>
            <a:br>
              <a:rPr lang="en-US" sz="2000" dirty="0">
                <a:latin typeface="Arial" pitchFamily="34" charset="0"/>
              </a:rPr>
            </a:br>
            <a:r>
              <a:rPr lang="en-US" sz="2000" dirty="0">
                <a:solidFill>
                  <a:schemeClr val="hlink"/>
                </a:solidFill>
                <a:latin typeface="Arial" pitchFamily="34" charset="0"/>
              </a:rPr>
              <a:t>e.g., RAM, Turing Machine, etc.</a:t>
            </a:r>
          </a:p>
          <a:p>
            <a:pPr marL="282575" indent="-282575" algn="l">
              <a:spcBef>
                <a:spcPct val="50000"/>
              </a:spcBef>
              <a:buFont typeface="Wingdings" pitchFamily="2" charset="2"/>
              <a:buChar char="§"/>
            </a:pPr>
            <a:r>
              <a:rPr lang="en-US" sz="2000" dirty="0">
                <a:latin typeface="Arial" pitchFamily="34" charset="0"/>
              </a:rPr>
              <a:t>P has nice closure properties: </a:t>
            </a:r>
            <a:br>
              <a:rPr lang="en-US" sz="2000" dirty="0">
                <a:latin typeface="Arial" pitchFamily="34" charset="0"/>
              </a:rPr>
            </a:br>
            <a:r>
              <a:rPr lang="en-US" sz="2000" dirty="0">
                <a:solidFill>
                  <a:schemeClr val="hlink"/>
                </a:solidFill>
                <a:latin typeface="Arial" pitchFamily="34" charset="0"/>
              </a:rPr>
              <a:t>Complementation, Intersection, Union, Concatenation.</a:t>
            </a:r>
          </a:p>
          <a:p>
            <a:pPr marL="282575" indent="-282575" algn="l">
              <a:spcBef>
                <a:spcPct val="50000"/>
              </a:spcBef>
              <a:buFont typeface="Wingdings" pitchFamily="2" charset="2"/>
              <a:buChar char="§"/>
            </a:pPr>
            <a:r>
              <a:rPr lang="en-US" sz="2000" dirty="0">
                <a:latin typeface="Arial" pitchFamily="34" charset="0"/>
              </a:rPr>
              <a:t>P scales nicely (multiplicative rather than additive) </a:t>
            </a:r>
          </a:p>
          <a:p>
            <a:pPr marL="282575" indent="-282575" algn="l">
              <a:spcBef>
                <a:spcPct val="50000"/>
              </a:spcBef>
              <a:buFont typeface="Wingdings" pitchFamily="2" charset="2"/>
              <a:buChar char="§"/>
            </a:pPr>
            <a:r>
              <a:rPr lang="en-US" sz="2000" dirty="0">
                <a:solidFill>
                  <a:srgbClr val="CC0000"/>
                </a:solidFill>
                <a:latin typeface="Arial" pitchFamily="34" charset="0"/>
              </a:rPr>
              <a:t>Dilemma:  O(n</a:t>
            </a:r>
            <a:r>
              <a:rPr lang="en-US" sz="2000" baseline="30000" dirty="0">
                <a:solidFill>
                  <a:srgbClr val="CC0000"/>
                </a:solidFill>
                <a:latin typeface="Arial" pitchFamily="34" charset="0"/>
              </a:rPr>
              <a:t>1000</a:t>
            </a:r>
            <a:r>
              <a:rPr lang="en-US" sz="2000" dirty="0">
                <a:solidFill>
                  <a:srgbClr val="CC0000"/>
                </a:solidFill>
                <a:latin typeface="Arial" pitchFamily="34" charset="0"/>
              </a:rPr>
              <a:t>)   vs  O(1.1</a:t>
            </a:r>
            <a:r>
              <a:rPr lang="en-US" sz="2000" baseline="30000" dirty="0">
                <a:solidFill>
                  <a:srgbClr val="CC0000"/>
                </a:solidFill>
                <a:latin typeface="Arial" pitchFamily="34" charset="0"/>
              </a:rPr>
              <a:t>n</a:t>
            </a:r>
            <a:r>
              <a:rPr lang="en-US" sz="2000" dirty="0">
                <a:solidFill>
                  <a:srgbClr val="CC0000"/>
                </a:solidFill>
                <a:latin typeface="Arial" pitchFamily="34" charset="0"/>
              </a:rPr>
              <a:t>)   !     Explain.</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p:cTn id="7" dur="500" fill="hold"/>
                                        <p:tgtEl>
                                          <p:spTgt spid="103426"/>
                                        </p:tgtEl>
                                        <p:attrNameLst>
                                          <p:attrName>ppt_w</p:attrName>
                                        </p:attrNameLst>
                                      </p:cBhvr>
                                      <p:tavLst>
                                        <p:tav tm="0">
                                          <p:val>
                                            <p:fltVal val="0"/>
                                          </p:val>
                                        </p:tav>
                                        <p:tav tm="100000">
                                          <p:val>
                                            <p:strVal val="#ppt_w"/>
                                          </p:val>
                                        </p:tav>
                                      </p:tavLst>
                                    </p:anim>
                                    <p:anim calcmode="lin" valueType="num">
                                      <p:cBhvr>
                                        <p:cTn id="8" dur="500" fill="hold"/>
                                        <p:tgtEl>
                                          <p:spTgt spid="10342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3428"/>
                                        </p:tgtEl>
                                        <p:attrNameLst>
                                          <p:attrName>style.visibility</p:attrName>
                                        </p:attrNameLst>
                                      </p:cBhvr>
                                      <p:to>
                                        <p:strVal val="visible"/>
                                      </p:to>
                                    </p:set>
                                    <p:animEffect transition="in" filter="wipe(up)">
                                      <p:cBhvr>
                                        <p:cTn id="12" dur="500"/>
                                        <p:tgtEl>
                                          <p:spTgt spid="103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7">
                                            <p:txEl>
                                              <p:pRg st="0" end="0"/>
                                            </p:txEl>
                                          </p:spTgt>
                                        </p:tgtEl>
                                        <p:attrNameLst>
                                          <p:attrName>style.visibility</p:attrName>
                                        </p:attrNameLst>
                                      </p:cBhvr>
                                      <p:to>
                                        <p:strVal val="visible"/>
                                      </p:to>
                                    </p:set>
                                    <p:animEffect transition="in" filter="wipe(left)">
                                      <p:cBhvr>
                                        <p:cTn id="17" dur="500"/>
                                        <p:tgtEl>
                                          <p:spTgt spid="103427">
                                            <p:txEl>
                                              <p:pRg st="0" end="0"/>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2000"/>
                                  </p:stCondLst>
                                  <p:childTnLst>
                                    <p:set>
                                      <p:cBhvr>
                                        <p:cTn id="20" dur="1" fill="hold">
                                          <p:stCondLst>
                                            <p:cond delay="0"/>
                                          </p:stCondLst>
                                        </p:cTn>
                                        <p:tgtEl>
                                          <p:spTgt spid="103429">
                                            <p:txEl>
                                              <p:pRg st="0" end="0"/>
                                            </p:txEl>
                                          </p:spTgt>
                                        </p:tgtEl>
                                        <p:attrNameLst>
                                          <p:attrName>style.visibility</p:attrName>
                                        </p:attrNameLst>
                                      </p:cBhvr>
                                      <p:to>
                                        <p:strVal val="visible"/>
                                      </p:to>
                                    </p:set>
                                    <p:animEffect transition="in" filter="wipe(left)">
                                      <p:cBhvr>
                                        <p:cTn id="21" dur="500"/>
                                        <p:tgtEl>
                                          <p:spTgt spid="103429">
                                            <p:txEl>
                                              <p:pRg st="0" end="0"/>
                                            </p:txEl>
                                          </p:spTgt>
                                        </p:tgtEl>
                                      </p:cBhvr>
                                    </p:animEffect>
                                  </p:childTnLst>
                                </p:cTn>
                              </p:par>
                            </p:childTnLst>
                          </p:cTn>
                        </p:par>
                        <p:par>
                          <p:cTn id="22" fill="hold" nodeType="afterGroup">
                            <p:stCondLst>
                              <p:cond delay="3000"/>
                            </p:stCondLst>
                            <p:childTnLst>
                              <p:par>
                                <p:cTn id="23" presetID="22" presetClass="entr" presetSubtype="8" fill="hold" grpId="0" nodeType="afterEffect">
                                  <p:stCondLst>
                                    <p:cond delay="2000"/>
                                  </p:stCondLst>
                                  <p:childTnLst>
                                    <p:set>
                                      <p:cBhvr>
                                        <p:cTn id="24" dur="1" fill="hold">
                                          <p:stCondLst>
                                            <p:cond delay="0"/>
                                          </p:stCondLst>
                                        </p:cTn>
                                        <p:tgtEl>
                                          <p:spTgt spid="103429">
                                            <p:txEl>
                                              <p:pRg st="1" end="1"/>
                                            </p:txEl>
                                          </p:spTgt>
                                        </p:tgtEl>
                                        <p:attrNameLst>
                                          <p:attrName>style.visibility</p:attrName>
                                        </p:attrNameLst>
                                      </p:cBhvr>
                                      <p:to>
                                        <p:strVal val="visible"/>
                                      </p:to>
                                    </p:set>
                                    <p:animEffect transition="in" filter="wipe(left)">
                                      <p:cBhvr>
                                        <p:cTn id="25" dur="500"/>
                                        <p:tgtEl>
                                          <p:spTgt spid="103429">
                                            <p:txEl>
                                              <p:pRg st="1" end="1"/>
                                            </p:txEl>
                                          </p:spTgt>
                                        </p:tgtEl>
                                      </p:cBhvr>
                                    </p:animEffect>
                                  </p:childTnLst>
                                </p:cTn>
                              </p:par>
                            </p:childTnLst>
                          </p:cTn>
                        </p:par>
                        <p:par>
                          <p:cTn id="26" fill="hold" nodeType="afterGroup">
                            <p:stCondLst>
                              <p:cond delay="5500"/>
                            </p:stCondLst>
                            <p:childTnLst>
                              <p:par>
                                <p:cTn id="27" presetID="22" presetClass="entr" presetSubtype="8" fill="hold" grpId="0" nodeType="afterEffect">
                                  <p:stCondLst>
                                    <p:cond delay="2000"/>
                                  </p:stCondLst>
                                  <p:childTnLst>
                                    <p:set>
                                      <p:cBhvr>
                                        <p:cTn id="28" dur="1" fill="hold">
                                          <p:stCondLst>
                                            <p:cond delay="0"/>
                                          </p:stCondLst>
                                        </p:cTn>
                                        <p:tgtEl>
                                          <p:spTgt spid="103429">
                                            <p:txEl>
                                              <p:pRg st="2" end="2"/>
                                            </p:txEl>
                                          </p:spTgt>
                                        </p:tgtEl>
                                        <p:attrNameLst>
                                          <p:attrName>style.visibility</p:attrName>
                                        </p:attrNameLst>
                                      </p:cBhvr>
                                      <p:to>
                                        <p:strVal val="visible"/>
                                      </p:to>
                                    </p:set>
                                    <p:animEffect transition="in" filter="wipe(left)">
                                      <p:cBhvr>
                                        <p:cTn id="29" dur="500"/>
                                        <p:tgtEl>
                                          <p:spTgt spid="103429">
                                            <p:txEl>
                                              <p:pRg st="2" end="2"/>
                                            </p:txEl>
                                          </p:spTgt>
                                        </p:tgtEl>
                                      </p:cBhvr>
                                    </p:animEffect>
                                  </p:childTnLst>
                                </p:cTn>
                              </p:par>
                            </p:childTnLst>
                          </p:cTn>
                        </p:par>
                        <p:par>
                          <p:cTn id="30" fill="hold" nodeType="afterGroup">
                            <p:stCondLst>
                              <p:cond delay="8000"/>
                            </p:stCondLst>
                            <p:childTnLst>
                              <p:par>
                                <p:cTn id="31" presetID="22" presetClass="entr" presetSubtype="8" fill="hold" grpId="0" nodeType="afterEffect">
                                  <p:stCondLst>
                                    <p:cond delay="2000"/>
                                  </p:stCondLst>
                                  <p:childTnLst>
                                    <p:set>
                                      <p:cBhvr>
                                        <p:cTn id="32" dur="1" fill="hold">
                                          <p:stCondLst>
                                            <p:cond delay="0"/>
                                          </p:stCondLst>
                                        </p:cTn>
                                        <p:tgtEl>
                                          <p:spTgt spid="103429">
                                            <p:txEl>
                                              <p:pRg st="3" end="3"/>
                                            </p:txEl>
                                          </p:spTgt>
                                        </p:tgtEl>
                                        <p:attrNameLst>
                                          <p:attrName>style.visibility</p:attrName>
                                        </p:attrNameLst>
                                      </p:cBhvr>
                                      <p:to>
                                        <p:strVal val="visible"/>
                                      </p:to>
                                    </p:set>
                                    <p:animEffect transition="in" filter="wipe(left)">
                                      <p:cBhvr>
                                        <p:cTn id="33" dur="500"/>
                                        <p:tgtEl>
                                          <p:spTgt spid="103429">
                                            <p:txEl>
                                              <p:pRg st="3" end="3"/>
                                            </p:txEl>
                                          </p:spTgt>
                                        </p:tgtEl>
                                      </p:cBhvr>
                                    </p:animEffect>
                                  </p:childTnLst>
                                </p:cTn>
                              </p:par>
                            </p:childTnLst>
                          </p:cTn>
                        </p:par>
                        <p:par>
                          <p:cTn id="34" fill="hold" nodeType="afterGroup">
                            <p:stCondLst>
                              <p:cond delay="10500"/>
                            </p:stCondLst>
                            <p:childTnLst>
                              <p:par>
                                <p:cTn id="35" presetID="22" presetClass="entr" presetSubtype="8" fill="hold" grpId="0" nodeType="afterEffect">
                                  <p:stCondLst>
                                    <p:cond delay="2000"/>
                                  </p:stCondLst>
                                  <p:childTnLst>
                                    <p:set>
                                      <p:cBhvr>
                                        <p:cTn id="36" dur="1" fill="hold">
                                          <p:stCondLst>
                                            <p:cond delay="0"/>
                                          </p:stCondLst>
                                        </p:cTn>
                                        <p:tgtEl>
                                          <p:spTgt spid="103429">
                                            <p:txEl>
                                              <p:pRg st="4" end="4"/>
                                            </p:txEl>
                                          </p:spTgt>
                                        </p:tgtEl>
                                        <p:attrNameLst>
                                          <p:attrName>style.visibility</p:attrName>
                                        </p:attrNameLst>
                                      </p:cBhvr>
                                      <p:to>
                                        <p:strVal val="visible"/>
                                      </p:to>
                                    </p:set>
                                    <p:animEffect transition="in" filter="wipe(left)">
                                      <p:cBhvr>
                                        <p:cTn id="37" dur="500"/>
                                        <p:tgtEl>
                                          <p:spTgt spid="1034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autoUpdateAnimBg="0"/>
      <p:bldP spid="103427" grpId="0" build="p" autoUpdateAnimBg="0"/>
      <p:bldP spid="103428" grpId="0" animBg="1" autoUpdateAnimBg="0"/>
      <p:bldP spid="103429" grpId="0" build="p" autoUpdateAnimBg="0" advAuto="200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The Complexity Class NP</a:t>
            </a:r>
          </a:p>
        </p:txBody>
      </p:sp>
      <p:sp>
        <p:nvSpPr>
          <p:cNvPr id="104451" name="Text Box 3"/>
          <p:cNvSpPr txBox="1">
            <a:spLocks noChangeArrowheads="1"/>
          </p:cNvSpPr>
          <p:nvPr/>
        </p:nvSpPr>
        <p:spPr bwMode="auto">
          <a:xfrm>
            <a:off x="228600" y="838200"/>
            <a:ext cx="8686800" cy="1400175"/>
          </a:xfrm>
          <a:prstGeom prst="rect">
            <a:avLst/>
          </a:prstGeom>
          <a:solidFill>
            <a:schemeClr val="accent3">
              <a:lumMod val="95000"/>
            </a:schemeClr>
          </a:solidFill>
          <a:ln w="285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lvl1pPr algn="l" defTabSz="858838" eaLnBrk="0" hangingPunct="0">
              <a:defRPr sz="2400">
                <a:solidFill>
                  <a:schemeClr val="tx1"/>
                </a:solidFill>
                <a:latin typeface="Times New Roman" pitchFamily="18" charset="0"/>
              </a:defRPr>
            </a:lvl1pPr>
            <a:lvl2pPr marL="1128713" indent="-457200" algn="l" defTabSz="858838" eaLnBrk="0" hangingPunct="0">
              <a:defRPr sz="2400">
                <a:solidFill>
                  <a:schemeClr val="tx1"/>
                </a:solidFill>
                <a:latin typeface="Times New Roman" pitchFamily="18" charset="0"/>
              </a:defRPr>
            </a:lvl2pPr>
            <a:lvl3pPr marL="1776413" indent="-457200" algn="l" defTabSz="858838" eaLnBrk="0" hangingPunct="0">
              <a:defRPr sz="2400">
                <a:solidFill>
                  <a:schemeClr val="tx1"/>
                </a:solidFill>
                <a:latin typeface="Times New Roman" pitchFamily="18" charset="0"/>
              </a:defRPr>
            </a:lvl3pPr>
            <a:lvl4pPr marL="2424113" indent="-457200" algn="l" defTabSz="858838" eaLnBrk="0" hangingPunct="0">
              <a:defRPr sz="2400">
                <a:solidFill>
                  <a:schemeClr val="tx1"/>
                </a:solidFill>
                <a:latin typeface="Times New Roman" pitchFamily="18" charset="0"/>
              </a:defRPr>
            </a:lvl4pPr>
            <a:lvl5pPr marL="3071813" indent="-457200" algn="l" defTabSz="858838" eaLnBrk="0" hangingPunct="0">
              <a:defRPr sz="2400">
                <a:solidFill>
                  <a:schemeClr val="tx1"/>
                </a:solidFill>
                <a:latin typeface="Times New Roman" pitchFamily="18" charset="0"/>
              </a:defRPr>
            </a:lvl5pPr>
            <a:lvl6pPr marL="3529013" indent="-457200" defTabSz="858838" eaLnBrk="0" fontAlgn="base" hangingPunct="0">
              <a:spcBef>
                <a:spcPct val="0"/>
              </a:spcBef>
              <a:spcAft>
                <a:spcPct val="0"/>
              </a:spcAft>
              <a:defRPr sz="2400">
                <a:solidFill>
                  <a:schemeClr val="tx1"/>
                </a:solidFill>
                <a:latin typeface="Times New Roman" pitchFamily="18" charset="0"/>
              </a:defRPr>
            </a:lvl6pPr>
            <a:lvl7pPr marL="3986213" indent="-457200" defTabSz="858838" eaLnBrk="0" fontAlgn="base" hangingPunct="0">
              <a:spcBef>
                <a:spcPct val="0"/>
              </a:spcBef>
              <a:spcAft>
                <a:spcPct val="0"/>
              </a:spcAft>
              <a:defRPr sz="2400">
                <a:solidFill>
                  <a:schemeClr val="tx1"/>
                </a:solidFill>
                <a:latin typeface="Times New Roman" pitchFamily="18" charset="0"/>
              </a:defRPr>
            </a:lvl7pPr>
            <a:lvl8pPr marL="4443413" indent="-457200" defTabSz="858838" eaLnBrk="0" fontAlgn="base" hangingPunct="0">
              <a:spcBef>
                <a:spcPct val="0"/>
              </a:spcBef>
              <a:spcAft>
                <a:spcPct val="0"/>
              </a:spcAft>
              <a:defRPr sz="2400">
                <a:solidFill>
                  <a:schemeClr val="tx1"/>
                </a:solidFill>
                <a:latin typeface="Times New Roman" pitchFamily="18" charset="0"/>
              </a:defRPr>
            </a:lvl8pPr>
            <a:lvl9pPr marL="4900613" indent="-457200" defTabSz="858838"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latin typeface="Arial" pitchFamily="34" charset="0"/>
              </a:rPr>
              <a:t>NP</a:t>
            </a:r>
            <a:r>
              <a:rPr lang="en-US" dirty="0">
                <a:latin typeface="Arial" pitchFamily="34" charset="0"/>
              </a:rPr>
              <a:t>  = </a:t>
            </a:r>
            <a:r>
              <a:rPr lang="en-US" b="1" dirty="0">
                <a:solidFill>
                  <a:srgbClr val="CC0000"/>
                </a:solidFill>
                <a:latin typeface="Arial" pitchFamily="34" charset="0"/>
              </a:rPr>
              <a:t>N</a:t>
            </a:r>
            <a:r>
              <a:rPr lang="en-US" dirty="0">
                <a:latin typeface="Arial" pitchFamily="34" charset="0"/>
              </a:rPr>
              <a:t>on-deterministic </a:t>
            </a:r>
            <a:r>
              <a:rPr lang="en-US" b="1" dirty="0">
                <a:solidFill>
                  <a:srgbClr val="CC0000"/>
                </a:solidFill>
                <a:latin typeface="Arial" pitchFamily="34" charset="0"/>
              </a:rPr>
              <a:t>P</a:t>
            </a:r>
            <a:r>
              <a:rPr lang="en-US" dirty="0">
                <a:latin typeface="Arial" pitchFamily="34" charset="0"/>
              </a:rPr>
              <a:t>olynomial time:</a:t>
            </a:r>
          </a:p>
          <a:p>
            <a:pPr eaLnBrk="1" hangingPunct="1"/>
            <a:r>
              <a:rPr lang="en-US" sz="2000" dirty="0">
                <a:latin typeface="Arial" pitchFamily="34" charset="0"/>
              </a:rPr>
              <a:t>	</a:t>
            </a:r>
          </a:p>
          <a:p>
            <a:pPr eaLnBrk="1" hangingPunct="1"/>
            <a:r>
              <a:rPr lang="en-US" sz="2000" dirty="0">
                <a:latin typeface="Arial" pitchFamily="34" charset="0"/>
              </a:rPr>
              <a:t>	the class of decision problems that admit a non-deterministic 	polynomial time algorithm.</a:t>
            </a:r>
          </a:p>
        </p:txBody>
      </p:sp>
      <p:sp>
        <p:nvSpPr>
          <p:cNvPr id="104452" name="Rectangle 4"/>
          <p:cNvSpPr>
            <a:spLocks noChangeArrowheads="1"/>
          </p:cNvSpPr>
          <p:nvPr/>
        </p:nvSpPr>
        <p:spPr bwMode="auto">
          <a:xfrm>
            <a:off x="304800" y="2514600"/>
            <a:ext cx="86868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defTabSz="576263">
              <a:spcBef>
                <a:spcPct val="50000"/>
              </a:spcBef>
            </a:pPr>
            <a:r>
              <a:rPr lang="en-US" sz="2000" dirty="0"/>
              <a:t>Decision problem A </a:t>
            </a:r>
          </a:p>
          <a:p>
            <a:pPr algn="l" defTabSz="576263">
              <a:spcBef>
                <a:spcPct val="50000"/>
              </a:spcBef>
            </a:pPr>
            <a:r>
              <a:rPr lang="en-US" sz="2000" dirty="0"/>
              <a:t>Decision language of A:</a:t>
            </a:r>
            <a:r>
              <a:rPr lang="en-US" sz="2000" dirty="0">
                <a:latin typeface="Arial" pitchFamily="34" charset="0"/>
              </a:rPr>
              <a:t>    </a:t>
            </a:r>
            <a:r>
              <a:rPr lang="en-US" sz="2000" dirty="0"/>
              <a:t>L</a:t>
            </a:r>
            <a:r>
              <a:rPr lang="en-US" sz="2000" baseline="-25000" dirty="0"/>
              <a:t>A</a:t>
            </a:r>
            <a:r>
              <a:rPr lang="en-US" sz="2000" dirty="0"/>
              <a:t>  =  {  </a:t>
            </a:r>
            <a:r>
              <a:rPr lang="en-US" sz="2000" dirty="0">
                <a:sym typeface="Symbol" pitchFamily="18" charset="2"/>
              </a:rPr>
              <a:t></a:t>
            </a:r>
            <a:r>
              <a:rPr lang="en-US" sz="2000" dirty="0"/>
              <a:t>I</a:t>
            </a:r>
            <a:r>
              <a:rPr lang="en-US" sz="2000" dirty="0">
                <a:sym typeface="Symbol" pitchFamily="18" charset="2"/>
              </a:rPr>
              <a:t></a:t>
            </a:r>
            <a:r>
              <a:rPr lang="en-US" sz="2000" dirty="0"/>
              <a:t>  |   I is a “yes” instance of problem A}</a:t>
            </a:r>
            <a:endParaRPr lang="en-US" sz="2000" dirty="0">
              <a:sym typeface="Symbol" pitchFamily="18" charset="2"/>
            </a:endParaRPr>
          </a:p>
          <a:p>
            <a:pPr algn="l" defTabSz="576263">
              <a:spcBef>
                <a:spcPct val="50000"/>
              </a:spcBef>
            </a:pPr>
            <a:endParaRPr lang="en-US" sz="2000" dirty="0">
              <a:sym typeface="Symbol" pitchFamily="18" charset="2"/>
            </a:endParaRPr>
          </a:p>
          <a:p>
            <a:pPr algn="l" defTabSz="576263">
              <a:spcBef>
                <a:spcPct val="50000"/>
              </a:spcBef>
            </a:pPr>
            <a:r>
              <a:rPr lang="en-US" sz="2000" dirty="0">
                <a:sym typeface="Symbol" pitchFamily="18" charset="2"/>
              </a:rPr>
              <a:t>A  NP</a:t>
            </a:r>
            <a:br>
              <a:rPr lang="en-US" sz="2000" dirty="0">
                <a:sym typeface="Symbol" pitchFamily="18" charset="2"/>
              </a:rPr>
            </a:br>
            <a:r>
              <a:rPr lang="en-US" sz="2000" dirty="0">
                <a:sym typeface="Symbol" pitchFamily="18" charset="2"/>
              </a:rPr>
              <a:t>	</a:t>
            </a:r>
            <a:r>
              <a:rPr lang="en-US" sz="2000" dirty="0"/>
              <a:t> 	L</a:t>
            </a:r>
            <a:r>
              <a:rPr lang="en-US" sz="2000" baseline="-25000" dirty="0"/>
              <a:t>A</a:t>
            </a:r>
            <a:r>
              <a:rPr lang="en-US" sz="2000" dirty="0"/>
              <a:t>  =  {  </a:t>
            </a:r>
            <a:r>
              <a:rPr lang="en-US" sz="2000" dirty="0">
                <a:sym typeface="Symbol" pitchFamily="18" charset="2"/>
              </a:rPr>
              <a:t></a:t>
            </a:r>
            <a:r>
              <a:rPr lang="en-US" sz="2000" dirty="0"/>
              <a:t>I</a:t>
            </a:r>
            <a:r>
              <a:rPr lang="en-US" sz="2000" dirty="0">
                <a:sym typeface="Symbol" pitchFamily="18" charset="2"/>
              </a:rPr>
              <a:t></a:t>
            </a:r>
            <a:r>
              <a:rPr lang="en-US" sz="2000" dirty="0"/>
              <a:t>  |  </a:t>
            </a:r>
            <a:r>
              <a:rPr lang="en-US" sz="2000" i="1" dirty="0"/>
              <a:t>ALG</a:t>
            </a:r>
            <a:r>
              <a:rPr lang="en-US" sz="2000" dirty="0"/>
              <a:t>(I) = “yes”}</a:t>
            </a:r>
            <a:br>
              <a:rPr lang="en-US" sz="2000" dirty="0"/>
            </a:br>
            <a:r>
              <a:rPr lang="en-US" sz="2000" dirty="0"/>
              <a:t>     		</a:t>
            </a:r>
            <a:r>
              <a:rPr lang="en-US" sz="2000" dirty="0">
                <a:sym typeface="Symbol" pitchFamily="18" charset="2"/>
              </a:rPr>
              <a:t>for some </a:t>
            </a:r>
            <a:r>
              <a:rPr lang="en-US" sz="2000" u="sng" dirty="0">
                <a:sym typeface="Symbol" pitchFamily="18" charset="2"/>
              </a:rPr>
              <a:t>non-deterministic</a:t>
            </a:r>
            <a:r>
              <a:rPr lang="en-US" sz="2000" dirty="0">
                <a:sym typeface="Symbol" pitchFamily="18" charset="2"/>
              </a:rPr>
              <a:t> polynomial time algorithm </a:t>
            </a:r>
            <a:r>
              <a:rPr lang="en-US" sz="2000" i="1" dirty="0">
                <a:sym typeface="Symbol" pitchFamily="18" charset="2"/>
              </a:rPr>
              <a:t>ALG</a:t>
            </a:r>
            <a:br>
              <a:rPr lang="en-US" sz="2000" i="1" dirty="0">
                <a:sym typeface="Symbol" pitchFamily="18" charset="2"/>
              </a:rPr>
            </a:br>
            <a:r>
              <a:rPr lang="en-US" sz="2000" i="1" dirty="0">
                <a:sym typeface="Symbol" pitchFamily="18" charset="2"/>
              </a:rPr>
              <a:t>		</a:t>
            </a:r>
            <a:r>
              <a:rPr lang="en-US" sz="2000" dirty="0">
                <a:solidFill>
                  <a:srgbClr val="CC0000"/>
                </a:solidFill>
                <a:sym typeface="Symbol" pitchFamily="18" charset="2"/>
              </a:rPr>
              <a:t>(</a:t>
            </a:r>
            <a:r>
              <a:rPr lang="en-US" sz="2000" i="1" dirty="0">
                <a:solidFill>
                  <a:srgbClr val="CC0000"/>
                </a:solidFill>
                <a:sym typeface="Symbol" pitchFamily="18" charset="2"/>
              </a:rPr>
              <a:t>ALG </a:t>
            </a:r>
            <a:r>
              <a:rPr lang="en-US" sz="2000" dirty="0">
                <a:solidFill>
                  <a:srgbClr val="CC0000"/>
                </a:solidFill>
                <a:sym typeface="Symbol" pitchFamily="18" charset="2"/>
              </a:rPr>
              <a:t>gives no termination guarantee on “no” instances!)</a:t>
            </a:r>
          </a:p>
          <a:p>
            <a:pPr algn="l" defTabSz="576263">
              <a:spcBef>
                <a:spcPct val="50000"/>
              </a:spcBef>
              <a:buFont typeface="Symbol" pitchFamily="18" charset="2"/>
              <a:buNone/>
            </a:pPr>
            <a:r>
              <a:rPr lang="en-US" sz="2000" dirty="0">
                <a:sym typeface="Symbol" pitchFamily="18" charset="2"/>
              </a:rPr>
              <a:t>	 	</a:t>
            </a:r>
            <a:r>
              <a:rPr lang="en-US" sz="2000" dirty="0"/>
              <a:t>L</a:t>
            </a:r>
            <a:r>
              <a:rPr lang="en-US" sz="2000" baseline="-25000" dirty="0"/>
              <a:t>A</a:t>
            </a:r>
            <a:r>
              <a:rPr lang="en-US" sz="2000" dirty="0"/>
              <a:t>  =  { </a:t>
            </a:r>
            <a:r>
              <a:rPr lang="en-US" sz="2000" dirty="0">
                <a:sym typeface="Symbol" pitchFamily="18" charset="2"/>
              </a:rPr>
              <a:t></a:t>
            </a:r>
            <a:r>
              <a:rPr lang="en-US" sz="2000" dirty="0"/>
              <a:t>I</a:t>
            </a:r>
            <a:r>
              <a:rPr lang="en-US" sz="2000" dirty="0">
                <a:sym typeface="Symbol" pitchFamily="18" charset="2"/>
              </a:rPr>
              <a:t></a:t>
            </a:r>
            <a:r>
              <a:rPr lang="en-US" sz="2000" dirty="0"/>
              <a:t> | </a:t>
            </a:r>
            <a:r>
              <a:rPr lang="en-US" sz="2000" dirty="0">
                <a:sym typeface="Symbol" pitchFamily="18" charset="2"/>
              </a:rPr>
              <a:t> solution certificate S, |S|  poly(|I|), </a:t>
            </a:r>
            <a:r>
              <a:rPr lang="en-US" sz="2000" i="1" dirty="0"/>
              <a:t>Verify</a:t>
            </a:r>
            <a:r>
              <a:rPr lang="en-US" sz="2000" dirty="0"/>
              <a:t>(I, S) = “yes”}</a:t>
            </a:r>
            <a:br>
              <a:rPr lang="en-US" sz="2000" dirty="0"/>
            </a:br>
            <a:r>
              <a:rPr lang="en-US" sz="2000" dirty="0"/>
              <a:t>     		</a:t>
            </a:r>
            <a:r>
              <a:rPr lang="en-US" sz="2000" dirty="0">
                <a:sym typeface="Symbol" pitchFamily="18" charset="2"/>
              </a:rPr>
              <a:t>for some </a:t>
            </a:r>
            <a:r>
              <a:rPr lang="en-US" sz="2000" u="sng" dirty="0">
                <a:sym typeface="Symbol" pitchFamily="18" charset="2"/>
              </a:rPr>
              <a:t>deterministic</a:t>
            </a:r>
            <a:r>
              <a:rPr lang="en-US" sz="2000" dirty="0">
                <a:sym typeface="Symbol" pitchFamily="18" charset="2"/>
              </a:rPr>
              <a:t> algorithm </a:t>
            </a:r>
            <a:r>
              <a:rPr lang="en-US" sz="2000" i="1" dirty="0">
                <a:sym typeface="Symbol" pitchFamily="18" charset="2"/>
              </a:rPr>
              <a:t>Verify </a:t>
            </a:r>
            <a:r>
              <a:rPr lang="en-US" sz="2000" dirty="0">
                <a:sym typeface="Symbol" pitchFamily="18" charset="2"/>
              </a:rPr>
              <a:t>with running time  poly(|I|).</a:t>
            </a:r>
            <a:br>
              <a:rPr lang="en-US" sz="2000" dirty="0">
                <a:sym typeface="Symbol" pitchFamily="18" charset="2"/>
              </a:rPr>
            </a:br>
            <a:r>
              <a:rPr lang="en-US" sz="2000" dirty="0">
                <a:sym typeface="Symbol" pitchFamily="18" charset="2"/>
              </a:rPr>
              <a:t>		</a:t>
            </a:r>
            <a:r>
              <a:rPr lang="en-US" sz="2000" dirty="0">
                <a:solidFill>
                  <a:srgbClr val="CC0000"/>
                </a:solidFill>
                <a:sym typeface="Symbol" pitchFamily="18" charset="2"/>
              </a:rPr>
              <a:t>(Note: the “guessed” solution certificate S cannot be too large. </a:t>
            </a:r>
            <a:br>
              <a:rPr lang="en-US" sz="2000" dirty="0">
                <a:solidFill>
                  <a:srgbClr val="CC0000"/>
                </a:solidFill>
                <a:sym typeface="Symbol" pitchFamily="18" charset="2"/>
              </a:rPr>
            </a:br>
            <a:r>
              <a:rPr lang="en-US" sz="2000" dirty="0">
                <a:solidFill>
                  <a:srgbClr val="CC0000"/>
                </a:solidFill>
                <a:sym typeface="Symbol" pitchFamily="18" charset="2"/>
              </a:rPr>
              <a:t>		It must satisfy:  |S|  poly(|I|). </a:t>
            </a:r>
            <a:r>
              <a:rPr lang="en-US" sz="2000" dirty="0">
                <a:solidFill>
                  <a:srgbClr val="CC0000"/>
                </a:solidFill>
                <a:cs typeface="Times New Roman" pitchFamily="18" charset="0"/>
                <a:sym typeface="Symbol" pitchFamily="18" charset="2"/>
              </a:rPr>
              <a:t>See Exercise </a:t>
            </a:r>
            <a:r>
              <a:rPr lang="en-US" sz="2000" dirty="0" smtClean="0">
                <a:solidFill>
                  <a:srgbClr val="CC0000"/>
                </a:solidFill>
                <a:cs typeface="Times New Roman" pitchFamily="18" charset="0"/>
                <a:sym typeface="Symbol" pitchFamily="18" charset="2"/>
              </a:rPr>
              <a:t>9 </a:t>
            </a:r>
            <a:r>
              <a:rPr lang="en-US" sz="2000" dirty="0">
                <a:solidFill>
                  <a:srgbClr val="CC0000"/>
                </a:solidFill>
                <a:cs typeface="Times New Roman" pitchFamily="18" charset="0"/>
                <a:sym typeface="Symbol" pitchFamily="18" charset="2"/>
              </a:rPr>
              <a:t>at the end of these slides.</a:t>
            </a:r>
            <a:r>
              <a:rPr lang="en-US" sz="2000" dirty="0">
                <a:solidFill>
                  <a:srgbClr val="CC0000"/>
                </a:solidFill>
                <a:sym typeface="Symbol" pitchFamily="18" charset="2"/>
              </a:rPr>
              <a: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500" fill="hold"/>
                                        <p:tgtEl>
                                          <p:spTgt spid="104450"/>
                                        </p:tgtEl>
                                        <p:attrNameLst>
                                          <p:attrName>ppt_w</p:attrName>
                                        </p:attrNameLst>
                                      </p:cBhvr>
                                      <p:tavLst>
                                        <p:tav tm="0">
                                          <p:val>
                                            <p:fltVal val="0"/>
                                          </p:val>
                                        </p:tav>
                                        <p:tav tm="100000">
                                          <p:val>
                                            <p:strVal val="#ppt_w"/>
                                          </p:val>
                                        </p:tav>
                                      </p:tavLst>
                                    </p:anim>
                                    <p:anim calcmode="lin" valueType="num">
                                      <p:cBhvr>
                                        <p:cTn id="8" dur="500" fill="hold"/>
                                        <p:tgtEl>
                                          <p:spTgt spid="10445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wipe(up)">
                                      <p:cBhvr>
                                        <p:cTn id="12" dur="500"/>
                                        <p:tgtEl>
                                          <p:spTgt spid="104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2">
                                            <p:txEl>
                                              <p:pRg st="0" end="0"/>
                                            </p:txEl>
                                          </p:spTgt>
                                        </p:tgtEl>
                                        <p:attrNameLst>
                                          <p:attrName>style.visibility</p:attrName>
                                        </p:attrNameLst>
                                      </p:cBhvr>
                                      <p:to>
                                        <p:strVal val="visible"/>
                                      </p:to>
                                    </p:set>
                                    <p:animEffect transition="in" filter="wipe(left)">
                                      <p:cBhvr>
                                        <p:cTn id="17" dur="500"/>
                                        <p:tgtEl>
                                          <p:spTgt spid="1044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2">
                                            <p:txEl>
                                              <p:pRg st="1" end="1"/>
                                            </p:txEl>
                                          </p:spTgt>
                                        </p:tgtEl>
                                        <p:attrNameLst>
                                          <p:attrName>style.visibility</p:attrName>
                                        </p:attrNameLst>
                                      </p:cBhvr>
                                      <p:to>
                                        <p:strVal val="visible"/>
                                      </p:to>
                                    </p:set>
                                    <p:animEffect transition="in" filter="wipe(left)">
                                      <p:cBhvr>
                                        <p:cTn id="22" dur="500"/>
                                        <p:tgtEl>
                                          <p:spTgt spid="10445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52">
                                            <p:txEl>
                                              <p:pRg st="3" end="3"/>
                                            </p:txEl>
                                          </p:spTgt>
                                        </p:tgtEl>
                                        <p:attrNameLst>
                                          <p:attrName>style.visibility</p:attrName>
                                        </p:attrNameLst>
                                      </p:cBhvr>
                                      <p:to>
                                        <p:strVal val="visible"/>
                                      </p:to>
                                    </p:set>
                                    <p:animEffect transition="in" filter="wipe(left)">
                                      <p:cBhvr>
                                        <p:cTn id="27" dur="500"/>
                                        <p:tgtEl>
                                          <p:spTgt spid="10445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452">
                                            <p:txEl>
                                              <p:pRg st="4" end="4"/>
                                            </p:txEl>
                                          </p:spTgt>
                                        </p:tgtEl>
                                        <p:attrNameLst>
                                          <p:attrName>style.visibility</p:attrName>
                                        </p:attrNameLst>
                                      </p:cBhvr>
                                      <p:to>
                                        <p:strVal val="visible"/>
                                      </p:to>
                                    </p:set>
                                    <p:animEffect transition="in" filter="wipe(left)">
                                      <p:cBhvr>
                                        <p:cTn id="32" dur="500"/>
                                        <p:tgtEl>
                                          <p:spTgt spid="1044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nimBg="1" autoUpdateAnimBg="0"/>
      <p:bldP spid="104451" grpId="0" animBg="1" autoUpdateAnimBg="0"/>
      <p:bldP spid="10445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tx1"/>
                </a:solidFill>
                <a:latin typeface="Arial Rounded MT Bold" pitchFamily="34" charset="0"/>
              </a:rPr>
              <a:t>P, NP, EXP</a:t>
            </a:r>
          </a:p>
        </p:txBody>
      </p:sp>
      <p:grpSp>
        <p:nvGrpSpPr>
          <p:cNvPr id="106512" name="Group 16"/>
          <p:cNvGrpSpPr>
            <a:grpSpLocks/>
          </p:cNvGrpSpPr>
          <p:nvPr/>
        </p:nvGrpSpPr>
        <p:grpSpPr bwMode="auto">
          <a:xfrm>
            <a:off x="457200" y="762000"/>
            <a:ext cx="8305800" cy="5867400"/>
            <a:chOff x="288" y="480"/>
            <a:chExt cx="5232" cy="3696"/>
          </a:xfrm>
        </p:grpSpPr>
        <p:sp>
          <p:nvSpPr>
            <p:cNvPr id="106502" name="Oval 6"/>
            <p:cNvSpPr>
              <a:spLocks noChangeArrowheads="1"/>
            </p:cNvSpPr>
            <p:nvPr/>
          </p:nvSpPr>
          <p:spPr bwMode="auto">
            <a:xfrm>
              <a:off x="288" y="912"/>
              <a:ext cx="5232" cy="3264"/>
            </a:xfrm>
            <a:prstGeom prst="ellipse">
              <a:avLst/>
            </a:prstGeom>
            <a:solidFill>
              <a:schemeClr val="bg1"/>
            </a:solidFill>
            <a:ln w="3175">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6505" name="Oval 9"/>
            <p:cNvSpPr>
              <a:spLocks noChangeArrowheads="1"/>
            </p:cNvSpPr>
            <p:nvPr/>
          </p:nvSpPr>
          <p:spPr bwMode="auto">
            <a:xfrm rot="-1480423">
              <a:off x="1141" y="1387"/>
              <a:ext cx="3691" cy="2179"/>
            </a:xfrm>
            <a:prstGeom prst="ellipse">
              <a:avLst/>
            </a:prstGeom>
            <a:solidFill>
              <a:srgbClr val="FFCCCC"/>
            </a:solidFill>
            <a:ln w="3175">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6506" name="Rectangle 10"/>
            <p:cNvSpPr>
              <a:spLocks noChangeArrowheads="1"/>
            </p:cNvSpPr>
            <p:nvPr/>
          </p:nvSpPr>
          <p:spPr bwMode="auto">
            <a:xfrm>
              <a:off x="1536" y="124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b="1">
                  <a:solidFill>
                    <a:schemeClr val="tx2"/>
                  </a:solidFill>
                  <a:latin typeface="Arial" pitchFamily="34" charset="0"/>
                </a:rPr>
                <a:t>EXP</a:t>
              </a:r>
            </a:p>
          </p:txBody>
        </p:sp>
        <p:sp>
          <p:nvSpPr>
            <p:cNvPr id="106507" name="Oval 11"/>
            <p:cNvSpPr>
              <a:spLocks noChangeArrowheads="1"/>
            </p:cNvSpPr>
            <p:nvPr/>
          </p:nvSpPr>
          <p:spPr bwMode="auto">
            <a:xfrm>
              <a:off x="1632" y="2256"/>
              <a:ext cx="2304" cy="1104"/>
            </a:xfrm>
            <a:prstGeom prst="ellipse">
              <a:avLst/>
            </a:prstGeom>
            <a:solidFill>
              <a:srgbClr val="CCFF99"/>
            </a:solidFill>
            <a:ln w="19050">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06508" name="Rectangle 12"/>
            <p:cNvSpPr>
              <a:spLocks noChangeArrowheads="1"/>
            </p:cNvSpPr>
            <p:nvPr/>
          </p:nvSpPr>
          <p:spPr bwMode="auto">
            <a:xfrm>
              <a:off x="2727" y="264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b="1">
                  <a:solidFill>
                    <a:schemeClr val="tx2"/>
                  </a:solidFill>
                  <a:latin typeface="Arial" pitchFamily="34" charset="0"/>
                </a:rPr>
                <a:t>P</a:t>
              </a:r>
            </a:p>
          </p:txBody>
        </p:sp>
        <p:sp>
          <p:nvSpPr>
            <p:cNvPr id="106509" name="Rectangle 13"/>
            <p:cNvSpPr>
              <a:spLocks noChangeArrowheads="1"/>
            </p:cNvSpPr>
            <p:nvPr/>
          </p:nvSpPr>
          <p:spPr bwMode="auto">
            <a:xfrm>
              <a:off x="3243" y="16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b="1">
                  <a:solidFill>
                    <a:schemeClr val="tx2"/>
                  </a:solidFill>
                  <a:latin typeface="Arial" pitchFamily="34" charset="0"/>
                </a:rPr>
                <a:t>NP</a:t>
              </a:r>
            </a:p>
          </p:txBody>
        </p:sp>
        <p:sp>
          <p:nvSpPr>
            <p:cNvPr id="106511" name="Rectangle 15"/>
            <p:cNvSpPr>
              <a:spLocks noChangeArrowheads="1"/>
            </p:cNvSpPr>
            <p:nvPr/>
          </p:nvSpPr>
          <p:spPr bwMode="auto">
            <a:xfrm>
              <a:off x="288" y="480"/>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Symbol" pitchFamily="18" charset="2"/>
                <a:buNone/>
              </a:pPr>
              <a:r>
                <a:rPr lang="en-US">
                  <a:solidFill>
                    <a:schemeClr val="hlink"/>
                  </a:solidFill>
                  <a:sym typeface="Symbol" pitchFamily="18" charset="2"/>
                </a:rPr>
                <a:t>“P vs NP”       “polynomial time</a:t>
              </a:r>
              <a:r>
                <a:rPr lang="en-US">
                  <a:sym typeface="Symbol" pitchFamily="18" charset="2"/>
                </a:rPr>
                <a:t>  </a:t>
              </a:r>
              <a:r>
                <a:rPr lang="en-US">
                  <a:solidFill>
                    <a:srgbClr val="CC0000"/>
                  </a:solidFill>
                  <a:sym typeface="Symbol" pitchFamily="18" charset="2"/>
                </a:rPr>
                <a:t>Construction</a:t>
              </a:r>
              <a:r>
                <a:rPr lang="en-US">
                  <a:sym typeface="Symbol" pitchFamily="18" charset="2"/>
                </a:rPr>
                <a:t> </a:t>
              </a:r>
              <a:r>
                <a:rPr lang="en-US">
                  <a:solidFill>
                    <a:schemeClr val="hlink"/>
                  </a:solidFill>
                  <a:sym typeface="Symbol" pitchFamily="18" charset="2"/>
                </a:rPr>
                <a:t>vs</a:t>
              </a:r>
              <a:r>
                <a:rPr lang="en-US">
                  <a:sym typeface="Symbol" pitchFamily="18" charset="2"/>
                </a:rPr>
                <a:t> </a:t>
              </a:r>
              <a:r>
                <a:rPr lang="en-US">
                  <a:solidFill>
                    <a:srgbClr val="CC0000"/>
                  </a:solidFill>
                  <a:sym typeface="Symbol" pitchFamily="18" charset="2"/>
                </a:rPr>
                <a:t>Verification</a:t>
              </a:r>
              <a:r>
                <a:rPr lang="en-US">
                  <a:sym typeface="Symbol" pitchFamily="18" charset="2"/>
                </a:rPr>
                <a:t>”</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p:cTn id="7" dur="500" fill="hold"/>
                                        <p:tgtEl>
                                          <p:spTgt spid="106498"/>
                                        </p:tgtEl>
                                        <p:attrNameLst>
                                          <p:attrName>ppt_w</p:attrName>
                                        </p:attrNameLst>
                                      </p:cBhvr>
                                      <p:tavLst>
                                        <p:tav tm="0">
                                          <p:val>
                                            <p:fltVal val="0"/>
                                          </p:val>
                                        </p:tav>
                                        <p:tav tm="100000">
                                          <p:val>
                                            <p:strVal val="#ppt_w"/>
                                          </p:val>
                                        </p:tav>
                                      </p:tavLst>
                                    </p:anim>
                                    <p:anim calcmode="lin" valueType="num">
                                      <p:cBhvr>
                                        <p:cTn id="8" dur="500" fill="hold"/>
                                        <p:tgtEl>
                                          <p:spTgt spid="10649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06512"/>
                                        </p:tgtEl>
                                        <p:attrNameLst>
                                          <p:attrName>style.visibility</p:attrName>
                                        </p:attrNameLst>
                                      </p:cBhvr>
                                      <p:to>
                                        <p:strVal val="visible"/>
                                      </p:to>
                                    </p:set>
                                    <p:animEffect transition="in" filter="wipe(up)">
                                      <p:cBhvr>
                                        <p:cTn id="13" dur="500"/>
                                        <p:tgtEl>
                                          <p:spTgt spid="106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The </a:t>
            </a:r>
            <a:r>
              <a:rPr lang="en-US" sz="2800" dirty="0" smtClean="0">
                <a:solidFill>
                  <a:schemeClr val="tx1"/>
                </a:solidFill>
                <a:latin typeface="Arial Rounded MT Bold" pitchFamily="34" charset="0"/>
              </a:rPr>
              <a:t>  $</a:t>
            </a:r>
            <a:r>
              <a:rPr lang="en-US" sz="2800" dirty="0">
                <a:solidFill>
                  <a:schemeClr val="tx1"/>
                </a:solidFill>
                <a:latin typeface="Arial Rounded MT Bold" pitchFamily="34" charset="0"/>
              </a:rPr>
              <a:t>1,000,000 </a:t>
            </a:r>
            <a:r>
              <a:rPr lang="en-US" sz="2800" dirty="0" smtClean="0">
                <a:solidFill>
                  <a:schemeClr val="tx1"/>
                </a:solidFill>
                <a:latin typeface="Arial Rounded MT Bold" pitchFamily="34" charset="0"/>
              </a:rPr>
              <a:t>  Question</a:t>
            </a:r>
            <a:endParaRPr lang="en-US" sz="2800" dirty="0">
              <a:solidFill>
                <a:schemeClr val="tx1"/>
              </a:solidFill>
              <a:latin typeface="Arial Rounded MT Bold" pitchFamily="34" charset="0"/>
            </a:endParaRPr>
          </a:p>
        </p:txBody>
      </p:sp>
      <p:sp>
        <p:nvSpPr>
          <p:cNvPr id="107530" name="Text Box 10"/>
          <p:cNvSpPr txBox="1">
            <a:spLocks noChangeArrowheads="1"/>
          </p:cNvSpPr>
          <p:nvPr/>
        </p:nvSpPr>
        <p:spPr bwMode="auto">
          <a:xfrm>
            <a:off x="152400" y="762000"/>
            <a:ext cx="8778875"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lgn="l" eaLnBrk="0" hangingPunct="0">
              <a:defRPr sz="2400">
                <a:solidFill>
                  <a:schemeClr val="tx1"/>
                </a:solidFill>
                <a:latin typeface="Times New Roman" pitchFamily="18" charset="0"/>
              </a:defRPr>
            </a:lvl1pPr>
            <a:lvl2pPr marL="566738"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5000"/>
              </a:lnSpc>
              <a:buFont typeface="Wingdings" pitchFamily="2" charset="2"/>
              <a:buChar char="§"/>
            </a:pPr>
            <a:r>
              <a:rPr lang="en-US" sz="2000" dirty="0"/>
              <a:t>P </a:t>
            </a:r>
            <a:r>
              <a:rPr lang="en-US" sz="2000" dirty="0">
                <a:sym typeface="Symbol" pitchFamily="18" charset="2"/>
              </a:rPr>
              <a:t> </a:t>
            </a:r>
            <a:r>
              <a:rPr lang="en-US" sz="2000" dirty="0"/>
              <a:t>NP</a:t>
            </a:r>
          </a:p>
          <a:p>
            <a:pPr eaLnBrk="1" hangingPunct="1">
              <a:lnSpc>
                <a:spcPct val="95000"/>
              </a:lnSpc>
              <a:buFont typeface="Wingdings" pitchFamily="2" charset="2"/>
              <a:buChar char="§"/>
            </a:pPr>
            <a:endParaRPr lang="en-US" sz="2000" dirty="0">
              <a:solidFill>
                <a:schemeClr val="hlink"/>
              </a:solidFill>
            </a:endParaRPr>
          </a:p>
          <a:p>
            <a:pPr eaLnBrk="1" hangingPunct="1">
              <a:lnSpc>
                <a:spcPct val="95000"/>
              </a:lnSpc>
              <a:buFont typeface="Wingdings" pitchFamily="2" charset="2"/>
              <a:buChar char="§"/>
            </a:pPr>
            <a:r>
              <a:rPr lang="en-US" sz="2000" dirty="0">
                <a:solidFill>
                  <a:schemeClr val="hlink"/>
                </a:solidFill>
              </a:rPr>
              <a:t>[Steven Cook, 1971]:</a:t>
            </a:r>
            <a:r>
              <a:rPr lang="en-US" sz="2000" dirty="0"/>
              <a:t>  Is P = NP  or   P </a:t>
            </a:r>
            <a:r>
              <a:rPr lang="en-US" sz="2000" dirty="0">
                <a:sym typeface="Symbol" pitchFamily="18" charset="2"/>
              </a:rPr>
              <a:t> NP ?</a:t>
            </a:r>
            <a:br>
              <a:rPr lang="en-US" sz="2000" dirty="0">
                <a:sym typeface="Symbol" pitchFamily="18" charset="2"/>
              </a:rPr>
            </a:br>
            <a:r>
              <a:rPr lang="en-US" sz="2000" dirty="0">
                <a:sym typeface="Symbol" pitchFamily="18" charset="2"/>
              </a:rPr>
              <a:t>This has turned out to be one of the most challenging open problems in all of mathematics and computer science!</a:t>
            </a:r>
          </a:p>
          <a:p>
            <a:pPr eaLnBrk="1" hangingPunct="1">
              <a:lnSpc>
                <a:spcPct val="95000"/>
              </a:lnSpc>
              <a:buFont typeface="Wingdings" pitchFamily="2" charset="2"/>
              <a:buChar char="§"/>
            </a:pPr>
            <a:endParaRPr lang="en-US" sz="2000" dirty="0">
              <a:sym typeface="Symbol" pitchFamily="18" charset="2"/>
            </a:endParaRPr>
          </a:p>
          <a:p>
            <a:pPr eaLnBrk="1" hangingPunct="1">
              <a:lnSpc>
                <a:spcPct val="95000"/>
              </a:lnSpc>
              <a:buFont typeface="Wingdings" pitchFamily="2" charset="2"/>
              <a:buChar char="§"/>
            </a:pPr>
            <a:r>
              <a:rPr lang="en-US" sz="2000" dirty="0">
                <a:sym typeface="Symbol" pitchFamily="18" charset="2"/>
              </a:rPr>
              <a:t>At the turn of the 20</a:t>
            </a:r>
            <a:r>
              <a:rPr lang="en-US" sz="2000" baseline="30000" dirty="0">
                <a:sym typeface="Symbol" pitchFamily="18" charset="2"/>
              </a:rPr>
              <a:t>th</a:t>
            </a:r>
            <a:r>
              <a:rPr lang="en-US" sz="2000" dirty="0">
                <a:sym typeface="Symbol" pitchFamily="18" charset="2"/>
              </a:rPr>
              <a:t> century, The </a:t>
            </a:r>
            <a:r>
              <a:rPr lang="en-US" sz="2000" dirty="0">
                <a:sym typeface="Symbol" pitchFamily="18" charset="2"/>
                <a:hlinkClick r:id="rId2"/>
              </a:rPr>
              <a:t>Clay Mathematics Institute</a:t>
            </a:r>
            <a:r>
              <a:rPr lang="en-US" sz="2000" dirty="0">
                <a:sym typeface="Symbol" pitchFamily="18" charset="2"/>
              </a:rPr>
              <a:t>  posted 9  </a:t>
            </a:r>
            <a:br>
              <a:rPr lang="en-US" sz="2000" dirty="0">
                <a:sym typeface="Symbol" pitchFamily="18" charset="2"/>
              </a:rPr>
            </a:br>
            <a:r>
              <a:rPr lang="en-US" sz="2000" dirty="0">
                <a:sym typeface="Symbol" pitchFamily="18" charset="2"/>
              </a:rPr>
              <a:t>“</a:t>
            </a:r>
            <a:r>
              <a:rPr lang="en-US" sz="2000" dirty="0" err="1">
                <a:sym typeface="Symbol" pitchFamily="18" charset="2"/>
              </a:rPr>
              <a:t>Millenium</a:t>
            </a:r>
            <a:r>
              <a:rPr lang="en-US" sz="2000" dirty="0">
                <a:sym typeface="Symbol" pitchFamily="18" charset="2"/>
              </a:rPr>
              <a:t> Problems” with an award of $1,000,000 for the solution</a:t>
            </a:r>
            <a:br>
              <a:rPr lang="en-US" sz="2000" dirty="0">
                <a:sym typeface="Symbol" pitchFamily="18" charset="2"/>
              </a:rPr>
            </a:br>
            <a:r>
              <a:rPr lang="en-US" sz="2000" dirty="0">
                <a:sym typeface="Symbol" pitchFamily="18" charset="2"/>
              </a:rPr>
              <a:t>of any one of them.     </a:t>
            </a:r>
            <a:r>
              <a:rPr lang="en-US" sz="2000" dirty="0">
                <a:solidFill>
                  <a:schemeClr val="accent2"/>
                </a:solidFill>
                <a:sym typeface="Symbol" pitchFamily="18" charset="2"/>
              </a:rPr>
              <a:t>The “</a:t>
            </a:r>
            <a:r>
              <a:rPr lang="en-US" sz="2000" dirty="0">
                <a:solidFill>
                  <a:schemeClr val="accent2"/>
                </a:solidFill>
              </a:rPr>
              <a:t>P </a:t>
            </a:r>
            <a:r>
              <a:rPr lang="en-US" sz="2000" dirty="0" err="1" smtClean="0">
                <a:solidFill>
                  <a:schemeClr val="accent2"/>
                </a:solidFill>
                <a:sym typeface="Symbol" pitchFamily="18" charset="2"/>
              </a:rPr>
              <a:t>vs</a:t>
            </a:r>
            <a:r>
              <a:rPr lang="en-US" sz="2000" dirty="0" smtClean="0">
                <a:solidFill>
                  <a:schemeClr val="accent2"/>
                </a:solidFill>
                <a:sym typeface="Symbol" pitchFamily="18" charset="2"/>
              </a:rPr>
              <a:t> </a:t>
            </a:r>
            <a:r>
              <a:rPr lang="en-US" sz="2000" dirty="0">
                <a:solidFill>
                  <a:schemeClr val="accent2"/>
                </a:solidFill>
                <a:sym typeface="Symbol" pitchFamily="18" charset="2"/>
              </a:rPr>
              <a:t>NP” question is one of them.</a:t>
            </a:r>
          </a:p>
          <a:p>
            <a:pPr eaLnBrk="1" hangingPunct="1">
              <a:lnSpc>
                <a:spcPct val="95000"/>
              </a:lnSpc>
              <a:buFont typeface="Wingdings" pitchFamily="2" charset="2"/>
              <a:buChar char="§"/>
            </a:pPr>
            <a:endParaRPr lang="en-US" sz="2000" dirty="0">
              <a:sym typeface="Symbol" pitchFamily="18" charset="2"/>
            </a:endParaRPr>
          </a:p>
          <a:p>
            <a:pPr eaLnBrk="1" hangingPunct="1">
              <a:lnSpc>
                <a:spcPct val="95000"/>
              </a:lnSpc>
              <a:buFont typeface="Wingdings" pitchFamily="2" charset="2"/>
              <a:buChar char="§"/>
            </a:pPr>
            <a:r>
              <a:rPr lang="en-US" sz="2000" dirty="0"/>
              <a:t>P </a:t>
            </a:r>
            <a:r>
              <a:rPr lang="en-US" sz="2000" dirty="0">
                <a:sym typeface="Symbol" pitchFamily="18" charset="2"/>
              </a:rPr>
              <a:t> NP      there exist problems in NP – P.</a:t>
            </a:r>
            <a:br>
              <a:rPr lang="en-US" sz="2000" dirty="0">
                <a:sym typeface="Symbol" pitchFamily="18" charset="2"/>
              </a:rPr>
            </a:br>
            <a:r>
              <a:rPr lang="en-US" sz="2000" dirty="0">
                <a:sym typeface="Symbol" pitchFamily="18" charset="2"/>
              </a:rPr>
              <a:t>The quest in search of such problems led to the question</a:t>
            </a:r>
            <a:br>
              <a:rPr lang="en-US" sz="2000" dirty="0">
                <a:sym typeface="Symbol" pitchFamily="18" charset="2"/>
              </a:rPr>
            </a:br>
            <a:r>
              <a:rPr lang="en-US" sz="2000" dirty="0">
                <a:sym typeface="Symbol" pitchFamily="18" charset="2"/>
              </a:rPr>
              <a:t>	“what are the hardest problems in NP?” </a:t>
            </a:r>
            <a:br>
              <a:rPr lang="en-US" sz="2000" dirty="0">
                <a:sym typeface="Symbol" pitchFamily="18" charset="2"/>
              </a:rPr>
            </a:br>
            <a:r>
              <a:rPr lang="en-US" sz="2000" dirty="0">
                <a:sym typeface="Symbol" pitchFamily="18" charset="2"/>
              </a:rPr>
              <a:t>This gave rise to the class </a:t>
            </a:r>
            <a:r>
              <a:rPr lang="en-US" sz="2000" dirty="0" smtClean="0">
                <a:sym typeface="Symbol" pitchFamily="18" charset="2"/>
              </a:rPr>
              <a:t>of </a:t>
            </a:r>
            <a:r>
              <a:rPr lang="en-US" sz="2000" b="1" dirty="0">
                <a:solidFill>
                  <a:srgbClr val="CC0000"/>
                </a:solidFill>
                <a:sym typeface="Symbol" pitchFamily="18" charset="2"/>
              </a:rPr>
              <a:t>NP-complete</a:t>
            </a:r>
            <a:r>
              <a:rPr lang="en-US" sz="2000" dirty="0">
                <a:sym typeface="Symbol" pitchFamily="18" charset="2"/>
              </a:rPr>
              <a:t> problems; the hardest in NP.</a:t>
            </a:r>
          </a:p>
          <a:p>
            <a:pPr eaLnBrk="1" hangingPunct="1">
              <a:lnSpc>
                <a:spcPct val="95000"/>
              </a:lnSpc>
              <a:buFont typeface="Wingdings" pitchFamily="2" charset="2"/>
              <a:buChar char="§"/>
            </a:pPr>
            <a:endParaRPr lang="en-US" sz="2000" dirty="0">
              <a:sym typeface="Symbol" pitchFamily="18" charset="2"/>
            </a:endParaRPr>
          </a:p>
          <a:p>
            <a:pPr eaLnBrk="1" hangingPunct="1">
              <a:lnSpc>
                <a:spcPct val="95000"/>
              </a:lnSpc>
              <a:buFont typeface="Wingdings" pitchFamily="2" charset="2"/>
              <a:buChar char="§"/>
            </a:pPr>
            <a:r>
              <a:rPr lang="en-US" sz="2000" dirty="0">
                <a:solidFill>
                  <a:schemeClr val="hlink"/>
                </a:solidFill>
              </a:rPr>
              <a:t>[Steven Cook, 1971] </a:t>
            </a:r>
            <a:r>
              <a:rPr lang="en-US" sz="2000" dirty="0"/>
              <a:t>discovered the first NP-complete problem:  SAT</a:t>
            </a:r>
          </a:p>
          <a:p>
            <a:pPr eaLnBrk="1" hangingPunct="1">
              <a:lnSpc>
                <a:spcPct val="95000"/>
              </a:lnSpc>
              <a:buFont typeface="Wingdings" pitchFamily="2" charset="2"/>
              <a:buChar char="§"/>
            </a:pPr>
            <a:r>
              <a:rPr lang="en-US" sz="2000" dirty="0">
                <a:solidFill>
                  <a:schemeClr val="hlink"/>
                </a:solidFill>
              </a:rPr>
              <a:t>[Richard Karp, 1972]</a:t>
            </a:r>
            <a:r>
              <a:rPr lang="en-US" sz="2000" dirty="0"/>
              <a:t> published a long list of other NP-complete problems. These were seemingly intractable (?) highly researched problems, with important applications in science technology and engineering.</a:t>
            </a:r>
          </a:p>
          <a:p>
            <a:pPr eaLnBrk="1" hangingPunct="1">
              <a:lnSpc>
                <a:spcPct val="95000"/>
              </a:lnSpc>
              <a:buFont typeface="Wingdings" pitchFamily="2" charset="2"/>
              <a:buChar char="§"/>
            </a:pPr>
            <a:r>
              <a:rPr lang="en-US" sz="2000" dirty="0"/>
              <a:t>By now there are thousands of published NP-complete problems.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p:cTn id="7" dur="500" fill="hold"/>
                                        <p:tgtEl>
                                          <p:spTgt spid="107522"/>
                                        </p:tgtEl>
                                        <p:attrNameLst>
                                          <p:attrName>ppt_w</p:attrName>
                                        </p:attrNameLst>
                                      </p:cBhvr>
                                      <p:tavLst>
                                        <p:tav tm="0">
                                          <p:val>
                                            <p:fltVal val="0"/>
                                          </p:val>
                                        </p:tav>
                                        <p:tav tm="100000">
                                          <p:val>
                                            <p:strVal val="#ppt_w"/>
                                          </p:val>
                                        </p:tav>
                                      </p:tavLst>
                                    </p:anim>
                                    <p:anim calcmode="lin" valueType="num">
                                      <p:cBhvr>
                                        <p:cTn id="8" dur="500" fill="hold"/>
                                        <p:tgtEl>
                                          <p:spTgt spid="10752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7530"/>
                                        </p:tgtEl>
                                        <p:attrNameLst>
                                          <p:attrName>style.visibility</p:attrName>
                                        </p:attrNameLst>
                                      </p:cBhvr>
                                      <p:to>
                                        <p:strVal val="visible"/>
                                      </p:to>
                                    </p:set>
                                    <p:animEffect transition="in" filter="wipe(up)">
                                      <p:cBhvr>
                                        <p:cTn id="13" dur="500"/>
                                        <p:tgtEl>
                                          <p:spTgt spid="10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P spid="10753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Search/OPT Problems: </a:t>
            </a:r>
            <a:r>
              <a:rPr lang="en-US" sz="2800" dirty="0">
                <a:solidFill>
                  <a:schemeClr val="hlink"/>
                </a:solidFill>
                <a:latin typeface="Arial Rounded MT Bold" pitchFamily="34" charset="0"/>
              </a:rPr>
              <a:t> HARD</a:t>
            </a:r>
            <a:r>
              <a:rPr lang="en-US" sz="2800" dirty="0">
                <a:solidFill>
                  <a:schemeClr val="tx1"/>
                </a:solidFill>
                <a:latin typeface="Arial Rounded MT Bold" pitchFamily="34" charset="0"/>
              </a:rPr>
              <a:t>  </a:t>
            </a:r>
            <a:r>
              <a:rPr lang="en-US" sz="2800" dirty="0" err="1">
                <a:solidFill>
                  <a:schemeClr val="tx1"/>
                </a:solidFill>
                <a:latin typeface="Arial Rounded MT Bold" pitchFamily="34" charset="0"/>
              </a:rPr>
              <a:t>vs</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EASY</a:t>
            </a:r>
          </a:p>
        </p:txBody>
      </p:sp>
      <p:grpSp>
        <p:nvGrpSpPr>
          <p:cNvPr id="101387" name="Group 11"/>
          <p:cNvGrpSpPr>
            <a:grpSpLocks/>
          </p:cNvGrpSpPr>
          <p:nvPr/>
        </p:nvGrpSpPr>
        <p:grpSpPr bwMode="auto">
          <a:xfrm>
            <a:off x="762000" y="1219200"/>
            <a:ext cx="7543800" cy="3810000"/>
            <a:chOff x="480" y="768"/>
            <a:chExt cx="4752" cy="2400"/>
          </a:xfrm>
        </p:grpSpPr>
        <p:sp>
          <p:nvSpPr>
            <p:cNvPr id="101380" name="Text Box 4"/>
            <p:cNvSpPr txBox="1">
              <a:spLocks noChangeArrowheads="1"/>
            </p:cNvSpPr>
            <p:nvPr/>
          </p:nvSpPr>
          <p:spPr bwMode="auto">
            <a:xfrm>
              <a:off x="480" y="768"/>
              <a:ext cx="2610" cy="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hlink"/>
                  </a:solidFill>
                </a:rPr>
                <a:t>Hard Problems (NP-complete)</a:t>
              </a:r>
            </a:p>
            <a:p>
              <a:endParaRPr lang="en-US" sz="2000">
                <a:solidFill>
                  <a:schemeClr val="hlink"/>
                </a:solidFill>
              </a:endParaRPr>
            </a:p>
            <a:p>
              <a:r>
                <a:rPr lang="en-US" sz="2000">
                  <a:solidFill>
                    <a:schemeClr val="hlink"/>
                  </a:solidFill>
                </a:rPr>
                <a:t>Integer Linear Programming</a:t>
              </a:r>
            </a:p>
            <a:p>
              <a:r>
                <a:rPr lang="en-US" sz="2000">
                  <a:solidFill>
                    <a:schemeClr val="hlink"/>
                  </a:solidFill>
                </a:rPr>
                <a:t>3SAT</a:t>
              </a:r>
            </a:p>
            <a:p>
              <a:r>
                <a:rPr lang="en-US" sz="2000">
                  <a:solidFill>
                    <a:schemeClr val="hlink"/>
                  </a:solidFill>
                </a:rPr>
                <a:t>3Color</a:t>
              </a:r>
            </a:p>
            <a:p>
              <a:r>
                <a:rPr lang="en-US" sz="2000">
                  <a:solidFill>
                    <a:schemeClr val="hlink"/>
                  </a:solidFill>
                </a:rPr>
                <a:t>Minimum Spanning Path</a:t>
              </a:r>
            </a:p>
            <a:p>
              <a:r>
                <a:rPr lang="en-US" sz="2000">
                  <a:solidFill>
                    <a:schemeClr val="hlink"/>
                  </a:solidFill>
                </a:rPr>
                <a:t>Longest Path</a:t>
              </a:r>
            </a:p>
            <a:p>
              <a:r>
                <a:rPr lang="en-US" sz="2000">
                  <a:solidFill>
                    <a:schemeClr val="hlink"/>
                  </a:solidFill>
                </a:rPr>
                <a:t>3D Matching</a:t>
              </a:r>
            </a:p>
            <a:p>
              <a:r>
                <a:rPr lang="en-US" sz="2000">
                  <a:solidFill>
                    <a:schemeClr val="hlink"/>
                  </a:solidFill>
                </a:rPr>
                <a:t>0-1 Knapsack</a:t>
              </a:r>
            </a:p>
            <a:p>
              <a:r>
                <a:rPr lang="en-US" sz="2000">
                  <a:solidFill>
                    <a:schemeClr val="hlink"/>
                  </a:solidFill>
                </a:rPr>
                <a:t>Independent Set</a:t>
              </a:r>
            </a:p>
            <a:p>
              <a:r>
                <a:rPr lang="en-US" sz="2000">
                  <a:solidFill>
                    <a:schemeClr val="hlink"/>
                  </a:solidFill>
                </a:rPr>
                <a:t>Hamiltonian Cycle</a:t>
              </a:r>
            </a:p>
            <a:p>
              <a:r>
                <a:rPr lang="en-US" sz="2000">
                  <a:solidFill>
                    <a:schemeClr val="hlink"/>
                  </a:solidFill>
                </a:rPr>
                <a:t>Max Cut</a:t>
              </a:r>
            </a:p>
          </p:txBody>
        </p:sp>
        <p:sp>
          <p:nvSpPr>
            <p:cNvPr id="101381" name="Text Box 5"/>
            <p:cNvSpPr txBox="1">
              <a:spLocks noChangeArrowheads="1"/>
            </p:cNvSpPr>
            <p:nvPr/>
          </p:nvSpPr>
          <p:spPr bwMode="auto">
            <a:xfrm>
              <a:off x="3264" y="768"/>
              <a:ext cx="1838" cy="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00"/>
                  </a:solidFill>
                </a:rPr>
                <a:t>Easy Problems (in P)</a:t>
              </a:r>
            </a:p>
            <a:p>
              <a:endParaRPr lang="en-US" sz="2000">
                <a:solidFill>
                  <a:schemeClr val="hlink"/>
                </a:solidFill>
              </a:endParaRPr>
            </a:p>
            <a:p>
              <a:r>
                <a:rPr lang="en-US" sz="2000">
                  <a:solidFill>
                    <a:srgbClr val="CC0000"/>
                  </a:solidFill>
                </a:rPr>
                <a:t>Linear Programming</a:t>
              </a:r>
            </a:p>
            <a:p>
              <a:r>
                <a:rPr lang="en-US" sz="2000">
                  <a:solidFill>
                    <a:srgbClr val="CC0000"/>
                  </a:solidFill>
                </a:rPr>
                <a:t>2SAT</a:t>
              </a:r>
            </a:p>
            <a:p>
              <a:r>
                <a:rPr lang="en-US" sz="2000">
                  <a:solidFill>
                    <a:srgbClr val="CC0000"/>
                  </a:solidFill>
                </a:rPr>
                <a:t>2Color</a:t>
              </a:r>
            </a:p>
            <a:p>
              <a:r>
                <a:rPr lang="en-US" sz="2000">
                  <a:solidFill>
                    <a:srgbClr val="CC0000"/>
                  </a:solidFill>
                </a:rPr>
                <a:t>Minimum Spanning Tree</a:t>
              </a:r>
            </a:p>
            <a:p>
              <a:r>
                <a:rPr lang="en-US" sz="2000">
                  <a:solidFill>
                    <a:srgbClr val="CC0000"/>
                  </a:solidFill>
                </a:rPr>
                <a:t>Shortest Path</a:t>
              </a:r>
            </a:p>
            <a:p>
              <a:r>
                <a:rPr lang="en-US" sz="2000">
                  <a:solidFill>
                    <a:srgbClr val="CC0000"/>
                  </a:solidFill>
                </a:rPr>
                <a:t>Matching</a:t>
              </a:r>
            </a:p>
            <a:p>
              <a:r>
                <a:rPr lang="en-US" sz="2000">
                  <a:solidFill>
                    <a:srgbClr val="CC0000"/>
                  </a:solidFill>
                </a:rPr>
                <a:t>Fractional Knapsack</a:t>
              </a:r>
            </a:p>
            <a:p>
              <a:r>
                <a:rPr lang="en-US" sz="2000">
                  <a:solidFill>
                    <a:srgbClr val="CC0000"/>
                  </a:solidFill>
                </a:rPr>
                <a:t>Independent Set on trees</a:t>
              </a:r>
            </a:p>
            <a:p>
              <a:r>
                <a:rPr lang="en-US" sz="2000">
                  <a:solidFill>
                    <a:srgbClr val="CC0000"/>
                  </a:solidFill>
                </a:rPr>
                <a:t>Eulerian Cycle</a:t>
              </a:r>
            </a:p>
            <a:p>
              <a:r>
                <a:rPr lang="en-US" sz="2000">
                  <a:solidFill>
                    <a:srgbClr val="CC0000"/>
                  </a:solidFill>
                </a:rPr>
                <a:t>Min Cut</a:t>
              </a:r>
            </a:p>
          </p:txBody>
        </p:sp>
        <p:sp>
          <p:nvSpPr>
            <p:cNvPr id="101382" name="Line 6"/>
            <p:cNvSpPr>
              <a:spLocks noChangeShapeType="1"/>
            </p:cNvSpPr>
            <p:nvPr/>
          </p:nvSpPr>
          <p:spPr bwMode="auto">
            <a:xfrm>
              <a:off x="480" y="768"/>
              <a:ext cx="475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1383" name="Line 7"/>
            <p:cNvSpPr>
              <a:spLocks noChangeShapeType="1"/>
            </p:cNvSpPr>
            <p:nvPr/>
          </p:nvSpPr>
          <p:spPr bwMode="auto">
            <a:xfrm>
              <a:off x="480" y="1152"/>
              <a:ext cx="475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1384" name="Line 8"/>
            <p:cNvSpPr>
              <a:spLocks noChangeShapeType="1"/>
            </p:cNvSpPr>
            <p:nvPr/>
          </p:nvSpPr>
          <p:spPr bwMode="auto">
            <a:xfrm>
              <a:off x="480" y="3168"/>
              <a:ext cx="475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grpSp>
      <p:sp>
        <p:nvSpPr>
          <p:cNvPr id="101385" name="Text Box 9"/>
          <p:cNvSpPr txBox="1">
            <a:spLocks noChangeArrowheads="1"/>
          </p:cNvSpPr>
          <p:nvPr/>
        </p:nvSpPr>
        <p:spPr bwMode="auto">
          <a:xfrm>
            <a:off x="609600" y="5257800"/>
            <a:ext cx="7772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Times New Roman" pitchFamily="18" charset="0"/>
              </a:defRPr>
            </a:lvl1pPr>
            <a:lvl2pPr marL="669925" indent="-295275"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Some (unresolved) exceptions:</a:t>
            </a:r>
          </a:p>
          <a:p>
            <a:pPr lvl="1" eaLnBrk="1" hangingPunct="1">
              <a:buFont typeface="Wingdings" pitchFamily="2" charset="2"/>
              <a:buChar char="§"/>
            </a:pPr>
            <a:r>
              <a:rPr lang="en-US">
                <a:solidFill>
                  <a:srgbClr val="990000"/>
                </a:solidFill>
              </a:rPr>
              <a:t>Graph Isomorphism</a:t>
            </a:r>
          </a:p>
          <a:p>
            <a:pPr lvl="1" eaLnBrk="1" hangingPunct="1">
              <a:buFont typeface="Wingdings" pitchFamily="2" charset="2"/>
              <a:buChar char="§"/>
            </a:pPr>
            <a:r>
              <a:rPr lang="en-US">
                <a:solidFill>
                  <a:srgbClr val="990000"/>
                </a:solidFill>
              </a:rPr>
              <a:t>Integer Factoring</a:t>
            </a:r>
            <a:r>
              <a:rPr lang="en-US" sz="2000">
                <a:solidFill>
                  <a:srgbClr val="990000"/>
                </a:solidFill>
              </a:rPr>
              <a:t>  </a:t>
            </a:r>
            <a:r>
              <a:rPr lang="en-US">
                <a:solidFill>
                  <a:srgbClr val="990000"/>
                </a:solidFill>
                <a:sym typeface="Symbol" pitchFamily="18" charset="2"/>
              </a:rPr>
              <a:t>  has fast Quantum Algorithm</a:t>
            </a:r>
          </a:p>
        </p:txBody>
      </p:sp>
      <p:sp>
        <p:nvSpPr>
          <p:cNvPr id="2" name="Slide Number Placeholder 1"/>
          <p:cNvSpPr>
            <a:spLocks noGrp="1"/>
          </p:cNvSpPr>
          <p:nvPr>
            <p:ph type="sldNum" sz="quarter" idx="12"/>
          </p:nvPr>
        </p:nvSpPr>
        <p:spPr/>
        <p:txBody>
          <a:bodyPr/>
          <a:lstStyle/>
          <a:p>
            <a:fld id="{3EDEDE8A-5CF4-4A0F-9B71-AAD942558277}"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p:cTn id="7" dur="500" fill="hold"/>
                                        <p:tgtEl>
                                          <p:spTgt spid="101378"/>
                                        </p:tgtEl>
                                        <p:attrNameLst>
                                          <p:attrName>ppt_w</p:attrName>
                                        </p:attrNameLst>
                                      </p:cBhvr>
                                      <p:tavLst>
                                        <p:tav tm="0">
                                          <p:val>
                                            <p:fltVal val="0"/>
                                          </p:val>
                                        </p:tav>
                                        <p:tav tm="100000">
                                          <p:val>
                                            <p:strVal val="#ppt_w"/>
                                          </p:val>
                                        </p:tav>
                                      </p:tavLst>
                                    </p:anim>
                                    <p:anim calcmode="lin" valueType="num">
                                      <p:cBhvr>
                                        <p:cTn id="8" dur="500" fill="hold"/>
                                        <p:tgtEl>
                                          <p:spTgt spid="10137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01387"/>
                                        </p:tgtEl>
                                        <p:attrNameLst>
                                          <p:attrName>style.visibility</p:attrName>
                                        </p:attrNameLst>
                                      </p:cBhvr>
                                      <p:to>
                                        <p:strVal val="visible"/>
                                      </p:to>
                                    </p:set>
                                    <p:animEffect transition="in" filter="wipe(up)">
                                      <p:cBhvr>
                                        <p:cTn id="13" dur="500"/>
                                        <p:tgtEl>
                                          <p:spTgt spid="1013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1385"/>
                                        </p:tgtEl>
                                        <p:attrNameLst>
                                          <p:attrName>style.visibility</p:attrName>
                                        </p:attrNameLst>
                                      </p:cBhvr>
                                      <p:to>
                                        <p:strVal val="visible"/>
                                      </p:to>
                                    </p:set>
                                    <p:animEffect transition="in" filter="wipe(left)">
                                      <p:cBhvr>
                                        <p:cTn id="18" dur="500"/>
                                        <p:tgtEl>
                                          <p:spTgt spid="10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autoUpdateAnimBg="0"/>
      <p:bldP spid="10138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rgbClr val="C00000"/>
                </a:solidFill>
                <a:latin typeface="Arial Rounded MT Bold" pitchFamily="34" charset="0"/>
              </a:rPr>
              <a:t>Complements</a:t>
            </a:r>
            <a:r>
              <a:rPr lang="en-US" sz="2800" dirty="0">
                <a:solidFill>
                  <a:schemeClr val="tx1"/>
                </a:solidFill>
                <a:latin typeface="Arial Rounded MT Bold" pitchFamily="34" charset="0"/>
              </a:rPr>
              <a:t> </a:t>
            </a:r>
            <a:r>
              <a:rPr lang="en-US" sz="2800" dirty="0" smtClean="0">
                <a:solidFill>
                  <a:schemeClr val="tx1"/>
                </a:solidFill>
                <a:latin typeface="Arial Rounded MT Bold" pitchFamily="34" charset="0"/>
              </a:rPr>
              <a:t> of  P  and  NP</a:t>
            </a:r>
            <a:endParaRPr lang="en-US" sz="2800" dirty="0">
              <a:solidFill>
                <a:srgbClr val="CC0000"/>
              </a:solidFill>
              <a:latin typeface="Arial Rounded MT Bold" pitchFamily="34" charset="0"/>
            </a:endParaRPr>
          </a:p>
        </p:txBody>
      </p:sp>
      <p:sp>
        <p:nvSpPr>
          <p:cNvPr id="108589" name="Rectangle 45"/>
          <p:cNvSpPr>
            <a:spLocks noChangeArrowheads="1"/>
          </p:cNvSpPr>
          <p:nvPr/>
        </p:nvSpPr>
        <p:spPr bwMode="auto">
          <a:xfrm>
            <a:off x="990600" y="5334000"/>
            <a:ext cx="6808788" cy="1243013"/>
          </a:xfrm>
          <a:prstGeom prst="rect">
            <a:avLst/>
          </a:prstGeom>
          <a:solidFill>
            <a:schemeClr val="accent3">
              <a:lumMod val="9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spAutoFit/>
          </a:bodyPr>
          <a:lstStyle/>
          <a:p>
            <a:r>
              <a:rPr lang="en-US" dirty="0"/>
              <a:t>NP is not known to be closed under complementation.</a:t>
            </a:r>
            <a:br>
              <a:rPr lang="en-US" dirty="0"/>
            </a:br>
            <a:endParaRPr lang="en-US" dirty="0"/>
          </a:p>
          <a:p>
            <a:r>
              <a:rPr lang="en-US" dirty="0"/>
              <a:t>P = co-P,   P </a:t>
            </a:r>
            <a:r>
              <a:rPr lang="en-US" dirty="0">
                <a:sym typeface="Symbol" pitchFamily="18" charset="2"/>
              </a:rPr>
              <a:t> NP,  co-P  co-NP.</a:t>
            </a:r>
            <a:endParaRPr lang="en-US" dirty="0"/>
          </a:p>
        </p:txBody>
      </p:sp>
      <p:sp>
        <p:nvSpPr>
          <p:cNvPr id="108596" name="Rectangle 52"/>
          <p:cNvSpPr>
            <a:spLocks noChangeArrowheads="1"/>
          </p:cNvSpPr>
          <p:nvPr/>
        </p:nvSpPr>
        <p:spPr bwMode="auto">
          <a:xfrm>
            <a:off x="1600200" y="838200"/>
            <a:ext cx="6187207" cy="868439"/>
          </a:xfrm>
          <a:prstGeom prst="rect">
            <a:avLst/>
          </a:prstGeom>
          <a:solidFill>
            <a:schemeClr val="accent3">
              <a:lumMod val="9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spAutoFit/>
          </a:bodyPr>
          <a:lstStyle/>
          <a:p>
            <a:pPr algn="l"/>
            <a:r>
              <a:rPr lang="en-US" dirty="0"/>
              <a:t>co-P     =  {</a:t>
            </a:r>
            <a:r>
              <a:rPr lang="en-US" dirty="0">
                <a:cs typeface="Times New Roman" pitchFamily="18" charset="0"/>
                <a:sym typeface="Symbol" pitchFamily="18" charset="2"/>
              </a:rPr>
              <a:t>A  |  </a:t>
            </a:r>
            <a:r>
              <a:rPr lang="en-US" dirty="0" smtClean="0">
                <a:cs typeface="Times New Roman" pitchFamily="18" charset="0"/>
                <a:sym typeface="Symbol" pitchFamily="18" charset="2"/>
              </a:rPr>
              <a:t>(complement </a:t>
            </a:r>
            <a:r>
              <a:rPr lang="en-US" dirty="0">
                <a:cs typeface="Times New Roman" pitchFamily="18" charset="0"/>
                <a:sym typeface="Symbol" pitchFamily="18" charset="2"/>
              </a:rPr>
              <a:t>of </a:t>
            </a:r>
            <a:r>
              <a:rPr lang="en-US" dirty="0" smtClean="0">
                <a:cs typeface="Times New Roman" pitchFamily="18" charset="0"/>
                <a:sym typeface="Symbol" pitchFamily="18" charset="2"/>
              </a:rPr>
              <a:t>A)  =  </a:t>
            </a:r>
            <a:r>
              <a:rPr lang="en-US" dirty="0">
                <a:cs typeface="Times New Roman" pitchFamily="18" charset="0"/>
                <a:sym typeface="Symbol" pitchFamily="18" charset="2"/>
              </a:rPr>
              <a:t>Ā </a:t>
            </a:r>
            <a:r>
              <a:rPr lang="en-US" dirty="0">
                <a:sym typeface="Symbol" pitchFamily="18" charset="2"/>
              </a:rPr>
              <a:t> P </a:t>
            </a:r>
            <a:r>
              <a:rPr lang="en-US" dirty="0" smtClean="0">
                <a:sym typeface="Symbol" pitchFamily="18" charset="2"/>
              </a:rPr>
              <a:t>   }</a:t>
            </a:r>
            <a:endParaRPr lang="en-US" dirty="0">
              <a:sym typeface="Symbol" pitchFamily="18" charset="2"/>
            </a:endParaRPr>
          </a:p>
          <a:p>
            <a:pPr algn="l"/>
            <a:r>
              <a:rPr lang="en-US" dirty="0"/>
              <a:t>co-NP  =  {</a:t>
            </a:r>
            <a:r>
              <a:rPr lang="en-US" dirty="0">
                <a:cs typeface="Times New Roman" pitchFamily="18" charset="0"/>
                <a:sym typeface="Symbol" pitchFamily="18" charset="2"/>
              </a:rPr>
              <a:t>A  |  </a:t>
            </a:r>
            <a:r>
              <a:rPr lang="en-US" dirty="0" smtClean="0">
                <a:cs typeface="Times New Roman" pitchFamily="18" charset="0"/>
                <a:sym typeface="Symbol" pitchFamily="18" charset="2"/>
              </a:rPr>
              <a:t>(complement </a:t>
            </a:r>
            <a:r>
              <a:rPr lang="en-US" dirty="0">
                <a:cs typeface="Times New Roman" pitchFamily="18" charset="0"/>
                <a:sym typeface="Symbol" pitchFamily="18" charset="2"/>
              </a:rPr>
              <a:t>of </a:t>
            </a:r>
            <a:r>
              <a:rPr lang="en-US" dirty="0" smtClean="0">
                <a:cs typeface="Times New Roman" pitchFamily="18" charset="0"/>
                <a:sym typeface="Symbol" pitchFamily="18" charset="2"/>
              </a:rPr>
              <a:t>A)  =  </a:t>
            </a:r>
            <a:r>
              <a:rPr lang="en-US" dirty="0">
                <a:cs typeface="Times New Roman" pitchFamily="18" charset="0"/>
                <a:sym typeface="Symbol" pitchFamily="18" charset="2"/>
              </a:rPr>
              <a:t>Ā </a:t>
            </a:r>
            <a:r>
              <a:rPr lang="en-US" dirty="0">
                <a:sym typeface="Symbol" pitchFamily="18" charset="2"/>
              </a:rPr>
              <a:t> NP }</a:t>
            </a:r>
          </a:p>
        </p:txBody>
      </p:sp>
      <p:grpSp>
        <p:nvGrpSpPr>
          <p:cNvPr id="108607" name="Group 63"/>
          <p:cNvGrpSpPr>
            <a:grpSpLocks/>
          </p:cNvGrpSpPr>
          <p:nvPr/>
        </p:nvGrpSpPr>
        <p:grpSpPr bwMode="auto">
          <a:xfrm>
            <a:off x="533400" y="1828800"/>
            <a:ext cx="8077200" cy="3276600"/>
            <a:chOff x="336" y="1152"/>
            <a:chExt cx="5088" cy="2064"/>
          </a:xfrm>
        </p:grpSpPr>
        <p:sp>
          <p:nvSpPr>
            <p:cNvPr id="108554" name="Text Box 10"/>
            <p:cNvSpPr txBox="1">
              <a:spLocks noChangeArrowheads="1"/>
            </p:cNvSpPr>
            <p:nvPr/>
          </p:nvSpPr>
          <p:spPr bwMode="auto">
            <a:xfrm>
              <a:off x="816" y="1200"/>
              <a:ext cx="37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dirty="0"/>
                <a:t>P is closed under complementation [P = co-P]: </a:t>
              </a:r>
              <a:br>
                <a:rPr lang="en-US" dirty="0"/>
              </a:br>
              <a:r>
                <a:rPr lang="en-US" dirty="0"/>
                <a:t>	</a:t>
              </a:r>
              <a:r>
                <a:rPr lang="en-US" dirty="0">
                  <a:sym typeface="Symbol" pitchFamily="18" charset="2"/>
                </a:rPr>
                <a:t>A: </a:t>
              </a:r>
              <a:r>
                <a:rPr lang="en-US" dirty="0"/>
                <a:t>   A </a:t>
              </a:r>
              <a:r>
                <a:rPr lang="en-US" dirty="0">
                  <a:sym typeface="Symbol" pitchFamily="18" charset="2"/>
                </a:rPr>
                <a:t> P     </a:t>
              </a:r>
              <a:r>
                <a:rPr lang="en-US" dirty="0">
                  <a:cs typeface="Times New Roman" pitchFamily="18" charset="0"/>
                  <a:sym typeface="Symbol" pitchFamily="18" charset="2"/>
                </a:rPr>
                <a:t>Ā </a:t>
              </a:r>
              <a:r>
                <a:rPr lang="en-US" dirty="0">
                  <a:sym typeface="Symbol" pitchFamily="18" charset="2"/>
                </a:rPr>
                <a:t> P</a:t>
              </a:r>
              <a:r>
                <a:rPr lang="en-US" sz="2000" dirty="0">
                  <a:sym typeface="Symbol" pitchFamily="18" charset="2"/>
                </a:rPr>
                <a:t> </a:t>
              </a:r>
            </a:p>
          </p:txBody>
        </p:sp>
        <p:sp>
          <p:nvSpPr>
            <p:cNvPr id="108556" name="Line 12"/>
            <p:cNvSpPr>
              <a:spLocks noChangeShapeType="1"/>
            </p:cNvSpPr>
            <p:nvPr/>
          </p:nvSpPr>
          <p:spPr bwMode="auto">
            <a:xfrm>
              <a:off x="864" y="240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8559" name="Line 15"/>
            <p:cNvSpPr>
              <a:spLocks noChangeShapeType="1"/>
            </p:cNvSpPr>
            <p:nvPr/>
          </p:nvSpPr>
          <p:spPr bwMode="auto">
            <a:xfrm flipV="1">
              <a:off x="1728" y="2208"/>
              <a:ext cx="28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8560" name="Line 16"/>
            <p:cNvSpPr>
              <a:spLocks noChangeShapeType="1"/>
            </p:cNvSpPr>
            <p:nvPr/>
          </p:nvSpPr>
          <p:spPr bwMode="auto">
            <a:xfrm>
              <a:off x="1728" y="2448"/>
              <a:ext cx="28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8561" name="Rectangle 17"/>
            <p:cNvSpPr>
              <a:spLocks noChangeArrowheads="1"/>
            </p:cNvSpPr>
            <p:nvPr/>
          </p:nvSpPr>
          <p:spPr bwMode="auto">
            <a:xfrm>
              <a:off x="576" y="2256"/>
              <a:ext cx="27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a:t>
              </a:r>
              <a:r>
                <a:rPr lang="en-US" sz="2000"/>
                <a:t>I</a:t>
              </a:r>
              <a:r>
                <a:rPr lang="en-US" sz="2000">
                  <a:sym typeface="Symbol" pitchFamily="18" charset="2"/>
                </a:rPr>
                <a:t></a:t>
              </a:r>
            </a:p>
          </p:txBody>
        </p:sp>
        <p:sp>
          <p:nvSpPr>
            <p:cNvPr id="108562" name="Rectangle 18"/>
            <p:cNvSpPr>
              <a:spLocks noChangeArrowheads="1"/>
            </p:cNvSpPr>
            <p:nvPr/>
          </p:nvSpPr>
          <p:spPr bwMode="auto">
            <a:xfrm>
              <a:off x="1968" y="2064"/>
              <a:ext cx="4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“yes”</a:t>
              </a:r>
            </a:p>
          </p:txBody>
        </p:sp>
        <p:sp>
          <p:nvSpPr>
            <p:cNvPr id="108563" name="Rectangle 19"/>
            <p:cNvSpPr>
              <a:spLocks noChangeArrowheads="1"/>
            </p:cNvSpPr>
            <p:nvPr/>
          </p:nvSpPr>
          <p:spPr bwMode="auto">
            <a:xfrm>
              <a:off x="1968" y="2448"/>
              <a:ext cx="4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“no”</a:t>
              </a:r>
            </a:p>
          </p:txBody>
        </p:sp>
        <p:sp>
          <p:nvSpPr>
            <p:cNvPr id="108574" name="Rectangle 30"/>
            <p:cNvSpPr>
              <a:spLocks noChangeArrowheads="1"/>
            </p:cNvSpPr>
            <p:nvPr/>
          </p:nvSpPr>
          <p:spPr bwMode="auto">
            <a:xfrm>
              <a:off x="1152" y="2208"/>
              <a:ext cx="672" cy="336"/>
            </a:xfrm>
            <a:prstGeom prst="rect">
              <a:avLst/>
            </a:prstGeom>
            <a:solidFill>
              <a:srgbClr val="FFCC00"/>
            </a:solidFill>
            <a:ln w="19050">
              <a:solidFill>
                <a:schemeClr val="bg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8558" name="Text Box 14"/>
            <p:cNvSpPr txBox="1">
              <a:spLocks noChangeArrowheads="1"/>
            </p:cNvSpPr>
            <p:nvPr/>
          </p:nvSpPr>
          <p:spPr bwMode="auto">
            <a:xfrm>
              <a:off x="1248" y="2256"/>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ALG</a:t>
              </a:r>
            </a:p>
          </p:txBody>
        </p:sp>
        <p:sp>
          <p:nvSpPr>
            <p:cNvPr id="108580" name="Rectangle 36"/>
            <p:cNvSpPr>
              <a:spLocks noChangeArrowheads="1"/>
            </p:cNvSpPr>
            <p:nvPr/>
          </p:nvSpPr>
          <p:spPr bwMode="auto">
            <a:xfrm>
              <a:off x="2640" y="2400"/>
              <a:ext cx="27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a:t>
              </a:r>
              <a:r>
                <a:rPr lang="en-US" sz="2000"/>
                <a:t>I</a:t>
              </a:r>
              <a:r>
                <a:rPr lang="en-US" sz="2000">
                  <a:sym typeface="Symbol" pitchFamily="18" charset="2"/>
                </a:rPr>
                <a:t></a:t>
              </a:r>
            </a:p>
          </p:txBody>
        </p:sp>
        <p:sp>
          <p:nvSpPr>
            <p:cNvPr id="108581" name="Rectangle 37"/>
            <p:cNvSpPr>
              <a:spLocks noChangeArrowheads="1"/>
            </p:cNvSpPr>
            <p:nvPr/>
          </p:nvSpPr>
          <p:spPr bwMode="auto">
            <a:xfrm>
              <a:off x="4874" y="2208"/>
              <a:ext cx="4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“no”</a:t>
              </a:r>
            </a:p>
          </p:txBody>
        </p:sp>
        <p:sp>
          <p:nvSpPr>
            <p:cNvPr id="108582" name="Rectangle 38"/>
            <p:cNvSpPr>
              <a:spLocks noChangeArrowheads="1"/>
            </p:cNvSpPr>
            <p:nvPr/>
          </p:nvSpPr>
          <p:spPr bwMode="auto">
            <a:xfrm>
              <a:off x="4822" y="2592"/>
              <a:ext cx="4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“yes”</a:t>
              </a:r>
            </a:p>
          </p:txBody>
        </p:sp>
        <p:sp>
          <p:nvSpPr>
            <p:cNvPr id="108583" name="Rectangle 39"/>
            <p:cNvSpPr>
              <a:spLocks noChangeArrowheads="1"/>
            </p:cNvSpPr>
            <p:nvPr/>
          </p:nvSpPr>
          <p:spPr bwMode="auto">
            <a:xfrm>
              <a:off x="3216" y="2016"/>
              <a:ext cx="1440" cy="1008"/>
            </a:xfrm>
            <a:prstGeom prst="rect">
              <a:avLst/>
            </a:prstGeom>
            <a:solidFill>
              <a:srgbClr val="FFFFFF"/>
            </a:solidFill>
            <a:ln w="3175">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8584" name="Text Box 40"/>
            <p:cNvSpPr txBox="1">
              <a:spLocks noChangeArrowheads="1"/>
            </p:cNvSpPr>
            <p:nvPr/>
          </p:nvSpPr>
          <p:spPr bwMode="auto">
            <a:xfrm>
              <a:off x="3264" y="2016"/>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ALG’</a:t>
              </a:r>
            </a:p>
          </p:txBody>
        </p:sp>
        <p:sp>
          <p:nvSpPr>
            <p:cNvPr id="108585" name="Rectangle 41"/>
            <p:cNvSpPr>
              <a:spLocks noChangeArrowheads="1"/>
            </p:cNvSpPr>
            <p:nvPr/>
          </p:nvSpPr>
          <p:spPr bwMode="auto">
            <a:xfrm>
              <a:off x="1344" y="1920"/>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08586" name="Rectangle 42"/>
            <p:cNvSpPr>
              <a:spLocks noChangeArrowheads="1"/>
            </p:cNvSpPr>
            <p:nvPr/>
          </p:nvSpPr>
          <p:spPr bwMode="auto">
            <a:xfrm>
              <a:off x="3792" y="1728"/>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cs typeface="Times New Roman" pitchFamily="18" charset="0"/>
                  <a:sym typeface="Symbol" pitchFamily="18" charset="2"/>
                </a:rPr>
                <a:t>Ā</a:t>
              </a:r>
            </a:p>
          </p:txBody>
        </p:sp>
        <p:sp>
          <p:nvSpPr>
            <p:cNvPr id="108597" name="Rectangle 53"/>
            <p:cNvSpPr>
              <a:spLocks noChangeArrowheads="1"/>
            </p:cNvSpPr>
            <p:nvPr/>
          </p:nvSpPr>
          <p:spPr bwMode="auto">
            <a:xfrm>
              <a:off x="336" y="1152"/>
              <a:ext cx="5088" cy="2064"/>
            </a:xfrm>
            <a:prstGeom prst="rect">
              <a:avLst/>
            </a:prstGeom>
            <a:noFill/>
            <a:ln w="1905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anchor="ctr">
              <a:spAutoFit/>
            </a:bodyPr>
            <a:lstStyle/>
            <a:p>
              <a:endParaRPr lang="en-CA"/>
            </a:p>
          </p:txBody>
        </p:sp>
        <p:sp>
          <p:nvSpPr>
            <p:cNvPr id="108600" name="Freeform 56"/>
            <p:cNvSpPr>
              <a:spLocks/>
            </p:cNvSpPr>
            <p:nvPr/>
          </p:nvSpPr>
          <p:spPr bwMode="auto">
            <a:xfrm>
              <a:off x="3984" y="2342"/>
              <a:ext cx="313" cy="154"/>
            </a:xfrm>
            <a:custGeom>
              <a:avLst/>
              <a:gdLst>
                <a:gd name="T0" fmla="*/ 0 w 313"/>
                <a:gd name="T1" fmla="*/ 154 h 154"/>
                <a:gd name="T2" fmla="*/ 313 w 313"/>
                <a:gd name="T3" fmla="*/ 0 h 154"/>
              </a:gdLst>
              <a:ahLst/>
              <a:cxnLst>
                <a:cxn ang="0">
                  <a:pos x="T0" y="T1"/>
                </a:cxn>
                <a:cxn ang="0">
                  <a:pos x="T2" y="T3"/>
                </a:cxn>
              </a:cxnLst>
              <a:rect l="0" t="0" r="r" b="b"/>
              <a:pathLst>
                <a:path w="313" h="154">
                  <a:moveTo>
                    <a:pt x="0" y="154"/>
                  </a:moveTo>
                  <a:lnTo>
                    <a:pt x="313"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8601" name="Freeform 57"/>
            <p:cNvSpPr>
              <a:spLocks/>
            </p:cNvSpPr>
            <p:nvPr/>
          </p:nvSpPr>
          <p:spPr bwMode="auto">
            <a:xfrm>
              <a:off x="3984" y="2592"/>
              <a:ext cx="286" cy="141"/>
            </a:xfrm>
            <a:custGeom>
              <a:avLst/>
              <a:gdLst>
                <a:gd name="T0" fmla="*/ 0 w 286"/>
                <a:gd name="T1" fmla="*/ 0 h 141"/>
                <a:gd name="T2" fmla="*/ 286 w 286"/>
                <a:gd name="T3" fmla="*/ 141 h 141"/>
              </a:gdLst>
              <a:ahLst/>
              <a:cxnLst>
                <a:cxn ang="0">
                  <a:pos x="T0" y="T1"/>
                </a:cxn>
                <a:cxn ang="0">
                  <a:pos x="T2" y="T3"/>
                </a:cxn>
              </a:cxnLst>
              <a:rect l="0" t="0" r="r" b="b"/>
              <a:pathLst>
                <a:path w="286" h="141">
                  <a:moveTo>
                    <a:pt x="0" y="0"/>
                  </a:moveTo>
                  <a:lnTo>
                    <a:pt x="286" y="141"/>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08602" name="Rectangle 58"/>
            <p:cNvSpPr>
              <a:spLocks noChangeArrowheads="1"/>
            </p:cNvSpPr>
            <p:nvPr/>
          </p:nvSpPr>
          <p:spPr bwMode="auto">
            <a:xfrm>
              <a:off x="3984" y="2112"/>
              <a:ext cx="4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“yes”</a:t>
              </a:r>
            </a:p>
          </p:txBody>
        </p:sp>
        <p:sp>
          <p:nvSpPr>
            <p:cNvPr id="108603" name="Rectangle 59"/>
            <p:cNvSpPr>
              <a:spLocks noChangeArrowheads="1"/>
            </p:cNvSpPr>
            <p:nvPr/>
          </p:nvSpPr>
          <p:spPr bwMode="auto">
            <a:xfrm>
              <a:off x="4032" y="2688"/>
              <a:ext cx="4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ym typeface="Symbol" pitchFamily="18" charset="2"/>
                </a:rPr>
                <a:t>“no”</a:t>
              </a:r>
            </a:p>
          </p:txBody>
        </p:sp>
        <p:sp>
          <p:nvSpPr>
            <p:cNvPr id="108604" name="Rectangle 60"/>
            <p:cNvSpPr>
              <a:spLocks noChangeArrowheads="1"/>
            </p:cNvSpPr>
            <p:nvPr/>
          </p:nvSpPr>
          <p:spPr bwMode="auto">
            <a:xfrm>
              <a:off x="3456" y="2352"/>
              <a:ext cx="624" cy="336"/>
            </a:xfrm>
            <a:prstGeom prst="rect">
              <a:avLst/>
            </a:prstGeom>
            <a:solidFill>
              <a:srgbClr val="FFCC00"/>
            </a:solidFill>
            <a:ln w="19050">
              <a:solidFill>
                <a:schemeClr val="bg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8605" name="Text Box 61"/>
            <p:cNvSpPr txBox="1">
              <a:spLocks noChangeArrowheads="1"/>
            </p:cNvSpPr>
            <p:nvPr/>
          </p:nvSpPr>
          <p:spPr bwMode="auto">
            <a:xfrm>
              <a:off x="3552" y="2400"/>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ALG</a:t>
              </a:r>
            </a:p>
          </p:txBody>
        </p:sp>
        <p:sp>
          <p:nvSpPr>
            <p:cNvPr id="108578" name="Line 34"/>
            <p:cNvSpPr>
              <a:spLocks noChangeShapeType="1"/>
            </p:cNvSpPr>
            <p:nvPr/>
          </p:nvSpPr>
          <p:spPr bwMode="auto">
            <a:xfrm flipV="1">
              <a:off x="4281" y="2352"/>
              <a:ext cx="6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8579" name="Line 35"/>
            <p:cNvSpPr>
              <a:spLocks noChangeShapeType="1"/>
            </p:cNvSpPr>
            <p:nvPr/>
          </p:nvSpPr>
          <p:spPr bwMode="auto">
            <a:xfrm>
              <a:off x="4268" y="2728"/>
              <a:ext cx="6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08577" name="Line 33"/>
            <p:cNvSpPr>
              <a:spLocks noChangeShapeType="1"/>
            </p:cNvSpPr>
            <p:nvPr/>
          </p:nvSpPr>
          <p:spPr bwMode="auto">
            <a:xfrm>
              <a:off x="2928" y="2544"/>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p:cTn id="7" dur="500" fill="hold"/>
                                        <p:tgtEl>
                                          <p:spTgt spid="108546"/>
                                        </p:tgtEl>
                                        <p:attrNameLst>
                                          <p:attrName>ppt_w</p:attrName>
                                        </p:attrNameLst>
                                      </p:cBhvr>
                                      <p:tavLst>
                                        <p:tav tm="0">
                                          <p:val>
                                            <p:fltVal val="0"/>
                                          </p:val>
                                        </p:tav>
                                        <p:tav tm="100000">
                                          <p:val>
                                            <p:strVal val="#ppt_w"/>
                                          </p:val>
                                        </p:tav>
                                      </p:tavLst>
                                    </p:anim>
                                    <p:anim calcmode="lin" valueType="num">
                                      <p:cBhvr>
                                        <p:cTn id="8" dur="500" fill="hold"/>
                                        <p:tgtEl>
                                          <p:spTgt spid="10854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8596"/>
                                        </p:tgtEl>
                                        <p:attrNameLst>
                                          <p:attrName>style.visibility</p:attrName>
                                        </p:attrNameLst>
                                      </p:cBhvr>
                                      <p:to>
                                        <p:strVal val="visible"/>
                                      </p:to>
                                    </p:set>
                                    <p:animEffect transition="in" filter="wipe(up)">
                                      <p:cBhvr>
                                        <p:cTn id="13" dur="500"/>
                                        <p:tgtEl>
                                          <p:spTgt spid="1085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08607"/>
                                        </p:tgtEl>
                                        <p:attrNameLst>
                                          <p:attrName>style.visibility</p:attrName>
                                        </p:attrNameLst>
                                      </p:cBhvr>
                                      <p:to>
                                        <p:strVal val="visible"/>
                                      </p:to>
                                    </p:set>
                                    <p:animEffect transition="in" filter="wipe(up)">
                                      <p:cBhvr>
                                        <p:cTn id="18" dur="500"/>
                                        <p:tgtEl>
                                          <p:spTgt spid="1086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8589"/>
                                        </p:tgtEl>
                                        <p:attrNameLst>
                                          <p:attrName>style.visibility</p:attrName>
                                        </p:attrNameLst>
                                      </p:cBhvr>
                                      <p:to>
                                        <p:strVal val="visible"/>
                                      </p:to>
                                    </p:set>
                                    <p:animEffect transition="in" filter="wipe(up)">
                                      <p:cBhvr>
                                        <p:cTn id="23" dur="500"/>
                                        <p:tgtEl>
                                          <p:spTgt spid="108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autoUpdateAnimBg="0"/>
      <p:bldP spid="108589" grpId="0" animBg="1" autoUpdateAnimBg="0"/>
      <p:bldP spid="10859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tx1"/>
                </a:solidFill>
                <a:latin typeface="Arial Rounded MT Bold" pitchFamily="34" charset="0"/>
              </a:rPr>
              <a:t>P  </a:t>
            </a:r>
            <a:r>
              <a:rPr lang="en-US" sz="2800">
                <a:solidFill>
                  <a:schemeClr val="tx1"/>
                </a:solidFill>
                <a:latin typeface="Arial Rounded MT Bold" pitchFamily="34" charset="0"/>
                <a:sym typeface="Symbol" pitchFamily="18" charset="2"/>
              </a:rPr>
              <a:t>  </a:t>
            </a:r>
            <a:r>
              <a:rPr lang="en-US" sz="2800">
                <a:solidFill>
                  <a:schemeClr val="tx1"/>
                </a:solidFill>
                <a:latin typeface="Arial Rounded MT Bold" pitchFamily="34" charset="0"/>
              </a:rPr>
              <a:t>NP</a:t>
            </a:r>
            <a:r>
              <a:rPr lang="en-US" sz="2800">
                <a:solidFill>
                  <a:schemeClr val="tx1"/>
                </a:solidFill>
                <a:latin typeface="Arial Rounded MT Bold" pitchFamily="34" charset="0"/>
                <a:sym typeface="Symbol" pitchFamily="18" charset="2"/>
              </a:rPr>
              <a:t> co-NP</a:t>
            </a:r>
            <a:endParaRPr lang="en-US" sz="2800">
              <a:solidFill>
                <a:srgbClr val="CC0000"/>
              </a:solidFill>
              <a:latin typeface="Arial Rounded MT Bold" pitchFamily="34" charset="0"/>
            </a:endParaRPr>
          </a:p>
        </p:txBody>
      </p:sp>
      <p:sp>
        <p:nvSpPr>
          <p:cNvPr id="109602" name="Text Box 34" descr="Recycled paper"/>
          <p:cNvSpPr txBox="1">
            <a:spLocks noChangeArrowheads="1"/>
          </p:cNvSpPr>
          <p:nvPr/>
        </p:nvSpPr>
        <p:spPr bwMode="auto">
          <a:xfrm>
            <a:off x="1447800" y="4419600"/>
            <a:ext cx="5791200" cy="1390650"/>
          </a:xfrm>
          <a:prstGeom prst="rect">
            <a:avLst/>
          </a:prstGeom>
          <a:blipFill dpi="0" rotWithShape="0">
            <a:blip r:embed="rId2"/>
            <a:srcRect/>
            <a:tile tx="0" ty="0" sx="100000" sy="100000" flip="none" algn="tl"/>
          </a:blipFill>
          <a:ln w="57150">
            <a:solidFill>
              <a:srgbClr val="FF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tIns="118800" rIns="234000" bIns="118800">
            <a:spAutoFit/>
          </a:bodyPr>
          <a:lstStyle/>
          <a:p>
            <a:pPr algn="r"/>
            <a:r>
              <a:rPr lang="en-US" dirty="0"/>
              <a:t> P = NP ?</a:t>
            </a:r>
          </a:p>
          <a:p>
            <a:pPr algn="r"/>
            <a:r>
              <a:rPr lang="en-US" b="1" dirty="0">
                <a:solidFill>
                  <a:srgbClr val="CC0000"/>
                </a:solidFill>
              </a:rPr>
              <a:t>Open Questions:</a:t>
            </a:r>
            <a:r>
              <a:rPr lang="en-US" dirty="0"/>
              <a:t>           P = NP </a:t>
            </a:r>
            <a:r>
              <a:rPr lang="en-US" dirty="0">
                <a:sym typeface="Symbol" pitchFamily="18" charset="2"/>
              </a:rPr>
              <a:t> </a:t>
            </a:r>
            <a:r>
              <a:rPr lang="en-US" dirty="0"/>
              <a:t>co-NP ?</a:t>
            </a:r>
          </a:p>
          <a:p>
            <a:pPr algn="r"/>
            <a:r>
              <a:rPr lang="en-US" dirty="0"/>
              <a:t>NP = co-NP ?</a:t>
            </a:r>
          </a:p>
        </p:txBody>
      </p:sp>
      <p:grpSp>
        <p:nvGrpSpPr>
          <p:cNvPr id="109607" name="Group 39"/>
          <p:cNvGrpSpPr>
            <a:grpSpLocks/>
          </p:cNvGrpSpPr>
          <p:nvPr/>
        </p:nvGrpSpPr>
        <p:grpSpPr bwMode="auto">
          <a:xfrm>
            <a:off x="1144588" y="1052513"/>
            <a:ext cx="6445250" cy="2743200"/>
            <a:chOff x="721" y="663"/>
            <a:chExt cx="4060" cy="1728"/>
          </a:xfrm>
        </p:grpSpPr>
        <p:sp>
          <p:nvSpPr>
            <p:cNvPr id="109595" name="Oval 27"/>
            <p:cNvSpPr>
              <a:spLocks noChangeArrowheads="1"/>
            </p:cNvSpPr>
            <p:nvPr/>
          </p:nvSpPr>
          <p:spPr bwMode="auto">
            <a:xfrm rot="-1470981">
              <a:off x="2083" y="707"/>
              <a:ext cx="2698" cy="1631"/>
            </a:xfrm>
            <a:prstGeom prst="ellipse">
              <a:avLst/>
            </a:prstGeom>
            <a:solidFill>
              <a:srgbClr val="FFFFCC">
                <a:alpha val="49804"/>
              </a:srgbClr>
            </a:solidFill>
            <a:ln w="19050">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9596" name="Oval 28"/>
            <p:cNvSpPr>
              <a:spLocks noChangeArrowheads="1"/>
            </p:cNvSpPr>
            <p:nvPr/>
          </p:nvSpPr>
          <p:spPr bwMode="auto">
            <a:xfrm rot="1318203">
              <a:off x="721" y="663"/>
              <a:ext cx="2702" cy="1728"/>
            </a:xfrm>
            <a:prstGeom prst="ellipse">
              <a:avLst/>
            </a:prstGeom>
            <a:solidFill>
              <a:schemeClr val="accent3">
                <a:lumMod val="95000"/>
                <a:alpha val="50000"/>
              </a:schemeClr>
            </a:solidFill>
            <a:ln w="12700">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9597" name="Oval 29"/>
            <p:cNvSpPr>
              <a:spLocks noChangeArrowheads="1"/>
            </p:cNvSpPr>
            <p:nvPr/>
          </p:nvSpPr>
          <p:spPr bwMode="auto">
            <a:xfrm>
              <a:off x="2297" y="1467"/>
              <a:ext cx="912" cy="907"/>
            </a:xfrm>
            <a:prstGeom prst="ellipse">
              <a:avLst/>
            </a:prstGeom>
            <a:solidFill>
              <a:schemeClr val="accent3">
                <a:lumMod val="95000"/>
              </a:schemeClr>
            </a:solidFill>
            <a:ln w="12700">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09598" name="Text Box 30"/>
            <p:cNvSpPr txBox="1">
              <a:spLocks noChangeArrowheads="1"/>
            </p:cNvSpPr>
            <p:nvPr/>
          </p:nvSpPr>
          <p:spPr bwMode="auto">
            <a:xfrm>
              <a:off x="2633" y="175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chemeClr val="hlink"/>
                  </a:solidFill>
                </a:rPr>
                <a:t>P</a:t>
              </a:r>
            </a:p>
          </p:txBody>
        </p:sp>
        <p:sp>
          <p:nvSpPr>
            <p:cNvPr id="109600" name="Text Box 32"/>
            <p:cNvSpPr txBox="1">
              <a:spLocks noChangeArrowheads="1"/>
            </p:cNvSpPr>
            <p:nvPr/>
          </p:nvSpPr>
          <p:spPr bwMode="auto">
            <a:xfrm>
              <a:off x="3504" y="1440"/>
              <a:ext cx="70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co-NP</a:t>
              </a:r>
            </a:p>
          </p:txBody>
        </p:sp>
        <p:sp>
          <p:nvSpPr>
            <p:cNvPr id="109604" name="Freeform 36" descr="Newsprint"/>
            <p:cNvSpPr>
              <a:spLocks/>
            </p:cNvSpPr>
            <p:nvPr/>
          </p:nvSpPr>
          <p:spPr bwMode="auto">
            <a:xfrm>
              <a:off x="912" y="672"/>
              <a:ext cx="1477" cy="1354"/>
            </a:xfrm>
            <a:custGeom>
              <a:avLst/>
              <a:gdLst>
                <a:gd name="T0" fmla="*/ 160 w 1477"/>
                <a:gd name="T1" fmla="*/ 223 h 1354"/>
                <a:gd name="T2" fmla="*/ 531 w 1477"/>
                <a:gd name="T3" fmla="*/ 31 h 1354"/>
                <a:gd name="T4" fmla="*/ 981 w 1477"/>
                <a:gd name="T5" fmla="*/ 38 h 1354"/>
                <a:gd name="T6" fmla="*/ 1477 w 1477"/>
                <a:gd name="T7" fmla="*/ 203 h 1354"/>
                <a:gd name="T8" fmla="*/ 1166 w 1477"/>
                <a:gd name="T9" fmla="*/ 349 h 1354"/>
                <a:gd name="T10" fmla="*/ 776 w 1477"/>
                <a:gd name="T11" fmla="*/ 634 h 1354"/>
                <a:gd name="T12" fmla="*/ 537 w 1477"/>
                <a:gd name="T13" fmla="*/ 991 h 1354"/>
                <a:gd name="T14" fmla="*/ 498 w 1477"/>
                <a:gd name="T15" fmla="*/ 1354 h 1354"/>
                <a:gd name="T16" fmla="*/ 153 w 1477"/>
                <a:gd name="T17" fmla="*/ 1038 h 1354"/>
                <a:gd name="T18" fmla="*/ 1 w 1477"/>
                <a:gd name="T19" fmla="*/ 614 h 1354"/>
                <a:gd name="T20" fmla="*/ 160 w 1477"/>
                <a:gd name="T21" fmla="*/ 223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7" h="1354">
                  <a:moveTo>
                    <a:pt x="160" y="223"/>
                  </a:moveTo>
                  <a:cubicBezTo>
                    <a:pt x="248" y="126"/>
                    <a:pt x="394" y="62"/>
                    <a:pt x="531" y="31"/>
                  </a:cubicBezTo>
                  <a:cubicBezTo>
                    <a:pt x="668" y="0"/>
                    <a:pt x="823" y="9"/>
                    <a:pt x="981" y="38"/>
                  </a:cubicBezTo>
                  <a:cubicBezTo>
                    <a:pt x="1139" y="67"/>
                    <a:pt x="1319" y="98"/>
                    <a:pt x="1477" y="203"/>
                  </a:cubicBezTo>
                  <a:cubicBezTo>
                    <a:pt x="1345" y="258"/>
                    <a:pt x="1283" y="277"/>
                    <a:pt x="1166" y="349"/>
                  </a:cubicBezTo>
                  <a:cubicBezTo>
                    <a:pt x="1049" y="421"/>
                    <a:pt x="881" y="527"/>
                    <a:pt x="776" y="634"/>
                  </a:cubicBezTo>
                  <a:cubicBezTo>
                    <a:pt x="671" y="741"/>
                    <a:pt x="583" y="871"/>
                    <a:pt x="537" y="991"/>
                  </a:cubicBezTo>
                  <a:cubicBezTo>
                    <a:pt x="491" y="1111"/>
                    <a:pt x="524" y="1189"/>
                    <a:pt x="498" y="1354"/>
                  </a:cubicBezTo>
                  <a:cubicBezTo>
                    <a:pt x="385" y="1281"/>
                    <a:pt x="236" y="1161"/>
                    <a:pt x="153" y="1038"/>
                  </a:cubicBezTo>
                  <a:cubicBezTo>
                    <a:pt x="70" y="915"/>
                    <a:pt x="0" y="750"/>
                    <a:pt x="1" y="614"/>
                  </a:cubicBezTo>
                  <a:cubicBezTo>
                    <a:pt x="2" y="478"/>
                    <a:pt x="62" y="320"/>
                    <a:pt x="160" y="223"/>
                  </a:cubicBezTo>
                  <a:close/>
                </a:path>
              </a:pathLst>
            </a:custGeom>
            <a:blipFill dpi="0" rotWithShape="0">
              <a:blip r:embed="rId3"/>
              <a:srcRect/>
              <a:tile tx="0" ty="0" sx="100000" sy="100000" flip="none" algn="tl"/>
            </a:blipFill>
            <a:ln w="2857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spAutoFit/>
            </a:bodyPr>
            <a:lstStyle/>
            <a:p>
              <a:endParaRPr lang="en-CA"/>
            </a:p>
          </p:txBody>
        </p:sp>
        <p:sp>
          <p:nvSpPr>
            <p:cNvPr id="109599" name="Text Box 31"/>
            <p:cNvSpPr txBox="1">
              <a:spLocks noChangeArrowheads="1"/>
            </p:cNvSpPr>
            <p:nvPr/>
          </p:nvSpPr>
          <p:spPr bwMode="auto">
            <a:xfrm>
              <a:off x="1632" y="1536"/>
              <a:ext cx="4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NP</a:t>
              </a:r>
            </a:p>
          </p:txBody>
        </p:sp>
        <p:sp>
          <p:nvSpPr>
            <p:cNvPr id="109603" name="Text Box 35"/>
            <p:cNvSpPr txBox="1">
              <a:spLocks noChangeArrowheads="1"/>
            </p:cNvSpPr>
            <p:nvPr/>
          </p:nvSpPr>
          <p:spPr bwMode="auto">
            <a:xfrm rot="20138241">
              <a:off x="883" y="948"/>
              <a:ext cx="11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CC0000"/>
                  </a:solidFill>
                </a:rPr>
                <a:t>NP-complete</a:t>
              </a:r>
              <a:endParaRPr lang="en-US" b="1" dirty="0">
                <a:solidFill>
                  <a:srgbClr val="CC0000"/>
                </a:solidFill>
              </a:endParaRP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p:cTn id="7" dur="500" fill="hold"/>
                                        <p:tgtEl>
                                          <p:spTgt spid="109570"/>
                                        </p:tgtEl>
                                        <p:attrNameLst>
                                          <p:attrName>ppt_w</p:attrName>
                                        </p:attrNameLst>
                                      </p:cBhvr>
                                      <p:tavLst>
                                        <p:tav tm="0">
                                          <p:val>
                                            <p:fltVal val="0"/>
                                          </p:val>
                                        </p:tav>
                                        <p:tav tm="100000">
                                          <p:val>
                                            <p:strVal val="#ppt_w"/>
                                          </p:val>
                                        </p:tav>
                                      </p:tavLst>
                                    </p:anim>
                                    <p:anim calcmode="lin" valueType="num">
                                      <p:cBhvr>
                                        <p:cTn id="8" dur="500" fill="hold"/>
                                        <p:tgtEl>
                                          <p:spTgt spid="10957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109607"/>
                                        </p:tgtEl>
                                        <p:attrNameLst>
                                          <p:attrName>style.visibility</p:attrName>
                                        </p:attrNameLst>
                                      </p:cBhvr>
                                      <p:to>
                                        <p:strVal val="visible"/>
                                      </p:to>
                                    </p:set>
                                    <p:anim calcmode="lin" valueType="num">
                                      <p:cBhvr>
                                        <p:cTn id="12" dur="500" fill="hold"/>
                                        <p:tgtEl>
                                          <p:spTgt spid="109607"/>
                                        </p:tgtEl>
                                        <p:attrNameLst>
                                          <p:attrName>ppt_w</p:attrName>
                                        </p:attrNameLst>
                                      </p:cBhvr>
                                      <p:tavLst>
                                        <p:tav tm="0">
                                          <p:val>
                                            <p:fltVal val="0"/>
                                          </p:val>
                                        </p:tav>
                                        <p:tav tm="100000">
                                          <p:val>
                                            <p:strVal val="#ppt_w"/>
                                          </p:val>
                                        </p:tav>
                                      </p:tavLst>
                                    </p:anim>
                                    <p:anim calcmode="lin" valueType="num">
                                      <p:cBhvr>
                                        <p:cTn id="13" dur="500" fill="hold"/>
                                        <p:tgtEl>
                                          <p:spTgt spid="10960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9602"/>
                                        </p:tgtEl>
                                        <p:attrNameLst>
                                          <p:attrName>style.visibility</p:attrName>
                                        </p:attrNameLst>
                                      </p:cBhvr>
                                      <p:to>
                                        <p:strVal val="visible"/>
                                      </p:to>
                                    </p:set>
                                    <p:animEffect transition="in" filter="wipe(left)">
                                      <p:cBhvr>
                                        <p:cTn id="18" dur="500"/>
                                        <p:tgtEl>
                                          <p:spTgt spid="109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nimBg="1" autoUpdateAnimBg="0"/>
      <p:bldP spid="10960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685800" y="1295400"/>
            <a:ext cx="7772400" cy="3048000"/>
          </a:xfrm>
          <a:solidFill>
            <a:srgbClr val="FFCCCC"/>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4800" dirty="0">
                <a:solidFill>
                  <a:schemeClr val="accent2"/>
                </a:solidFill>
                <a:latin typeface="Arial Rounded MT Bold" pitchFamily="34" charset="0"/>
              </a:rPr>
              <a:t>Polynomial Reducibility </a:t>
            </a:r>
            <a:br>
              <a:rPr lang="en-US" sz="4800" dirty="0">
                <a:solidFill>
                  <a:schemeClr val="accent2"/>
                </a:solidFill>
                <a:latin typeface="Arial Rounded MT Bold" pitchFamily="34" charset="0"/>
              </a:rPr>
            </a:br>
            <a:r>
              <a:rPr lang="en-US" sz="4800" dirty="0">
                <a:solidFill>
                  <a:schemeClr val="tx1"/>
                </a:solidFill>
                <a:latin typeface="Arial Rounded MT Bold" pitchFamily="34" charset="0"/>
              </a:rPr>
              <a:t>&amp;</a:t>
            </a:r>
            <a:r>
              <a:rPr lang="en-US" sz="4800" dirty="0">
                <a:solidFill>
                  <a:schemeClr val="accent2"/>
                </a:solidFill>
                <a:latin typeface="Arial Rounded MT Bold" pitchFamily="34" charset="0"/>
              </a:rPr>
              <a:t> </a:t>
            </a:r>
            <a:br>
              <a:rPr lang="en-US" sz="4800" dirty="0">
                <a:solidFill>
                  <a:schemeClr val="accent2"/>
                </a:solidFill>
                <a:latin typeface="Arial Rounded MT Bold" pitchFamily="34" charset="0"/>
              </a:rPr>
            </a:br>
            <a:r>
              <a:rPr lang="en-US" sz="4800" dirty="0">
                <a:solidFill>
                  <a:srgbClr val="CC0000"/>
                </a:solidFill>
                <a:latin typeface="Arial Rounded MT Bold" pitchFamily="34" charset="0"/>
              </a:rPr>
              <a:t>NP-Completeness</a:t>
            </a:r>
          </a:p>
        </p:txBody>
      </p:sp>
      <p:sp>
        <p:nvSpPr>
          <p:cNvPr id="2" name="Slide Number Placeholder 1"/>
          <p:cNvSpPr>
            <a:spLocks noGrp="1"/>
          </p:cNvSpPr>
          <p:nvPr>
            <p:ph type="sldNum" sz="quarter" idx="12"/>
          </p:nvPr>
        </p:nvSpPr>
        <p:spPr/>
        <p:txBody>
          <a:bodyPr/>
          <a:lstStyle/>
          <a:p>
            <a:fld id="{B1E6D912-3A00-4A6B-9000-CCEA875E2EFC}"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p:cTn id="7" dur="500" fill="hold"/>
                                        <p:tgtEl>
                                          <p:spTgt spid="81922"/>
                                        </p:tgtEl>
                                        <p:attrNameLst>
                                          <p:attrName>ppt_w</p:attrName>
                                        </p:attrNameLst>
                                      </p:cBhvr>
                                      <p:tavLst>
                                        <p:tav tm="0">
                                          <p:val>
                                            <p:fltVal val="0"/>
                                          </p:val>
                                        </p:tav>
                                        <p:tav tm="100000">
                                          <p:val>
                                            <p:strVal val="#ppt_w"/>
                                          </p:val>
                                        </p:tav>
                                      </p:tavLst>
                                    </p:anim>
                                    <p:anim calcmode="lin" valueType="num">
                                      <p:cBhvr>
                                        <p:cTn id="8" dur="500" fill="hold"/>
                                        <p:tgtEl>
                                          <p:spTgt spid="819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3200">
                <a:solidFill>
                  <a:schemeClr val="tx1"/>
                </a:solidFill>
                <a:latin typeface="Arial Rounded MT Bold" pitchFamily="34" charset="0"/>
              </a:rPr>
              <a:t>TOPICS</a:t>
            </a:r>
          </a:p>
        </p:txBody>
      </p:sp>
      <p:sp>
        <p:nvSpPr>
          <p:cNvPr id="76803" name="Text Box 3"/>
          <p:cNvSpPr txBox="1">
            <a:spLocks noChangeArrowheads="1"/>
          </p:cNvSpPr>
          <p:nvPr/>
        </p:nvSpPr>
        <p:spPr bwMode="auto">
          <a:xfrm>
            <a:off x="762000" y="914400"/>
            <a:ext cx="80772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2575" indent="-282575" algn="l" eaLnBrk="0" hangingPunct="0">
              <a:defRPr sz="2400">
                <a:solidFill>
                  <a:schemeClr val="tx1"/>
                </a:solidFill>
                <a:latin typeface="Times New Roman" pitchFamily="18" charset="0"/>
              </a:defRPr>
            </a:lvl1pPr>
            <a:lvl2pPr marL="765175" indent="-292100" algn="l" eaLnBrk="0" hangingPunct="0">
              <a:defRPr sz="2400">
                <a:solidFill>
                  <a:schemeClr val="tx1"/>
                </a:solidFill>
                <a:latin typeface="Times New Roman" pitchFamily="18" charset="0"/>
              </a:defRPr>
            </a:lvl2pPr>
            <a:lvl3pPr marL="955675"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
            </a:pPr>
            <a:r>
              <a:rPr lang="en-US" sz="2800" b="1" dirty="0">
                <a:solidFill>
                  <a:schemeClr val="tx2"/>
                </a:solidFill>
              </a:rPr>
              <a:t>Preliminaries</a:t>
            </a:r>
            <a:endParaRPr lang="en-US" dirty="0">
              <a:solidFill>
                <a:schemeClr val="hlink"/>
              </a:solidFill>
            </a:endParaRPr>
          </a:p>
          <a:p>
            <a:pPr lvl="1" eaLnBrk="1" hangingPunct="1">
              <a:buFont typeface="Wingdings" pitchFamily="2" charset="2"/>
              <a:buChar char="Ø"/>
            </a:pPr>
            <a:endParaRPr lang="en-US" dirty="0">
              <a:solidFill>
                <a:schemeClr val="hlink"/>
              </a:solidFill>
            </a:endParaRPr>
          </a:p>
          <a:p>
            <a:pPr eaLnBrk="1" hangingPunct="1">
              <a:buFont typeface="Wingdings" pitchFamily="2" charset="2"/>
              <a:buChar char="§"/>
            </a:pPr>
            <a:r>
              <a:rPr lang="en-US" sz="2800" b="1" dirty="0">
                <a:solidFill>
                  <a:schemeClr val="tx2"/>
                </a:solidFill>
              </a:rPr>
              <a:t>Complexity Classes P, NP, co-NP, </a:t>
            </a:r>
            <a:r>
              <a:rPr lang="en-US" sz="2800" b="1" dirty="0" smtClean="0">
                <a:solidFill>
                  <a:schemeClr val="tx2"/>
                </a:solidFill>
              </a:rPr>
              <a:t>NP-complete</a:t>
            </a:r>
            <a:endParaRPr lang="en-US" dirty="0">
              <a:solidFill>
                <a:schemeClr val="hlink"/>
              </a:solidFill>
            </a:endParaRPr>
          </a:p>
          <a:p>
            <a:pPr eaLnBrk="1" hangingPunct="1">
              <a:buFont typeface="Wingdings" pitchFamily="2" charset="2"/>
              <a:buChar char="§"/>
            </a:pPr>
            <a:endParaRPr lang="en-US" sz="2000" dirty="0">
              <a:solidFill>
                <a:schemeClr val="hlink"/>
              </a:solidFill>
            </a:endParaRPr>
          </a:p>
          <a:p>
            <a:pPr eaLnBrk="1" hangingPunct="1">
              <a:buFont typeface="Wingdings" pitchFamily="2" charset="2"/>
              <a:buChar char="§"/>
            </a:pPr>
            <a:r>
              <a:rPr lang="en-US" sz="2800" b="1" dirty="0">
                <a:solidFill>
                  <a:schemeClr val="tx2"/>
                </a:solidFill>
              </a:rPr>
              <a:t>Polynomial Reducibility &amp; NP-Completeness</a:t>
            </a:r>
          </a:p>
          <a:p>
            <a:pPr eaLnBrk="1" hangingPunct="1">
              <a:buFont typeface="Wingdings" pitchFamily="2" charset="2"/>
              <a:buChar char="§"/>
            </a:pPr>
            <a:endParaRPr lang="en-US" sz="2800" b="1" dirty="0">
              <a:solidFill>
                <a:schemeClr val="tx2"/>
              </a:solidFill>
            </a:endParaRPr>
          </a:p>
          <a:p>
            <a:pPr eaLnBrk="1" hangingPunct="1">
              <a:buFont typeface="Wingdings" pitchFamily="2" charset="2"/>
              <a:buChar char="§"/>
            </a:pPr>
            <a:r>
              <a:rPr lang="en-US" sz="2800" b="1" dirty="0">
                <a:solidFill>
                  <a:schemeClr val="tx2"/>
                </a:solidFill>
              </a:rPr>
              <a:t>NP-Complete Problems</a:t>
            </a:r>
            <a:endParaRPr lang="en-US" dirty="0">
              <a:solidFill>
                <a:schemeClr val="hlink"/>
              </a:solidFill>
            </a:endParaRPr>
          </a:p>
        </p:txBody>
      </p:sp>
      <p:sp>
        <p:nvSpPr>
          <p:cNvPr id="2" name="Slide Number Placeholder 1"/>
          <p:cNvSpPr>
            <a:spLocks noGrp="1"/>
          </p:cNvSpPr>
          <p:nvPr>
            <p:ph type="sldNum" sz="quarter" idx="12"/>
          </p:nvPr>
        </p:nvSpPr>
        <p:spPr/>
        <p:txBody>
          <a:bodyPr/>
          <a:lstStyle/>
          <a:p>
            <a:fld id="{3EDEDE8A-5CF4-4A0F-9B71-AAD942558277}"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500" fill="hold"/>
                                        <p:tgtEl>
                                          <p:spTgt spid="76802"/>
                                        </p:tgtEl>
                                        <p:attrNameLst>
                                          <p:attrName>ppt_w</p:attrName>
                                        </p:attrNameLst>
                                      </p:cBhvr>
                                      <p:tavLst>
                                        <p:tav tm="0">
                                          <p:val>
                                            <p:fltVal val="0"/>
                                          </p:val>
                                        </p:tav>
                                        <p:tav tm="100000">
                                          <p:val>
                                            <p:strVal val="#ppt_w"/>
                                          </p:val>
                                        </p:tav>
                                      </p:tavLst>
                                    </p:anim>
                                    <p:anim calcmode="lin" valueType="num">
                                      <p:cBhvr>
                                        <p:cTn id="8" dur="500" fill="hold"/>
                                        <p:tgtEl>
                                          <p:spTgt spid="7680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wipe(up)">
                                      <p:cBhvr>
                                        <p:cTn id="12"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0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Hardest Problems in NP</a:t>
            </a:r>
          </a:p>
        </p:txBody>
      </p:sp>
      <p:sp>
        <p:nvSpPr>
          <p:cNvPr id="86019" name="Text Box 3"/>
          <p:cNvSpPr txBox="1">
            <a:spLocks noChangeArrowheads="1"/>
          </p:cNvSpPr>
          <p:nvPr/>
        </p:nvSpPr>
        <p:spPr bwMode="auto">
          <a:xfrm>
            <a:off x="533400" y="1066800"/>
            <a:ext cx="7788275" cy="295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eaLnBrk="0" hangingPunct="0">
              <a:defRPr sz="2400">
                <a:solidFill>
                  <a:schemeClr val="tx1"/>
                </a:solidFill>
                <a:latin typeface="Times New Roman" pitchFamily="18" charset="0"/>
              </a:defRPr>
            </a:lvl1pPr>
            <a:lvl2pPr marL="473075"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
            </a:pPr>
            <a:r>
              <a:rPr lang="en-US" sz="2000" dirty="0" smtClean="0"/>
              <a:t>NP-complete </a:t>
            </a:r>
            <a:r>
              <a:rPr lang="en-US" sz="2000" dirty="0"/>
              <a:t>= the class of hardest problems in NP.</a:t>
            </a:r>
            <a:br>
              <a:rPr lang="en-US" sz="2000" dirty="0"/>
            </a:br>
            <a:endParaRPr lang="en-US" sz="2000" dirty="0"/>
          </a:p>
          <a:p>
            <a:pPr eaLnBrk="1" hangingPunct="1">
              <a:buFont typeface="Wingdings" pitchFamily="2" charset="2"/>
              <a:buChar char="§"/>
            </a:pPr>
            <a:r>
              <a:rPr lang="en-US" sz="2000" dirty="0"/>
              <a:t>How do we show that a problem A </a:t>
            </a:r>
            <a:r>
              <a:rPr lang="en-US" sz="2000" dirty="0">
                <a:sym typeface="Symbol" pitchFamily="18" charset="2"/>
              </a:rPr>
              <a:t> NP  </a:t>
            </a:r>
            <a:r>
              <a:rPr lang="en-US" sz="2000" dirty="0" smtClean="0">
                <a:sym typeface="Symbol" pitchFamily="18" charset="2"/>
              </a:rPr>
              <a:t>is NP-complete, </a:t>
            </a:r>
            <a:r>
              <a:rPr lang="en-US" sz="2000" dirty="0">
                <a:sym typeface="Symbol" pitchFamily="18" charset="2"/>
              </a:rPr>
              <a:t/>
            </a:r>
            <a:br>
              <a:rPr lang="en-US" sz="2000" dirty="0">
                <a:sym typeface="Symbol" pitchFamily="18" charset="2"/>
              </a:rPr>
            </a:br>
            <a:r>
              <a:rPr lang="en-US" sz="2000" dirty="0">
                <a:sym typeface="Symbol" pitchFamily="18" charset="2"/>
              </a:rPr>
              <a:t>i.e., A is at least as hard as any other problem in NP ?</a:t>
            </a:r>
            <a:br>
              <a:rPr lang="en-US" sz="2000" dirty="0">
                <a:sym typeface="Symbol" pitchFamily="18" charset="2"/>
              </a:rPr>
            </a:br>
            <a:endParaRPr lang="en-US" sz="2000" dirty="0"/>
          </a:p>
          <a:p>
            <a:pPr eaLnBrk="1" hangingPunct="1">
              <a:buFont typeface="Wingdings" pitchFamily="2" charset="2"/>
              <a:buChar char="§"/>
            </a:pPr>
            <a:r>
              <a:rPr lang="en-US" sz="2000" dirty="0"/>
              <a:t>That is, if A is tractable, then </a:t>
            </a:r>
            <a:r>
              <a:rPr lang="en-US" sz="2000" b="1" dirty="0">
                <a:solidFill>
                  <a:srgbClr val="CC0000"/>
                </a:solidFill>
              </a:rPr>
              <a:t>every</a:t>
            </a:r>
            <a:r>
              <a:rPr lang="en-US" sz="2000" dirty="0"/>
              <a:t> problem in NP is also tractable.</a:t>
            </a:r>
            <a:br>
              <a:rPr lang="en-US" sz="2000" dirty="0"/>
            </a:br>
            <a:r>
              <a:rPr lang="en-US" sz="2000" dirty="0"/>
              <a:t>In other words:   A </a:t>
            </a:r>
            <a:r>
              <a:rPr lang="en-US" sz="2000" dirty="0">
                <a:sym typeface="Symbol" pitchFamily="18" charset="2"/>
              </a:rPr>
              <a:t> P</a:t>
            </a:r>
            <a:r>
              <a:rPr lang="en-US" sz="2000" dirty="0"/>
              <a:t>  </a:t>
            </a:r>
            <a:r>
              <a:rPr lang="en-US" sz="2000" dirty="0">
                <a:sym typeface="Symbol" pitchFamily="18" charset="2"/>
              </a:rPr>
              <a:t>  </a:t>
            </a:r>
            <a:r>
              <a:rPr lang="en-US" sz="2000" dirty="0"/>
              <a:t>NP = P .</a:t>
            </a:r>
            <a:br>
              <a:rPr lang="en-US" sz="2000" dirty="0"/>
            </a:br>
            <a:endParaRPr lang="en-US" sz="2000" dirty="0"/>
          </a:p>
          <a:p>
            <a:pPr eaLnBrk="1" hangingPunct="1">
              <a:buFont typeface="Wingdings" pitchFamily="2" charset="2"/>
              <a:buChar char="§"/>
            </a:pPr>
            <a:r>
              <a:rPr lang="en-US" sz="2000" b="1" dirty="0">
                <a:solidFill>
                  <a:srgbClr val="CC0000"/>
                </a:solidFill>
              </a:rPr>
              <a:t>Polynomial Reducibility   </a:t>
            </a:r>
            <a:r>
              <a:rPr lang="en-US" sz="2000" dirty="0"/>
              <a:t>denoted</a:t>
            </a:r>
            <a:r>
              <a:rPr lang="en-US" sz="2000" b="1" dirty="0">
                <a:solidFill>
                  <a:srgbClr val="CC0000"/>
                </a:solidFill>
              </a:rPr>
              <a:t>   “ </a:t>
            </a:r>
            <a:r>
              <a:rPr lang="en-US" sz="2800" b="1" dirty="0">
                <a:solidFill>
                  <a:srgbClr val="CC0000"/>
                </a:solidFill>
                <a:sym typeface="Symbol" pitchFamily="18" charset="2"/>
              </a:rPr>
              <a:t></a:t>
            </a:r>
            <a:r>
              <a:rPr lang="en-US" sz="2800" b="1" baseline="-25000" dirty="0">
                <a:solidFill>
                  <a:srgbClr val="CC0000"/>
                </a:solidFill>
              </a:rPr>
              <a:t>P</a:t>
            </a:r>
            <a:r>
              <a:rPr lang="en-US" sz="2000" dirty="0">
                <a:solidFill>
                  <a:srgbClr val="CC0000"/>
                </a:solidFill>
              </a:rPr>
              <a:t> ”</a:t>
            </a:r>
            <a:r>
              <a:rPr lang="en-US" sz="2000" dirty="0"/>
              <a:t>   is the tool to use.</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p:cTn id="7" dur="500" fill="hold"/>
                                        <p:tgtEl>
                                          <p:spTgt spid="86018"/>
                                        </p:tgtEl>
                                        <p:attrNameLst>
                                          <p:attrName>ppt_w</p:attrName>
                                        </p:attrNameLst>
                                      </p:cBhvr>
                                      <p:tavLst>
                                        <p:tav tm="0">
                                          <p:val>
                                            <p:fltVal val="0"/>
                                          </p:val>
                                        </p:tav>
                                        <p:tav tm="100000">
                                          <p:val>
                                            <p:strVal val="#ppt_w"/>
                                          </p:val>
                                        </p:tav>
                                      </p:tavLst>
                                    </p:anim>
                                    <p:anim calcmode="lin" valueType="num">
                                      <p:cBhvr>
                                        <p:cTn id="8" dur="500" fill="hold"/>
                                        <p:tgtEl>
                                          <p:spTgt spid="8601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Effect transition="in" filter="wipe(left)">
                                      <p:cBhvr>
                                        <p:cTn id="13" dur="500"/>
                                        <p:tgtEl>
                                          <p:spTgt spid="860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6019">
                                            <p:txEl>
                                              <p:pRg st="1" end="1"/>
                                            </p:txEl>
                                          </p:spTgt>
                                        </p:tgtEl>
                                        <p:attrNameLst>
                                          <p:attrName>style.visibility</p:attrName>
                                        </p:attrNameLst>
                                      </p:cBhvr>
                                      <p:to>
                                        <p:strVal val="visible"/>
                                      </p:to>
                                    </p:set>
                                    <p:animEffect transition="in" filter="wipe(left)">
                                      <p:cBhvr>
                                        <p:cTn id="18" dur="500"/>
                                        <p:tgtEl>
                                          <p:spTgt spid="860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6019">
                                            <p:txEl>
                                              <p:pRg st="2" end="2"/>
                                            </p:txEl>
                                          </p:spTgt>
                                        </p:tgtEl>
                                        <p:attrNameLst>
                                          <p:attrName>style.visibility</p:attrName>
                                        </p:attrNameLst>
                                      </p:cBhvr>
                                      <p:to>
                                        <p:strVal val="visible"/>
                                      </p:to>
                                    </p:set>
                                    <p:animEffect transition="in" filter="wipe(left)">
                                      <p:cBhvr>
                                        <p:cTn id="23" dur="500"/>
                                        <p:tgtEl>
                                          <p:spTgt spid="860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6019">
                                            <p:txEl>
                                              <p:pRg st="3" end="3"/>
                                            </p:txEl>
                                          </p:spTgt>
                                        </p:tgtEl>
                                        <p:attrNameLst>
                                          <p:attrName>style.visibility</p:attrName>
                                        </p:attrNameLst>
                                      </p:cBhvr>
                                      <p:to>
                                        <p:strVal val="visible"/>
                                      </p:to>
                                    </p:set>
                                    <p:animEffect transition="in" filter="wipe(left)">
                                      <p:cBhvr>
                                        <p:cTn id="28" dur="500"/>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autoUpdateAnimBg="0"/>
      <p:bldP spid="8601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Polynomial Reducibility</a:t>
            </a:r>
          </a:p>
        </p:txBody>
      </p:sp>
      <p:sp>
        <p:nvSpPr>
          <p:cNvPr id="111619" name="Text Box 3"/>
          <p:cNvSpPr txBox="1">
            <a:spLocks noChangeArrowheads="1"/>
          </p:cNvSpPr>
          <p:nvPr/>
        </p:nvSpPr>
        <p:spPr bwMode="auto">
          <a:xfrm>
            <a:off x="228600" y="762000"/>
            <a:ext cx="8686800" cy="572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eaLnBrk="0" hangingPunct="0">
              <a:defRPr sz="2400">
                <a:solidFill>
                  <a:schemeClr val="tx1"/>
                </a:solidFill>
                <a:latin typeface="Times New Roman" pitchFamily="18" charset="0"/>
              </a:defRPr>
            </a:lvl1pPr>
            <a:lvl2pPr marL="1141413" indent="-377825" algn="l" eaLnBrk="0" hangingPunct="0">
              <a:defRPr sz="2400">
                <a:solidFill>
                  <a:schemeClr val="tx1"/>
                </a:solidFill>
                <a:latin typeface="Times New Roman" pitchFamily="18" charset="0"/>
              </a:defRPr>
            </a:lvl2pPr>
            <a:lvl3pPr marL="1789113" indent="-457200" algn="l" eaLnBrk="0" hangingPunct="0">
              <a:defRPr sz="2400">
                <a:solidFill>
                  <a:schemeClr val="tx1"/>
                </a:solidFill>
                <a:latin typeface="Times New Roman" pitchFamily="18" charset="0"/>
              </a:defRPr>
            </a:lvl3pPr>
            <a:lvl4pPr marL="2436813" indent="-457200" algn="l" eaLnBrk="0" hangingPunct="0">
              <a:defRPr sz="2400">
                <a:solidFill>
                  <a:schemeClr val="tx1"/>
                </a:solidFill>
                <a:latin typeface="Times New Roman" pitchFamily="18" charset="0"/>
              </a:defRPr>
            </a:lvl4pPr>
            <a:lvl5pPr marL="3084513" indent="-457200" algn="l" eaLnBrk="0" hangingPunct="0">
              <a:defRPr sz="2400">
                <a:solidFill>
                  <a:schemeClr val="tx1"/>
                </a:solidFill>
                <a:latin typeface="Times New Roman" pitchFamily="18" charset="0"/>
              </a:defRPr>
            </a:lvl5pPr>
            <a:lvl6pPr marL="3541713" indent="-457200" eaLnBrk="0" fontAlgn="base" hangingPunct="0">
              <a:spcBef>
                <a:spcPct val="0"/>
              </a:spcBef>
              <a:spcAft>
                <a:spcPct val="0"/>
              </a:spcAft>
              <a:defRPr sz="2400">
                <a:solidFill>
                  <a:schemeClr val="tx1"/>
                </a:solidFill>
                <a:latin typeface="Times New Roman" pitchFamily="18" charset="0"/>
              </a:defRPr>
            </a:lvl6pPr>
            <a:lvl7pPr marL="3998913" indent="-457200" eaLnBrk="0" fontAlgn="base" hangingPunct="0">
              <a:spcBef>
                <a:spcPct val="0"/>
              </a:spcBef>
              <a:spcAft>
                <a:spcPct val="0"/>
              </a:spcAft>
              <a:defRPr sz="2400">
                <a:solidFill>
                  <a:schemeClr val="tx1"/>
                </a:solidFill>
                <a:latin typeface="Times New Roman" pitchFamily="18" charset="0"/>
              </a:defRPr>
            </a:lvl7pPr>
            <a:lvl8pPr marL="4456113" indent="-457200" eaLnBrk="0" fontAlgn="base" hangingPunct="0">
              <a:spcBef>
                <a:spcPct val="0"/>
              </a:spcBef>
              <a:spcAft>
                <a:spcPct val="0"/>
              </a:spcAft>
              <a:defRPr sz="2400">
                <a:solidFill>
                  <a:schemeClr val="tx1"/>
                </a:solidFill>
                <a:latin typeface="Times New Roman" pitchFamily="18" charset="0"/>
              </a:defRPr>
            </a:lvl8pPr>
            <a:lvl9pPr marL="4913313" indent="-4572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b="1"/>
              <a:t>A </a:t>
            </a:r>
            <a:r>
              <a:rPr lang="en-US" b="1">
                <a:sym typeface="Symbol" pitchFamily="18" charset="2"/>
              </a:rPr>
              <a:t></a:t>
            </a:r>
            <a:r>
              <a:rPr lang="en-US" sz="2800" b="1" baseline="-25000"/>
              <a:t>P</a:t>
            </a:r>
            <a:r>
              <a:rPr lang="en-US" b="1"/>
              <a:t> B</a:t>
            </a:r>
            <a:r>
              <a:rPr lang="en-US"/>
              <a:t>  :   Problem A is polynomially reducible to Problem B,</a:t>
            </a:r>
            <a:br>
              <a:rPr lang="en-US"/>
            </a:br>
            <a:r>
              <a:rPr lang="en-US"/>
              <a:t>  				</a:t>
            </a:r>
            <a:br>
              <a:rPr lang="en-US"/>
            </a:br>
            <a:r>
              <a:rPr lang="en-US"/>
              <a:t>if there is a polynomial-time computable transformation  </a:t>
            </a:r>
            <a:r>
              <a:rPr lang="en-US" sz="2800" b="1"/>
              <a:t>f </a:t>
            </a:r>
            <a:r>
              <a:rPr lang="en-US"/>
              <a:t/>
            </a:r>
            <a:br>
              <a:rPr lang="en-US"/>
            </a:br>
            <a:r>
              <a:rPr lang="en-US"/>
              <a:t>from instances of A to instances of B that preserves membership:</a:t>
            </a:r>
          </a:p>
          <a:p>
            <a:pPr lvl="1" eaLnBrk="1" hangingPunct="1">
              <a:lnSpc>
                <a:spcPct val="105000"/>
              </a:lnSpc>
              <a:buFont typeface="Wingdings" pitchFamily="2" charset="2"/>
              <a:buAutoNum type="arabicPeriod"/>
            </a:pPr>
            <a:r>
              <a:rPr lang="en-US">
                <a:solidFill>
                  <a:schemeClr val="hlink"/>
                </a:solidFill>
                <a:sym typeface="Symbol" pitchFamily="18" charset="2"/>
              </a:rPr>
              <a:t>I  A  </a:t>
            </a:r>
            <a:r>
              <a:rPr lang="en-US" sz="2800" b="1">
                <a:solidFill>
                  <a:schemeClr val="hlink"/>
                </a:solidFill>
                <a:sym typeface="Symbol" pitchFamily="18" charset="2"/>
              </a:rPr>
              <a:t></a:t>
            </a:r>
            <a:r>
              <a:rPr lang="en-US">
                <a:solidFill>
                  <a:schemeClr val="hlink"/>
                </a:solidFill>
                <a:sym typeface="Symbol" pitchFamily="18" charset="2"/>
              </a:rPr>
              <a:t>  f(I)  B, and</a:t>
            </a:r>
          </a:p>
          <a:p>
            <a:pPr lvl="1" eaLnBrk="1" hangingPunct="1">
              <a:lnSpc>
                <a:spcPct val="105000"/>
              </a:lnSpc>
              <a:buFont typeface="Wingdings" pitchFamily="2" charset="2"/>
              <a:buAutoNum type="arabicPeriod"/>
            </a:pPr>
            <a:r>
              <a:rPr lang="en-US">
                <a:solidFill>
                  <a:schemeClr val="hlink"/>
                </a:solidFill>
                <a:sym typeface="Symbol" pitchFamily="18" charset="2"/>
              </a:rPr>
              <a:t>f(I) can be computed in poly(|I|) time.</a:t>
            </a:r>
          </a:p>
          <a:p>
            <a:pPr lvl="1" eaLnBrk="1" hangingPunct="1">
              <a:lnSpc>
                <a:spcPct val="105000"/>
              </a:lnSpc>
              <a:buFont typeface="Wingdings" pitchFamily="2" charset="2"/>
              <a:buAutoNum type="arabicPeriod"/>
            </a:pPr>
            <a:endParaRPr lang="en-US">
              <a:solidFill>
                <a:srgbClr val="CC0000"/>
              </a:solidFill>
              <a:sym typeface="Symbol" pitchFamily="18" charset="2"/>
            </a:endParaRPr>
          </a:p>
          <a:p>
            <a:pPr eaLnBrk="1" hangingPunct="1">
              <a:lnSpc>
                <a:spcPct val="105000"/>
              </a:lnSpc>
            </a:pPr>
            <a:endParaRPr lang="en-US">
              <a:solidFill>
                <a:srgbClr val="CC0000"/>
              </a:solidFill>
              <a:sym typeface="Symbol" pitchFamily="18" charset="2"/>
            </a:endParaRPr>
          </a:p>
          <a:p>
            <a:pPr eaLnBrk="1" hangingPunct="1">
              <a:lnSpc>
                <a:spcPct val="105000"/>
              </a:lnSpc>
            </a:pPr>
            <a:r>
              <a:rPr lang="en-US" b="1">
                <a:solidFill>
                  <a:srgbClr val="CC0000"/>
                </a:solidFill>
                <a:sym typeface="Symbol" pitchFamily="18" charset="2"/>
              </a:rPr>
              <a:t>NOTE:</a:t>
            </a:r>
          </a:p>
          <a:p>
            <a:pPr eaLnBrk="1" hangingPunct="1">
              <a:lnSpc>
                <a:spcPct val="105000"/>
              </a:lnSpc>
              <a:buFont typeface="Wingdings" pitchFamily="2" charset="2"/>
              <a:buChar char="§"/>
            </a:pPr>
            <a:r>
              <a:rPr lang="en-US">
                <a:solidFill>
                  <a:srgbClr val="CC0000"/>
                </a:solidFill>
                <a:sym typeface="Symbol" pitchFamily="18" charset="2"/>
              </a:rPr>
              <a:t>the direction of  reduction is </a:t>
            </a:r>
            <a:r>
              <a:rPr lang="en-US" u="sng">
                <a:solidFill>
                  <a:srgbClr val="CC0000"/>
                </a:solidFill>
                <a:sym typeface="Symbol" pitchFamily="18" charset="2"/>
              </a:rPr>
              <a:t>from A to B</a:t>
            </a:r>
            <a:r>
              <a:rPr lang="en-US">
                <a:solidFill>
                  <a:srgbClr val="CC0000"/>
                </a:solidFill>
                <a:sym typeface="Symbol" pitchFamily="18" charset="2"/>
              </a:rPr>
              <a:t>  (not the reverse).</a:t>
            </a:r>
          </a:p>
          <a:p>
            <a:pPr eaLnBrk="1" hangingPunct="1">
              <a:lnSpc>
                <a:spcPct val="105000"/>
              </a:lnSpc>
              <a:buFont typeface="Wingdings" pitchFamily="2" charset="2"/>
              <a:buChar char="§"/>
            </a:pPr>
            <a:r>
              <a:rPr lang="en-US">
                <a:solidFill>
                  <a:srgbClr val="CC0000"/>
                </a:solidFill>
                <a:sym typeface="Symbol" pitchFamily="18" charset="2"/>
              </a:rPr>
              <a:t>I  A </a:t>
            </a:r>
            <a:r>
              <a:rPr lang="en-US" sz="2800" b="1">
                <a:solidFill>
                  <a:srgbClr val="CC0000"/>
                </a:solidFill>
                <a:sym typeface="Symbol" pitchFamily="18" charset="2"/>
              </a:rPr>
              <a:t></a:t>
            </a:r>
            <a:r>
              <a:rPr lang="en-US">
                <a:solidFill>
                  <a:srgbClr val="CC0000"/>
                </a:solidFill>
                <a:sym typeface="Symbol" pitchFamily="18" charset="2"/>
              </a:rPr>
              <a:t>  f(I)  B, &amp;</a:t>
            </a:r>
          </a:p>
          <a:p>
            <a:pPr eaLnBrk="1" hangingPunct="1">
              <a:lnSpc>
                <a:spcPct val="105000"/>
              </a:lnSpc>
              <a:buFont typeface="Wingdings" pitchFamily="2" charset="2"/>
              <a:buChar char="§"/>
            </a:pPr>
            <a:r>
              <a:rPr lang="en-US">
                <a:solidFill>
                  <a:srgbClr val="CC0000"/>
                </a:solidFill>
                <a:sym typeface="Symbol" pitchFamily="18" charset="2"/>
              </a:rPr>
              <a:t>I  A  </a:t>
            </a:r>
            <a:r>
              <a:rPr lang="en-US" sz="2800" b="1">
                <a:solidFill>
                  <a:srgbClr val="CC0000"/>
                </a:solidFill>
                <a:sym typeface="Symbol" pitchFamily="18" charset="2"/>
              </a:rPr>
              <a:t></a:t>
            </a:r>
            <a:r>
              <a:rPr lang="en-US">
                <a:solidFill>
                  <a:srgbClr val="CC0000"/>
                </a:solidFill>
                <a:sym typeface="Symbol" pitchFamily="18" charset="2"/>
              </a:rPr>
              <a:t>  f(I)  B, &amp;</a:t>
            </a:r>
          </a:p>
          <a:p>
            <a:pPr eaLnBrk="1" hangingPunct="1">
              <a:lnSpc>
                <a:spcPct val="105000"/>
              </a:lnSpc>
              <a:buFont typeface="Wingdings" pitchFamily="2" charset="2"/>
              <a:buChar char="§"/>
            </a:pPr>
            <a:r>
              <a:rPr lang="en-US">
                <a:solidFill>
                  <a:srgbClr val="CC0000"/>
                </a:solidFill>
                <a:sym typeface="Symbol" pitchFamily="18" charset="2"/>
              </a:rPr>
              <a:t> a reduction algorithm that computes f(I) in poly(|I|) time, &amp; </a:t>
            </a:r>
          </a:p>
          <a:p>
            <a:pPr eaLnBrk="1" hangingPunct="1">
              <a:lnSpc>
                <a:spcPct val="105000"/>
              </a:lnSpc>
              <a:buFont typeface="Wingdings" pitchFamily="2" charset="2"/>
              <a:buChar char="§"/>
            </a:pPr>
            <a:r>
              <a:rPr lang="en-US">
                <a:solidFill>
                  <a:srgbClr val="CC0000"/>
                </a:solidFill>
                <a:sym typeface="Symbol" pitchFamily="18" charset="2"/>
              </a:rPr>
              <a:t>length of instance f(I) is also poly(|I|).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500" fill="hold"/>
                                        <p:tgtEl>
                                          <p:spTgt spid="111618"/>
                                        </p:tgtEl>
                                        <p:attrNameLst>
                                          <p:attrName>ppt_w</p:attrName>
                                        </p:attrNameLst>
                                      </p:cBhvr>
                                      <p:tavLst>
                                        <p:tav tm="0">
                                          <p:val>
                                            <p:fltVal val="0"/>
                                          </p:val>
                                        </p:tav>
                                        <p:tav tm="100000">
                                          <p:val>
                                            <p:strVal val="#ppt_w"/>
                                          </p:val>
                                        </p:tav>
                                      </p:tavLst>
                                    </p:anim>
                                    <p:anim calcmode="lin" valueType="num">
                                      <p:cBhvr>
                                        <p:cTn id="8" dur="500" fill="hold"/>
                                        <p:tgtEl>
                                          <p:spTgt spid="11161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1619">
                                            <p:txEl>
                                              <p:pRg st="0" end="0"/>
                                            </p:txEl>
                                          </p:spTgt>
                                        </p:tgtEl>
                                        <p:attrNameLst>
                                          <p:attrName>style.visibility</p:attrName>
                                        </p:attrNameLst>
                                      </p:cBhvr>
                                      <p:to>
                                        <p:strVal val="visible"/>
                                      </p:to>
                                    </p:set>
                                    <p:animEffect transition="in" filter="wipe(left)">
                                      <p:cBhvr>
                                        <p:cTn id="13" dur="500"/>
                                        <p:tgtEl>
                                          <p:spTgt spid="11161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1619">
                                            <p:txEl>
                                              <p:pRg st="1" end="1"/>
                                            </p:txEl>
                                          </p:spTgt>
                                        </p:tgtEl>
                                        <p:attrNameLst>
                                          <p:attrName>style.visibility</p:attrName>
                                        </p:attrNameLst>
                                      </p:cBhvr>
                                      <p:to>
                                        <p:strVal val="visible"/>
                                      </p:to>
                                    </p:set>
                                    <p:animEffect transition="in" filter="wipe(left)">
                                      <p:cBhvr>
                                        <p:cTn id="16" dur="500"/>
                                        <p:tgtEl>
                                          <p:spTgt spid="111619">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Effect transition="in" filter="wipe(left)">
                                      <p:cBhvr>
                                        <p:cTn id="19" dur="500"/>
                                        <p:tgtEl>
                                          <p:spTgt spid="11161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wipe(left)">
                                      <p:cBhvr>
                                        <p:cTn id="24" dur="500"/>
                                        <p:tgtEl>
                                          <p:spTgt spid="11161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1619">
                                            <p:txEl>
                                              <p:pRg st="6" end="6"/>
                                            </p:txEl>
                                          </p:spTgt>
                                        </p:tgtEl>
                                        <p:attrNameLst>
                                          <p:attrName>style.visibility</p:attrName>
                                        </p:attrNameLst>
                                      </p:cBhvr>
                                      <p:to>
                                        <p:strVal val="visible"/>
                                      </p:to>
                                    </p:set>
                                    <p:animEffect transition="in" filter="wipe(left)">
                                      <p:cBhvr>
                                        <p:cTn id="29" dur="500"/>
                                        <p:tgtEl>
                                          <p:spTgt spid="11161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1619">
                                            <p:txEl>
                                              <p:pRg st="7" end="7"/>
                                            </p:txEl>
                                          </p:spTgt>
                                        </p:tgtEl>
                                        <p:attrNameLst>
                                          <p:attrName>style.visibility</p:attrName>
                                        </p:attrNameLst>
                                      </p:cBhvr>
                                      <p:to>
                                        <p:strVal val="visible"/>
                                      </p:to>
                                    </p:set>
                                    <p:animEffect transition="in" filter="wipe(left)">
                                      <p:cBhvr>
                                        <p:cTn id="34" dur="500"/>
                                        <p:tgtEl>
                                          <p:spTgt spid="11161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1619">
                                            <p:txEl>
                                              <p:pRg st="8" end="8"/>
                                            </p:txEl>
                                          </p:spTgt>
                                        </p:tgtEl>
                                        <p:attrNameLst>
                                          <p:attrName>style.visibility</p:attrName>
                                        </p:attrNameLst>
                                      </p:cBhvr>
                                      <p:to>
                                        <p:strVal val="visible"/>
                                      </p:to>
                                    </p:set>
                                    <p:animEffect transition="in" filter="wipe(left)">
                                      <p:cBhvr>
                                        <p:cTn id="39" dur="500"/>
                                        <p:tgtEl>
                                          <p:spTgt spid="11161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1619">
                                            <p:txEl>
                                              <p:pRg st="9" end="9"/>
                                            </p:txEl>
                                          </p:spTgt>
                                        </p:tgtEl>
                                        <p:attrNameLst>
                                          <p:attrName>style.visibility</p:attrName>
                                        </p:attrNameLst>
                                      </p:cBhvr>
                                      <p:to>
                                        <p:strVal val="visible"/>
                                      </p:to>
                                    </p:set>
                                    <p:animEffect transition="in" filter="wipe(left)">
                                      <p:cBhvr>
                                        <p:cTn id="44" dur="500"/>
                                        <p:tgtEl>
                                          <p:spTgt spid="11161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1619">
                                            <p:txEl>
                                              <p:pRg st="10" end="10"/>
                                            </p:txEl>
                                          </p:spTgt>
                                        </p:tgtEl>
                                        <p:attrNameLst>
                                          <p:attrName>style.visibility</p:attrName>
                                        </p:attrNameLst>
                                      </p:cBhvr>
                                      <p:to>
                                        <p:strVal val="visible"/>
                                      </p:to>
                                    </p:set>
                                    <p:animEffect transition="in" filter="wipe(left)">
                                      <p:cBhvr>
                                        <p:cTn id="49" dur="500"/>
                                        <p:tgtEl>
                                          <p:spTgt spid="111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autoUpdateAnimBg="0"/>
      <p:bldP spid="1116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Polynomial Reducibility</a:t>
            </a:r>
          </a:p>
        </p:txBody>
      </p:sp>
      <p:grpSp>
        <p:nvGrpSpPr>
          <p:cNvPr id="112644" name="Group 4"/>
          <p:cNvGrpSpPr>
            <a:grpSpLocks/>
          </p:cNvGrpSpPr>
          <p:nvPr/>
        </p:nvGrpSpPr>
        <p:grpSpPr bwMode="auto">
          <a:xfrm>
            <a:off x="533400" y="3657600"/>
            <a:ext cx="8031163" cy="2895600"/>
            <a:chOff x="523" y="2304"/>
            <a:chExt cx="5059" cy="1824"/>
          </a:xfrm>
        </p:grpSpPr>
        <p:sp>
          <p:nvSpPr>
            <p:cNvPr id="112645" name="Rectangle 5"/>
            <p:cNvSpPr>
              <a:spLocks noChangeArrowheads="1"/>
            </p:cNvSpPr>
            <p:nvPr/>
          </p:nvSpPr>
          <p:spPr bwMode="auto">
            <a:xfrm>
              <a:off x="960" y="2304"/>
              <a:ext cx="4032" cy="1824"/>
            </a:xfrm>
            <a:prstGeom prst="rect">
              <a:avLst/>
            </a:prstGeom>
            <a:solidFill>
              <a:schemeClr val="bg1"/>
            </a:solidFill>
            <a:ln w="19050">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12646" name="Rectangle 6" descr="Stationery"/>
            <p:cNvSpPr>
              <a:spLocks noChangeArrowheads="1"/>
            </p:cNvSpPr>
            <p:nvPr/>
          </p:nvSpPr>
          <p:spPr bwMode="auto">
            <a:xfrm>
              <a:off x="1296" y="2976"/>
              <a:ext cx="1104" cy="720"/>
            </a:xfrm>
            <a:prstGeom prst="rect">
              <a:avLst/>
            </a:prstGeom>
            <a:blipFill dpi="0" rotWithShape="0">
              <a:blip r:embed="rId2"/>
              <a:srcRect/>
              <a:tile tx="0" ty="0" sx="100000" sy="100000" flip="none" algn="tl"/>
            </a:blipFill>
            <a:ln w="19050">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12647" name="Rectangle 7"/>
            <p:cNvSpPr>
              <a:spLocks noChangeArrowheads="1"/>
            </p:cNvSpPr>
            <p:nvPr/>
          </p:nvSpPr>
          <p:spPr bwMode="auto">
            <a:xfrm>
              <a:off x="3072" y="2736"/>
              <a:ext cx="1104" cy="1200"/>
            </a:xfrm>
            <a:prstGeom prst="rect">
              <a:avLst/>
            </a:prstGeom>
            <a:solidFill>
              <a:srgbClr val="CCFFCC"/>
            </a:solidFill>
            <a:ln w="19050">
              <a:solidFill>
                <a:schemeClr val="accent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12648" name="Line 8"/>
            <p:cNvSpPr>
              <a:spLocks noChangeShapeType="1"/>
            </p:cNvSpPr>
            <p:nvPr/>
          </p:nvSpPr>
          <p:spPr bwMode="auto">
            <a:xfrm>
              <a:off x="720" y="3360"/>
              <a:ext cx="57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12649" name="Line 9"/>
            <p:cNvSpPr>
              <a:spLocks noChangeShapeType="1"/>
            </p:cNvSpPr>
            <p:nvPr/>
          </p:nvSpPr>
          <p:spPr bwMode="auto">
            <a:xfrm>
              <a:off x="2400" y="3312"/>
              <a:ext cx="6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12650" name="Line 10"/>
            <p:cNvSpPr>
              <a:spLocks noChangeShapeType="1"/>
            </p:cNvSpPr>
            <p:nvPr/>
          </p:nvSpPr>
          <p:spPr bwMode="auto">
            <a:xfrm flipV="1">
              <a:off x="4176" y="2976"/>
              <a:ext cx="57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12651" name="Line 11"/>
            <p:cNvSpPr>
              <a:spLocks noChangeShapeType="1"/>
            </p:cNvSpPr>
            <p:nvPr/>
          </p:nvSpPr>
          <p:spPr bwMode="auto">
            <a:xfrm>
              <a:off x="4752" y="2976"/>
              <a:ext cx="57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12652" name="Line 12"/>
            <p:cNvSpPr>
              <a:spLocks noChangeShapeType="1"/>
            </p:cNvSpPr>
            <p:nvPr/>
          </p:nvSpPr>
          <p:spPr bwMode="auto">
            <a:xfrm>
              <a:off x="4176" y="3456"/>
              <a:ext cx="57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12653" name="Line 13"/>
            <p:cNvSpPr>
              <a:spLocks noChangeShapeType="1"/>
            </p:cNvSpPr>
            <p:nvPr/>
          </p:nvSpPr>
          <p:spPr bwMode="auto">
            <a:xfrm>
              <a:off x="4752" y="3600"/>
              <a:ext cx="57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12654" name="Rectangle 14"/>
            <p:cNvSpPr>
              <a:spLocks noChangeArrowheads="1"/>
            </p:cNvSpPr>
            <p:nvPr/>
          </p:nvSpPr>
          <p:spPr bwMode="auto">
            <a:xfrm>
              <a:off x="523" y="3216"/>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hlink"/>
                  </a:solidFill>
                  <a:sym typeface="Symbol" pitchFamily="18" charset="2"/>
                </a:rPr>
                <a:t>I</a:t>
              </a:r>
            </a:p>
          </p:txBody>
        </p:sp>
        <p:sp>
          <p:nvSpPr>
            <p:cNvPr id="112655" name="Rectangle 15"/>
            <p:cNvSpPr>
              <a:spLocks noChangeArrowheads="1"/>
            </p:cNvSpPr>
            <p:nvPr/>
          </p:nvSpPr>
          <p:spPr bwMode="auto">
            <a:xfrm>
              <a:off x="2491" y="3024"/>
              <a:ext cx="4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hlink"/>
                  </a:solidFill>
                  <a:sym typeface="Symbol" pitchFamily="18" charset="2"/>
                </a:rPr>
                <a:t>f( I )</a:t>
              </a:r>
            </a:p>
          </p:txBody>
        </p:sp>
        <p:sp>
          <p:nvSpPr>
            <p:cNvPr id="112656" name="Rectangle 16"/>
            <p:cNvSpPr>
              <a:spLocks noChangeArrowheads="1"/>
            </p:cNvSpPr>
            <p:nvPr/>
          </p:nvSpPr>
          <p:spPr bwMode="auto">
            <a:xfrm>
              <a:off x="1419" y="3089"/>
              <a:ext cx="952"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hlink"/>
                  </a:solidFill>
                  <a:sym typeface="Symbol" pitchFamily="18" charset="2"/>
                </a:rPr>
                <a:t>Reduction </a:t>
              </a:r>
              <a:br>
                <a:rPr lang="en-US" dirty="0">
                  <a:solidFill>
                    <a:schemeClr val="hlink"/>
                  </a:solidFill>
                  <a:sym typeface="Symbol" pitchFamily="18" charset="2"/>
                </a:rPr>
              </a:br>
              <a:r>
                <a:rPr lang="en-US" dirty="0">
                  <a:solidFill>
                    <a:schemeClr val="hlink"/>
                  </a:solidFill>
                  <a:sym typeface="Symbol" pitchFamily="18" charset="2"/>
                </a:rPr>
                <a:t>procedure</a:t>
              </a:r>
            </a:p>
          </p:txBody>
        </p:sp>
        <p:sp>
          <p:nvSpPr>
            <p:cNvPr id="112657" name="Rectangle 17"/>
            <p:cNvSpPr>
              <a:spLocks noChangeArrowheads="1"/>
            </p:cNvSpPr>
            <p:nvPr/>
          </p:nvSpPr>
          <p:spPr bwMode="auto">
            <a:xfrm>
              <a:off x="3184" y="2976"/>
              <a:ext cx="926"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0000"/>
                  </a:solidFill>
                  <a:sym typeface="Symbol" pitchFamily="18" charset="2"/>
                </a:rPr>
                <a:t>algorithm</a:t>
              </a:r>
            </a:p>
            <a:p>
              <a:r>
                <a:rPr lang="en-US" b="1">
                  <a:solidFill>
                    <a:srgbClr val="CC0000"/>
                  </a:solidFill>
                  <a:sym typeface="Symbol" pitchFamily="18" charset="2"/>
                </a:rPr>
                <a:t>for</a:t>
              </a:r>
            </a:p>
            <a:p>
              <a:r>
                <a:rPr lang="en-US" b="1">
                  <a:solidFill>
                    <a:srgbClr val="CC0000"/>
                  </a:solidFill>
                  <a:sym typeface="Symbol" pitchFamily="18" charset="2"/>
                </a:rPr>
                <a:t>B</a:t>
              </a:r>
            </a:p>
          </p:txBody>
        </p:sp>
        <p:sp>
          <p:nvSpPr>
            <p:cNvPr id="112658" name="Rectangle 18"/>
            <p:cNvSpPr>
              <a:spLocks noChangeArrowheads="1"/>
            </p:cNvSpPr>
            <p:nvPr/>
          </p:nvSpPr>
          <p:spPr bwMode="auto">
            <a:xfrm>
              <a:off x="1344" y="2304"/>
              <a:ext cx="27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sym typeface="Symbol" pitchFamily="18" charset="2"/>
                </a:rPr>
                <a:t>algorithm for  A</a:t>
              </a:r>
            </a:p>
          </p:txBody>
        </p:sp>
        <p:sp>
          <p:nvSpPr>
            <p:cNvPr id="112659" name="Rectangle 19"/>
            <p:cNvSpPr>
              <a:spLocks noChangeArrowheads="1"/>
            </p:cNvSpPr>
            <p:nvPr/>
          </p:nvSpPr>
          <p:spPr bwMode="auto">
            <a:xfrm>
              <a:off x="4272" y="2736"/>
              <a:ext cx="5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sym typeface="Symbol" pitchFamily="18" charset="2"/>
                </a:rPr>
                <a:t>“yes”</a:t>
              </a:r>
            </a:p>
          </p:txBody>
        </p:sp>
        <p:sp>
          <p:nvSpPr>
            <p:cNvPr id="112660" name="Rectangle 20"/>
            <p:cNvSpPr>
              <a:spLocks noChangeArrowheads="1"/>
            </p:cNvSpPr>
            <p:nvPr/>
          </p:nvSpPr>
          <p:spPr bwMode="auto">
            <a:xfrm>
              <a:off x="5040" y="2688"/>
              <a:ext cx="5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ym typeface="Symbol" pitchFamily="18" charset="2"/>
                </a:rPr>
                <a:t>“yes”</a:t>
              </a:r>
            </a:p>
          </p:txBody>
        </p:sp>
        <p:sp>
          <p:nvSpPr>
            <p:cNvPr id="112661" name="Rectangle 21"/>
            <p:cNvSpPr>
              <a:spLocks noChangeArrowheads="1"/>
            </p:cNvSpPr>
            <p:nvPr/>
          </p:nvSpPr>
          <p:spPr bwMode="auto">
            <a:xfrm>
              <a:off x="4352" y="3600"/>
              <a:ext cx="4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0000"/>
                  </a:solidFill>
                  <a:sym typeface="Symbol" pitchFamily="18" charset="2"/>
                </a:rPr>
                <a:t>“no”</a:t>
              </a:r>
            </a:p>
          </p:txBody>
        </p:sp>
        <p:sp>
          <p:nvSpPr>
            <p:cNvPr id="112662" name="Rectangle 22"/>
            <p:cNvSpPr>
              <a:spLocks noChangeArrowheads="1"/>
            </p:cNvSpPr>
            <p:nvPr/>
          </p:nvSpPr>
          <p:spPr bwMode="auto">
            <a:xfrm>
              <a:off x="5072" y="3600"/>
              <a:ext cx="4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ym typeface="Symbol" pitchFamily="18" charset="2"/>
                </a:rPr>
                <a:t>“no”</a:t>
              </a:r>
            </a:p>
          </p:txBody>
        </p:sp>
      </p:grpSp>
      <p:grpSp>
        <p:nvGrpSpPr>
          <p:cNvPr id="112666" name="Group 26"/>
          <p:cNvGrpSpPr>
            <a:grpSpLocks/>
          </p:cNvGrpSpPr>
          <p:nvPr/>
        </p:nvGrpSpPr>
        <p:grpSpPr bwMode="auto">
          <a:xfrm>
            <a:off x="228600" y="685800"/>
            <a:ext cx="3505200" cy="5791200"/>
            <a:chOff x="144" y="432"/>
            <a:chExt cx="2208" cy="3648"/>
          </a:xfrm>
        </p:grpSpPr>
        <p:sp>
          <p:nvSpPr>
            <p:cNvPr id="112663" name="Oval 23"/>
            <p:cNvSpPr>
              <a:spLocks noChangeArrowheads="1"/>
            </p:cNvSpPr>
            <p:nvPr/>
          </p:nvSpPr>
          <p:spPr bwMode="auto">
            <a:xfrm>
              <a:off x="144" y="432"/>
              <a:ext cx="720" cy="480"/>
            </a:xfrm>
            <a:prstGeom prst="ellipse">
              <a:avLst/>
            </a:prstGeom>
            <a:solidFill>
              <a:srgbClr val="FFFFFF"/>
            </a:solidFill>
            <a:ln w="38100">
              <a:solidFill>
                <a:schemeClr val="accent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12664" name="Oval 24"/>
            <p:cNvSpPr>
              <a:spLocks noChangeArrowheads="1"/>
            </p:cNvSpPr>
            <p:nvPr/>
          </p:nvSpPr>
          <p:spPr bwMode="auto">
            <a:xfrm>
              <a:off x="960" y="2640"/>
              <a:ext cx="1392" cy="1440"/>
            </a:xfrm>
            <a:prstGeom prst="ellipse">
              <a:avLst/>
            </a:prstGeom>
            <a:noFill/>
            <a:ln w="38100">
              <a:solidFill>
                <a:schemeClr val="accent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anchor="ctr">
              <a:spAutoFit/>
            </a:bodyPr>
            <a:lstStyle/>
            <a:p>
              <a:endParaRPr lang="en-CA"/>
            </a:p>
          </p:txBody>
        </p:sp>
        <p:sp>
          <p:nvSpPr>
            <p:cNvPr id="112665" name="Line 25"/>
            <p:cNvSpPr>
              <a:spLocks noChangeShapeType="1"/>
            </p:cNvSpPr>
            <p:nvPr/>
          </p:nvSpPr>
          <p:spPr bwMode="auto">
            <a:xfrm>
              <a:off x="576" y="912"/>
              <a:ext cx="720" cy="1824"/>
            </a:xfrm>
            <a:prstGeom prst="line">
              <a:avLst/>
            </a:prstGeom>
            <a:noFill/>
            <a:ln w="76200">
              <a:solidFill>
                <a:schemeClr val="accent2"/>
              </a:solidFill>
              <a:round/>
              <a:headEnd type="triangl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a:spAutoFit/>
            </a:bodyPr>
            <a:lstStyle/>
            <a:p>
              <a:endParaRPr lang="en-CA"/>
            </a:p>
          </p:txBody>
        </p:sp>
      </p:grpSp>
      <p:sp>
        <p:nvSpPr>
          <p:cNvPr id="112643" name="Text Box 3"/>
          <p:cNvSpPr txBox="1">
            <a:spLocks noChangeArrowheads="1"/>
          </p:cNvSpPr>
          <p:nvPr/>
        </p:nvSpPr>
        <p:spPr bwMode="auto">
          <a:xfrm>
            <a:off x="262571" y="838200"/>
            <a:ext cx="8686800" cy="239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179513" eaLnBrk="0" hangingPunct="0">
              <a:defRPr sz="2400">
                <a:solidFill>
                  <a:schemeClr val="tx1"/>
                </a:solidFill>
                <a:latin typeface="Times New Roman" pitchFamily="18" charset="0"/>
              </a:defRPr>
            </a:lvl1pPr>
            <a:lvl2pPr marL="1622425" indent="-387350" algn="l" defTabSz="1179513" eaLnBrk="0" hangingPunct="0">
              <a:defRPr sz="2400">
                <a:solidFill>
                  <a:schemeClr val="tx1"/>
                </a:solidFill>
                <a:latin typeface="Times New Roman" pitchFamily="18" charset="0"/>
              </a:defRPr>
            </a:lvl2pPr>
            <a:lvl3pPr marL="2270125" indent="-457200" algn="l" defTabSz="1179513" eaLnBrk="0" hangingPunct="0">
              <a:defRPr sz="2400">
                <a:solidFill>
                  <a:schemeClr val="tx1"/>
                </a:solidFill>
                <a:latin typeface="Times New Roman" pitchFamily="18" charset="0"/>
              </a:defRPr>
            </a:lvl3pPr>
            <a:lvl4pPr marL="2917825" indent="-457200" algn="l" defTabSz="1179513" eaLnBrk="0" hangingPunct="0">
              <a:defRPr sz="2400">
                <a:solidFill>
                  <a:schemeClr val="tx1"/>
                </a:solidFill>
                <a:latin typeface="Times New Roman" pitchFamily="18" charset="0"/>
              </a:defRPr>
            </a:lvl4pPr>
            <a:lvl5pPr marL="3565525" indent="-457200" algn="l" defTabSz="1179513" eaLnBrk="0" hangingPunct="0">
              <a:defRPr sz="2400">
                <a:solidFill>
                  <a:schemeClr val="tx1"/>
                </a:solidFill>
                <a:latin typeface="Times New Roman" pitchFamily="18" charset="0"/>
              </a:defRPr>
            </a:lvl5pPr>
            <a:lvl6pPr marL="4022725" indent="-457200" defTabSz="1179513" eaLnBrk="0" fontAlgn="base" hangingPunct="0">
              <a:spcBef>
                <a:spcPct val="0"/>
              </a:spcBef>
              <a:spcAft>
                <a:spcPct val="0"/>
              </a:spcAft>
              <a:defRPr sz="2400">
                <a:solidFill>
                  <a:schemeClr val="tx1"/>
                </a:solidFill>
                <a:latin typeface="Times New Roman" pitchFamily="18" charset="0"/>
              </a:defRPr>
            </a:lvl6pPr>
            <a:lvl7pPr marL="4479925" indent="-457200" defTabSz="1179513" eaLnBrk="0" fontAlgn="base" hangingPunct="0">
              <a:spcBef>
                <a:spcPct val="0"/>
              </a:spcBef>
              <a:spcAft>
                <a:spcPct val="0"/>
              </a:spcAft>
              <a:defRPr sz="2400">
                <a:solidFill>
                  <a:schemeClr val="tx1"/>
                </a:solidFill>
                <a:latin typeface="Times New Roman" pitchFamily="18" charset="0"/>
              </a:defRPr>
            </a:lvl7pPr>
            <a:lvl8pPr marL="4937125" indent="-457200" defTabSz="1179513" eaLnBrk="0" fontAlgn="base" hangingPunct="0">
              <a:spcBef>
                <a:spcPct val="0"/>
              </a:spcBef>
              <a:spcAft>
                <a:spcPct val="0"/>
              </a:spcAft>
              <a:defRPr sz="2400">
                <a:solidFill>
                  <a:schemeClr val="tx1"/>
                </a:solidFill>
                <a:latin typeface="Times New Roman" pitchFamily="18" charset="0"/>
              </a:defRPr>
            </a:lvl8pPr>
            <a:lvl9pPr marL="5394325" indent="-457200" defTabSz="117951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b="1" dirty="0"/>
              <a:t>A </a:t>
            </a:r>
            <a:r>
              <a:rPr lang="en-US" b="1" dirty="0">
                <a:sym typeface="Symbol" pitchFamily="18" charset="2"/>
              </a:rPr>
              <a:t></a:t>
            </a:r>
            <a:r>
              <a:rPr lang="en-US" sz="2800" b="1" baseline="-25000" dirty="0"/>
              <a:t>P</a:t>
            </a:r>
            <a:r>
              <a:rPr lang="en-US" b="1" dirty="0"/>
              <a:t> B</a:t>
            </a:r>
            <a:r>
              <a:rPr lang="en-US" dirty="0"/>
              <a:t> 	says: </a:t>
            </a:r>
            <a:br>
              <a:rPr lang="en-US" dirty="0"/>
            </a:br>
            <a:r>
              <a:rPr lang="en-US" dirty="0"/>
              <a:t>	A is not harder than B      </a:t>
            </a:r>
            <a:r>
              <a:rPr lang="en-US" dirty="0">
                <a:solidFill>
                  <a:srgbClr val="CC0000"/>
                </a:solidFill>
              </a:rPr>
              <a:t>(to within a polynomial), &amp;</a:t>
            </a:r>
            <a:br>
              <a:rPr lang="en-US" dirty="0">
                <a:solidFill>
                  <a:srgbClr val="CC0000"/>
                </a:solidFill>
              </a:rPr>
            </a:br>
            <a:r>
              <a:rPr lang="en-US" dirty="0">
                <a:solidFill>
                  <a:srgbClr val="CC0000"/>
                </a:solidFill>
              </a:rPr>
              <a:t>	</a:t>
            </a:r>
            <a:r>
              <a:rPr lang="en-US" dirty="0"/>
              <a:t>B is at least as hard as A  </a:t>
            </a:r>
            <a:r>
              <a:rPr lang="en-US" dirty="0">
                <a:solidFill>
                  <a:srgbClr val="CC0000"/>
                </a:solidFill>
              </a:rPr>
              <a:t>(the contra-positive)</a:t>
            </a:r>
            <a:r>
              <a:rPr lang="en-US" dirty="0"/>
              <a:t> </a:t>
            </a:r>
          </a:p>
          <a:p>
            <a:pPr eaLnBrk="1" hangingPunct="1">
              <a:lnSpc>
                <a:spcPct val="105000"/>
              </a:lnSpc>
            </a:pPr>
            <a:endParaRPr lang="en-US" dirty="0"/>
          </a:p>
          <a:p>
            <a:pPr lvl="1" eaLnBrk="1" hangingPunct="1">
              <a:lnSpc>
                <a:spcPct val="105000"/>
              </a:lnSpc>
              <a:buFont typeface="Wingdings" pitchFamily="2" charset="2"/>
              <a:buChar char="§"/>
            </a:pPr>
            <a:r>
              <a:rPr lang="en-US" dirty="0"/>
              <a:t>B </a:t>
            </a:r>
            <a:r>
              <a:rPr lang="en-US" dirty="0">
                <a:sym typeface="Symbol" pitchFamily="18" charset="2"/>
              </a:rPr>
              <a:t> </a:t>
            </a:r>
            <a:r>
              <a:rPr lang="en-US" dirty="0"/>
              <a:t>P   </a:t>
            </a:r>
            <a:r>
              <a:rPr lang="en-US" dirty="0">
                <a:sym typeface="Symbol" pitchFamily="18" charset="2"/>
              </a:rPr>
              <a:t>   A  P,  </a:t>
            </a:r>
          </a:p>
          <a:p>
            <a:pPr lvl="1" eaLnBrk="1" hangingPunct="1">
              <a:lnSpc>
                <a:spcPct val="105000"/>
              </a:lnSpc>
              <a:buFont typeface="Wingdings" pitchFamily="2" charset="2"/>
              <a:buChar char="§"/>
            </a:pPr>
            <a:r>
              <a:rPr lang="en-US" dirty="0">
                <a:sym typeface="Symbol" pitchFamily="18" charset="2"/>
              </a:rPr>
              <a:t>A  P      B  P.</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wipe(up)">
                                      <p:cBhvr>
                                        <p:cTn id="7" dur="500"/>
                                        <p:tgtEl>
                                          <p:spTgt spid="112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wipe(up)">
                                      <p:cBhvr>
                                        <p:cTn id="12" dur="500"/>
                                        <p:tgtEl>
                                          <p:spTgt spid="112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666"/>
                                        </p:tgtEl>
                                        <p:attrNameLst>
                                          <p:attrName>style.visibility</p:attrName>
                                        </p:attrNameLst>
                                      </p:cBhvr>
                                      <p:to>
                                        <p:strVal val="visible"/>
                                      </p:to>
                                    </p:set>
                                    <p:animEffect transition="in" filter="dissolve">
                                      <p:cBhvr>
                                        <p:cTn id="17" dur="500"/>
                                        <p:tgtEl>
                                          <p:spTgt spid="112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rgbClr val="CC0000"/>
                </a:solidFill>
                <a:latin typeface="Arial Rounded MT Bold" pitchFamily="34" charset="0"/>
              </a:rPr>
              <a:t>NP-hard</a:t>
            </a:r>
            <a:r>
              <a:rPr lang="en-US" sz="2800">
                <a:solidFill>
                  <a:schemeClr val="tx1"/>
                </a:solidFill>
                <a:latin typeface="Arial Rounded MT Bold" pitchFamily="34" charset="0"/>
              </a:rPr>
              <a:t>  &amp;  </a:t>
            </a:r>
            <a:r>
              <a:rPr lang="en-US" sz="2800">
                <a:solidFill>
                  <a:schemeClr val="hlink"/>
                </a:solidFill>
                <a:latin typeface="Arial Rounded MT Bold" pitchFamily="34" charset="0"/>
              </a:rPr>
              <a:t>NP-complete</a:t>
            </a:r>
          </a:p>
        </p:txBody>
      </p:sp>
      <p:sp>
        <p:nvSpPr>
          <p:cNvPr id="113667" name="Text Box 3"/>
          <p:cNvSpPr txBox="1">
            <a:spLocks noChangeArrowheads="1"/>
          </p:cNvSpPr>
          <p:nvPr/>
        </p:nvSpPr>
        <p:spPr bwMode="auto">
          <a:xfrm>
            <a:off x="228600" y="990600"/>
            <a:ext cx="8686800" cy="1327150"/>
          </a:xfrm>
          <a:prstGeom prst="rect">
            <a:avLst/>
          </a:prstGeom>
          <a:solidFill>
            <a:schemeClr val="bg1"/>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lvl1pPr marL="457200" indent="-457200" algn="l" eaLnBrk="0" hangingPunct="0">
              <a:defRPr sz="2400">
                <a:solidFill>
                  <a:schemeClr val="tx1"/>
                </a:solidFill>
                <a:latin typeface="Times New Roman" pitchFamily="18" charset="0"/>
              </a:defRPr>
            </a:lvl1pPr>
            <a:lvl2pPr marL="1220788" indent="-457200" algn="l" eaLnBrk="0" hangingPunct="0">
              <a:defRPr sz="2400">
                <a:solidFill>
                  <a:schemeClr val="tx1"/>
                </a:solidFill>
                <a:latin typeface="Times New Roman" pitchFamily="18" charset="0"/>
              </a:defRPr>
            </a:lvl2pPr>
            <a:lvl3pPr marL="1789113" indent="-457200" algn="l" eaLnBrk="0" hangingPunct="0">
              <a:defRPr sz="2400">
                <a:solidFill>
                  <a:schemeClr val="tx1"/>
                </a:solidFill>
                <a:latin typeface="Times New Roman" pitchFamily="18" charset="0"/>
              </a:defRPr>
            </a:lvl3pPr>
            <a:lvl4pPr marL="2436813" indent="-457200" algn="l" eaLnBrk="0" hangingPunct="0">
              <a:defRPr sz="2400">
                <a:solidFill>
                  <a:schemeClr val="tx1"/>
                </a:solidFill>
                <a:latin typeface="Times New Roman" pitchFamily="18" charset="0"/>
              </a:defRPr>
            </a:lvl4pPr>
            <a:lvl5pPr marL="3084513" indent="-457200" algn="l" eaLnBrk="0" hangingPunct="0">
              <a:defRPr sz="2400">
                <a:solidFill>
                  <a:schemeClr val="tx1"/>
                </a:solidFill>
                <a:latin typeface="Times New Roman" pitchFamily="18" charset="0"/>
              </a:defRPr>
            </a:lvl5pPr>
            <a:lvl6pPr marL="3541713" indent="-457200" eaLnBrk="0" fontAlgn="base" hangingPunct="0">
              <a:spcBef>
                <a:spcPct val="0"/>
              </a:spcBef>
              <a:spcAft>
                <a:spcPct val="0"/>
              </a:spcAft>
              <a:defRPr sz="2400">
                <a:solidFill>
                  <a:schemeClr val="tx1"/>
                </a:solidFill>
                <a:latin typeface="Times New Roman" pitchFamily="18" charset="0"/>
              </a:defRPr>
            </a:lvl6pPr>
            <a:lvl7pPr marL="3998913" indent="-457200" eaLnBrk="0" fontAlgn="base" hangingPunct="0">
              <a:spcBef>
                <a:spcPct val="0"/>
              </a:spcBef>
              <a:spcAft>
                <a:spcPct val="0"/>
              </a:spcAft>
              <a:defRPr sz="2400">
                <a:solidFill>
                  <a:schemeClr val="tx1"/>
                </a:solidFill>
                <a:latin typeface="Times New Roman" pitchFamily="18" charset="0"/>
              </a:defRPr>
            </a:lvl7pPr>
            <a:lvl8pPr marL="4456113" indent="-457200" eaLnBrk="0" fontAlgn="base" hangingPunct="0">
              <a:spcBef>
                <a:spcPct val="0"/>
              </a:spcBef>
              <a:spcAft>
                <a:spcPct val="0"/>
              </a:spcAft>
              <a:defRPr sz="2400">
                <a:solidFill>
                  <a:schemeClr val="tx1"/>
                </a:solidFill>
                <a:latin typeface="Times New Roman" pitchFamily="18" charset="0"/>
              </a:defRPr>
            </a:lvl8pPr>
            <a:lvl9pPr marL="4913313" indent="-4572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05000"/>
              </a:lnSpc>
            </a:pPr>
            <a:r>
              <a:rPr lang="en-US" b="1" dirty="0">
                <a:solidFill>
                  <a:srgbClr val="CC0000"/>
                </a:solidFill>
              </a:rPr>
              <a:t>B is NP-hard</a:t>
            </a:r>
            <a:r>
              <a:rPr lang="en-US" dirty="0"/>
              <a:t>  if every problem in NP </a:t>
            </a:r>
            <a:r>
              <a:rPr lang="en-US" dirty="0" err="1"/>
              <a:t>polynomially</a:t>
            </a:r>
            <a:r>
              <a:rPr lang="en-US" dirty="0"/>
              <a:t> reduces to B:</a:t>
            </a:r>
          </a:p>
          <a:p>
            <a:pPr eaLnBrk="1" hangingPunct="1">
              <a:lnSpc>
                <a:spcPct val="105000"/>
              </a:lnSpc>
            </a:pPr>
            <a:endParaRPr lang="en-US" dirty="0"/>
          </a:p>
          <a:p>
            <a:pPr eaLnBrk="1" hangingPunct="1">
              <a:lnSpc>
                <a:spcPct val="105000"/>
              </a:lnSpc>
            </a:pPr>
            <a:r>
              <a:rPr lang="en-US" dirty="0">
                <a:sym typeface="Symbol" pitchFamily="18" charset="2"/>
              </a:rPr>
              <a:t>			</a:t>
            </a:r>
            <a:r>
              <a:rPr lang="en-US" sz="2800" dirty="0">
                <a:solidFill>
                  <a:schemeClr val="hlink"/>
                </a:solidFill>
                <a:sym typeface="Symbol" pitchFamily="18" charset="2"/>
              </a:rPr>
              <a:t>A  NP:  </a:t>
            </a:r>
            <a:r>
              <a:rPr lang="en-US" sz="2800" dirty="0">
                <a:solidFill>
                  <a:schemeClr val="hlink"/>
                </a:solidFill>
              </a:rPr>
              <a:t>A </a:t>
            </a:r>
            <a:r>
              <a:rPr lang="en-US" sz="2800" dirty="0">
                <a:solidFill>
                  <a:schemeClr val="hlink"/>
                </a:solidFill>
                <a:sym typeface="Symbol" pitchFamily="18" charset="2"/>
              </a:rPr>
              <a:t></a:t>
            </a:r>
            <a:r>
              <a:rPr lang="en-US" sz="2800" baseline="-25000" dirty="0">
                <a:solidFill>
                  <a:schemeClr val="hlink"/>
                </a:solidFill>
              </a:rPr>
              <a:t>P</a:t>
            </a:r>
            <a:r>
              <a:rPr lang="en-US" sz="2800" dirty="0">
                <a:solidFill>
                  <a:schemeClr val="hlink"/>
                </a:solidFill>
              </a:rPr>
              <a:t> B</a:t>
            </a:r>
            <a:r>
              <a:rPr lang="en-US" dirty="0"/>
              <a:t>   </a:t>
            </a:r>
          </a:p>
        </p:txBody>
      </p:sp>
      <p:grpSp>
        <p:nvGrpSpPr>
          <p:cNvPr id="113687" name="Group 23"/>
          <p:cNvGrpSpPr>
            <a:grpSpLocks/>
          </p:cNvGrpSpPr>
          <p:nvPr/>
        </p:nvGrpSpPr>
        <p:grpSpPr bwMode="auto">
          <a:xfrm>
            <a:off x="228600" y="2590800"/>
            <a:ext cx="8686800" cy="3657600"/>
            <a:chOff x="144" y="1488"/>
            <a:chExt cx="5472" cy="2304"/>
          </a:xfrm>
        </p:grpSpPr>
        <p:sp>
          <p:nvSpPr>
            <p:cNvPr id="113686" name="Rectangle 22"/>
            <p:cNvSpPr>
              <a:spLocks noChangeArrowheads="1"/>
            </p:cNvSpPr>
            <p:nvPr/>
          </p:nvSpPr>
          <p:spPr bwMode="auto">
            <a:xfrm>
              <a:off x="144" y="1488"/>
              <a:ext cx="5472" cy="2304"/>
            </a:xfrm>
            <a:prstGeom prst="rect">
              <a:avLst/>
            </a:prstGeom>
            <a:solidFill>
              <a:srgbClr val="FFFFFF"/>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13679" name="Rectangle 15"/>
            <p:cNvSpPr>
              <a:spLocks noChangeArrowheads="1"/>
            </p:cNvSpPr>
            <p:nvPr/>
          </p:nvSpPr>
          <p:spPr bwMode="auto">
            <a:xfrm>
              <a:off x="336" y="2064"/>
              <a:ext cx="1795" cy="1026"/>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a:spAutoFit/>
            </a:bodyPr>
            <a:lstStyle/>
            <a:p>
              <a:pPr marL="457200" indent="-457200" algn="l">
                <a:lnSpc>
                  <a:spcPct val="105000"/>
                </a:lnSpc>
                <a:spcBef>
                  <a:spcPct val="50000"/>
                </a:spcBef>
              </a:pPr>
              <a:r>
                <a:rPr lang="en-US" b="1" dirty="0">
                  <a:solidFill>
                    <a:srgbClr val="CC0000"/>
                  </a:solidFill>
                </a:rPr>
                <a:t>B is NP-complete</a:t>
              </a:r>
              <a:r>
                <a:rPr lang="en-US" dirty="0"/>
                <a:t>  if </a:t>
              </a:r>
            </a:p>
            <a:p>
              <a:pPr marL="914400" lvl="1" indent="-457200" algn="l">
                <a:lnSpc>
                  <a:spcPct val="105000"/>
                </a:lnSpc>
                <a:spcBef>
                  <a:spcPct val="50000"/>
                </a:spcBef>
                <a:buFont typeface="Wingdings" pitchFamily="2" charset="2"/>
                <a:buAutoNum type="arabicPeriod"/>
              </a:pPr>
              <a:r>
                <a:rPr lang="en-US" dirty="0"/>
                <a:t>B </a:t>
              </a:r>
              <a:r>
                <a:rPr lang="en-US" dirty="0">
                  <a:sym typeface="Symbol" pitchFamily="18" charset="2"/>
                </a:rPr>
                <a:t></a:t>
              </a:r>
              <a:r>
                <a:rPr lang="en-US" dirty="0"/>
                <a:t> NP ,  and</a:t>
              </a:r>
            </a:p>
            <a:p>
              <a:pPr marL="914400" lvl="1" indent="-457200" algn="l">
                <a:lnSpc>
                  <a:spcPct val="105000"/>
                </a:lnSpc>
                <a:spcBef>
                  <a:spcPct val="50000"/>
                </a:spcBef>
                <a:buFont typeface="Wingdings" pitchFamily="2" charset="2"/>
                <a:buAutoNum type="arabicPeriod"/>
              </a:pPr>
              <a:r>
                <a:rPr lang="en-US" dirty="0"/>
                <a:t>B is NP-hard.</a:t>
              </a:r>
            </a:p>
          </p:txBody>
        </p:sp>
        <p:grpSp>
          <p:nvGrpSpPr>
            <p:cNvPr id="113685" name="Group 21"/>
            <p:cNvGrpSpPr>
              <a:grpSpLocks/>
            </p:cNvGrpSpPr>
            <p:nvPr/>
          </p:nvGrpSpPr>
          <p:grpSpPr bwMode="auto">
            <a:xfrm>
              <a:off x="2592" y="1728"/>
              <a:ext cx="2702" cy="1728"/>
              <a:chOff x="2592" y="1728"/>
              <a:chExt cx="2702" cy="1728"/>
            </a:xfrm>
          </p:grpSpPr>
          <p:sp>
            <p:nvSpPr>
              <p:cNvPr id="113670" name="Oval 6"/>
              <p:cNvSpPr>
                <a:spLocks noChangeArrowheads="1"/>
              </p:cNvSpPr>
              <p:nvPr/>
            </p:nvSpPr>
            <p:spPr bwMode="auto">
              <a:xfrm rot="1318203">
                <a:off x="2592" y="1728"/>
                <a:ext cx="2702" cy="1728"/>
              </a:xfrm>
              <a:prstGeom prst="ellipse">
                <a:avLst/>
              </a:prstGeom>
              <a:solidFill>
                <a:schemeClr val="accent3">
                  <a:lumMod val="95000"/>
                  <a:alpha val="50000"/>
                </a:schemeClr>
              </a:solidFill>
              <a:ln w="381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113674" name="Freeform 10" descr="Newsprint"/>
              <p:cNvSpPr>
                <a:spLocks/>
              </p:cNvSpPr>
              <p:nvPr/>
            </p:nvSpPr>
            <p:spPr bwMode="auto">
              <a:xfrm>
                <a:off x="2783" y="1737"/>
                <a:ext cx="1477" cy="1354"/>
              </a:xfrm>
              <a:custGeom>
                <a:avLst/>
                <a:gdLst>
                  <a:gd name="T0" fmla="*/ 160 w 1477"/>
                  <a:gd name="T1" fmla="*/ 223 h 1354"/>
                  <a:gd name="T2" fmla="*/ 531 w 1477"/>
                  <a:gd name="T3" fmla="*/ 31 h 1354"/>
                  <a:gd name="T4" fmla="*/ 981 w 1477"/>
                  <a:gd name="T5" fmla="*/ 38 h 1354"/>
                  <a:gd name="T6" fmla="*/ 1477 w 1477"/>
                  <a:gd name="T7" fmla="*/ 203 h 1354"/>
                  <a:gd name="T8" fmla="*/ 1166 w 1477"/>
                  <a:gd name="T9" fmla="*/ 349 h 1354"/>
                  <a:gd name="T10" fmla="*/ 776 w 1477"/>
                  <a:gd name="T11" fmla="*/ 634 h 1354"/>
                  <a:gd name="T12" fmla="*/ 537 w 1477"/>
                  <a:gd name="T13" fmla="*/ 991 h 1354"/>
                  <a:gd name="T14" fmla="*/ 498 w 1477"/>
                  <a:gd name="T15" fmla="*/ 1354 h 1354"/>
                  <a:gd name="T16" fmla="*/ 153 w 1477"/>
                  <a:gd name="T17" fmla="*/ 1038 h 1354"/>
                  <a:gd name="T18" fmla="*/ 1 w 1477"/>
                  <a:gd name="T19" fmla="*/ 614 h 1354"/>
                  <a:gd name="T20" fmla="*/ 160 w 1477"/>
                  <a:gd name="T21" fmla="*/ 223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7" h="1354">
                    <a:moveTo>
                      <a:pt x="160" y="223"/>
                    </a:moveTo>
                    <a:cubicBezTo>
                      <a:pt x="248" y="126"/>
                      <a:pt x="394" y="62"/>
                      <a:pt x="531" y="31"/>
                    </a:cubicBezTo>
                    <a:cubicBezTo>
                      <a:pt x="668" y="0"/>
                      <a:pt x="823" y="9"/>
                      <a:pt x="981" y="38"/>
                    </a:cubicBezTo>
                    <a:cubicBezTo>
                      <a:pt x="1139" y="67"/>
                      <a:pt x="1319" y="98"/>
                      <a:pt x="1477" y="203"/>
                    </a:cubicBezTo>
                    <a:cubicBezTo>
                      <a:pt x="1345" y="258"/>
                      <a:pt x="1283" y="277"/>
                      <a:pt x="1166" y="349"/>
                    </a:cubicBezTo>
                    <a:cubicBezTo>
                      <a:pt x="1049" y="421"/>
                      <a:pt x="881" y="527"/>
                      <a:pt x="776" y="634"/>
                    </a:cubicBezTo>
                    <a:cubicBezTo>
                      <a:pt x="671" y="741"/>
                      <a:pt x="583" y="871"/>
                      <a:pt x="537" y="991"/>
                    </a:cubicBezTo>
                    <a:cubicBezTo>
                      <a:pt x="491" y="1111"/>
                      <a:pt x="524" y="1189"/>
                      <a:pt x="498" y="1354"/>
                    </a:cubicBezTo>
                    <a:cubicBezTo>
                      <a:pt x="385" y="1281"/>
                      <a:pt x="236" y="1161"/>
                      <a:pt x="153" y="1038"/>
                    </a:cubicBezTo>
                    <a:cubicBezTo>
                      <a:pt x="70" y="915"/>
                      <a:pt x="0" y="750"/>
                      <a:pt x="1" y="614"/>
                    </a:cubicBezTo>
                    <a:cubicBezTo>
                      <a:pt x="2" y="478"/>
                      <a:pt x="62" y="320"/>
                      <a:pt x="160" y="223"/>
                    </a:cubicBezTo>
                    <a:close/>
                  </a:path>
                </a:pathLst>
              </a:custGeom>
              <a:blipFill dpi="0" rotWithShape="0">
                <a:blip r:embed="rId2"/>
                <a:srcRect/>
                <a:tile tx="0" ty="0" sx="100000" sy="100000" flip="none" algn="tl"/>
              </a:blipFill>
              <a:ln w="3175" cap="flat" cmpd="sng">
                <a:solidFill>
                  <a:srgbClr val="FF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spAutoFit/>
              </a:bodyPr>
              <a:lstStyle/>
              <a:p>
                <a:endParaRPr lang="en-CA"/>
              </a:p>
            </p:txBody>
          </p:sp>
          <p:sp>
            <p:nvSpPr>
              <p:cNvPr id="113675" name="Text Box 11"/>
              <p:cNvSpPr txBox="1">
                <a:spLocks noChangeArrowheads="1"/>
              </p:cNvSpPr>
              <p:nvPr/>
            </p:nvSpPr>
            <p:spPr bwMode="auto">
              <a:xfrm>
                <a:off x="4512" y="2976"/>
                <a:ext cx="4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NP</a:t>
                </a:r>
              </a:p>
            </p:txBody>
          </p:sp>
          <p:sp>
            <p:nvSpPr>
              <p:cNvPr id="113676" name="Text Box 12"/>
              <p:cNvSpPr txBox="1">
                <a:spLocks noChangeArrowheads="1"/>
              </p:cNvSpPr>
              <p:nvPr/>
            </p:nvSpPr>
            <p:spPr bwMode="auto">
              <a:xfrm>
                <a:off x="3050" y="1808"/>
                <a:ext cx="10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smtClean="0">
                    <a:solidFill>
                      <a:srgbClr val="CC0000"/>
                    </a:solidFill>
                  </a:rPr>
                  <a:t>NP-complete</a:t>
                </a:r>
                <a:endParaRPr lang="en-US" sz="2000" b="1" dirty="0">
                  <a:solidFill>
                    <a:srgbClr val="CC0000"/>
                  </a:solidFill>
                </a:endParaRPr>
              </a:p>
            </p:txBody>
          </p:sp>
          <p:sp>
            <p:nvSpPr>
              <p:cNvPr id="113677" name="Oval 13"/>
              <p:cNvSpPr>
                <a:spLocks noChangeArrowheads="1"/>
              </p:cNvSpPr>
              <p:nvPr/>
            </p:nvSpPr>
            <p:spPr bwMode="auto">
              <a:xfrm>
                <a:off x="2976" y="2400"/>
                <a:ext cx="96" cy="96"/>
              </a:xfrm>
              <a:prstGeom prst="ellipse">
                <a:avLst/>
              </a:prstGeom>
              <a:solidFill>
                <a:schemeClr va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113678" name="Rectangle 14"/>
              <p:cNvSpPr>
                <a:spLocks noChangeArrowheads="1"/>
              </p:cNvSpPr>
              <p:nvPr/>
            </p:nvSpPr>
            <p:spPr bwMode="auto">
              <a:xfrm>
                <a:off x="2789" y="2208"/>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113680" name="Line 16"/>
              <p:cNvSpPr>
                <a:spLocks noChangeShapeType="1"/>
              </p:cNvSpPr>
              <p:nvPr/>
            </p:nvSpPr>
            <p:spPr bwMode="auto">
              <a:xfrm flipH="1">
                <a:off x="3072" y="2112"/>
                <a:ext cx="48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13681" name="Line 17"/>
              <p:cNvSpPr>
                <a:spLocks noChangeShapeType="1"/>
              </p:cNvSpPr>
              <p:nvPr/>
            </p:nvSpPr>
            <p:spPr bwMode="auto">
              <a:xfrm flipH="1" flipV="1">
                <a:off x="3024" y="2544"/>
                <a:ext cx="192"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13682" name="Line 18"/>
              <p:cNvSpPr>
                <a:spLocks noChangeShapeType="1"/>
              </p:cNvSpPr>
              <p:nvPr/>
            </p:nvSpPr>
            <p:spPr bwMode="auto">
              <a:xfrm flipH="1">
                <a:off x="3120" y="2400"/>
                <a:ext cx="1248"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13683" name="Line 19"/>
              <p:cNvSpPr>
                <a:spLocks noChangeShapeType="1"/>
              </p:cNvSpPr>
              <p:nvPr/>
            </p:nvSpPr>
            <p:spPr bwMode="auto">
              <a:xfrm flipH="1" flipV="1">
                <a:off x="3120" y="2544"/>
                <a:ext cx="1152" cy="5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13684" name="Line 20"/>
              <p:cNvSpPr>
                <a:spLocks noChangeShapeType="1"/>
              </p:cNvSpPr>
              <p:nvPr/>
            </p:nvSpPr>
            <p:spPr bwMode="auto">
              <a:xfrm flipH="1" flipV="1">
                <a:off x="3168" y="2496"/>
                <a:ext cx="1104"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grpSp>
      </p:grpSp>
      <p:sp>
        <p:nvSpPr>
          <p:cNvPr id="2" name="Slide Number Placeholder 1"/>
          <p:cNvSpPr>
            <a:spLocks noGrp="1"/>
          </p:cNvSpPr>
          <p:nvPr>
            <p:ph type="sldNum" sz="quarter" idx="12"/>
          </p:nvPr>
        </p:nvSpPr>
        <p:spPr/>
        <p:txBody>
          <a:bodyPr/>
          <a:lstStyle/>
          <a:p>
            <a:fld id="{3EDEDE8A-5CF4-4A0F-9B71-AAD942558277}"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p:cTn id="7" dur="500" fill="hold"/>
                                        <p:tgtEl>
                                          <p:spTgt spid="113666"/>
                                        </p:tgtEl>
                                        <p:attrNameLst>
                                          <p:attrName>ppt_w</p:attrName>
                                        </p:attrNameLst>
                                      </p:cBhvr>
                                      <p:tavLst>
                                        <p:tav tm="0">
                                          <p:val>
                                            <p:fltVal val="0"/>
                                          </p:val>
                                        </p:tav>
                                        <p:tav tm="100000">
                                          <p:val>
                                            <p:strVal val="#ppt_w"/>
                                          </p:val>
                                        </p:tav>
                                      </p:tavLst>
                                    </p:anim>
                                    <p:anim calcmode="lin" valueType="num">
                                      <p:cBhvr>
                                        <p:cTn id="8" dur="500" fill="hold"/>
                                        <p:tgtEl>
                                          <p:spTgt spid="11366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3667"/>
                                        </p:tgtEl>
                                        <p:attrNameLst>
                                          <p:attrName>style.visibility</p:attrName>
                                        </p:attrNameLst>
                                      </p:cBhvr>
                                      <p:to>
                                        <p:strVal val="visible"/>
                                      </p:to>
                                    </p:set>
                                    <p:animEffect transition="in" filter="wipe(up)">
                                      <p:cBhvr>
                                        <p:cTn id="13" dur="500"/>
                                        <p:tgtEl>
                                          <p:spTgt spid="1136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13687"/>
                                        </p:tgtEl>
                                        <p:attrNameLst>
                                          <p:attrName>style.visibility</p:attrName>
                                        </p:attrNameLst>
                                      </p:cBhvr>
                                      <p:to>
                                        <p:strVal val="visible"/>
                                      </p:to>
                                    </p:set>
                                    <p:animEffect transition="in" filter="wipe(up)">
                                      <p:cBhvr>
                                        <p:cTn id="18" dur="500"/>
                                        <p:tgtEl>
                                          <p:spTgt spid="113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autoUpdateAnimBg="0"/>
      <p:bldP spid="113667"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Circuit SAT</a:t>
            </a:r>
            <a:r>
              <a:rPr lang="en-US" sz="2800" dirty="0">
                <a:solidFill>
                  <a:schemeClr val="tx1"/>
                </a:solidFill>
                <a:latin typeface="Arial Rounded MT Bold" pitchFamily="34" charset="0"/>
              </a:rPr>
              <a:t> is </a:t>
            </a:r>
            <a:r>
              <a:rPr lang="en-US" sz="2800" dirty="0">
                <a:solidFill>
                  <a:srgbClr val="CC0000"/>
                </a:solidFill>
                <a:latin typeface="Arial Rounded MT Bold" pitchFamily="34" charset="0"/>
              </a:rPr>
              <a:t>NP-complete</a:t>
            </a:r>
          </a:p>
        </p:txBody>
      </p:sp>
      <p:sp>
        <p:nvSpPr>
          <p:cNvPr id="114709" name="Text Box 21"/>
          <p:cNvSpPr txBox="1">
            <a:spLocks noChangeArrowheads="1"/>
          </p:cNvSpPr>
          <p:nvPr/>
        </p:nvSpPr>
        <p:spPr bwMode="auto">
          <a:xfrm>
            <a:off x="228600" y="838200"/>
            <a:ext cx="8702675" cy="14033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118800">
            <a:spAutoFit/>
          </a:bodyPr>
          <a:lstStyle>
            <a:lvl1pPr algn="l" eaLnBrk="0" hangingPunct="0">
              <a:defRPr sz="2400">
                <a:solidFill>
                  <a:schemeClr val="tx1"/>
                </a:solidFill>
                <a:latin typeface="Times New Roman" pitchFamily="18" charset="0"/>
              </a:defRPr>
            </a:lvl1pPr>
            <a:lvl2pPr marL="1023938" indent="-457200" algn="l" eaLnBrk="0" hangingPunct="0">
              <a:defRPr sz="2400">
                <a:solidFill>
                  <a:schemeClr val="tx1"/>
                </a:solidFill>
                <a:latin typeface="Times New Roman" pitchFamily="18" charset="0"/>
              </a:defRPr>
            </a:lvl2pPr>
            <a:lvl3pPr marL="1671638" indent="-457200" algn="l" eaLnBrk="0" hangingPunct="0">
              <a:defRPr sz="2400">
                <a:solidFill>
                  <a:schemeClr val="tx1"/>
                </a:solidFill>
                <a:latin typeface="Times New Roman" pitchFamily="18" charset="0"/>
              </a:defRPr>
            </a:lvl3pPr>
            <a:lvl4pPr marL="2319338" indent="-457200" algn="l" eaLnBrk="0" hangingPunct="0">
              <a:defRPr sz="2400">
                <a:solidFill>
                  <a:schemeClr val="tx1"/>
                </a:solidFill>
                <a:latin typeface="Times New Roman" pitchFamily="18" charset="0"/>
              </a:defRPr>
            </a:lvl4pPr>
            <a:lvl5pPr marL="2967038" indent="-457200" algn="l" eaLnBrk="0" hangingPunct="0">
              <a:defRPr sz="2400">
                <a:solidFill>
                  <a:schemeClr val="tx1"/>
                </a:solidFill>
                <a:latin typeface="Times New Roman" pitchFamily="18" charset="0"/>
              </a:defRPr>
            </a:lvl5pPr>
            <a:lvl6pPr marL="3424238" indent="-457200" eaLnBrk="0" fontAlgn="base" hangingPunct="0">
              <a:spcBef>
                <a:spcPct val="0"/>
              </a:spcBef>
              <a:spcAft>
                <a:spcPct val="0"/>
              </a:spcAft>
              <a:defRPr sz="2400">
                <a:solidFill>
                  <a:schemeClr val="tx1"/>
                </a:solidFill>
                <a:latin typeface="Times New Roman" pitchFamily="18" charset="0"/>
              </a:defRPr>
            </a:lvl6pPr>
            <a:lvl7pPr marL="3881438" indent="-457200" eaLnBrk="0" fontAlgn="base" hangingPunct="0">
              <a:spcBef>
                <a:spcPct val="0"/>
              </a:spcBef>
              <a:spcAft>
                <a:spcPct val="0"/>
              </a:spcAft>
              <a:defRPr sz="2400">
                <a:solidFill>
                  <a:schemeClr val="tx1"/>
                </a:solidFill>
                <a:latin typeface="Times New Roman" pitchFamily="18" charset="0"/>
              </a:defRPr>
            </a:lvl7pPr>
            <a:lvl8pPr marL="4338638" indent="-457200" eaLnBrk="0" fontAlgn="base" hangingPunct="0">
              <a:spcBef>
                <a:spcPct val="0"/>
              </a:spcBef>
              <a:spcAft>
                <a:spcPct val="0"/>
              </a:spcAft>
              <a:defRPr sz="2400">
                <a:solidFill>
                  <a:schemeClr val="tx1"/>
                </a:solidFill>
                <a:latin typeface="Times New Roman" pitchFamily="18" charset="0"/>
              </a:defRPr>
            </a:lvl8pPr>
            <a:lvl9pPr marL="4795838"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This is our first problem to be proved NP-complete.</a:t>
            </a:r>
          </a:p>
          <a:p>
            <a:pPr eaLnBrk="1" hangingPunct="1"/>
            <a:r>
              <a:rPr lang="en-US" sz="2000" dirty="0"/>
              <a:t>We must show two things:</a:t>
            </a:r>
          </a:p>
          <a:p>
            <a:pPr lvl="1" eaLnBrk="1" hangingPunct="1">
              <a:buFont typeface="Wingdings" pitchFamily="2" charset="2"/>
              <a:buAutoNum type="arabicPeriod"/>
            </a:pPr>
            <a:r>
              <a:rPr lang="en-US" sz="2000" dirty="0"/>
              <a:t>Circuit SAT </a:t>
            </a:r>
            <a:r>
              <a:rPr lang="en-US" sz="2000" dirty="0">
                <a:sym typeface="Symbol" pitchFamily="18" charset="2"/>
              </a:rPr>
              <a:t> NP, </a:t>
            </a:r>
          </a:p>
          <a:p>
            <a:pPr lvl="1" eaLnBrk="1" hangingPunct="1">
              <a:buFont typeface="Wingdings" pitchFamily="2" charset="2"/>
              <a:buAutoNum type="arabicPeriod"/>
            </a:pPr>
            <a:r>
              <a:rPr lang="en-US" sz="2000" dirty="0">
                <a:sym typeface="Symbol" pitchFamily="18" charset="2"/>
              </a:rPr>
              <a:t>Circuit SAT is NP-hard:  A  NP:   A </a:t>
            </a:r>
            <a:r>
              <a:rPr lang="en-US" sz="2000" baseline="-25000" dirty="0">
                <a:sym typeface="Symbol" pitchFamily="18" charset="2"/>
              </a:rPr>
              <a:t>P</a:t>
            </a:r>
            <a:r>
              <a:rPr lang="en-US" sz="2000" dirty="0"/>
              <a:t> Circuit SAT.</a:t>
            </a:r>
            <a:endParaRPr lang="en-US" sz="2000" dirty="0">
              <a:sym typeface="Symbol" pitchFamily="18" charset="2"/>
            </a:endParaRPr>
          </a:p>
        </p:txBody>
      </p:sp>
      <p:sp>
        <p:nvSpPr>
          <p:cNvPr id="114710" name="Rectangle 22"/>
          <p:cNvSpPr>
            <a:spLocks noChangeArrowheads="1"/>
          </p:cNvSpPr>
          <p:nvPr/>
        </p:nvSpPr>
        <p:spPr bwMode="auto">
          <a:xfrm>
            <a:off x="304800" y="2362200"/>
            <a:ext cx="86106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2575" indent="-282575" algn="l">
              <a:spcBef>
                <a:spcPct val="50000"/>
              </a:spcBef>
            </a:pPr>
            <a:r>
              <a:rPr lang="en-US" sz="2000" b="1"/>
              <a:t>Proof of 1. Circuit SAT </a:t>
            </a:r>
            <a:r>
              <a:rPr lang="en-US" sz="2000" b="1">
                <a:sym typeface="Symbol" pitchFamily="18" charset="2"/>
              </a:rPr>
              <a:t> NP:</a:t>
            </a:r>
            <a:r>
              <a:rPr lang="en-US" sz="2000">
                <a:sym typeface="Symbol" pitchFamily="18" charset="2"/>
              </a:rPr>
              <a:t/>
            </a:r>
            <a:br>
              <a:rPr lang="en-US" sz="2000">
                <a:sym typeface="Symbol" pitchFamily="18" charset="2"/>
              </a:rPr>
            </a:br>
            <a:r>
              <a:rPr lang="en-US" sz="2000">
                <a:sym typeface="Symbol" pitchFamily="18" charset="2"/>
              </a:rPr>
              <a:t>We have already seen this.</a:t>
            </a:r>
            <a:br>
              <a:rPr lang="en-US" sz="2000">
                <a:sym typeface="Symbol" pitchFamily="18" charset="2"/>
              </a:rPr>
            </a:br>
            <a:r>
              <a:rPr lang="en-US" sz="2000">
                <a:sym typeface="Symbol" pitchFamily="18" charset="2"/>
              </a:rPr>
              <a:t/>
            </a:r>
            <a:br>
              <a:rPr lang="en-US" sz="2000">
                <a:sym typeface="Symbol" pitchFamily="18" charset="2"/>
              </a:rPr>
            </a:br>
            <a:r>
              <a:rPr lang="en-US" sz="2000">
                <a:sym typeface="Symbol" pitchFamily="18" charset="2"/>
              </a:rPr>
              <a:t>An instance of the problem is a combinatorial circuit </a:t>
            </a:r>
            <a:br>
              <a:rPr lang="en-US" sz="2000">
                <a:sym typeface="Symbol" pitchFamily="18" charset="2"/>
              </a:rPr>
            </a:br>
            <a:r>
              <a:rPr lang="en-US" sz="2000">
                <a:sym typeface="Symbol" pitchFamily="18" charset="2"/>
              </a:rPr>
              <a:t>	of size n (# wires and gates).</a:t>
            </a:r>
            <a:br>
              <a:rPr lang="en-US" sz="2000">
                <a:sym typeface="Symbol" pitchFamily="18" charset="2"/>
              </a:rPr>
            </a:br>
            <a:r>
              <a:rPr lang="en-US" sz="2000">
                <a:sym typeface="Symbol" pitchFamily="18" charset="2"/>
              </a:rPr>
              <a:t/>
            </a:r>
            <a:br>
              <a:rPr lang="en-US" sz="2000">
                <a:sym typeface="Symbol" pitchFamily="18" charset="2"/>
              </a:rPr>
            </a:br>
            <a:r>
              <a:rPr lang="en-US" sz="2000">
                <a:sym typeface="Symbol" pitchFamily="18" charset="2"/>
              </a:rPr>
              <a:t>A certificate is a truth assignment to the input gates.</a:t>
            </a:r>
            <a:br>
              <a:rPr lang="en-US" sz="2000">
                <a:sym typeface="Symbol" pitchFamily="18" charset="2"/>
              </a:rPr>
            </a:br>
            <a:r>
              <a:rPr lang="en-US" sz="2000">
                <a:sym typeface="Symbol" pitchFamily="18" charset="2"/>
              </a:rPr>
              <a:t/>
            </a:r>
            <a:br>
              <a:rPr lang="en-US" sz="2000">
                <a:sym typeface="Symbol" pitchFamily="18" charset="2"/>
              </a:rPr>
            </a:br>
            <a:r>
              <a:rPr lang="en-US" sz="2000">
                <a:sym typeface="Symbol" pitchFamily="18" charset="2"/>
              </a:rPr>
              <a:t>In time poly(n)  (in fact </a:t>
            </a:r>
            <a:r>
              <a:rPr lang="en-US" sz="2000">
                <a:solidFill>
                  <a:srgbClr val="CC0000"/>
                </a:solidFill>
                <a:sym typeface="Symbol" pitchFamily="18" charset="2"/>
              </a:rPr>
              <a:t>in O(n) time</a:t>
            </a:r>
            <a:r>
              <a:rPr lang="en-US" sz="2000">
                <a:sym typeface="Symbol" pitchFamily="18" charset="2"/>
              </a:rPr>
              <a:t>) we can deterministically </a:t>
            </a:r>
            <a:r>
              <a:rPr lang="en-US" sz="2000" b="1">
                <a:solidFill>
                  <a:srgbClr val="CC0000"/>
                </a:solidFill>
                <a:sym typeface="Symbol" pitchFamily="18" charset="2"/>
              </a:rPr>
              <a:t>verify</a:t>
            </a:r>
            <a:r>
              <a:rPr lang="en-US" sz="2000">
                <a:sym typeface="Symbol" pitchFamily="18" charset="2"/>
              </a:rPr>
              <a:t/>
            </a:r>
            <a:br>
              <a:rPr lang="en-US" sz="2000">
                <a:sym typeface="Symbol" pitchFamily="18" charset="2"/>
              </a:rPr>
            </a:br>
            <a:r>
              <a:rPr lang="en-US" sz="2000">
                <a:sym typeface="Symbol" pitchFamily="18" charset="2"/>
              </a:rPr>
              <a:t>whether the given certificate satisfies the circuit output gate:</a:t>
            </a:r>
            <a:br>
              <a:rPr lang="en-US" sz="2000">
                <a:sym typeface="Symbol" pitchFamily="18" charset="2"/>
              </a:rPr>
            </a:br>
            <a:r>
              <a:rPr lang="en-US" sz="2000">
                <a:sym typeface="Symbol" pitchFamily="18" charset="2"/>
              </a:rPr>
              <a:t>	</a:t>
            </a:r>
            <a:r>
              <a:rPr lang="en-US" sz="2000">
                <a:solidFill>
                  <a:srgbClr val="CC0000"/>
                </a:solidFill>
                <a:sym typeface="Symbol" pitchFamily="18" charset="2"/>
              </a:rPr>
              <a:t>evaluate gate outputs in topological order</a:t>
            </a:r>
            <a:r>
              <a:rPr lang="en-US" sz="2000">
                <a:sym typeface="Symbol" pitchFamily="18" charset="2"/>
              </a:rPr>
              <a: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
                                          </p:val>
                                        </p:tav>
                                        <p:tav tm="100000">
                                          <p:val>
                                            <p:strVal val="#ppt_w"/>
                                          </p:val>
                                        </p:tav>
                                      </p:tavLst>
                                    </p:anim>
                                    <p:anim calcmode="lin" valueType="num">
                                      <p:cBhvr>
                                        <p:cTn id="8" dur="500" fill="hold"/>
                                        <p:tgtEl>
                                          <p:spTgt spid="11469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4709"/>
                                        </p:tgtEl>
                                        <p:attrNameLst>
                                          <p:attrName>style.visibility</p:attrName>
                                        </p:attrNameLst>
                                      </p:cBhvr>
                                      <p:to>
                                        <p:strVal val="visible"/>
                                      </p:to>
                                    </p:set>
                                    <p:animEffect transition="in" filter="wipe(up)">
                                      <p:cBhvr>
                                        <p:cTn id="13" dur="500"/>
                                        <p:tgtEl>
                                          <p:spTgt spid="114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4710">
                                            <p:txEl>
                                              <p:pRg st="0" end="0"/>
                                            </p:txEl>
                                          </p:spTgt>
                                        </p:tgtEl>
                                        <p:attrNameLst>
                                          <p:attrName>style.visibility</p:attrName>
                                        </p:attrNameLst>
                                      </p:cBhvr>
                                      <p:to>
                                        <p:strVal val="visible"/>
                                      </p:to>
                                    </p:set>
                                    <p:animEffect transition="in" filter="wipe(up)">
                                      <p:cBhvr>
                                        <p:cTn id="18" dur="500"/>
                                        <p:tgtEl>
                                          <p:spTgt spid="1147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autoUpdateAnimBg="0"/>
      <p:bldP spid="114709" grpId="0" animBg="1" autoUpdateAnimBg="0"/>
      <p:bldP spid="11471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Circuit SAT</a:t>
            </a:r>
            <a:r>
              <a:rPr lang="en-US" sz="2800" dirty="0">
                <a:solidFill>
                  <a:schemeClr val="tx1"/>
                </a:solidFill>
                <a:latin typeface="Arial Rounded MT Bold" pitchFamily="34" charset="0"/>
              </a:rPr>
              <a:t> is </a:t>
            </a:r>
            <a:r>
              <a:rPr lang="en-US" sz="2800" dirty="0">
                <a:solidFill>
                  <a:srgbClr val="CC0000"/>
                </a:solidFill>
                <a:latin typeface="Arial Rounded MT Bold" pitchFamily="34" charset="0"/>
              </a:rPr>
              <a:t>NP-complete</a:t>
            </a:r>
          </a:p>
        </p:txBody>
      </p:sp>
      <p:sp>
        <p:nvSpPr>
          <p:cNvPr id="115715" name="Text Box 3"/>
          <p:cNvSpPr txBox="1">
            <a:spLocks noChangeArrowheads="1"/>
          </p:cNvSpPr>
          <p:nvPr/>
        </p:nvSpPr>
        <p:spPr bwMode="auto">
          <a:xfrm>
            <a:off x="228600" y="838200"/>
            <a:ext cx="8702675" cy="14033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118800">
            <a:spAutoFit/>
          </a:bodyPr>
          <a:lstStyle>
            <a:lvl1pPr algn="l" eaLnBrk="0" hangingPunct="0">
              <a:defRPr sz="2400">
                <a:solidFill>
                  <a:schemeClr val="tx1"/>
                </a:solidFill>
                <a:latin typeface="Times New Roman" pitchFamily="18" charset="0"/>
              </a:defRPr>
            </a:lvl1pPr>
            <a:lvl2pPr marL="1023938" indent="-457200" algn="l" eaLnBrk="0" hangingPunct="0">
              <a:defRPr sz="2400">
                <a:solidFill>
                  <a:schemeClr val="tx1"/>
                </a:solidFill>
                <a:latin typeface="Times New Roman" pitchFamily="18" charset="0"/>
              </a:defRPr>
            </a:lvl2pPr>
            <a:lvl3pPr marL="1671638" indent="-457200" algn="l" eaLnBrk="0" hangingPunct="0">
              <a:defRPr sz="2400">
                <a:solidFill>
                  <a:schemeClr val="tx1"/>
                </a:solidFill>
                <a:latin typeface="Times New Roman" pitchFamily="18" charset="0"/>
              </a:defRPr>
            </a:lvl3pPr>
            <a:lvl4pPr marL="2319338" indent="-457200" algn="l" eaLnBrk="0" hangingPunct="0">
              <a:defRPr sz="2400">
                <a:solidFill>
                  <a:schemeClr val="tx1"/>
                </a:solidFill>
                <a:latin typeface="Times New Roman" pitchFamily="18" charset="0"/>
              </a:defRPr>
            </a:lvl4pPr>
            <a:lvl5pPr marL="2967038" indent="-457200" algn="l" eaLnBrk="0" hangingPunct="0">
              <a:defRPr sz="2400">
                <a:solidFill>
                  <a:schemeClr val="tx1"/>
                </a:solidFill>
                <a:latin typeface="Times New Roman" pitchFamily="18" charset="0"/>
              </a:defRPr>
            </a:lvl5pPr>
            <a:lvl6pPr marL="3424238" indent="-457200" eaLnBrk="0" fontAlgn="base" hangingPunct="0">
              <a:spcBef>
                <a:spcPct val="0"/>
              </a:spcBef>
              <a:spcAft>
                <a:spcPct val="0"/>
              </a:spcAft>
              <a:defRPr sz="2400">
                <a:solidFill>
                  <a:schemeClr val="tx1"/>
                </a:solidFill>
                <a:latin typeface="Times New Roman" pitchFamily="18" charset="0"/>
              </a:defRPr>
            </a:lvl6pPr>
            <a:lvl7pPr marL="3881438" indent="-457200" eaLnBrk="0" fontAlgn="base" hangingPunct="0">
              <a:spcBef>
                <a:spcPct val="0"/>
              </a:spcBef>
              <a:spcAft>
                <a:spcPct val="0"/>
              </a:spcAft>
              <a:defRPr sz="2400">
                <a:solidFill>
                  <a:schemeClr val="tx1"/>
                </a:solidFill>
                <a:latin typeface="Times New Roman" pitchFamily="18" charset="0"/>
              </a:defRPr>
            </a:lvl7pPr>
            <a:lvl8pPr marL="4338638" indent="-457200" eaLnBrk="0" fontAlgn="base" hangingPunct="0">
              <a:spcBef>
                <a:spcPct val="0"/>
              </a:spcBef>
              <a:spcAft>
                <a:spcPct val="0"/>
              </a:spcAft>
              <a:defRPr sz="2400">
                <a:solidFill>
                  <a:schemeClr val="tx1"/>
                </a:solidFill>
                <a:latin typeface="Times New Roman" pitchFamily="18" charset="0"/>
              </a:defRPr>
            </a:lvl8pPr>
            <a:lvl9pPr marL="4795838"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This is our first problem to be proved NP-complete.</a:t>
            </a:r>
          </a:p>
          <a:p>
            <a:pPr eaLnBrk="1" hangingPunct="1"/>
            <a:r>
              <a:rPr lang="en-US" sz="2000" dirty="0"/>
              <a:t>We must show two things:</a:t>
            </a:r>
          </a:p>
          <a:p>
            <a:pPr lvl="1" eaLnBrk="1" hangingPunct="1">
              <a:buFont typeface="Wingdings" pitchFamily="2" charset="2"/>
              <a:buAutoNum type="arabicPeriod"/>
            </a:pPr>
            <a:r>
              <a:rPr lang="en-US" sz="2000" dirty="0"/>
              <a:t>Circuit SAT </a:t>
            </a:r>
            <a:r>
              <a:rPr lang="en-US" sz="2000" dirty="0">
                <a:sym typeface="Symbol" pitchFamily="18" charset="2"/>
              </a:rPr>
              <a:t> NP, </a:t>
            </a:r>
          </a:p>
          <a:p>
            <a:pPr lvl="1" eaLnBrk="1" hangingPunct="1">
              <a:buFont typeface="Wingdings" pitchFamily="2" charset="2"/>
              <a:buAutoNum type="arabicPeriod"/>
            </a:pPr>
            <a:r>
              <a:rPr lang="en-US" sz="2000" dirty="0">
                <a:sym typeface="Symbol" pitchFamily="18" charset="2"/>
              </a:rPr>
              <a:t>Circuit SAT is NP-hard:  A  NP:   A </a:t>
            </a:r>
            <a:r>
              <a:rPr lang="en-US" sz="2000" baseline="-25000" dirty="0">
                <a:sym typeface="Symbol" pitchFamily="18" charset="2"/>
              </a:rPr>
              <a:t>P</a:t>
            </a:r>
            <a:r>
              <a:rPr lang="en-US" sz="2000" dirty="0"/>
              <a:t> Circuit SAT.</a:t>
            </a:r>
            <a:endParaRPr lang="en-US" sz="2000" dirty="0">
              <a:sym typeface="Symbol" pitchFamily="18" charset="2"/>
            </a:endParaRPr>
          </a:p>
        </p:txBody>
      </p:sp>
      <p:sp>
        <p:nvSpPr>
          <p:cNvPr id="115716" name="Rectangle 4"/>
          <p:cNvSpPr>
            <a:spLocks noChangeArrowheads="1"/>
          </p:cNvSpPr>
          <p:nvPr/>
        </p:nvSpPr>
        <p:spPr bwMode="auto">
          <a:xfrm>
            <a:off x="304800" y="2362200"/>
            <a:ext cx="86106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2575" indent="-282575" algn="l">
              <a:lnSpc>
                <a:spcPct val="95000"/>
              </a:lnSpc>
              <a:spcBef>
                <a:spcPct val="50000"/>
              </a:spcBef>
            </a:pPr>
            <a:r>
              <a:rPr lang="en-US" sz="2000" b="1"/>
              <a:t>Proof of 2 [sketch]. Circuit SAT </a:t>
            </a:r>
            <a:r>
              <a:rPr lang="en-US" sz="2000" b="1">
                <a:sym typeface="Symbol" pitchFamily="18" charset="2"/>
              </a:rPr>
              <a:t>is NP-hard:</a:t>
            </a:r>
            <a:r>
              <a:rPr lang="en-US" sz="2000">
                <a:sym typeface="Symbol" pitchFamily="18" charset="2"/>
              </a:rPr>
              <a:t/>
            </a:r>
            <a:br>
              <a:rPr lang="en-US" sz="2000">
                <a:sym typeface="Symbol" pitchFamily="18" charset="2"/>
              </a:rPr>
            </a:br>
            <a:r>
              <a:rPr lang="en-US" sz="2000">
                <a:sym typeface="Symbol" pitchFamily="18" charset="2"/>
              </a:rPr>
              <a:t>Consider an arbitrary problem A  NP.</a:t>
            </a:r>
            <a:br>
              <a:rPr lang="en-US" sz="2000">
                <a:sym typeface="Symbol" pitchFamily="18" charset="2"/>
              </a:rPr>
            </a:br>
            <a:r>
              <a:rPr lang="en-US" sz="2000">
                <a:solidFill>
                  <a:srgbClr val="CC0000"/>
                </a:solidFill>
                <a:sym typeface="Symbol" pitchFamily="18" charset="2"/>
              </a:rPr>
              <a:t> a deterministic algorithm Verify(I,S) that for any certificate S (encoded in binary) &amp; |S| = poly(|I|), runs in poly(|I|) time and verifies whether S is a valid solution for instance I of problem A.</a:t>
            </a:r>
            <a:r>
              <a:rPr lang="en-US" sz="2000">
                <a:sym typeface="Symbol" pitchFamily="18" charset="2"/>
              </a:rPr>
              <a:t>  	</a:t>
            </a:r>
          </a:p>
        </p:txBody>
      </p:sp>
      <p:sp>
        <p:nvSpPr>
          <p:cNvPr id="115717" name="Rectangle 5"/>
          <p:cNvSpPr>
            <a:spLocks noChangeArrowheads="1"/>
          </p:cNvSpPr>
          <p:nvPr/>
        </p:nvSpPr>
        <p:spPr bwMode="auto">
          <a:xfrm>
            <a:off x="304800" y="4038600"/>
            <a:ext cx="8686800"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marL="457200" indent="-457200" algn="l">
              <a:lnSpc>
                <a:spcPct val="95000"/>
              </a:lnSpc>
              <a:spcBef>
                <a:spcPct val="50000"/>
              </a:spcBef>
            </a:pPr>
            <a:r>
              <a:rPr lang="en-US" sz="2000" b="1">
                <a:sym typeface="Symbol" pitchFamily="18" charset="2"/>
              </a:rPr>
              <a:t>Reduction Procedure:</a:t>
            </a:r>
            <a:r>
              <a:rPr lang="en-US" sz="2000">
                <a:sym typeface="Symbol" pitchFamily="18" charset="2"/>
              </a:rPr>
              <a:t>  transform Verify(I,S), for any given instance I, to a circuit C with the following properties:</a:t>
            </a:r>
          </a:p>
          <a:p>
            <a:pPr marL="914400" lvl="1" indent="-457200" algn="l">
              <a:lnSpc>
                <a:spcPct val="95000"/>
              </a:lnSpc>
              <a:spcBef>
                <a:spcPct val="50000"/>
              </a:spcBef>
              <a:buFont typeface="Wingdings" pitchFamily="2" charset="2"/>
              <a:buAutoNum type="alphaLcParenR"/>
            </a:pPr>
            <a:r>
              <a:rPr lang="en-US" sz="2000">
                <a:sym typeface="Symbol" pitchFamily="18" charset="2"/>
              </a:rPr>
              <a:t>The reduction procedure constructs C in poly(|I|) time,</a:t>
            </a:r>
          </a:p>
          <a:p>
            <a:pPr marL="914400" lvl="1" indent="-457200" algn="l">
              <a:lnSpc>
                <a:spcPct val="95000"/>
              </a:lnSpc>
              <a:spcBef>
                <a:spcPct val="50000"/>
              </a:spcBef>
              <a:buFont typeface="Wingdings" pitchFamily="2" charset="2"/>
              <a:buAutoNum type="alphaLcParenR"/>
            </a:pPr>
            <a:r>
              <a:rPr lang="en-US" sz="2000">
                <a:sym typeface="Symbol" pitchFamily="18" charset="2"/>
              </a:rPr>
              <a:t>C has input bits I and S, where the I bits are given and fixed (0 or 1), </a:t>
            </a:r>
            <a:br>
              <a:rPr lang="en-US" sz="2000">
                <a:sym typeface="Symbol" pitchFamily="18" charset="2"/>
              </a:rPr>
            </a:br>
            <a:r>
              <a:rPr lang="en-US" sz="2000">
                <a:sym typeface="Symbol" pitchFamily="18" charset="2"/>
              </a:rPr>
              <a:t>and the S bits are unknown variables (? bits),</a:t>
            </a:r>
          </a:p>
          <a:p>
            <a:pPr marL="914400" lvl="1" indent="-457200" algn="l">
              <a:lnSpc>
                <a:spcPct val="95000"/>
              </a:lnSpc>
              <a:spcBef>
                <a:spcPct val="50000"/>
              </a:spcBef>
              <a:buFont typeface="Wingdings" pitchFamily="2" charset="2"/>
              <a:buAutoNum type="alphaLcParenR"/>
            </a:pPr>
            <a:r>
              <a:rPr lang="en-US" sz="2000">
                <a:sym typeface="Symbol" pitchFamily="18" charset="2"/>
              </a:rPr>
              <a:t>Verify(I,S) = “yes”  </a:t>
            </a:r>
            <a:br>
              <a:rPr lang="en-US" sz="2000">
                <a:sym typeface="Symbol" pitchFamily="18" charset="2"/>
              </a:rPr>
            </a:br>
            <a:r>
              <a:rPr lang="en-US" sz="2000">
                <a:sym typeface="Symbol" pitchFamily="18" charset="2"/>
              </a:rPr>
              <a:t> the truth assignment S to the variable input bits satisfies C.     (P.T.O.)</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Effect transition="in" filter="wipe(up)">
                                      <p:cBhvr>
                                        <p:cTn id="7" dur="500"/>
                                        <p:tgtEl>
                                          <p:spTgt spid="1157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Effect transition="in" filter="wipe(up)">
                                      <p:cBhvr>
                                        <p:cTn id="12"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advAuto="0"/>
      <p:bldP spid="11571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822" name="Group 86"/>
          <p:cNvGrpSpPr>
            <a:grpSpLocks/>
          </p:cNvGrpSpPr>
          <p:nvPr/>
        </p:nvGrpSpPr>
        <p:grpSpPr bwMode="auto">
          <a:xfrm>
            <a:off x="609600" y="152400"/>
            <a:ext cx="7810500" cy="6448425"/>
            <a:chOff x="384" y="96"/>
            <a:chExt cx="4920" cy="4062"/>
          </a:xfrm>
        </p:grpSpPr>
        <p:sp>
          <p:nvSpPr>
            <p:cNvPr id="116740" name="Rectangle 4"/>
            <p:cNvSpPr>
              <a:spLocks noChangeArrowheads="1"/>
            </p:cNvSpPr>
            <p:nvPr/>
          </p:nvSpPr>
          <p:spPr bwMode="auto">
            <a:xfrm>
              <a:off x="636" y="384"/>
              <a:ext cx="392" cy="171"/>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0" anchor="ctr">
              <a:spAutoFit/>
            </a:bodyPr>
            <a:lstStyle/>
            <a:p>
              <a:pPr>
                <a:lnSpc>
                  <a:spcPct val="85000"/>
                </a:lnSpc>
              </a:pPr>
              <a:r>
                <a:rPr lang="en-US" sz="2000"/>
                <a:t>  PC </a:t>
              </a:r>
            </a:p>
          </p:txBody>
        </p:sp>
        <p:sp>
          <p:nvSpPr>
            <p:cNvPr id="116741" name="Rectangle 5"/>
            <p:cNvSpPr>
              <a:spLocks noChangeArrowheads="1"/>
            </p:cNvSpPr>
            <p:nvPr/>
          </p:nvSpPr>
          <p:spPr bwMode="auto">
            <a:xfrm>
              <a:off x="1056" y="384"/>
              <a:ext cx="1364" cy="171"/>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54000" bIns="0" anchor="ctr">
              <a:spAutoFit/>
            </a:bodyPr>
            <a:lstStyle/>
            <a:p>
              <a:pPr>
                <a:lnSpc>
                  <a:spcPct val="85000"/>
                </a:lnSpc>
              </a:pPr>
              <a:r>
                <a:rPr lang="en-US" sz="2000"/>
                <a:t>  aux machine state </a:t>
              </a:r>
            </a:p>
          </p:txBody>
        </p:sp>
        <p:sp>
          <p:nvSpPr>
            <p:cNvPr id="116743" name="Rectangle 7"/>
            <p:cNvSpPr>
              <a:spLocks noChangeArrowheads="1"/>
            </p:cNvSpPr>
            <p:nvPr/>
          </p:nvSpPr>
          <p:spPr bwMode="auto">
            <a:xfrm>
              <a:off x="2448" y="384"/>
              <a:ext cx="602"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126000" bIns="0" anchor="ctr">
              <a:spAutoFit/>
            </a:bodyPr>
            <a:lstStyle/>
            <a:p>
              <a:pPr>
                <a:lnSpc>
                  <a:spcPct val="85000"/>
                </a:lnSpc>
              </a:pPr>
              <a:r>
                <a:rPr lang="en-US" sz="2000"/>
                <a:t> Verify</a:t>
              </a:r>
            </a:p>
          </p:txBody>
        </p:sp>
        <p:sp>
          <p:nvSpPr>
            <p:cNvPr id="116744" name="Rectangle 8"/>
            <p:cNvSpPr>
              <a:spLocks noChangeArrowheads="1"/>
            </p:cNvSpPr>
            <p:nvPr/>
          </p:nvSpPr>
          <p:spPr bwMode="auto">
            <a:xfrm>
              <a:off x="3072" y="386"/>
              <a:ext cx="624"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a:lnSpc>
                  <a:spcPct val="85000"/>
                </a:lnSpc>
              </a:pPr>
              <a:r>
                <a:rPr lang="en-US" sz="2000"/>
                <a:t> I   </a:t>
              </a:r>
            </a:p>
          </p:txBody>
        </p:sp>
        <p:sp>
          <p:nvSpPr>
            <p:cNvPr id="116745" name="Rectangle 9"/>
            <p:cNvSpPr>
              <a:spLocks noChangeArrowheads="1"/>
            </p:cNvSpPr>
            <p:nvPr/>
          </p:nvSpPr>
          <p:spPr bwMode="auto">
            <a:xfrm>
              <a:off x="3707" y="384"/>
              <a:ext cx="410"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62000" bIns="0" anchor="ctr">
              <a:spAutoFit/>
            </a:bodyPr>
            <a:lstStyle/>
            <a:p>
              <a:pPr>
                <a:lnSpc>
                  <a:spcPct val="85000"/>
                </a:lnSpc>
              </a:pPr>
              <a:r>
                <a:rPr lang="en-US" sz="2000"/>
                <a:t>   S  </a:t>
              </a:r>
            </a:p>
          </p:txBody>
        </p:sp>
        <p:sp>
          <p:nvSpPr>
            <p:cNvPr id="116746" name="Rectangle 10"/>
            <p:cNvSpPr>
              <a:spLocks noChangeArrowheads="1"/>
            </p:cNvSpPr>
            <p:nvPr/>
          </p:nvSpPr>
          <p:spPr bwMode="auto">
            <a:xfrm>
              <a:off x="4139" y="384"/>
              <a:ext cx="1157" cy="171"/>
            </a:xfrm>
            <a:prstGeom prst="rect">
              <a:avLst/>
            </a:prstGeom>
            <a:solidFill>
              <a:srgbClr val="CCFFCC"/>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0" bIns="0" anchor="ctr">
              <a:spAutoFit/>
            </a:bodyPr>
            <a:lstStyle/>
            <a:p>
              <a:pPr>
                <a:lnSpc>
                  <a:spcPct val="85000"/>
                </a:lnSpc>
              </a:pPr>
              <a:r>
                <a:rPr lang="en-US" sz="2000"/>
                <a:t>working storage</a:t>
              </a:r>
            </a:p>
          </p:txBody>
        </p:sp>
        <p:sp>
          <p:nvSpPr>
            <p:cNvPr id="116747" name="Rectangle 11" descr="Recycled paper"/>
            <p:cNvSpPr>
              <a:spLocks noChangeArrowheads="1"/>
            </p:cNvSpPr>
            <p:nvPr/>
          </p:nvSpPr>
          <p:spPr bwMode="auto">
            <a:xfrm>
              <a:off x="1096" y="864"/>
              <a:ext cx="3468" cy="175"/>
            </a:xfrm>
            <a:prstGeom prst="rect">
              <a:avLst/>
            </a:prstGeom>
            <a:blipFill dpi="0" rotWithShape="0">
              <a:blip r:embed="rId2"/>
              <a:srcRect/>
              <a:tile tx="0" ty="0" sx="100000" sy="100000" flip="none" algn="tl"/>
            </a:blip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54000" bIns="0" anchor="ctr">
              <a:spAutoFit/>
            </a:bodyPr>
            <a:lstStyle/>
            <a:p>
              <a:pPr>
                <a:lnSpc>
                  <a:spcPct val="85000"/>
                </a:lnSpc>
              </a:pPr>
              <a:r>
                <a:rPr lang="en-US" sz="2000" b="1">
                  <a:solidFill>
                    <a:srgbClr val="CC0000"/>
                  </a:solidFill>
                </a:rPr>
                <a:t>                        Computer Hardware                        </a:t>
              </a:r>
            </a:p>
          </p:txBody>
        </p:sp>
        <p:sp>
          <p:nvSpPr>
            <p:cNvPr id="116748" name="Freeform 12"/>
            <p:cNvSpPr>
              <a:spLocks/>
            </p:cNvSpPr>
            <p:nvPr/>
          </p:nvSpPr>
          <p:spPr bwMode="auto">
            <a:xfrm>
              <a:off x="829" y="556"/>
              <a:ext cx="419" cy="308"/>
            </a:xfrm>
            <a:custGeom>
              <a:avLst/>
              <a:gdLst>
                <a:gd name="T0" fmla="*/ 0 w 419"/>
                <a:gd name="T1" fmla="*/ 0 h 308"/>
                <a:gd name="T2" fmla="*/ 419 w 419"/>
                <a:gd name="T3" fmla="*/ 308 h 308"/>
              </a:gdLst>
              <a:ahLst/>
              <a:cxnLst>
                <a:cxn ang="0">
                  <a:pos x="T0" y="T1"/>
                </a:cxn>
                <a:cxn ang="0">
                  <a:pos x="T2" y="T3"/>
                </a:cxn>
              </a:cxnLst>
              <a:rect l="0" t="0" r="r" b="b"/>
              <a:pathLst>
                <a:path w="419" h="308">
                  <a:moveTo>
                    <a:pt x="0" y="0"/>
                  </a:moveTo>
                  <a:lnTo>
                    <a:pt x="419"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49" name="Freeform 13"/>
            <p:cNvSpPr>
              <a:spLocks/>
            </p:cNvSpPr>
            <p:nvPr/>
          </p:nvSpPr>
          <p:spPr bwMode="auto">
            <a:xfrm>
              <a:off x="4272" y="556"/>
              <a:ext cx="450" cy="308"/>
            </a:xfrm>
            <a:custGeom>
              <a:avLst/>
              <a:gdLst>
                <a:gd name="T0" fmla="*/ 450 w 450"/>
                <a:gd name="T1" fmla="*/ 0 h 308"/>
                <a:gd name="T2" fmla="*/ 0 w 450"/>
                <a:gd name="T3" fmla="*/ 308 h 308"/>
              </a:gdLst>
              <a:ahLst/>
              <a:cxnLst>
                <a:cxn ang="0">
                  <a:pos x="T0" y="T1"/>
                </a:cxn>
                <a:cxn ang="0">
                  <a:pos x="T2" y="T3"/>
                </a:cxn>
              </a:cxnLst>
              <a:rect l="0" t="0" r="r" b="b"/>
              <a:pathLst>
                <a:path w="450" h="308">
                  <a:moveTo>
                    <a:pt x="450" y="0"/>
                  </a:moveTo>
                  <a:lnTo>
                    <a:pt x="0"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52" name="Freeform 16"/>
            <p:cNvSpPr>
              <a:spLocks/>
            </p:cNvSpPr>
            <p:nvPr/>
          </p:nvSpPr>
          <p:spPr bwMode="auto">
            <a:xfrm>
              <a:off x="2736" y="556"/>
              <a:ext cx="1" cy="308"/>
            </a:xfrm>
            <a:custGeom>
              <a:avLst/>
              <a:gdLst>
                <a:gd name="T0" fmla="*/ 0 w 1"/>
                <a:gd name="T1" fmla="*/ 0 h 308"/>
                <a:gd name="T2" fmla="*/ 1 w 1"/>
                <a:gd name="T3" fmla="*/ 308 h 308"/>
              </a:gdLst>
              <a:ahLst/>
              <a:cxnLst>
                <a:cxn ang="0">
                  <a:pos x="T0" y="T1"/>
                </a:cxn>
                <a:cxn ang="0">
                  <a:pos x="T2" y="T3"/>
                </a:cxn>
              </a:cxnLst>
              <a:rect l="0" t="0" r="r" b="b"/>
              <a:pathLst>
                <a:path w="1" h="308">
                  <a:moveTo>
                    <a:pt x="0" y="0"/>
                  </a:moveTo>
                  <a:lnTo>
                    <a:pt x="1"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53" name="Freeform 17"/>
            <p:cNvSpPr>
              <a:spLocks/>
            </p:cNvSpPr>
            <p:nvPr/>
          </p:nvSpPr>
          <p:spPr bwMode="auto">
            <a:xfrm>
              <a:off x="1716" y="550"/>
              <a:ext cx="252" cy="314"/>
            </a:xfrm>
            <a:custGeom>
              <a:avLst/>
              <a:gdLst>
                <a:gd name="T0" fmla="*/ 0 w 252"/>
                <a:gd name="T1" fmla="*/ 0 h 314"/>
                <a:gd name="T2" fmla="*/ 252 w 252"/>
                <a:gd name="T3" fmla="*/ 314 h 314"/>
              </a:gdLst>
              <a:ahLst/>
              <a:cxnLst>
                <a:cxn ang="0">
                  <a:pos x="T0" y="T1"/>
                </a:cxn>
                <a:cxn ang="0">
                  <a:pos x="T2" y="T3"/>
                </a:cxn>
              </a:cxnLst>
              <a:rect l="0" t="0" r="r" b="b"/>
              <a:pathLst>
                <a:path w="252" h="314">
                  <a:moveTo>
                    <a:pt x="0" y="0"/>
                  </a:moveTo>
                  <a:lnTo>
                    <a:pt x="252" y="314"/>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55" name="Rectangle 19"/>
            <p:cNvSpPr>
              <a:spLocks noChangeArrowheads="1"/>
            </p:cNvSpPr>
            <p:nvPr/>
          </p:nvSpPr>
          <p:spPr bwMode="auto">
            <a:xfrm>
              <a:off x="644" y="1392"/>
              <a:ext cx="392" cy="171"/>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0" anchor="ctr">
              <a:spAutoFit/>
            </a:bodyPr>
            <a:lstStyle/>
            <a:p>
              <a:pPr>
                <a:lnSpc>
                  <a:spcPct val="85000"/>
                </a:lnSpc>
              </a:pPr>
              <a:r>
                <a:rPr lang="en-US" sz="2000"/>
                <a:t>  PC </a:t>
              </a:r>
            </a:p>
          </p:txBody>
        </p:sp>
        <p:sp>
          <p:nvSpPr>
            <p:cNvPr id="116756" name="Rectangle 20"/>
            <p:cNvSpPr>
              <a:spLocks noChangeArrowheads="1"/>
            </p:cNvSpPr>
            <p:nvPr/>
          </p:nvSpPr>
          <p:spPr bwMode="auto">
            <a:xfrm>
              <a:off x="1064" y="1392"/>
              <a:ext cx="1364" cy="171"/>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54000" bIns="0" anchor="ctr">
              <a:spAutoFit/>
            </a:bodyPr>
            <a:lstStyle/>
            <a:p>
              <a:pPr>
                <a:lnSpc>
                  <a:spcPct val="85000"/>
                </a:lnSpc>
              </a:pPr>
              <a:r>
                <a:rPr lang="en-US" sz="2000"/>
                <a:t>  aux machine state </a:t>
              </a:r>
            </a:p>
          </p:txBody>
        </p:sp>
        <p:sp>
          <p:nvSpPr>
            <p:cNvPr id="116757" name="Rectangle 21"/>
            <p:cNvSpPr>
              <a:spLocks noChangeArrowheads="1"/>
            </p:cNvSpPr>
            <p:nvPr/>
          </p:nvSpPr>
          <p:spPr bwMode="auto">
            <a:xfrm>
              <a:off x="2456" y="1392"/>
              <a:ext cx="602"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126000" bIns="0" anchor="ctr">
              <a:spAutoFit/>
            </a:bodyPr>
            <a:lstStyle/>
            <a:p>
              <a:pPr>
                <a:lnSpc>
                  <a:spcPct val="85000"/>
                </a:lnSpc>
              </a:pPr>
              <a:r>
                <a:rPr lang="en-US" sz="2000"/>
                <a:t> Verify</a:t>
              </a:r>
            </a:p>
          </p:txBody>
        </p:sp>
        <p:sp>
          <p:nvSpPr>
            <p:cNvPr id="116758" name="Rectangle 22"/>
            <p:cNvSpPr>
              <a:spLocks noChangeArrowheads="1"/>
            </p:cNvSpPr>
            <p:nvPr/>
          </p:nvSpPr>
          <p:spPr bwMode="auto">
            <a:xfrm>
              <a:off x="3080" y="1394"/>
              <a:ext cx="624"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a:lnSpc>
                  <a:spcPct val="85000"/>
                </a:lnSpc>
              </a:pPr>
              <a:r>
                <a:rPr lang="en-US" sz="2000"/>
                <a:t> I   </a:t>
              </a:r>
            </a:p>
          </p:txBody>
        </p:sp>
        <p:sp>
          <p:nvSpPr>
            <p:cNvPr id="116759" name="Rectangle 23"/>
            <p:cNvSpPr>
              <a:spLocks noChangeArrowheads="1"/>
            </p:cNvSpPr>
            <p:nvPr/>
          </p:nvSpPr>
          <p:spPr bwMode="auto">
            <a:xfrm>
              <a:off x="3715" y="1392"/>
              <a:ext cx="410"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62000" bIns="0" anchor="ctr">
              <a:spAutoFit/>
            </a:bodyPr>
            <a:lstStyle/>
            <a:p>
              <a:pPr>
                <a:lnSpc>
                  <a:spcPct val="85000"/>
                </a:lnSpc>
              </a:pPr>
              <a:r>
                <a:rPr lang="en-US" sz="2000"/>
                <a:t>   S  </a:t>
              </a:r>
            </a:p>
          </p:txBody>
        </p:sp>
        <p:sp>
          <p:nvSpPr>
            <p:cNvPr id="116760" name="Rectangle 24"/>
            <p:cNvSpPr>
              <a:spLocks noChangeArrowheads="1"/>
            </p:cNvSpPr>
            <p:nvPr/>
          </p:nvSpPr>
          <p:spPr bwMode="auto">
            <a:xfrm>
              <a:off x="4147" y="1392"/>
              <a:ext cx="1157" cy="171"/>
            </a:xfrm>
            <a:prstGeom prst="rect">
              <a:avLst/>
            </a:prstGeom>
            <a:solidFill>
              <a:srgbClr val="CCFFCC"/>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0" bIns="0" anchor="ctr">
              <a:spAutoFit/>
            </a:bodyPr>
            <a:lstStyle/>
            <a:p>
              <a:pPr>
                <a:lnSpc>
                  <a:spcPct val="85000"/>
                </a:lnSpc>
              </a:pPr>
              <a:r>
                <a:rPr lang="en-US" sz="2000"/>
                <a:t>working storage</a:t>
              </a:r>
            </a:p>
          </p:txBody>
        </p:sp>
        <p:sp>
          <p:nvSpPr>
            <p:cNvPr id="116761" name="Rectangle 25" descr="Recycled paper"/>
            <p:cNvSpPr>
              <a:spLocks noChangeArrowheads="1"/>
            </p:cNvSpPr>
            <p:nvPr/>
          </p:nvSpPr>
          <p:spPr bwMode="auto">
            <a:xfrm>
              <a:off x="1104" y="1872"/>
              <a:ext cx="3468" cy="175"/>
            </a:xfrm>
            <a:prstGeom prst="rect">
              <a:avLst/>
            </a:prstGeom>
            <a:blipFill dpi="0" rotWithShape="0">
              <a:blip r:embed="rId2"/>
              <a:srcRect/>
              <a:tile tx="0" ty="0" sx="100000" sy="100000" flip="none" algn="tl"/>
            </a:blip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54000" bIns="0" anchor="ctr">
              <a:spAutoFit/>
            </a:bodyPr>
            <a:lstStyle/>
            <a:p>
              <a:pPr>
                <a:lnSpc>
                  <a:spcPct val="85000"/>
                </a:lnSpc>
              </a:pPr>
              <a:r>
                <a:rPr lang="en-US" sz="2000" b="1">
                  <a:solidFill>
                    <a:srgbClr val="CC0000"/>
                  </a:solidFill>
                </a:rPr>
                <a:t>                        Computer Hardware                        </a:t>
              </a:r>
            </a:p>
          </p:txBody>
        </p:sp>
        <p:sp>
          <p:nvSpPr>
            <p:cNvPr id="116762" name="Freeform 26"/>
            <p:cNvSpPr>
              <a:spLocks/>
            </p:cNvSpPr>
            <p:nvPr/>
          </p:nvSpPr>
          <p:spPr bwMode="auto">
            <a:xfrm>
              <a:off x="837" y="1564"/>
              <a:ext cx="419" cy="308"/>
            </a:xfrm>
            <a:custGeom>
              <a:avLst/>
              <a:gdLst>
                <a:gd name="T0" fmla="*/ 0 w 419"/>
                <a:gd name="T1" fmla="*/ 0 h 308"/>
                <a:gd name="T2" fmla="*/ 419 w 419"/>
                <a:gd name="T3" fmla="*/ 308 h 308"/>
              </a:gdLst>
              <a:ahLst/>
              <a:cxnLst>
                <a:cxn ang="0">
                  <a:pos x="T0" y="T1"/>
                </a:cxn>
                <a:cxn ang="0">
                  <a:pos x="T2" y="T3"/>
                </a:cxn>
              </a:cxnLst>
              <a:rect l="0" t="0" r="r" b="b"/>
              <a:pathLst>
                <a:path w="419" h="308">
                  <a:moveTo>
                    <a:pt x="0" y="0"/>
                  </a:moveTo>
                  <a:lnTo>
                    <a:pt x="419"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63" name="Freeform 27"/>
            <p:cNvSpPr>
              <a:spLocks/>
            </p:cNvSpPr>
            <p:nvPr/>
          </p:nvSpPr>
          <p:spPr bwMode="auto">
            <a:xfrm>
              <a:off x="4280" y="1564"/>
              <a:ext cx="450" cy="308"/>
            </a:xfrm>
            <a:custGeom>
              <a:avLst/>
              <a:gdLst>
                <a:gd name="T0" fmla="*/ 450 w 450"/>
                <a:gd name="T1" fmla="*/ 0 h 308"/>
                <a:gd name="T2" fmla="*/ 0 w 450"/>
                <a:gd name="T3" fmla="*/ 308 h 308"/>
              </a:gdLst>
              <a:ahLst/>
              <a:cxnLst>
                <a:cxn ang="0">
                  <a:pos x="T0" y="T1"/>
                </a:cxn>
                <a:cxn ang="0">
                  <a:pos x="T2" y="T3"/>
                </a:cxn>
              </a:cxnLst>
              <a:rect l="0" t="0" r="r" b="b"/>
              <a:pathLst>
                <a:path w="450" h="308">
                  <a:moveTo>
                    <a:pt x="450" y="0"/>
                  </a:moveTo>
                  <a:lnTo>
                    <a:pt x="0"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67" name="Freeform 31"/>
            <p:cNvSpPr>
              <a:spLocks/>
            </p:cNvSpPr>
            <p:nvPr/>
          </p:nvSpPr>
          <p:spPr bwMode="auto">
            <a:xfrm>
              <a:off x="1724" y="1558"/>
              <a:ext cx="252" cy="314"/>
            </a:xfrm>
            <a:custGeom>
              <a:avLst/>
              <a:gdLst>
                <a:gd name="T0" fmla="*/ 0 w 252"/>
                <a:gd name="T1" fmla="*/ 0 h 314"/>
                <a:gd name="T2" fmla="*/ 252 w 252"/>
                <a:gd name="T3" fmla="*/ 314 h 314"/>
              </a:gdLst>
              <a:ahLst/>
              <a:cxnLst>
                <a:cxn ang="0">
                  <a:pos x="T0" y="T1"/>
                </a:cxn>
                <a:cxn ang="0">
                  <a:pos x="T2" y="T3"/>
                </a:cxn>
              </a:cxnLst>
              <a:rect l="0" t="0" r="r" b="b"/>
              <a:pathLst>
                <a:path w="252" h="314">
                  <a:moveTo>
                    <a:pt x="0" y="0"/>
                  </a:moveTo>
                  <a:lnTo>
                    <a:pt x="252" y="314"/>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68" name="Line 32"/>
            <p:cNvSpPr>
              <a:spLocks noChangeShapeType="1"/>
            </p:cNvSpPr>
            <p:nvPr/>
          </p:nvSpPr>
          <p:spPr bwMode="auto">
            <a:xfrm>
              <a:off x="3408" y="1584"/>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69" name="Line 33"/>
            <p:cNvSpPr>
              <a:spLocks noChangeShapeType="1"/>
            </p:cNvSpPr>
            <p:nvPr/>
          </p:nvSpPr>
          <p:spPr bwMode="auto">
            <a:xfrm>
              <a:off x="3936" y="1584"/>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1" name="Line 35"/>
            <p:cNvSpPr>
              <a:spLocks noChangeShapeType="1"/>
            </p:cNvSpPr>
            <p:nvPr/>
          </p:nvSpPr>
          <p:spPr bwMode="auto">
            <a:xfrm>
              <a:off x="3408" y="576"/>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2" name="Line 36"/>
            <p:cNvSpPr>
              <a:spLocks noChangeShapeType="1"/>
            </p:cNvSpPr>
            <p:nvPr/>
          </p:nvSpPr>
          <p:spPr bwMode="auto">
            <a:xfrm>
              <a:off x="3888" y="576"/>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3" name="Line 37"/>
            <p:cNvSpPr>
              <a:spLocks noChangeShapeType="1"/>
            </p:cNvSpPr>
            <p:nvPr/>
          </p:nvSpPr>
          <p:spPr bwMode="auto">
            <a:xfrm flipH="1">
              <a:off x="864" y="1056"/>
              <a:ext cx="384"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4" name="Line 38"/>
            <p:cNvSpPr>
              <a:spLocks noChangeShapeType="1"/>
            </p:cNvSpPr>
            <p:nvPr/>
          </p:nvSpPr>
          <p:spPr bwMode="auto">
            <a:xfrm flipH="1">
              <a:off x="1680" y="1056"/>
              <a:ext cx="288"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5" name="Line 39"/>
            <p:cNvSpPr>
              <a:spLocks noChangeShapeType="1"/>
            </p:cNvSpPr>
            <p:nvPr/>
          </p:nvSpPr>
          <p:spPr bwMode="auto">
            <a:xfrm>
              <a:off x="2736" y="1056"/>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6" name="Line 40"/>
            <p:cNvSpPr>
              <a:spLocks noChangeShapeType="1"/>
            </p:cNvSpPr>
            <p:nvPr/>
          </p:nvSpPr>
          <p:spPr bwMode="auto">
            <a:xfrm>
              <a:off x="3408" y="1056"/>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7" name="Line 41"/>
            <p:cNvSpPr>
              <a:spLocks noChangeShapeType="1"/>
            </p:cNvSpPr>
            <p:nvPr/>
          </p:nvSpPr>
          <p:spPr bwMode="auto">
            <a:xfrm>
              <a:off x="3888" y="1056"/>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78" name="Line 42"/>
            <p:cNvSpPr>
              <a:spLocks noChangeShapeType="1"/>
            </p:cNvSpPr>
            <p:nvPr/>
          </p:nvSpPr>
          <p:spPr bwMode="auto">
            <a:xfrm>
              <a:off x="4272" y="1056"/>
              <a:ext cx="48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80" name="Line 44"/>
            <p:cNvSpPr>
              <a:spLocks noChangeShapeType="1"/>
            </p:cNvSpPr>
            <p:nvPr/>
          </p:nvSpPr>
          <p:spPr bwMode="auto">
            <a:xfrm flipH="1">
              <a:off x="864" y="2064"/>
              <a:ext cx="384"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81" name="Line 45"/>
            <p:cNvSpPr>
              <a:spLocks noChangeShapeType="1"/>
            </p:cNvSpPr>
            <p:nvPr/>
          </p:nvSpPr>
          <p:spPr bwMode="auto">
            <a:xfrm flipH="1">
              <a:off x="1680" y="2064"/>
              <a:ext cx="288"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82" name="Line 46"/>
            <p:cNvSpPr>
              <a:spLocks noChangeShapeType="1"/>
            </p:cNvSpPr>
            <p:nvPr/>
          </p:nvSpPr>
          <p:spPr bwMode="auto">
            <a:xfrm>
              <a:off x="2736" y="2064"/>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83" name="Line 47"/>
            <p:cNvSpPr>
              <a:spLocks noChangeShapeType="1"/>
            </p:cNvSpPr>
            <p:nvPr/>
          </p:nvSpPr>
          <p:spPr bwMode="auto">
            <a:xfrm>
              <a:off x="3408" y="2064"/>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84" name="Line 48"/>
            <p:cNvSpPr>
              <a:spLocks noChangeShapeType="1"/>
            </p:cNvSpPr>
            <p:nvPr/>
          </p:nvSpPr>
          <p:spPr bwMode="auto">
            <a:xfrm>
              <a:off x="3888" y="2064"/>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85" name="Line 49"/>
            <p:cNvSpPr>
              <a:spLocks noChangeShapeType="1"/>
            </p:cNvSpPr>
            <p:nvPr/>
          </p:nvSpPr>
          <p:spPr bwMode="auto">
            <a:xfrm>
              <a:off x="4272" y="2064"/>
              <a:ext cx="48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92" name="Rectangle 56" descr="Recycled paper"/>
            <p:cNvSpPr>
              <a:spLocks noChangeArrowheads="1"/>
            </p:cNvSpPr>
            <p:nvPr/>
          </p:nvSpPr>
          <p:spPr bwMode="auto">
            <a:xfrm>
              <a:off x="1088" y="3072"/>
              <a:ext cx="3468" cy="175"/>
            </a:xfrm>
            <a:prstGeom prst="rect">
              <a:avLst/>
            </a:prstGeom>
            <a:blipFill dpi="0" rotWithShape="0">
              <a:blip r:embed="rId2"/>
              <a:srcRect/>
              <a:tile tx="0" ty="0" sx="100000" sy="100000" flip="none" algn="tl"/>
            </a:blip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54000" bIns="0" anchor="ctr">
              <a:spAutoFit/>
            </a:bodyPr>
            <a:lstStyle/>
            <a:p>
              <a:pPr>
                <a:lnSpc>
                  <a:spcPct val="85000"/>
                </a:lnSpc>
              </a:pPr>
              <a:r>
                <a:rPr lang="en-US" sz="2000" b="1">
                  <a:solidFill>
                    <a:srgbClr val="CC0000"/>
                  </a:solidFill>
                </a:rPr>
                <a:t>                        Computer Hardware                        </a:t>
              </a:r>
            </a:p>
          </p:txBody>
        </p:sp>
        <p:sp>
          <p:nvSpPr>
            <p:cNvPr id="116793" name="Freeform 57"/>
            <p:cNvSpPr>
              <a:spLocks/>
            </p:cNvSpPr>
            <p:nvPr/>
          </p:nvSpPr>
          <p:spPr bwMode="auto">
            <a:xfrm>
              <a:off x="821" y="2764"/>
              <a:ext cx="419" cy="308"/>
            </a:xfrm>
            <a:custGeom>
              <a:avLst/>
              <a:gdLst>
                <a:gd name="T0" fmla="*/ 0 w 419"/>
                <a:gd name="T1" fmla="*/ 0 h 308"/>
                <a:gd name="T2" fmla="*/ 419 w 419"/>
                <a:gd name="T3" fmla="*/ 308 h 308"/>
              </a:gdLst>
              <a:ahLst/>
              <a:cxnLst>
                <a:cxn ang="0">
                  <a:pos x="T0" y="T1"/>
                </a:cxn>
                <a:cxn ang="0">
                  <a:pos x="T2" y="T3"/>
                </a:cxn>
              </a:cxnLst>
              <a:rect l="0" t="0" r="r" b="b"/>
              <a:pathLst>
                <a:path w="419" h="308">
                  <a:moveTo>
                    <a:pt x="0" y="0"/>
                  </a:moveTo>
                  <a:lnTo>
                    <a:pt x="419"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94" name="Freeform 58"/>
            <p:cNvSpPr>
              <a:spLocks/>
            </p:cNvSpPr>
            <p:nvPr/>
          </p:nvSpPr>
          <p:spPr bwMode="auto">
            <a:xfrm>
              <a:off x="4264" y="2764"/>
              <a:ext cx="450" cy="308"/>
            </a:xfrm>
            <a:custGeom>
              <a:avLst/>
              <a:gdLst>
                <a:gd name="T0" fmla="*/ 450 w 450"/>
                <a:gd name="T1" fmla="*/ 0 h 308"/>
                <a:gd name="T2" fmla="*/ 0 w 450"/>
                <a:gd name="T3" fmla="*/ 308 h 308"/>
              </a:gdLst>
              <a:ahLst/>
              <a:cxnLst>
                <a:cxn ang="0">
                  <a:pos x="T0" y="T1"/>
                </a:cxn>
                <a:cxn ang="0">
                  <a:pos x="T2" y="T3"/>
                </a:cxn>
              </a:cxnLst>
              <a:rect l="0" t="0" r="r" b="b"/>
              <a:pathLst>
                <a:path w="450" h="308">
                  <a:moveTo>
                    <a:pt x="450" y="0"/>
                  </a:moveTo>
                  <a:lnTo>
                    <a:pt x="0"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95" name="Freeform 59"/>
            <p:cNvSpPr>
              <a:spLocks/>
            </p:cNvSpPr>
            <p:nvPr/>
          </p:nvSpPr>
          <p:spPr bwMode="auto">
            <a:xfrm>
              <a:off x="2728" y="2764"/>
              <a:ext cx="1" cy="308"/>
            </a:xfrm>
            <a:custGeom>
              <a:avLst/>
              <a:gdLst>
                <a:gd name="T0" fmla="*/ 0 w 1"/>
                <a:gd name="T1" fmla="*/ 0 h 308"/>
                <a:gd name="T2" fmla="*/ 1 w 1"/>
                <a:gd name="T3" fmla="*/ 308 h 308"/>
              </a:gdLst>
              <a:ahLst/>
              <a:cxnLst>
                <a:cxn ang="0">
                  <a:pos x="T0" y="T1"/>
                </a:cxn>
                <a:cxn ang="0">
                  <a:pos x="T2" y="T3"/>
                </a:cxn>
              </a:cxnLst>
              <a:rect l="0" t="0" r="r" b="b"/>
              <a:pathLst>
                <a:path w="1" h="308">
                  <a:moveTo>
                    <a:pt x="0" y="0"/>
                  </a:moveTo>
                  <a:lnTo>
                    <a:pt x="1" y="308"/>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96" name="Freeform 60"/>
            <p:cNvSpPr>
              <a:spLocks/>
            </p:cNvSpPr>
            <p:nvPr/>
          </p:nvSpPr>
          <p:spPr bwMode="auto">
            <a:xfrm>
              <a:off x="1708" y="2758"/>
              <a:ext cx="252" cy="314"/>
            </a:xfrm>
            <a:custGeom>
              <a:avLst/>
              <a:gdLst>
                <a:gd name="T0" fmla="*/ 0 w 252"/>
                <a:gd name="T1" fmla="*/ 0 h 314"/>
                <a:gd name="T2" fmla="*/ 252 w 252"/>
                <a:gd name="T3" fmla="*/ 314 h 314"/>
              </a:gdLst>
              <a:ahLst/>
              <a:cxnLst>
                <a:cxn ang="0">
                  <a:pos x="T0" y="T1"/>
                </a:cxn>
                <a:cxn ang="0">
                  <a:pos x="T2" y="T3"/>
                </a:cxn>
              </a:cxnLst>
              <a:rect l="0" t="0" r="r" b="b"/>
              <a:pathLst>
                <a:path w="252" h="314">
                  <a:moveTo>
                    <a:pt x="0" y="0"/>
                  </a:moveTo>
                  <a:lnTo>
                    <a:pt x="252" y="314"/>
                  </a:ln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797" name="Rectangle 61"/>
            <p:cNvSpPr>
              <a:spLocks noChangeArrowheads="1"/>
            </p:cNvSpPr>
            <p:nvPr/>
          </p:nvSpPr>
          <p:spPr bwMode="auto">
            <a:xfrm>
              <a:off x="636" y="3600"/>
              <a:ext cx="392" cy="171"/>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0" anchor="ctr">
              <a:spAutoFit/>
            </a:bodyPr>
            <a:lstStyle/>
            <a:p>
              <a:pPr>
                <a:lnSpc>
                  <a:spcPct val="85000"/>
                </a:lnSpc>
              </a:pPr>
              <a:r>
                <a:rPr lang="en-US" sz="2000"/>
                <a:t>  PC </a:t>
              </a:r>
            </a:p>
          </p:txBody>
        </p:sp>
        <p:sp>
          <p:nvSpPr>
            <p:cNvPr id="116798" name="Rectangle 62"/>
            <p:cNvSpPr>
              <a:spLocks noChangeArrowheads="1"/>
            </p:cNvSpPr>
            <p:nvPr/>
          </p:nvSpPr>
          <p:spPr bwMode="auto">
            <a:xfrm>
              <a:off x="1056" y="3600"/>
              <a:ext cx="1364" cy="171"/>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54000" bIns="0" anchor="ctr">
              <a:spAutoFit/>
            </a:bodyPr>
            <a:lstStyle/>
            <a:p>
              <a:pPr>
                <a:lnSpc>
                  <a:spcPct val="85000"/>
                </a:lnSpc>
              </a:pPr>
              <a:r>
                <a:rPr lang="en-US" sz="2000"/>
                <a:t>  aux machine state </a:t>
              </a:r>
            </a:p>
          </p:txBody>
        </p:sp>
        <p:sp>
          <p:nvSpPr>
            <p:cNvPr id="116799" name="Rectangle 63"/>
            <p:cNvSpPr>
              <a:spLocks noChangeArrowheads="1"/>
            </p:cNvSpPr>
            <p:nvPr/>
          </p:nvSpPr>
          <p:spPr bwMode="auto">
            <a:xfrm>
              <a:off x="2448" y="3600"/>
              <a:ext cx="602"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rIns="126000" bIns="0" anchor="ctr">
              <a:spAutoFit/>
            </a:bodyPr>
            <a:lstStyle/>
            <a:p>
              <a:pPr>
                <a:lnSpc>
                  <a:spcPct val="85000"/>
                </a:lnSpc>
              </a:pPr>
              <a:r>
                <a:rPr lang="en-US" sz="2000"/>
                <a:t> Verify</a:t>
              </a:r>
            </a:p>
          </p:txBody>
        </p:sp>
        <p:sp>
          <p:nvSpPr>
            <p:cNvPr id="116800" name="Rectangle 64"/>
            <p:cNvSpPr>
              <a:spLocks noChangeArrowheads="1"/>
            </p:cNvSpPr>
            <p:nvPr/>
          </p:nvSpPr>
          <p:spPr bwMode="auto">
            <a:xfrm>
              <a:off x="3072" y="3602"/>
              <a:ext cx="624"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a:lnSpc>
                  <a:spcPct val="85000"/>
                </a:lnSpc>
              </a:pPr>
              <a:r>
                <a:rPr lang="en-US" sz="2000"/>
                <a:t> I   </a:t>
              </a:r>
            </a:p>
          </p:txBody>
        </p:sp>
        <p:sp>
          <p:nvSpPr>
            <p:cNvPr id="116801" name="Rectangle 65"/>
            <p:cNvSpPr>
              <a:spLocks noChangeArrowheads="1"/>
            </p:cNvSpPr>
            <p:nvPr/>
          </p:nvSpPr>
          <p:spPr bwMode="auto">
            <a:xfrm>
              <a:off x="3707" y="3600"/>
              <a:ext cx="410" cy="171"/>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62000" bIns="0" anchor="ctr">
              <a:spAutoFit/>
            </a:bodyPr>
            <a:lstStyle/>
            <a:p>
              <a:pPr>
                <a:lnSpc>
                  <a:spcPct val="85000"/>
                </a:lnSpc>
              </a:pPr>
              <a:r>
                <a:rPr lang="en-US" sz="2000"/>
                <a:t>   S  </a:t>
              </a:r>
            </a:p>
          </p:txBody>
        </p:sp>
        <p:sp>
          <p:nvSpPr>
            <p:cNvPr id="116802" name="Rectangle 66"/>
            <p:cNvSpPr>
              <a:spLocks noChangeArrowheads="1"/>
            </p:cNvSpPr>
            <p:nvPr/>
          </p:nvSpPr>
          <p:spPr bwMode="auto">
            <a:xfrm>
              <a:off x="4139" y="3600"/>
              <a:ext cx="1157" cy="171"/>
            </a:xfrm>
            <a:prstGeom prst="rect">
              <a:avLst/>
            </a:prstGeom>
            <a:solidFill>
              <a:srgbClr val="CCFFCC"/>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0" bIns="0" anchor="ctr">
              <a:spAutoFit/>
            </a:bodyPr>
            <a:lstStyle/>
            <a:p>
              <a:pPr>
                <a:lnSpc>
                  <a:spcPct val="85000"/>
                </a:lnSpc>
              </a:pPr>
              <a:r>
                <a:rPr lang="en-US" sz="2000"/>
                <a:t>working storage</a:t>
              </a:r>
            </a:p>
          </p:txBody>
        </p:sp>
        <p:sp>
          <p:nvSpPr>
            <p:cNvPr id="116803" name="Line 67"/>
            <p:cNvSpPr>
              <a:spLocks noChangeShapeType="1"/>
            </p:cNvSpPr>
            <p:nvPr/>
          </p:nvSpPr>
          <p:spPr bwMode="auto">
            <a:xfrm>
              <a:off x="3400" y="2784"/>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04" name="Line 68"/>
            <p:cNvSpPr>
              <a:spLocks noChangeShapeType="1"/>
            </p:cNvSpPr>
            <p:nvPr/>
          </p:nvSpPr>
          <p:spPr bwMode="auto">
            <a:xfrm>
              <a:off x="3880" y="2784"/>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05" name="Line 69"/>
            <p:cNvSpPr>
              <a:spLocks noChangeShapeType="1"/>
            </p:cNvSpPr>
            <p:nvPr/>
          </p:nvSpPr>
          <p:spPr bwMode="auto">
            <a:xfrm flipH="1">
              <a:off x="856" y="3264"/>
              <a:ext cx="384"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06" name="Line 70"/>
            <p:cNvSpPr>
              <a:spLocks noChangeShapeType="1"/>
            </p:cNvSpPr>
            <p:nvPr/>
          </p:nvSpPr>
          <p:spPr bwMode="auto">
            <a:xfrm flipH="1">
              <a:off x="1672" y="3264"/>
              <a:ext cx="288"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07" name="Line 71"/>
            <p:cNvSpPr>
              <a:spLocks noChangeShapeType="1"/>
            </p:cNvSpPr>
            <p:nvPr/>
          </p:nvSpPr>
          <p:spPr bwMode="auto">
            <a:xfrm>
              <a:off x="2728" y="3264"/>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08" name="Line 72"/>
            <p:cNvSpPr>
              <a:spLocks noChangeShapeType="1"/>
            </p:cNvSpPr>
            <p:nvPr/>
          </p:nvSpPr>
          <p:spPr bwMode="auto">
            <a:xfrm>
              <a:off x="3400" y="3264"/>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09" name="Line 73"/>
            <p:cNvSpPr>
              <a:spLocks noChangeShapeType="1"/>
            </p:cNvSpPr>
            <p:nvPr/>
          </p:nvSpPr>
          <p:spPr bwMode="auto">
            <a:xfrm>
              <a:off x="3880" y="3264"/>
              <a:ext cx="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10" name="Line 74"/>
            <p:cNvSpPr>
              <a:spLocks noChangeShapeType="1"/>
            </p:cNvSpPr>
            <p:nvPr/>
          </p:nvSpPr>
          <p:spPr bwMode="auto">
            <a:xfrm>
              <a:off x="4264" y="3264"/>
              <a:ext cx="480" cy="336"/>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11" name="Line 75"/>
            <p:cNvSpPr>
              <a:spLocks noChangeShapeType="1"/>
            </p:cNvSpPr>
            <p:nvPr/>
          </p:nvSpPr>
          <p:spPr bwMode="auto">
            <a:xfrm>
              <a:off x="2976" y="2352"/>
              <a:ext cx="0" cy="432"/>
            </a:xfrm>
            <a:prstGeom prst="line">
              <a:avLst/>
            </a:prstGeom>
            <a:noFill/>
            <a:ln w="571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12" name="Line 76"/>
            <p:cNvSpPr>
              <a:spLocks noChangeShapeType="1"/>
            </p:cNvSpPr>
            <p:nvPr/>
          </p:nvSpPr>
          <p:spPr bwMode="auto">
            <a:xfrm>
              <a:off x="624" y="192"/>
              <a:ext cx="4656" cy="0"/>
            </a:xfrm>
            <a:prstGeom prst="line">
              <a:avLst/>
            </a:prstGeom>
            <a:noFill/>
            <a:ln w="127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13" name="Line 77"/>
            <p:cNvSpPr>
              <a:spLocks noChangeShapeType="1"/>
            </p:cNvSpPr>
            <p:nvPr/>
          </p:nvSpPr>
          <p:spPr bwMode="auto">
            <a:xfrm>
              <a:off x="480" y="384"/>
              <a:ext cx="0" cy="3360"/>
            </a:xfrm>
            <a:prstGeom prst="line">
              <a:avLst/>
            </a:prstGeom>
            <a:noFill/>
            <a:ln w="127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14" name="Text Box 78"/>
            <p:cNvSpPr txBox="1">
              <a:spLocks noChangeArrowheads="1"/>
            </p:cNvSpPr>
            <p:nvPr/>
          </p:nvSpPr>
          <p:spPr bwMode="auto">
            <a:xfrm>
              <a:off x="2514" y="96"/>
              <a:ext cx="646" cy="187"/>
            </a:xfrm>
            <a:prstGeom prst="rect">
              <a:avLst/>
            </a:prstGeom>
            <a:solidFill>
              <a:srgbClr val="FFCC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en-US" sz="1800"/>
                <a:t>poly( |I| )</a:t>
              </a:r>
            </a:p>
          </p:txBody>
        </p:sp>
        <p:sp>
          <p:nvSpPr>
            <p:cNvPr id="116815" name="Text Box 79"/>
            <p:cNvSpPr txBox="1">
              <a:spLocks noChangeArrowheads="1"/>
            </p:cNvSpPr>
            <p:nvPr/>
          </p:nvSpPr>
          <p:spPr bwMode="auto">
            <a:xfrm rot="16200000">
              <a:off x="155" y="2070"/>
              <a:ext cx="646" cy="187"/>
            </a:xfrm>
            <a:prstGeom prst="rect">
              <a:avLst/>
            </a:prstGeom>
            <a:solidFill>
              <a:srgbClr val="FFCC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en-US" sz="1800"/>
                <a:t>poly( |I| )</a:t>
              </a:r>
            </a:p>
          </p:txBody>
        </p:sp>
        <p:sp>
          <p:nvSpPr>
            <p:cNvPr id="116817" name="Line 81"/>
            <p:cNvSpPr>
              <a:spLocks noChangeShapeType="1"/>
            </p:cNvSpPr>
            <p:nvPr/>
          </p:nvSpPr>
          <p:spPr bwMode="auto">
            <a:xfrm>
              <a:off x="2736" y="1584"/>
              <a:ext cx="0" cy="28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sp>
          <p:nvSpPr>
            <p:cNvPr id="116819" name="Rectangle 83"/>
            <p:cNvSpPr>
              <a:spLocks noChangeArrowheads="1"/>
            </p:cNvSpPr>
            <p:nvPr/>
          </p:nvSpPr>
          <p:spPr bwMode="auto">
            <a:xfrm>
              <a:off x="4512" y="3600"/>
              <a:ext cx="192" cy="162"/>
            </a:xfrm>
            <a:prstGeom prst="rect">
              <a:avLst/>
            </a:prstGeom>
            <a:solidFill>
              <a:srgbClr val="FF99CC">
                <a:alpha val="50000"/>
              </a:srgbClr>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a:lnSpc>
                  <a:spcPct val="80000"/>
                </a:lnSpc>
              </a:pPr>
              <a:r>
                <a:rPr lang="en-US" sz="2000"/>
                <a:t> </a:t>
              </a:r>
            </a:p>
          </p:txBody>
        </p:sp>
        <p:sp>
          <p:nvSpPr>
            <p:cNvPr id="116820" name="Text Box 84"/>
            <p:cNvSpPr txBox="1">
              <a:spLocks noChangeArrowheads="1"/>
            </p:cNvSpPr>
            <p:nvPr/>
          </p:nvSpPr>
          <p:spPr bwMode="auto">
            <a:xfrm>
              <a:off x="4272" y="3936"/>
              <a:ext cx="732"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36000">
              <a:spAutoFit/>
            </a:bodyPr>
            <a:lstStyle/>
            <a:p>
              <a:r>
                <a:rPr lang="en-US" sz="2000"/>
                <a:t>output bit</a:t>
              </a:r>
            </a:p>
          </p:txBody>
        </p:sp>
        <p:sp>
          <p:nvSpPr>
            <p:cNvPr id="116821" name="Line 85"/>
            <p:cNvSpPr>
              <a:spLocks noChangeShapeType="1"/>
            </p:cNvSpPr>
            <p:nvPr/>
          </p:nvSpPr>
          <p:spPr bwMode="auto">
            <a:xfrm flipV="1">
              <a:off x="4608" y="3744"/>
              <a:ext cx="0" cy="240"/>
            </a:xfrm>
            <a:prstGeom prst="line">
              <a:avLst/>
            </a:prstGeom>
            <a:noFill/>
            <a:ln w="12700">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18800">
              <a:spAutoFit/>
            </a:bodyPr>
            <a:lstStyle/>
            <a:p>
              <a:endParaRPr lang="en-CA"/>
            </a:p>
          </p:txBody>
        </p:sp>
      </p:grpSp>
      <p:sp>
        <p:nvSpPr>
          <p:cNvPr id="2" name="Slide Number Placeholder 1"/>
          <p:cNvSpPr>
            <a:spLocks noGrp="1"/>
          </p:cNvSpPr>
          <p:nvPr>
            <p:ph type="sldNum" sz="quarter" idx="12"/>
          </p:nvPr>
        </p:nvSpPr>
        <p:spPr/>
        <p:txBody>
          <a:bodyPr/>
          <a:lstStyle/>
          <a:p>
            <a:fld id="{2C86851C-8525-413C-8B6C-028CF49FEEA2}"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6822"/>
                                        </p:tgtEl>
                                        <p:attrNameLst>
                                          <p:attrName>style.visibility</p:attrName>
                                        </p:attrNameLst>
                                      </p:cBhvr>
                                      <p:to>
                                        <p:strVal val="visible"/>
                                      </p:to>
                                    </p:set>
                                    <p:animEffect transition="in" filter="wipe(up)">
                                      <p:cBhvr>
                                        <p:cTn id="7" dur="500"/>
                                        <p:tgtEl>
                                          <p:spTgt spid="116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rgbClr val="C00000"/>
                </a:solidFill>
                <a:latin typeface="Arial Rounded MT Bold" pitchFamily="34" charset="0"/>
              </a:rPr>
              <a:t>Other</a:t>
            </a:r>
            <a:r>
              <a:rPr lang="en-US" sz="2800" dirty="0">
                <a:solidFill>
                  <a:schemeClr val="tx1"/>
                </a:solidFill>
                <a:latin typeface="Arial Rounded MT Bold" pitchFamily="34" charset="0"/>
              </a:rPr>
              <a:t> NP-complete </a:t>
            </a:r>
            <a:r>
              <a:rPr lang="en-US" sz="2800" dirty="0">
                <a:solidFill>
                  <a:srgbClr val="C00000"/>
                </a:solidFill>
                <a:latin typeface="Arial Rounded MT Bold" pitchFamily="34" charset="0"/>
              </a:rPr>
              <a:t>Problems</a:t>
            </a:r>
          </a:p>
        </p:txBody>
      </p:sp>
      <p:sp>
        <p:nvSpPr>
          <p:cNvPr id="117765" name="Text Box 5"/>
          <p:cNvSpPr txBox="1">
            <a:spLocks noChangeArrowheads="1"/>
          </p:cNvSpPr>
          <p:nvPr/>
        </p:nvSpPr>
        <p:spPr bwMode="auto">
          <a:xfrm>
            <a:off x="136525" y="815975"/>
            <a:ext cx="8855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marL="282575" indent="-282575" algn="l" eaLnBrk="0" hangingPunct="0">
              <a:defRPr sz="2400">
                <a:solidFill>
                  <a:schemeClr val="tx1"/>
                </a:solidFill>
                <a:latin typeface="Times New Roman" pitchFamily="18" charset="0"/>
              </a:defRPr>
            </a:lvl1pPr>
            <a:lvl2pPr marL="473075"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There is a shortcut on how to prove other problems are NP-complete.</a:t>
            </a:r>
          </a:p>
        </p:txBody>
      </p:sp>
      <p:sp>
        <p:nvSpPr>
          <p:cNvPr id="117766" name="Rectangle 6" descr="Recycled paper"/>
          <p:cNvSpPr>
            <a:spLocks noChangeArrowheads="1"/>
          </p:cNvSpPr>
          <p:nvPr/>
        </p:nvSpPr>
        <p:spPr bwMode="auto">
          <a:xfrm>
            <a:off x="152400" y="1371600"/>
            <a:ext cx="8839200" cy="476250"/>
          </a:xfrm>
          <a:prstGeom prst="rect">
            <a:avLst/>
          </a:prstGeom>
          <a:blipFill dpi="0" rotWithShape="0">
            <a:blip r:embed="rId2"/>
            <a:srcRect/>
            <a:tile tx="0" ty="0" sx="100000" sy="100000" flip="none" algn="tl"/>
          </a:blip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pPr marL="457200" indent="-457200" algn="l">
              <a:spcBef>
                <a:spcPct val="50000"/>
              </a:spcBef>
              <a:buFontTx/>
              <a:buNone/>
            </a:pPr>
            <a:r>
              <a:rPr lang="en-US" b="1">
                <a:solidFill>
                  <a:srgbClr val="CC0000"/>
                </a:solidFill>
              </a:rPr>
              <a:t>FACT 1:   </a:t>
            </a:r>
            <a:r>
              <a:rPr lang="en-US">
                <a:solidFill>
                  <a:schemeClr val="hlink"/>
                </a:solidFill>
                <a:sym typeface="Symbol" pitchFamily="18" charset="2"/>
              </a:rPr>
              <a:t></a:t>
            </a:r>
            <a:r>
              <a:rPr lang="en-US" baseline="-25000">
                <a:solidFill>
                  <a:schemeClr val="hlink"/>
                </a:solidFill>
                <a:sym typeface="Symbol" pitchFamily="18" charset="2"/>
              </a:rPr>
              <a:t>P</a:t>
            </a:r>
            <a:r>
              <a:rPr lang="en-US">
                <a:solidFill>
                  <a:schemeClr val="hlink"/>
                </a:solidFill>
              </a:rPr>
              <a:t> is transitive.</a:t>
            </a:r>
          </a:p>
        </p:txBody>
      </p:sp>
      <p:sp>
        <p:nvSpPr>
          <p:cNvPr id="117767" name="Text Box 7"/>
          <p:cNvSpPr txBox="1">
            <a:spLocks noChangeArrowheads="1"/>
          </p:cNvSpPr>
          <p:nvPr/>
        </p:nvSpPr>
        <p:spPr bwMode="auto">
          <a:xfrm>
            <a:off x="212725" y="1939925"/>
            <a:ext cx="87788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a:r>
              <a:rPr lang="en-US" sz="2000" b="1"/>
              <a:t>Proof:</a:t>
            </a:r>
            <a:r>
              <a:rPr lang="en-US" sz="2000"/>
              <a:t>    A </a:t>
            </a:r>
            <a:r>
              <a:rPr lang="en-US">
                <a:sym typeface="Symbol" pitchFamily="18" charset="2"/>
              </a:rPr>
              <a:t></a:t>
            </a:r>
            <a:r>
              <a:rPr lang="en-US" baseline="-25000">
                <a:sym typeface="Symbol" pitchFamily="18" charset="2"/>
              </a:rPr>
              <a:t>P</a:t>
            </a:r>
            <a:r>
              <a:rPr lang="en-US"/>
              <a:t> </a:t>
            </a:r>
            <a:r>
              <a:rPr lang="en-US" sz="2000"/>
              <a:t>B   and  B </a:t>
            </a:r>
            <a:r>
              <a:rPr lang="en-US">
                <a:sym typeface="Symbol" pitchFamily="18" charset="2"/>
              </a:rPr>
              <a:t></a:t>
            </a:r>
            <a:r>
              <a:rPr lang="en-US" baseline="-25000">
                <a:sym typeface="Symbol" pitchFamily="18" charset="2"/>
              </a:rPr>
              <a:t>P</a:t>
            </a:r>
            <a:r>
              <a:rPr lang="en-US" sz="2000"/>
              <a:t> C   </a:t>
            </a:r>
            <a:r>
              <a:rPr lang="en-US" sz="2000">
                <a:sym typeface="Symbol" pitchFamily="18" charset="2"/>
              </a:rPr>
              <a:t></a:t>
            </a:r>
            <a:r>
              <a:rPr lang="en-US" sz="2000"/>
              <a:t>  A </a:t>
            </a:r>
            <a:r>
              <a:rPr lang="en-US">
                <a:sym typeface="Symbol" pitchFamily="18" charset="2"/>
              </a:rPr>
              <a:t></a:t>
            </a:r>
            <a:r>
              <a:rPr lang="en-US" baseline="-25000">
                <a:sym typeface="Symbol" pitchFamily="18" charset="2"/>
              </a:rPr>
              <a:t>P</a:t>
            </a:r>
            <a:r>
              <a:rPr lang="en-US"/>
              <a:t> </a:t>
            </a:r>
            <a:r>
              <a:rPr lang="en-US" sz="2000"/>
              <a:t>C  </a:t>
            </a:r>
            <a:br>
              <a:rPr lang="en-US" sz="2000"/>
            </a:br>
            <a:r>
              <a:rPr lang="en-US" sz="2000"/>
              <a:t>	(because polynomials are closed under composition)</a:t>
            </a:r>
            <a:endParaRPr lang="en-US" sz="2000">
              <a:sym typeface="Symbol" pitchFamily="18" charset="2"/>
            </a:endParaRPr>
          </a:p>
        </p:txBody>
      </p:sp>
      <p:sp>
        <p:nvSpPr>
          <p:cNvPr id="117787" name="Rectangle 27"/>
          <p:cNvSpPr>
            <a:spLocks noChangeArrowheads="1"/>
          </p:cNvSpPr>
          <p:nvPr/>
        </p:nvSpPr>
        <p:spPr bwMode="auto">
          <a:xfrm>
            <a:off x="304800" y="2895600"/>
            <a:ext cx="8686800" cy="2955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pPr algn="l">
              <a:spcBef>
                <a:spcPct val="50000"/>
              </a:spcBef>
            </a:pPr>
            <a:r>
              <a:rPr lang="en-US" sz="2000" dirty="0"/>
              <a:t>A </a:t>
            </a:r>
            <a:r>
              <a:rPr lang="en-US" dirty="0">
                <a:sym typeface="Symbol" pitchFamily="18" charset="2"/>
              </a:rPr>
              <a:t></a:t>
            </a:r>
            <a:r>
              <a:rPr lang="en-US" baseline="-25000" dirty="0">
                <a:sym typeface="Symbol" pitchFamily="18" charset="2"/>
              </a:rPr>
              <a:t>P</a:t>
            </a:r>
            <a:r>
              <a:rPr lang="en-US" dirty="0"/>
              <a:t> </a:t>
            </a:r>
            <a:r>
              <a:rPr lang="en-US" sz="2000" dirty="0"/>
              <a:t>B  :  </a:t>
            </a:r>
            <a:r>
              <a:rPr lang="en-US" sz="2000" dirty="0" err="1">
                <a:sym typeface="Symbol" pitchFamily="18" charset="2"/>
              </a:rPr>
              <a:t>xA</a:t>
            </a:r>
            <a:r>
              <a:rPr lang="en-US" sz="2000" dirty="0">
                <a:sym typeface="Symbol" pitchFamily="18" charset="2"/>
              </a:rPr>
              <a:t>  f(x)  B </a:t>
            </a:r>
            <a:br>
              <a:rPr lang="en-US" sz="2000" dirty="0">
                <a:sym typeface="Symbol" pitchFamily="18" charset="2"/>
              </a:rPr>
            </a:br>
            <a:r>
              <a:rPr lang="en-US" sz="2000" dirty="0">
                <a:sym typeface="Symbol" pitchFamily="18" charset="2"/>
              </a:rPr>
              <a:t>	  for some f : f(x) is computable in O(</a:t>
            </a:r>
            <a:r>
              <a:rPr lang="en-US" sz="2000" dirty="0" err="1">
                <a:sym typeface="Symbol" pitchFamily="18" charset="2"/>
              </a:rPr>
              <a:t>n</a:t>
            </a:r>
            <a:r>
              <a:rPr lang="en-US" sz="2000" baseline="30000" dirty="0" err="1">
                <a:sym typeface="Symbol" pitchFamily="18" charset="2"/>
              </a:rPr>
              <a:t>d</a:t>
            </a:r>
            <a:r>
              <a:rPr lang="en-US" sz="2000" dirty="0">
                <a:sym typeface="Symbol" pitchFamily="18" charset="2"/>
              </a:rPr>
              <a:t>) time, n = |x| &amp; some constant </a:t>
            </a:r>
            <a:r>
              <a:rPr lang="en-US" sz="2000" dirty="0" smtClean="0">
                <a:sym typeface="Symbol" pitchFamily="18" charset="2"/>
              </a:rPr>
              <a:t> d</a:t>
            </a:r>
            <a:r>
              <a:rPr lang="en-US" sz="2000" dirty="0">
                <a:sym typeface="Symbol" pitchFamily="18" charset="2"/>
              </a:rPr>
              <a:t>.</a:t>
            </a:r>
          </a:p>
          <a:p>
            <a:pPr algn="l">
              <a:spcBef>
                <a:spcPct val="50000"/>
              </a:spcBef>
            </a:pPr>
            <a:r>
              <a:rPr lang="en-US" sz="2000" dirty="0"/>
              <a:t>B </a:t>
            </a:r>
            <a:r>
              <a:rPr lang="en-US" dirty="0">
                <a:sym typeface="Symbol" pitchFamily="18" charset="2"/>
              </a:rPr>
              <a:t></a:t>
            </a:r>
            <a:r>
              <a:rPr lang="en-US" baseline="-25000" dirty="0">
                <a:sym typeface="Symbol" pitchFamily="18" charset="2"/>
              </a:rPr>
              <a:t>P</a:t>
            </a:r>
            <a:r>
              <a:rPr lang="en-US" dirty="0"/>
              <a:t> </a:t>
            </a:r>
            <a:r>
              <a:rPr lang="en-US" sz="2000" dirty="0"/>
              <a:t>C  :  </a:t>
            </a:r>
            <a:r>
              <a:rPr lang="en-US" sz="2000" dirty="0" err="1">
                <a:sym typeface="Symbol" pitchFamily="18" charset="2"/>
              </a:rPr>
              <a:t>xB</a:t>
            </a:r>
            <a:r>
              <a:rPr lang="en-US" sz="2000" dirty="0">
                <a:sym typeface="Symbol" pitchFamily="18" charset="2"/>
              </a:rPr>
              <a:t>  g(x)  C </a:t>
            </a:r>
            <a:br>
              <a:rPr lang="en-US" sz="2000" dirty="0">
                <a:sym typeface="Symbol" pitchFamily="18" charset="2"/>
              </a:rPr>
            </a:br>
            <a:r>
              <a:rPr lang="en-US" sz="2000" dirty="0">
                <a:sym typeface="Symbol" pitchFamily="18" charset="2"/>
              </a:rPr>
              <a:t>	  for some g : g(x) is computable in O(</a:t>
            </a:r>
            <a:r>
              <a:rPr lang="en-US" sz="2000" dirty="0" err="1">
                <a:sym typeface="Symbol" pitchFamily="18" charset="2"/>
              </a:rPr>
              <a:t>n</a:t>
            </a:r>
            <a:r>
              <a:rPr lang="en-US" sz="2000" baseline="30000" dirty="0" err="1">
                <a:sym typeface="Symbol" pitchFamily="18" charset="2"/>
              </a:rPr>
              <a:t>c</a:t>
            </a:r>
            <a:r>
              <a:rPr lang="en-US" sz="2000" dirty="0">
                <a:sym typeface="Symbol" pitchFamily="18" charset="2"/>
              </a:rPr>
              <a:t>) time, n = |x| &amp; some constant </a:t>
            </a:r>
            <a:r>
              <a:rPr lang="en-US" sz="2000" dirty="0" smtClean="0">
                <a:sym typeface="Symbol" pitchFamily="18" charset="2"/>
              </a:rPr>
              <a:t> c</a:t>
            </a:r>
            <a:r>
              <a:rPr lang="en-US" sz="2000" dirty="0">
                <a:sym typeface="Symbol" pitchFamily="18" charset="2"/>
              </a:rPr>
              <a:t>.</a:t>
            </a:r>
          </a:p>
          <a:p>
            <a:pPr algn="l">
              <a:spcBef>
                <a:spcPct val="50000"/>
              </a:spcBef>
            </a:pPr>
            <a:r>
              <a:rPr lang="en-US" sz="2000" dirty="0">
                <a:sym typeface="Symbol" pitchFamily="18" charset="2"/>
              </a:rPr>
              <a:t>	</a:t>
            </a:r>
          </a:p>
          <a:p>
            <a:pPr algn="l">
              <a:spcBef>
                <a:spcPct val="50000"/>
              </a:spcBef>
            </a:pPr>
            <a:r>
              <a:rPr lang="en-US" sz="2000" dirty="0"/>
              <a:t>A </a:t>
            </a:r>
            <a:r>
              <a:rPr lang="en-US" dirty="0">
                <a:sym typeface="Symbol" pitchFamily="18" charset="2"/>
              </a:rPr>
              <a:t></a:t>
            </a:r>
            <a:r>
              <a:rPr lang="en-US" baseline="-25000" dirty="0">
                <a:sym typeface="Symbol" pitchFamily="18" charset="2"/>
              </a:rPr>
              <a:t>P</a:t>
            </a:r>
            <a:r>
              <a:rPr lang="en-US" dirty="0"/>
              <a:t> </a:t>
            </a:r>
            <a:r>
              <a:rPr lang="en-US" sz="2000" dirty="0"/>
              <a:t>C  :  </a:t>
            </a:r>
            <a:r>
              <a:rPr lang="en-US" sz="2000" dirty="0" err="1">
                <a:sym typeface="Symbol" pitchFamily="18" charset="2"/>
              </a:rPr>
              <a:t>xA</a:t>
            </a:r>
            <a:r>
              <a:rPr lang="en-US" sz="2000" dirty="0">
                <a:sym typeface="Symbol" pitchFamily="18" charset="2"/>
              </a:rPr>
              <a:t>  h(x)  C  </a:t>
            </a:r>
            <a:br>
              <a:rPr lang="en-US" sz="2000" dirty="0">
                <a:sym typeface="Symbol" pitchFamily="18" charset="2"/>
              </a:rPr>
            </a:br>
            <a:r>
              <a:rPr lang="en-US" sz="2000" dirty="0">
                <a:sym typeface="Symbol" pitchFamily="18" charset="2"/>
              </a:rPr>
              <a:t>	  for h(x) = g(f(x))  computable in O(</a:t>
            </a:r>
            <a:r>
              <a:rPr lang="en-US" sz="2000" dirty="0" err="1">
                <a:sym typeface="Symbol" pitchFamily="18" charset="2"/>
              </a:rPr>
              <a:t>n</a:t>
            </a:r>
            <a:r>
              <a:rPr lang="en-US" sz="2000" baseline="30000" dirty="0" err="1">
                <a:sym typeface="Symbol" pitchFamily="18" charset="2"/>
              </a:rPr>
              <a:t>dc</a:t>
            </a:r>
            <a:r>
              <a:rPr lang="en-US" sz="2000" dirty="0">
                <a:sym typeface="Symbol" pitchFamily="18" charset="2"/>
              </a:rPr>
              <a:t>) time, n = |x| &amp; the constant </a:t>
            </a:r>
            <a:r>
              <a:rPr lang="en-US" sz="2000" dirty="0" smtClean="0">
                <a:sym typeface="Symbol" pitchFamily="18" charset="2"/>
              </a:rPr>
              <a:t> dc</a:t>
            </a:r>
            <a:r>
              <a:rPr lang="en-US" sz="2000" dirty="0">
                <a:sym typeface="Symbol" pitchFamily="18" charset="2"/>
              </a:rPr>
              <a: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p:cTn id="7" dur="500" fill="hold"/>
                                        <p:tgtEl>
                                          <p:spTgt spid="117762"/>
                                        </p:tgtEl>
                                        <p:attrNameLst>
                                          <p:attrName>ppt_w</p:attrName>
                                        </p:attrNameLst>
                                      </p:cBhvr>
                                      <p:tavLst>
                                        <p:tav tm="0">
                                          <p:val>
                                            <p:fltVal val="0"/>
                                          </p:val>
                                        </p:tav>
                                        <p:tav tm="100000">
                                          <p:val>
                                            <p:strVal val="#ppt_w"/>
                                          </p:val>
                                        </p:tav>
                                      </p:tavLst>
                                    </p:anim>
                                    <p:anim calcmode="lin" valueType="num">
                                      <p:cBhvr>
                                        <p:cTn id="8" dur="500" fill="hold"/>
                                        <p:tgtEl>
                                          <p:spTgt spid="11776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7765"/>
                                        </p:tgtEl>
                                        <p:attrNameLst>
                                          <p:attrName>style.visibility</p:attrName>
                                        </p:attrNameLst>
                                      </p:cBhvr>
                                      <p:to>
                                        <p:strVal val="visible"/>
                                      </p:to>
                                    </p:set>
                                    <p:animEffect transition="in" filter="wipe(left)">
                                      <p:cBhvr>
                                        <p:cTn id="13" dur="500"/>
                                        <p:tgtEl>
                                          <p:spTgt spid="1177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7766"/>
                                        </p:tgtEl>
                                        <p:attrNameLst>
                                          <p:attrName>style.visibility</p:attrName>
                                        </p:attrNameLst>
                                      </p:cBhvr>
                                      <p:to>
                                        <p:strVal val="visible"/>
                                      </p:to>
                                    </p:set>
                                    <p:animEffect transition="in" filter="wipe(left)">
                                      <p:cBhvr>
                                        <p:cTn id="18" dur="500"/>
                                        <p:tgtEl>
                                          <p:spTgt spid="1177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7767"/>
                                        </p:tgtEl>
                                        <p:attrNameLst>
                                          <p:attrName>style.visibility</p:attrName>
                                        </p:attrNameLst>
                                      </p:cBhvr>
                                      <p:to>
                                        <p:strVal val="visible"/>
                                      </p:to>
                                    </p:set>
                                    <p:animEffect transition="in" filter="wipe(left)">
                                      <p:cBhvr>
                                        <p:cTn id="23" dur="500"/>
                                        <p:tgtEl>
                                          <p:spTgt spid="1177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7787"/>
                                        </p:tgtEl>
                                        <p:attrNameLst>
                                          <p:attrName>style.visibility</p:attrName>
                                        </p:attrNameLst>
                                      </p:cBhvr>
                                      <p:to>
                                        <p:strVal val="visible"/>
                                      </p:to>
                                    </p:set>
                                    <p:animEffect transition="in" filter="wipe(up)">
                                      <p:cBhvr>
                                        <p:cTn id="28" dur="500"/>
                                        <p:tgtEl>
                                          <p:spTgt spid="117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nimBg="1" autoUpdateAnimBg="0"/>
      <p:bldP spid="117765" grpId="0" autoUpdateAnimBg="0"/>
      <p:bldP spid="117766" grpId="0" animBg="1" autoUpdateAnimBg="0"/>
      <p:bldP spid="117767" grpId="0" autoUpdateAnimBg="0"/>
      <p:bldP spid="11778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rgbClr val="FF0000"/>
                </a:solidFill>
                <a:latin typeface="Arial Rounded MT Bold" pitchFamily="34" charset="0"/>
              </a:rPr>
              <a:t>Other</a:t>
            </a:r>
            <a:r>
              <a:rPr lang="en-US" sz="2800" dirty="0">
                <a:solidFill>
                  <a:schemeClr val="tx1"/>
                </a:solidFill>
                <a:latin typeface="Arial Rounded MT Bold" pitchFamily="34" charset="0"/>
              </a:rPr>
              <a:t> NP-complete </a:t>
            </a:r>
            <a:r>
              <a:rPr lang="en-US" sz="2800" dirty="0">
                <a:solidFill>
                  <a:srgbClr val="FF0000"/>
                </a:solidFill>
                <a:latin typeface="Arial Rounded MT Bold" pitchFamily="34" charset="0"/>
              </a:rPr>
              <a:t>Problems</a:t>
            </a:r>
          </a:p>
        </p:txBody>
      </p:sp>
      <p:sp>
        <p:nvSpPr>
          <p:cNvPr id="118787" name="Text Box 3"/>
          <p:cNvSpPr txBox="1">
            <a:spLocks noChangeArrowheads="1"/>
          </p:cNvSpPr>
          <p:nvPr/>
        </p:nvSpPr>
        <p:spPr bwMode="auto">
          <a:xfrm>
            <a:off x="136525" y="815975"/>
            <a:ext cx="8855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marL="282575" indent="-282575" algn="l" eaLnBrk="0" hangingPunct="0">
              <a:defRPr sz="2400">
                <a:solidFill>
                  <a:schemeClr val="tx1"/>
                </a:solidFill>
                <a:latin typeface="Times New Roman" pitchFamily="18" charset="0"/>
              </a:defRPr>
            </a:lvl1pPr>
            <a:lvl2pPr marL="473075"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There is a shortcut on how to prove other problems are NP-complete.</a:t>
            </a:r>
          </a:p>
        </p:txBody>
      </p:sp>
      <p:sp>
        <p:nvSpPr>
          <p:cNvPr id="118788" name="Rectangle 4" descr="Recycled paper"/>
          <p:cNvSpPr>
            <a:spLocks noChangeArrowheads="1"/>
          </p:cNvSpPr>
          <p:nvPr/>
        </p:nvSpPr>
        <p:spPr bwMode="auto">
          <a:xfrm>
            <a:off x="152400" y="1371600"/>
            <a:ext cx="8839200" cy="476250"/>
          </a:xfrm>
          <a:prstGeom prst="rect">
            <a:avLst/>
          </a:prstGeom>
          <a:blipFill dpi="0" rotWithShape="0">
            <a:blip r:embed="rId2"/>
            <a:srcRect/>
            <a:tile tx="0" ty="0" sx="100000" sy="100000" flip="none" algn="tl"/>
          </a:blip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pPr marL="457200" indent="-457200" algn="l">
              <a:spcBef>
                <a:spcPct val="50000"/>
              </a:spcBef>
              <a:buFontTx/>
              <a:buNone/>
            </a:pPr>
            <a:r>
              <a:rPr lang="en-US" b="1">
                <a:solidFill>
                  <a:srgbClr val="CC0000"/>
                </a:solidFill>
              </a:rPr>
              <a:t>FACT 1:   </a:t>
            </a:r>
            <a:r>
              <a:rPr lang="en-US">
                <a:solidFill>
                  <a:schemeClr val="hlink"/>
                </a:solidFill>
                <a:sym typeface="Symbol" pitchFamily="18" charset="2"/>
              </a:rPr>
              <a:t></a:t>
            </a:r>
            <a:r>
              <a:rPr lang="en-US" baseline="-25000">
                <a:solidFill>
                  <a:schemeClr val="hlink"/>
                </a:solidFill>
                <a:sym typeface="Symbol" pitchFamily="18" charset="2"/>
              </a:rPr>
              <a:t>P</a:t>
            </a:r>
            <a:r>
              <a:rPr lang="en-US">
                <a:solidFill>
                  <a:schemeClr val="hlink"/>
                </a:solidFill>
              </a:rPr>
              <a:t> is transitive.</a:t>
            </a:r>
          </a:p>
        </p:txBody>
      </p:sp>
      <p:sp>
        <p:nvSpPr>
          <p:cNvPr id="118791" name="Rectangle 7" descr="Recycled paper"/>
          <p:cNvSpPr>
            <a:spLocks noChangeArrowheads="1"/>
          </p:cNvSpPr>
          <p:nvPr/>
        </p:nvSpPr>
        <p:spPr bwMode="auto">
          <a:xfrm>
            <a:off x="152400" y="2209800"/>
            <a:ext cx="8839200" cy="1023938"/>
          </a:xfrm>
          <a:prstGeom prst="rect">
            <a:avLst/>
          </a:prstGeom>
          <a:blipFill dpi="0" rotWithShape="0">
            <a:blip r:embed="rId2"/>
            <a:srcRect/>
            <a:tile tx="0" ty="0" sx="100000" sy="100000" flip="none" algn="tl"/>
          </a:blip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pPr marL="1328738" indent="-1328738" algn="l" defTabSz="1433513">
              <a:spcBef>
                <a:spcPct val="50000"/>
              </a:spcBef>
              <a:buFontTx/>
              <a:buNone/>
            </a:pPr>
            <a:r>
              <a:rPr lang="en-US" b="1" dirty="0">
                <a:solidFill>
                  <a:srgbClr val="CC0000"/>
                </a:solidFill>
              </a:rPr>
              <a:t>FACT 2:   </a:t>
            </a:r>
            <a:r>
              <a:rPr lang="en-US" dirty="0">
                <a:solidFill>
                  <a:schemeClr val="hlink"/>
                </a:solidFill>
              </a:rPr>
              <a:t>Suppose  A </a:t>
            </a:r>
            <a:r>
              <a:rPr lang="en-US" dirty="0">
                <a:solidFill>
                  <a:schemeClr val="hlink"/>
                </a:solidFill>
                <a:sym typeface="Symbol" pitchFamily="18" charset="2"/>
              </a:rPr>
              <a:t></a:t>
            </a:r>
            <a:r>
              <a:rPr lang="en-US" baseline="-25000" dirty="0">
                <a:solidFill>
                  <a:schemeClr val="hlink"/>
                </a:solidFill>
                <a:sym typeface="Symbol" pitchFamily="18" charset="2"/>
              </a:rPr>
              <a:t>P</a:t>
            </a:r>
            <a:r>
              <a:rPr lang="en-US" dirty="0">
                <a:solidFill>
                  <a:schemeClr val="hlink"/>
                </a:solidFill>
              </a:rPr>
              <a:t> B.   Then</a:t>
            </a:r>
          </a:p>
          <a:p>
            <a:pPr marL="1328738" indent="-1328738" algn="l" defTabSz="1433513">
              <a:spcBef>
                <a:spcPct val="50000"/>
              </a:spcBef>
              <a:buFontTx/>
              <a:buNone/>
            </a:pPr>
            <a:r>
              <a:rPr lang="en-US" dirty="0">
                <a:solidFill>
                  <a:schemeClr val="hlink"/>
                </a:solidFill>
              </a:rPr>
              <a:t>	A is NP-hard  </a:t>
            </a:r>
            <a:r>
              <a:rPr lang="en-US" dirty="0">
                <a:solidFill>
                  <a:schemeClr val="hlink"/>
                </a:solidFill>
                <a:sym typeface="Symbol" pitchFamily="18" charset="2"/>
              </a:rPr>
              <a:t>  </a:t>
            </a:r>
            <a:r>
              <a:rPr lang="en-US" dirty="0">
                <a:solidFill>
                  <a:schemeClr val="hlink"/>
                </a:solidFill>
              </a:rPr>
              <a:t>B is NP-hard.</a:t>
            </a:r>
          </a:p>
        </p:txBody>
      </p:sp>
      <p:sp>
        <p:nvSpPr>
          <p:cNvPr id="118792" name="Rectangle 8"/>
          <p:cNvSpPr>
            <a:spLocks noChangeArrowheads="1"/>
          </p:cNvSpPr>
          <p:nvPr/>
        </p:nvSpPr>
        <p:spPr bwMode="auto">
          <a:xfrm>
            <a:off x="228600" y="3581400"/>
            <a:ext cx="861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a:r>
              <a:rPr lang="en-US" sz="2000" b="1"/>
              <a:t>Proof:</a:t>
            </a:r>
            <a:r>
              <a:rPr lang="en-US" sz="2000"/>
              <a:t>    [</a:t>
            </a:r>
            <a:r>
              <a:rPr lang="en-US" sz="2000">
                <a:sym typeface="Symbol" pitchFamily="18" charset="2"/>
              </a:rPr>
              <a:t>CNP:  </a:t>
            </a:r>
            <a:r>
              <a:rPr lang="en-US" sz="2000"/>
              <a:t>C </a:t>
            </a:r>
            <a:r>
              <a:rPr lang="en-US">
                <a:sym typeface="Symbol" pitchFamily="18" charset="2"/>
              </a:rPr>
              <a:t></a:t>
            </a:r>
            <a:r>
              <a:rPr lang="en-US" baseline="-25000">
                <a:sym typeface="Symbol" pitchFamily="18" charset="2"/>
              </a:rPr>
              <a:t>P</a:t>
            </a:r>
            <a:r>
              <a:rPr lang="en-US"/>
              <a:t> </a:t>
            </a:r>
            <a:r>
              <a:rPr lang="en-US" sz="2000"/>
              <a:t>A ]  and  [ A </a:t>
            </a:r>
            <a:r>
              <a:rPr lang="en-US">
                <a:sym typeface="Symbol" pitchFamily="18" charset="2"/>
              </a:rPr>
              <a:t></a:t>
            </a:r>
            <a:r>
              <a:rPr lang="en-US" baseline="-25000">
                <a:sym typeface="Symbol" pitchFamily="18" charset="2"/>
              </a:rPr>
              <a:t>P</a:t>
            </a:r>
            <a:r>
              <a:rPr lang="en-US"/>
              <a:t> </a:t>
            </a:r>
            <a:r>
              <a:rPr lang="en-US" sz="2000"/>
              <a:t>B ]  </a:t>
            </a:r>
            <a:r>
              <a:rPr lang="en-US" sz="2000">
                <a:sym typeface="Symbol" pitchFamily="18" charset="2"/>
              </a:rPr>
              <a:t></a:t>
            </a:r>
            <a:r>
              <a:rPr lang="en-US" sz="2000"/>
              <a:t>  [</a:t>
            </a:r>
            <a:r>
              <a:rPr lang="en-US" sz="2000">
                <a:sym typeface="Symbol" pitchFamily="18" charset="2"/>
              </a:rPr>
              <a:t>CNP:  </a:t>
            </a:r>
            <a:r>
              <a:rPr lang="en-US" sz="2000"/>
              <a:t>C </a:t>
            </a:r>
            <a:r>
              <a:rPr lang="en-US">
                <a:sym typeface="Symbol" pitchFamily="18" charset="2"/>
              </a:rPr>
              <a:t></a:t>
            </a:r>
            <a:r>
              <a:rPr lang="en-US" baseline="-25000">
                <a:sym typeface="Symbol" pitchFamily="18" charset="2"/>
              </a:rPr>
              <a:t>P</a:t>
            </a:r>
            <a:r>
              <a:rPr lang="en-US"/>
              <a:t> </a:t>
            </a:r>
            <a:r>
              <a:rPr lang="en-US" sz="2000"/>
              <a:t>B ] </a:t>
            </a:r>
          </a:p>
        </p:txBody>
      </p:sp>
      <p:sp>
        <p:nvSpPr>
          <p:cNvPr id="118793" name="Text Box 9" descr="Newsprint"/>
          <p:cNvSpPr txBox="1">
            <a:spLocks noChangeArrowheads="1"/>
          </p:cNvSpPr>
          <p:nvPr/>
        </p:nvSpPr>
        <p:spPr bwMode="auto">
          <a:xfrm>
            <a:off x="457200" y="4419600"/>
            <a:ext cx="8077200" cy="1955800"/>
          </a:xfrm>
          <a:prstGeom prst="rect">
            <a:avLst/>
          </a:prstGeom>
          <a:blipFill dpi="0" rotWithShape="0">
            <a:blip r:embed="rId3"/>
            <a:srcRect/>
            <a:tile tx="0" ty="0" sx="100000" sy="100000" flip="none" algn="tl"/>
          </a:blip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eaLnBrk="0" hangingPunct="0">
              <a:defRPr sz="2400">
                <a:solidFill>
                  <a:schemeClr val="tx1"/>
                </a:solidFill>
                <a:latin typeface="Times New Roman" pitchFamily="18" charset="0"/>
              </a:defRPr>
            </a:lvl1pPr>
            <a:lvl2pPr marL="1128713" indent="-457200" algn="l" eaLnBrk="0" hangingPunct="0">
              <a:defRPr sz="2400">
                <a:solidFill>
                  <a:schemeClr val="tx1"/>
                </a:solidFill>
                <a:latin typeface="Times New Roman" pitchFamily="18" charset="0"/>
              </a:defRPr>
            </a:lvl2pPr>
            <a:lvl3pPr marL="1776413" indent="-457200" algn="l" eaLnBrk="0" hangingPunct="0">
              <a:defRPr sz="2400">
                <a:solidFill>
                  <a:schemeClr val="tx1"/>
                </a:solidFill>
                <a:latin typeface="Times New Roman" pitchFamily="18" charset="0"/>
              </a:defRPr>
            </a:lvl3pPr>
            <a:lvl4pPr marL="2424113" indent="-457200" algn="l" eaLnBrk="0" hangingPunct="0">
              <a:defRPr sz="2400">
                <a:solidFill>
                  <a:schemeClr val="tx1"/>
                </a:solidFill>
                <a:latin typeface="Times New Roman" pitchFamily="18" charset="0"/>
              </a:defRPr>
            </a:lvl4pPr>
            <a:lvl5pPr marL="3071813" indent="-457200" algn="l" eaLnBrk="0" hangingPunct="0">
              <a:defRPr sz="2400">
                <a:solidFill>
                  <a:schemeClr val="tx1"/>
                </a:solidFill>
                <a:latin typeface="Times New Roman" pitchFamily="18" charset="0"/>
              </a:defRPr>
            </a:lvl5pPr>
            <a:lvl6pPr marL="3529013" indent="-457200" eaLnBrk="0" fontAlgn="base" hangingPunct="0">
              <a:spcBef>
                <a:spcPct val="0"/>
              </a:spcBef>
              <a:spcAft>
                <a:spcPct val="0"/>
              </a:spcAft>
              <a:defRPr sz="2400">
                <a:solidFill>
                  <a:schemeClr val="tx1"/>
                </a:solidFill>
                <a:latin typeface="Times New Roman" pitchFamily="18" charset="0"/>
              </a:defRPr>
            </a:lvl6pPr>
            <a:lvl7pPr marL="3986213" indent="-457200" eaLnBrk="0" fontAlgn="base" hangingPunct="0">
              <a:spcBef>
                <a:spcPct val="0"/>
              </a:spcBef>
              <a:spcAft>
                <a:spcPct val="0"/>
              </a:spcAft>
              <a:defRPr sz="2400">
                <a:solidFill>
                  <a:schemeClr val="tx1"/>
                </a:solidFill>
                <a:latin typeface="Times New Roman" pitchFamily="18" charset="0"/>
              </a:defRPr>
            </a:lvl7pPr>
            <a:lvl8pPr marL="4443413" indent="-457200" eaLnBrk="0" fontAlgn="base" hangingPunct="0">
              <a:spcBef>
                <a:spcPct val="0"/>
              </a:spcBef>
              <a:spcAft>
                <a:spcPct val="0"/>
              </a:spcAft>
              <a:defRPr sz="2400">
                <a:solidFill>
                  <a:schemeClr val="tx1"/>
                </a:solidFill>
                <a:latin typeface="Times New Roman" pitchFamily="18" charset="0"/>
              </a:defRPr>
            </a:lvl8pPr>
            <a:lvl9pPr marL="4900613"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dirty="0">
                <a:solidFill>
                  <a:schemeClr val="hlink"/>
                </a:solidFill>
              </a:rPr>
              <a:t>How to prove a new problem B is NP-hard:</a:t>
            </a:r>
            <a:br>
              <a:rPr lang="en-US" b="1" dirty="0">
                <a:solidFill>
                  <a:schemeClr val="hlink"/>
                </a:solidFill>
              </a:rPr>
            </a:br>
            <a:r>
              <a:rPr lang="en-US" dirty="0">
                <a:solidFill>
                  <a:schemeClr val="hlink"/>
                </a:solidFill>
              </a:rPr>
              <a:t>Select a known NP-complete problem A and show A </a:t>
            </a:r>
            <a:r>
              <a:rPr lang="en-US" dirty="0">
                <a:solidFill>
                  <a:schemeClr val="hlink"/>
                </a:solidFill>
                <a:sym typeface="Symbol" pitchFamily="18" charset="2"/>
              </a:rPr>
              <a:t></a:t>
            </a:r>
            <a:r>
              <a:rPr lang="en-US" baseline="-25000" dirty="0">
                <a:solidFill>
                  <a:schemeClr val="hlink"/>
                </a:solidFill>
                <a:sym typeface="Symbol" pitchFamily="18" charset="2"/>
              </a:rPr>
              <a:t>P</a:t>
            </a:r>
            <a:r>
              <a:rPr lang="en-US" dirty="0">
                <a:solidFill>
                  <a:schemeClr val="hlink"/>
                </a:solidFill>
              </a:rPr>
              <a:t> B. </a:t>
            </a:r>
            <a:br>
              <a:rPr lang="en-US" dirty="0">
                <a:solidFill>
                  <a:schemeClr val="hlink"/>
                </a:solidFill>
              </a:rPr>
            </a:br>
            <a:r>
              <a:rPr lang="en-US" dirty="0">
                <a:solidFill>
                  <a:schemeClr val="hlink"/>
                </a:solidFill>
              </a:rPr>
              <a:t/>
            </a:r>
            <a:br>
              <a:rPr lang="en-US" dirty="0">
                <a:solidFill>
                  <a:schemeClr val="hlink"/>
                </a:solidFill>
              </a:rPr>
            </a:br>
            <a:r>
              <a:rPr lang="en-US" dirty="0">
                <a:solidFill>
                  <a:srgbClr val="CC0000"/>
                </a:solidFill>
              </a:rPr>
              <a:t>If you have choices, pick a problem A that “resembles”</a:t>
            </a:r>
            <a:br>
              <a:rPr lang="en-US" dirty="0">
                <a:solidFill>
                  <a:srgbClr val="CC0000"/>
                </a:solidFill>
              </a:rPr>
            </a:br>
            <a:r>
              <a:rPr lang="en-US" dirty="0">
                <a:solidFill>
                  <a:srgbClr val="CC0000"/>
                </a:solidFill>
              </a:rPr>
              <a:t>B as much as possible to facilitate an easier reduction.</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Effect transition="in" filter="wipe(left)">
                                      <p:cBhvr>
                                        <p:cTn id="7" dur="500"/>
                                        <p:tgtEl>
                                          <p:spTgt spid="118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92"/>
                                        </p:tgtEl>
                                        <p:attrNameLst>
                                          <p:attrName>style.visibility</p:attrName>
                                        </p:attrNameLst>
                                      </p:cBhvr>
                                      <p:to>
                                        <p:strVal val="visible"/>
                                      </p:to>
                                    </p:set>
                                    <p:animEffect transition="in" filter="wipe(left)">
                                      <p:cBhvr>
                                        <p:cTn id="12" dur="500"/>
                                        <p:tgtEl>
                                          <p:spTgt spid="118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18793"/>
                                        </p:tgtEl>
                                        <p:attrNameLst>
                                          <p:attrName>style.visibility</p:attrName>
                                        </p:attrNameLst>
                                      </p:cBhvr>
                                      <p:to>
                                        <p:strVal val="visible"/>
                                      </p:to>
                                    </p:set>
                                    <p:anim calcmode="lin" valueType="num">
                                      <p:cBhvr>
                                        <p:cTn id="17" dur="500" fill="hold"/>
                                        <p:tgtEl>
                                          <p:spTgt spid="118793"/>
                                        </p:tgtEl>
                                        <p:attrNameLst>
                                          <p:attrName>ppt_w</p:attrName>
                                        </p:attrNameLst>
                                      </p:cBhvr>
                                      <p:tavLst>
                                        <p:tav tm="0">
                                          <p:val>
                                            <p:fltVal val="0"/>
                                          </p:val>
                                        </p:tav>
                                        <p:tav tm="100000">
                                          <p:val>
                                            <p:strVal val="#ppt_w"/>
                                          </p:val>
                                        </p:tav>
                                      </p:tavLst>
                                    </p:anim>
                                    <p:anim calcmode="lin" valueType="num">
                                      <p:cBhvr>
                                        <p:cTn id="18" dur="500" fill="hold"/>
                                        <p:tgtEl>
                                          <p:spTgt spid="1187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autoUpdateAnimBg="0"/>
      <p:bldP spid="118792" grpId="0" autoUpdateAnimBg="0"/>
      <p:bldP spid="11879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NP-completeness</a:t>
            </a:r>
            <a:r>
              <a:rPr lang="en-US" sz="2800" dirty="0">
                <a:solidFill>
                  <a:schemeClr val="tx1"/>
                </a:solidFill>
                <a:latin typeface="Arial Rounded MT Bold" pitchFamily="34" charset="0"/>
              </a:rPr>
              <a:t>  &amp;   </a:t>
            </a:r>
            <a:r>
              <a:rPr lang="en-US" sz="2800" dirty="0">
                <a:solidFill>
                  <a:srgbClr val="C00000"/>
                </a:solidFill>
                <a:latin typeface="Arial Rounded MT Bold" pitchFamily="34" charset="0"/>
              </a:rPr>
              <a:t>P </a:t>
            </a:r>
            <a:r>
              <a:rPr lang="en-US" sz="2800" dirty="0" err="1">
                <a:solidFill>
                  <a:srgbClr val="C00000"/>
                </a:solidFill>
                <a:latin typeface="Arial Rounded MT Bold" pitchFamily="34" charset="0"/>
              </a:rPr>
              <a:t>vs</a:t>
            </a:r>
            <a:r>
              <a:rPr lang="en-US" sz="2800" dirty="0">
                <a:solidFill>
                  <a:srgbClr val="C00000"/>
                </a:solidFill>
                <a:latin typeface="Arial Rounded MT Bold" pitchFamily="34" charset="0"/>
              </a:rPr>
              <a:t> NP ?</a:t>
            </a:r>
          </a:p>
        </p:txBody>
      </p:sp>
      <p:sp>
        <p:nvSpPr>
          <p:cNvPr id="119812" name="Rectangle 4" descr="Recycled paper"/>
          <p:cNvSpPr>
            <a:spLocks noChangeArrowheads="1"/>
          </p:cNvSpPr>
          <p:nvPr/>
        </p:nvSpPr>
        <p:spPr bwMode="auto">
          <a:xfrm>
            <a:off x="152400" y="816251"/>
            <a:ext cx="8839200" cy="1874287"/>
          </a:xfrm>
          <a:prstGeom prst="rect">
            <a:avLst/>
          </a:prstGeom>
          <a:blipFill dpi="0" rotWithShape="0">
            <a:blip r:embed="rId2"/>
            <a:srcRect/>
            <a:tile tx="0" ty="0" sx="100000" sy="100000" flip="none" algn="tl"/>
          </a:blip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tIns="91440" bIns="118800" anchor="ctr" anchorCtr="0">
            <a:spAutoFit/>
          </a:bodyPr>
          <a:lstStyle/>
          <a:p>
            <a:pPr algn="l" defTabSz="1433513">
              <a:lnSpc>
                <a:spcPct val="75000"/>
              </a:lnSpc>
              <a:spcBef>
                <a:spcPct val="50000"/>
              </a:spcBef>
              <a:buFontTx/>
              <a:buNone/>
            </a:pPr>
            <a:r>
              <a:rPr lang="en-US" b="1" dirty="0">
                <a:solidFill>
                  <a:srgbClr val="CC0000"/>
                </a:solidFill>
              </a:rPr>
              <a:t>FACT 3:   </a:t>
            </a:r>
            <a:r>
              <a:rPr lang="en-US" dirty="0">
                <a:solidFill>
                  <a:schemeClr val="hlink"/>
                </a:solidFill>
              </a:rPr>
              <a:t>The following statements are equivalent:</a:t>
            </a:r>
          </a:p>
          <a:p>
            <a:pPr marL="2081213" lvl="1" indent="-647700" algn="l" defTabSz="1433513">
              <a:lnSpc>
                <a:spcPct val="75000"/>
              </a:lnSpc>
              <a:spcBef>
                <a:spcPct val="50000"/>
              </a:spcBef>
              <a:buFontTx/>
              <a:buAutoNum type="arabicParenBoth"/>
            </a:pPr>
            <a:r>
              <a:rPr lang="en-US" dirty="0">
                <a:solidFill>
                  <a:schemeClr val="hlink"/>
                </a:solidFill>
              </a:rPr>
              <a:t>P = NP,</a:t>
            </a:r>
          </a:p>
          <a:p>
            <a:pPr marL="2081213" lvl="1" indent="-647700" algn="l" defTabSz="1433513">
              <a:lnSpc>
                <a:spcPct val="75000"/>
              </a:lnSpc>
              <a:spcBef>
                <a:spcPct val="50000"/>
              </a:spcBef>
              <a:buFontTx/>
              <a:buAutoNum type="arabicParenBoth"/>
            </a:pPr>
            <a:r>
              <a:rPr lang="en-US" dirty="0">
                <a:solidFill>
                  <a:schemeClr val="hlink"/>
                </a:solidFill>
              </a:rPr>
              <a:t>All NP-complete problems are in P,</a:t>
            </a:r>
          </a:p>
          <a:p>
            <a:pPr marL="2081213" lvl="1" indent="-647700" algn="l" defTabSz="1433513">
              <a:lnSpc>
                <a:spcPct val="75000"/>
              </a:lnSpc>
              <a:spcBef>
                <a:spcPct val="50000"/>
              </a:spcBef>
              <a:buFontTx/>
              <a:buAutoNum type="arabicParenBoth"/>
            </a:pPr>
            <a:r>
              <a:rPr lang="en-US" dirty="0">
                <a:solidFill>
                  <a:schemeClr val="hlink"/>
                </a:solidFill>
              </a:rPr>
              <a:t>Some NP-complete problem is in P.</a:t>
            </a:r>
          </a:p>
        </p:txBody>
      </p:sp>
      <p:sp>
        <p:nvSpPr>
          <p:cNvPr id="119814" name="Rectangle 6"/>
          <p:cNvSpPr>
            <a:spLocks noChangeArrowheads="1"/>
          </p:cNvSpPr>
          <p:nvPr/>
        </p:nvSpPr>
        <p:spPr bwMode="auto">
          <a:xfrm>
            <a:off x="381000" y="2895600"/>
            <a:ext cx="8382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defTabSz="865188">
              <a:lnSpc>
                <a:spcPct val="90000"/>
              </a:lnSpc>
              <a:tabLst>
                <a:tab pos="1046163" algn="l"/>
              </a:tabLst>
            </a:pPr>
            <a:r>
              <a:rPr lang="en-US" sz="2000" b="1"/>
              <a:t>Proof:</a:t>
            </a:r>
            <a:r>
              <a:rPr lang="en-US" sz="2000"/>
              <a:t>  	(1)  </a:t>
            </a:r>
            <a:r>
              <a:rPr lang="en-US" sz="2000">
                <a:sym typeface="Symbol" pitchFamily="18" charset="2"/>
              </a:rPr>
              <a:t> </a:t>
            </a:r>
            <a:r>
              <a:rPr lang="en-US" sz="2000"/>
              <a:t>(2)  </a:t>
            </a:r>
            <a:r>
              <a:rPr lang="en-US" sz="2000">
                <a:sym typeface="Symbol" pitchFamily="18" charset="2"/>
              </a:rPr>
              <a:t> </a:t>
            </a:r>
            <a:r>
              <a:rPr lang="en-US" sz="2000"/>
              <a:t>(3)   are obvious.</a:t>
            </a:r>
            <a:br>
              <a:rPr lang="en-US" sz="2000"/>
            </a:br>
            <a:r>
              <a:rPr lang="en-US" sz="2000"/>
              <a:t>	(3)  </a:t>
            </a:r>
            <a:r>
              <a:rPr lang="en-US" sz="2000">
                <a:sym typeface="Symbol" pitchFamily="18" charset="2"/>
              </a:rPr>
              <a:t> </a:t>
            </a:r>
            <a:r>
              <a:rPr lang="en-US" sz="2000"/>
              <a:t>(1): 	B is NP-hard  </a:t>
            </a:r>
            <a:r>
              <a:rPr lang="en-US" sz="2000">
                <a:sym typeface="Symbol" pitchFamily="18" charset="2"/>
              </a:rPr>
              <a:t></a:t>
            </a:r>
            <a:r>
              <a:rPr lang="en-US" sz="2000"/>
              <a:t>    [</a:t>
            </a:r>
            <a:r>
              <a:rPr lang="en-US" sz="2000">
                <a:sym typeface="Symbol" pitchFamily="18" charset="2"/>
              </a:rPr>
              <a:t>ANP:  </a:t>
            </a:r>
            <a:r>
              <a:rPr lang="en-US" sz="2000"/>
              <a:t>A </a:t>
            </a:r>
            <a:r>
              <a:rPr lang="en-US">
                <a:sym typeface="Symbol" pitchFamily="18" charset="2"/>
              </a:rPr>
              <a:t></a:t>
            </a:r>
            <a:r>
              <a:rPr lang="en-US" baseline="-25000">
                <a:sym typeface="Symbol" pitchFamily="18" charset="2"/>
              </a:rPr>
              <a:t>P</a:t>
            </a:r>
            <a:r>
              <a:rPr lang="en-US"/>
              <a:t> </a:t>
            </a:r>
            <a:r>
              <a:rPr lang="en-US" sz="2000"/>
              <a:t>B ] </a:t>
            </a:r>
            <a:br>
              <a:rPr lang="en-US" sz="2000"/>
            </a:br>
            <a:r>
              <a:rPr lang="en-US" sz="2000"/>
              <a:t>			A </a:t>
            </a:r>
            <a:r>
              <a:rPr lang="en-US">
                <a:sym typeface="Symbol" pitchFamily="18" charset="2"/>
              </a:rPr>
              <a:t></a:t>
            </a:r>
            <a:r>
              <a:rPr lang="en-US" baseline="-25000">
                <a:sym typeface="Symbol" pitchFamily="18" charset="2"/>
              </a:rPr>
              <a:t>P</a:t>
            </a:r>
            <a:r>
              <a:rPr lang="en-US"/>
              <a:t> </a:t>
            </a:r>
            <a:r>
              <a:rPr lang="en-US" sz="2000"/>
              <a:t>B   and  </a:t>
            </a:r>
            <a:r>
              <a:rPr lang="en-US" sz="2000">
                <a:sym typeface="Symbol" pitchFamily="18" charset="2"/>
              </a:rPr>
              <a:t>B  P</a:t>
            </a:r>
            <a:r>
              <a:rPr lang="en-US" sz="2000"/>
              <a:t>  </a:t>
            </a:r>
            <a:r>
              <a:rPr lang="en-US" sz="2000">
                <a:sym typeface="Symbol" pitchFamily="18" charset="2"/>
              </a:rPr>
              <a:t></a:t>
            </a:r>
            <a:r>
              <a:rPr lang="en-US" sz="2000"/>
              <a:t>  </a:t>
            </a:r>
            <a:r>
              <a:rPr lang="en-US" sz="2000">
                <a:sym typeface="Symbol" pitchFamily="18" charset="2"/>
              </a:rPr>
              <a:t>A  P.</a:t>
            </a:r>
          </a:p>
        </p:txBody>
      </p:sp>
      <p:sp>
        <p:nvSpPr>
          <p:cNvPr id="119815" name="Text Box 7" descr="Newsprint"/>
          <p:cNvSpPr txBox="1">
            <a:spLocks noChangeArrowheads="1"/>
          </p:cNvSpPr>
          <p:nvPr/>
        </p:nvSpPr>
        <p:spPr bwMode="auto">
          <a:xfrm>
            <a:off x="381000" y="4114800"/>
            <a:ext cx="8382000" cy="2430463"/>
          </a:xfrm>
          <a:prstGeom prst="rect">
            <a:avLst/>
          </a:prstGeom>
          <a:blipFill dpi="0" rotWithShape="0">
            <a:blip r:embed="rId3"/>
            <a:srcRect/>
            <a:tile tx="0" ty="0" sx="100000" sy="100000" flip="none" algn="tl"/>
          </a:blip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tIns="82800" bIns="118800">
            <a:spAutoFit/>
          </a:bodyPr>
          <a:lstStyle/>
          <a:p>
            <a:r>
              <a:rPr lang="en-US" dirty="0">
                <a:latin typeface="Arial" pitchFamily="34" charset="0"/>
              </a:rPr>
              <a:t>If a single NP-complete problem is tractable, then all are!</a:t>
            </a:r>
            <a:br>
              <a:rPr lang="en-US" dirty="0">
                <a:latin typeface="Arial" pitchFamily="34" charset="0"/>
              </a:rPr>
            </a:br>
            <a:endParaRPr lang="en-US" dirty="0">
              <a:latin typeface="Arial" pitchFamily="34" charset="0"/>
            </a:endParaRPr>
          </a:p>
          <a:p>
            <a:r>
              <a:rPr lang="en-US" dirty="0">
                <a:latin typeface="Arial" pitchFamily="34" charset="0"/>
              </a:rPr>
              <a:t>This is a </a:t>
            </a:r>
            <a:r>
              <a:rPr lang="en-US" b="1" dirty="0">
                <a:solidFill>
                  <a:srgbClr val="CC0000"/>
                </a:solidFill>
                <a:latin typeface="Arial" pitchFamily="34" charset="0"/>
              </a:rPr>
              <a:t>strong but inconclusive</a:t>
            </a:r>
            <a:r>
              <a:rPr lang="en-US" dirty="0">
                <a:latin typeface="Arial" pitchFamily="34" charset="0"/>
              </a:rPr>
              <a:t> evidence that P </a:t>
            </a:r>
            <a:r>
              <a:rPr lang="en-US" dirty="0">
                <a:latin typeface="Arial" pitchFamily="34" charset="0"/>
                <a:sym typeface="Symbol" pitchFamily="18" charset="2"/>
              </a:rPr>
              <a:t> </a:t>
            </a:r>
            <a:r>
              <a:rPr lang="en-US" dirty="0">
                <a:latin typeface="Arial" pitchFamily="34" charset="0"/>
              </a:rPr>
              <a:t>NP,</a:t>
            </a:r>
          </a:p>
          <a:p>
            <a:r>
              <a:rPr lang="en-US" dirty="0">
                <a:latin typeface="Arial" pitchFamily="34" charset="0"/>
              </a:rPr>
              <a:t>since despite decades of intense research by experts, </a:t>
            </a:r>
            <a:br>
              <a:rPr lang="en-US" dirty="0">
                <a:latin typeface="Arial" pitchFamily="34" charset="0"/>
              </a:rPr>
            </a:br>
            <a:r>
              <a:rPr lang="en-US" dirty="0">
                <a:latin typeface="Arial" pitchFamily="34" charset="0"/>
              </a:rPr>
              <a:t>no polynomial-time algorithm has been found for any one </a:t>
            </a:r>
            <a:br>
              <a:rPr lang="en-US" dirty="0">
                <a:latin typeface="Arial" pitchFamily="34" charset="0"/>
              </a:rPr>
            </a:br>
            <a:r>
              <a:rPr lang="en-US" dirty="0">
                <a:latin typeface="Arial" pitchFamily="34" charset="0"/>
              </a:rPr>
              <a:t>of a multitude of well known NP-complete problems.</a:t>
            </a:r>
          </a:p>
        </p:txBody>
      </p:sp>
      <p:sp>
        <p:nvSpPr>
          <p:cNvPr id="2" name="Slide Number Placeholder 1"/>
          <p:cNvSpPr>
            <a:spLocks noGrp="1"/>
          </p:cNvSpPr>
          <p:nvPr>
            <p:ph type="sldNum" sz="quarter" idx="12"/>
          </p:nvPr>
        </p:nvSpPr>
        <p:spPr/>
        <p:txBody>
          <a:bodyPr/>
          <a:lstStyle/>
          <a:p>
            <a:fld id="{3EDEDE8A-5CF4-4A0F-9B71-AAD942558277}"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p:cTn id="7" dur="500" fill="hold"/>
                                        <p:tgtEl>
                                          <p:spTgt spid="119810"/>
                                        </p:tgtEl>
                                        <p:attrNameLst>
                                          <p:attrName>ppt_w</p:attrName>
                                        </p:attrNameLst>
                                      </p:cBhvr>
                                      <p:tavLst>
                                        <p:tav tm="0">
                                          <p:val>
                                            <p:fltVal val="0"/>
                                          </p:val>
                                        </p:tav>
                                        <p:tav tm="100000">
                                          <p:val>
                                            <p:strVal val="#ppt_w"/>
                                          </p:val>
                                        </p:tav>
                                      </p:tavLst>
                                    </p:anim>
                                    <p:anim calcmode="lin" valueType="num">
                                      <p:cBhvr>
                                        <p:cTn id="8" dur="500" fill="hold"/>
                                        <p:tgtEl>
                                          <p:spTgt spid="11981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Effect transition="in" filter="wipe(left)">
                                      <p:cBhvr>
                                        <p:cTn id="13" dur="500"/>
                                        <p:tgtEl>
                                          <p:spTgt spid="1198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9814"/>
                                        </p:tgtEl>
                                        <p:attrNameLst>
                                          <p:attrName>style.visibility</p:attrName>
                                        </p:attrNameLst>
                                      </p:cBhvr>
                                      <p:to>
                                        <p:strVal val="visible"/>
                                      </p:to>
                                    </p:set>
                                    <p:animEffect transition="in" filter="wipe(up)">
                                      <p:cBhvr>
                                        <p:cTn id="18" dur="500"/>
                                        <p:tgtEl>
                                          <p:spTgt spid="1198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19815"/>
                                        </p:tgtEl>
                                        <p:attrNameLst>
                                          <p:attrName>style.visibility</p:attrName>
                                        </p:attrNameLst>
                                      </p:cBhvr>
                                      <p:to>
                                        <p:strVal val="visible"/>
                                      </p:to>
                                    </p:set>
                                    <p:anim calcmode="lin" valueType="num">
                                      <p:cBhvr>
                                        <p:cTn id="23" dur="500" fill="hold"/>
                                        <p:tgtEl>
                                          <p:spTgt spid="119815"/>
                                        </p:tgtEl>
                                        <p:attrNameLst>
                                          <p:attrName>ppt_w</p:attrName>
                                        </p:attrNameLst>
                                      </p:cBhvr>
                                      <p:tavLst>
                                        <p:tav tm="0">
                                          <p:val>
                                            <p:fltVal val="0"/>
                                          </p:val>
                                        </p:tav>
                                        <p:tav tm="100000">
                                          <p:val>
                                            <p:strVal val="#ppt_w"/>
                                          </p:val>
                                        </p:tav>
                                      </p:tavLst>
                                    </p:anim>
                                    <p:anim calcmode="lin" valueType="num">
                                      <p:cBhvr>
                                        <p:cTn id="24" dur="500" fill="hold"/>
                                        <p:tgtEl>
                                          <p:spTgt spid="1198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nimBg="1" autoUpdateAnimBg="0"/>
      <p:bldP spid="119812" grpId="0" animBg="1" autoUpdateAnimBg="0"/>
      <p:bldP spid="119814" grpId="0" autoUpdateAnimBg="0"/>
      <p:bldP spid="11981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685800" y="2286000"/>
            <a:ext cx="7772400" cy="1143000"/>
          </a:xfrm>
          <a:solidFill>
            <a:srgbClr val="FFCCCC"/>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6000" dirty="0">
                <a:solidFill>
                  <a:schemeClr val="accent2"/>
                </a:solidFill>
                <a:latin typeface="Arial Rounded MT Bold" pitchFamily="34" charset="0"/>
              </a:rPr>
              <a:t>Preliminaries</a:t>
            </a:r>
          </a:p>
        </p:txBody>
      </p:sp>
      <p:sp>
        <p:nvSpPr>
          <p:cNvPr id="2" name="Slide Number Placeholder 1"/>
          <p:cNvSpPr>
            <a:spLocks noGrp="1"/>
          </p:cNvSpPr>
          <p:nvPr>
            <p:ph type="sldNum" sz="quarter" idx="12"/>
          </p:nvPr>
        </p:nvSpPr>
        <p:spPr/>
        <p:txBody>
          <a:bodyPr/>
          <a:lstStyle/>
          <a:p>
            <a:fld id="{B1E6D912-3A00-4A6B-9000-CCEA875E2EFC}"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2088"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3200">
                <a:solidFill>
                  <a:schemeClr val="tx1"/>
                </a:solidFill>
                <a:latin typeface="Arial Rounded MT Bold" pitchFamily="34" charset="0"/>
              </a:rPr>
              <a:t>If  P </a:t>
            </a:r>
            <a:r>
              <a:rPr lang="en-US" sz="3200">
                <a:solidFill>
                  <a:schemeClr val="tx1"/>
                </a:solidFill>
                <a:latin typeface="Arial Rounded MT Bold" pitchFamily="34" charset="0"/>
                <a:sym typeface="Symbol" pitchFamily="18" charset="2"/>
              </a:rPr>
              <a:t></a:t>
            </a:r>
            <a:r>
              <a:rPr lang="en-US" sz="3200">
                <a:solidFill>
                  <a:schemeClr val="tx1"/>
                </a:solidFill>
                <a:latin typeface="Arial Rounded MT Bold" pitchFamily="34" charset="0"/>
              </a:rPr>
              <a:t> NP</a:t>
            </a:r>
          </a:p>
        </p:txBody>
      </p:sp>
      <p:grpSp>
        <p:nvGrpSpPr>
          <p:cNvPr id="120847" name="Group 15"/>
          <p:cNvGrpSpPr>
            <a:grpSpLocks/>
          </p:cNvGrpSpPr>
          <p:nvPr/>
        </p:nvGrpSpPr>
        <p:grpSpPr bwMode="auto">
          <a:xfrm>
            <a:off x="838200" y="1066800"/>
            <a:ext cx="7239000" cy="5513388"/>
            <a:chOff x="528" y="672"/>
            <a:chExt cx="4560" cy="3473"/>
          </a:xfrm>
        </p:grpSpPr>
        <p:sp>
          <p:nvSpPr>
            <p:cNvPr id="120838" name="Oval 6"/>
            <p:cNvSpPr>
              <a:spLocks noChangeArrowheads="1"/>
            </p:cNvSpPr>
            <p:nvPr/>
          </p:nvSpPr>
          <p:spPr bwMode="auto">
            <a:xfrm>
              <a:off x="528" y="1104"/>
              <a:ext cx="4560" cy="2448"/>
            </a:xfrm>
            <a:prstGeom prst="ellipse">
              <a:avLst/>
            </a:prstGeom>
            <a:solidFill>
              <a:schemeClr val="bg1"/>
            </a:solidFill>
            <a:ln w="3175">
              <a:solidFill>
                <a:schemeClr val="accent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0839" name="Freeform 7"/>
            <p:cNvSpPr>
              <a:spLocks/>
            </p:cNvSpPr>
            <p:nvPr/>
          </p:nvSpPr>
          <p:spPr bwMode="auto">
            <a:xfrm>
              <a:off x="1774" y="1238"/>
              <a:ext cx="301" cy="2198"/>
            </a:xfrm>
            <a:custGeom>
              <a:avLst/>
              <a:gdLst>
                <a:gd name="T0" fmla="*/ 0 w 301"/>
                <a:gd name="T1" fmla="*/ 0 h 2198"/>
                <a:gd name="T2" fmla="*/ 290 w 301"/>
                <a:gd name="T3" fmla="*/ 1066 h 2198"/>
                <a:gd name="T4" fmla="*/ 67 w 301"/>
                <a:gd name="T5" fmla="*/ 2198 h 2198"/>
              </a:gdLst>
              <a:ahLst/>
              <a:cxnLst>
                <a:cxn ang="0">
                  <a:pos x="T0" y="T1"/>
                </a:cxn>
                <a:cxn ang="0">
                  <a:pos x="T2" y="T3"/>
                </a:cxn>
                <a:cxn ang="0">
                  <a:pos x="T4" y="T5"/>
                </a:cxn>
              </a:cxnLst>
              <a:rect l="0" t="0" r="r" b="b"/>
              <a:pathLst>
                <a:path w="301" h="2198">
                  <a:moveTo>
                    <a:pt x="0" y="0"/>
                  </a:moveTo>
                  <a:cubicBezTo>
                    <a:pt x="48" y="178"/>
                    <a:pt x="279" y="700"/>
                    <a:pt x="290" y="1066"/>
                  </a:cubicBezTo>
                  <a:cubicBezTo>
                    <a:pt x="301" y="1432"/>
                    <a:pt x="113" y="1962"/>
                    <a:pt x="67" y="2198"/>
                  </a:cubicBezTo>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0840" name="Freeform 8"/>
            <p:cNvSpPr>
              <a:spLocks/>
            </p:cNvSpPr>
            <p:nvPr/>
          </p:nvSpPr>
          <p:spPr bwMode="auto">
            <a:xfrm>
              <a:off x="3251" y="1172"/>
              <a:ext cx="362" cy="2317"/>
            </a:xfrm>
            <a:custGeom>
              <a:avLst/>
              <a:gdLst>
                <a:gd name="T0" fmla="*/ 362 w 362"/>
                <a:gd name="T1" fmla="*/ 0 h 2317"/>
                <a:gd name="T2" fmla="*/ 13 w 362"/>
                <a:gd name="T3" fmla="*/ 1180 h 2317"/>
                <a:gd name="T4" fmla="*/ 284 w 362"/>
                <a:gd name="T5" fmla="*/ 2317 h 2317"/>
              </a:gdLst>
              <a:ahLst/>
              <a:cxnLst>
                <a:cxn ang="0">
                  <a:pos x="T0" y="T1"/>
                </a:cxn>
                <a:cxn ang="0">
                  <a:pos x="T2" y="T3"/>
                </a:cxn>
                <a:cxn ang="0">
                  <a:pos x="T4" y="T5"/>
                </a:cxn>
              </a:cxnLst>
              <a:rect l="0" t="0" r="r" b="b"/>
              <a:pathLst>
                <a:path w="362" h="2317">
                  <a:moveTo>
                    <a:pt x="362" y="0"/>
                  </a:moveTo>
                  <a:cubicBezTo>
                    <a:pt x="304" y="197"/>
                    <a:pt x="26" y="794"/>
                    <a:pt x="13" y="1180"/>
                  </a:cubicBezTo>
                  <a:cubicBezTo>
                    <a:pt x="0" y="1566"/>
                    <a:pt x="228" y="2080"/>
                    <a:pt x="284" y="2317"/>
                  </a:cubicBezTo>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0841" name="Text Box 9"/>
            <p:cNvSpPr txBox="1">
              <a:spLocks noChangeArrowheads="1"/>
            </p:cNvSpPr>
            <p:nvPr/>
          </p:nvSpPr>
          <p:spPr bwMode="auto">
            <a:xfrm>
              <a:off x="1248" y="2076"/>
              <a:ext cx="29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pPr algn="l"/>
              <a:r>
                <a:rPr lang="en-US" sz="3600" b="1" dirty="0">
                  <a:solidFill>
                    <a:schemeClr val="hlink"/>
                  </a:solidFill>
                </a:rPr>
                <a:t>P</a:t>
              </a:r>
            </a:p>
          </p:txBody>
        </p:sp>
        <p:sp>
          <p:nvSpPr>
            <p:cNvPr id="120842" name="Text Box 10"/>
            <p:cNvSpPr txBox="1">
              <a:spLocks noChangeArrowheads="1"/>
            </p:cNvSpPr>
            <p:nvPr/>
          </p:nvSpPr>
          <p:spPr bwMode="auto">
            <a:xfrm>
              <a:off x="3407" y="2064"/>
              <a:ext cx="1537"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3200" b="1" dirty="0" smtClean="0">
                  <a:solidFill>
                    <a:srgbClr val="CC0000"/>
                  </a:solidFill>
                </a:rPr>
                <a:t>NP-complete</a:t>
              </a:r>
            </a:p>
          </p:txBody>
        </p:sp>
        <p:sp>
          <p:nvSpPr>
            <p:cNvPr id="120843" name="Text Box 11"/>
            <p:cNvSpPr txBox="1">
              <a:spLocks noChangeArrowheads="1"/>
            </p:cNvSpPr>
            <p:nvPr/>
          </p:nvSpPr>
          <p:spPr bwMode="auto">
            <a:xfrm>
              <a:off x="2448" y="672"/>
              <a:ext cx="4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pPr algn="l"/>
              <a:r>
                <a:rPr lang="en-US" sz="3200" b="1">
                  <a:solidFill>
                    <a:schemeClr val="hlink"/>
                  </a:solidFill>
                </a:rPr>
                <a:t>NP</a:t>
              </a:r>
            </a:p>
          </p:txBody>
        </p:sp>
        <p:sp>
          <p:nvSpPr>
            <p:cNvPr id="120844" name="Line 12"/>
            <p:cNvSpPr>
              <a:spLocks noChangeShapeType="1"/>
            </p:cNvSpPr>
            <p:nvPr/>
          </p:nvSpPr>
          <p:spPr bwMode="auto">
            <a:xfrm>
              <a:off x="960" y="3840"/>
              <a:ext cx="3792" cy="0"/>
            </a:xfrm>
            <a:prstGeom prst="line">
              <a:avLst/>
            </a:prstGeom>
            <a:noFill/>
            <a:ln w="180975">
              <a:solidFill>
                <a:schemeClr val="accent2"/>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46800">
              <a:spAutoFit/>
            </a:bodyPr>
            <a:lstStyle/>
            <a:p>
              <a:endParaRPr lang="en-CA"/>
            </a:p>
          </p:txBody>
        </p:sp>
        <p:sp>
          <p:nvSpPr>
            <p:cNvPr id="120845" name="Text Box 13"/>
            <p:cNvSpPr txBox="1">
              <a:spLocks noChangeArrowheads="1"/>
            </p:cNvSpPr>
            <p:nvPr/>
          </p:nvSpPr>
          <p:spPr bwMode="auto">
            <a:xfrm>
              <a:off x="1920" y="3854"/>
              <a:ext cx="183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pPr algn="l"/>
              <a:r>
                <a:rPr lang="en-US" b="1" dirty="0">
                  <a:solidFill>
                    <a:schemeClr val="accent2"/>
                  </a:solidFill>
                </a:rPr>
                <a:t>Increasing  difficulty</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p:cTn id="7" dur="500" fill="hold"/>
                                        <p:tgtEl>
                                          <p:spTgt spid="120834"/>
                                        </p:tgtEl>
                                        <p:attrNameLst>
                                          <p:attrName>ppt_w</p:attrName>
                                        </p:attrNameLst>
                                      </p:cBhvr>
                                      <p:tavLst>
                                        <p:tav tm="0">
                                          <p:val>
                                            <p:fltVal val="0"/>
                                          </p:val>
                                        </p:tav>
                                        <p:tav tm="100000">
                                          <p:val>
                                            <p:strVal val="#ppt_w"/>
                                          </p:val>
                                        </p:tav>
                                      </p:tavLst>
                                    </p:anim>
                                    <p:anim calcmode="lin" valueType="num">
                                      <p:cBhvr>
                                        <p:cTn id="8" dur="500" fill="hold"/>
                                        <p:tgtEl>
                                          <p:spTgt spid="12083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20847"/>
                                        </p:tgtEl>
                                        <p:attrNameLst>
                                          <p:attrName>style.visibility</p:attrName>
                                        </p:attrNameLst>
                                      </p:cBhvr>
                                      <p:to>
                                        <p:strVal val="visible"/>
                                      </p:to>
                                    </p:set>
                                    <p:animEffect transition="in" filter="wipe(left)">
                                      <p:cBhvr>
                                        <p:cTn id="12" dur="500"/>
                                        <p:tgtEl>
                                          <p:spTgt spid="120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685800" y="1447800"/>
            <a:ext cx="7772400" cy="3200400"/>
          </a:xfrm>
          <a:solidFill>
            <a:srgbClr val="FFCCCC"/>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6000">
                <a:solidFill>
                  <a:schemeClr val="accent2"/>
                </a:solidFill>
                <a:latin typeface="Arial Rounded MT Bold" pitchFamily="34" charset="0"/>
              </a:rPr>
              <a:t>Additional</a:t>
            </a:r>
            <a:br>
              <a:rPr lang="en-US" sz="6000">
                <a:solidFill>
                  <a:schemeClr val="accent2"/>
                </a:solidFill>
                <a:latin typeface="Arial Rounded MT Bold" pitchFamily="34" charset="0"/>
              </a:rPr>
            </a:br>
            <a:r>
              <a:rPr lang="en-US" sz="6000">
                <a:solidFill>
                  <a:srgbClr val="CC0000"/>
                </a:solidFill>
                <a:latin typeface="Arial Rounded MT Bold" pitchFamily="34" charset="0"/>
              </a:rPr>
              <a:t>NP-Complete</a:t>
            </a:r>
            <a:r>
              <a:rPr lang="en-US" sz="6000">
                <a:solidFill>
                  <a:schemeClr val="accent2"/>
                </a:solidFill>
                <a:latin typeface="Arial Rounded MT Bold" pitchFamily="34" charset="0"/>
              </a:rPr>
              <a:t/>
            </a:r>
            <a:br>
              <a:rPr lang="en-US" sz="6000">
                <a:solidFill>
                  <a:schemeClr val="accent2"/>
                </a:solidFill>
                <a:latin typeface="Arial Rounded MT Bold" pitchFamily="34" charset="0"/>
              </a:rPr>
            </a:br>
            <a:r>
              <a:rPr lang="en-US" sz="6000">
                <a:solidFill>
                  <a:schemeClr val="accent2"/>
                </a:solidFill>
                <a:latin typeface="Arial Rounded MT Bold" pitchFamily="34" charset="0"/>
              </a:rPr>
              <a:t>Problems</a:t>
            </a:r>
          </a:p>
        </p:txBody>
      </p:sp>
      <p:sp>
        <p:nvSpPr>
          <p:cNvPr id="2" name="Slide Number Placeholder 1"/>
          <p:cNvSpPr>
            <a:spLocks noGrp="1"/>
          </p:cNvSpPr>
          <p:nvPr>
            <p:ph type="sldNum" sz="quarter" idx="12"/>
          </p:nvPr>
        </p:nvSpPr>
        <p:spPr/>
        <p:txBody>
          <a:bodyPr/>
          <a:lstStyle/>
          <a:p>
            <a:fld id="{B1E6D912-3A00-4A6B-9000-CCEA875E2EFC}"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500" fill="hold"/>
                                        <p:tgtEl>
                                          <p:spTgt spid="82946"/>
                                        </p:tgtEl>
                                        <p:attrNameLst>
                                          <p:attrName>ppt_w</p:attrName>
                                        </p:attrNameLst>
                                      </p:cBhvr>
                                      <p:tavLst>
                                        <p:tav tm="0">
                                          <p:val>
                                            <p:fltVal val="0"/>
                                          </p:val>
                                        </p:tav>
                                        <p:tav tm="100000">
                                          <p:val>
                                            <p:strVal val="#ppt_w"/>
                                          </p:val>
                                        </p:tav>
                                      </p:tavLst>
                                    </p:anim>
                                    <p:anim calcmode="lin" valueType="num">
                                      <p:cBhvr>
                                        <p:cTn id="8" dur="500" fill="hold"/>
                                        <p:tgtEl>
                                          <p:spTgt spid="82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tx1"/>
                </a:solidFill>
                <a:latin typeface="Arial Rounded MT Bold" pitchFamily="34" charset="0"/>
              </a:rPr>
              <a:t>Some Reductions</a:t>
            </a:r>
          </a:p>
        </p:txBody>
      </p:sp>
      <p:grpSp>
        <p:nvGrpSpPr>
          <p:cNvPr id="87097" name="Group 57"/>
          <p:cNvGrpSpPr>
            <a:grpSpLocks/>
          </p:cNvGrpSpPr>
          <p:nvPr/>
        </p:nvGrpSpPr>
        <p:grpSpPr bwMode="auto">
          <a:xfrm>
            <a:off x="762000" y="896938"/>
            <a:ext cx="6216650" cy="5599112"/>
            <a:chOff x="480" y="565"/>
            <a:chExt cx="3916" cy="3527"/>
          </a:xfrm>
        </p:grpSpPr>
        <p:sp>
          <p:nvSpPr>
            <p:cNvPr id="87090" name="Freeform 50"/>
            <p:cNvSpPr>
              <a:spLocks/>
            </p:cNvSpPr>
            <p:nvPr/>
          </p:nvSpPr>
          <p:spPr bwMode="auto">
            <a:xfrm>
              <a:off x="3036" y="1008"/>
              <a:ext cx="852" cy="288"/>
            </a:xfrm>
            <a:custGeom>
              <a:avLst/>
              <a:gdLst>
                <a:gd name="T0" fmla="*/ 0 w 1471"/>
                <a:gd name="T1" fmla="*/ 0 h 1245"/>
                <a:gd name="T2" fmla="*/ 1471 w 1471"/>
                <a:gd name="T3" fmla="*/ 1245 h 1245"/>
              </a:gdLst>
              <a:ahLst/>
              <a:cxnLst>
                <a:cxn ang="0">
                  <a:pos x="T0" y="T1"/>
                </a:cxn>
                <a:cxn ang="0">
                  <a:pos x="T2" y="T3"/>
                </a:cxn>
              </a:cxnLst>
              <a:rect l="0" t="0" r="r" b="b"/>
              <a:pathLst>
                <a:path w="1471" h="1245">
                  <a:moveTo>
                    <a:pt x="0" y="0"/>
                  </a:moveTo>
                  <a:lnTo>
                    <a:pt x="1471" y="1245"/>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87043" name="Text Box 3"/>
            <p:cNvSpPr txBox="1">
              <a:spLocks noChangeArrowheads="1"/>
            </p:cNvSpPr>
            <p:nvPr/>
          </p:nvSpPr>
          <p:spPr bwMode="auto">
            <a:xfrm>
              <a:off x="2486" y="565"/>
              <a:ext cx="684"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All of NP</a:t>
              </a:r>
            </a:p>
          </p:txBody>
        </p:sp>
        <p:sp>
          <p:nvSpPr>
            <p:cNvPr id="87044" name="Text Box 4"/>
            <p:cNvSpPr txBox="1">
              <a:spLocks noChangeArrowheads="1"/>
            </p:cNvSpPr>
            <p:nvPr/>
          </p:nvSpPr>
          <p:spPr bwMode="auto">
            <a:xfrm>
              <a:off x="2400" y="912"/>
              <a:ext cx="832"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Circuit SAT</a:t>
              </a:r>
            </a:p>
          </p:txBody>
        </p:sp>
        <p:sp>
          <p:nvSpPr>
            <p:cNvPr id="87045" name="Text Box 5"/>
            <p:cNvSpPr txBox="1">
              <a:spLocks noChangeArrowheads="1"/>
            </p:cNvSpPr>
            <p:nvPr/>
          </p:nvSpPr>
          <p:spPr bwMode="auto">
            <a:xfrm>
              <a:off x="2640" y="1296"/>
              <a:ext cx="396"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SAT</a:t>
              </a:r>
            </a:p>
          </p:txBody>
        </p:sp>
        <p:sp>
          <p:nvSpPr>
            <p:cNvPr id="87048" name="Text Box 8"/>
            <p:cNvSpPr txBox="1">
              <a:spLocks noChangeArrowheads="1"/>
            </p:cNvSpPr>
            <p:nvPr/>
          </p:nvSpPr>
          <p:spPr bwMode="auto">
            <a:xfrm>
              <a:off x="528" y="2592"/>
              <a:ext cx="972"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K-</a:t>
              </a:r>
              <a:r>
                <a:rPr lang="en-US" sz="1800" dirty="0" err="1"/>
                <a:t>Colorability</a:t>
              </a:r>
              <a:endParaRPr lang="en-US" sz="1800" dirty="0"/>
            </a:p>
          </p:txBody>
        </p:sp>
        <p:sp>
          <p:nvSpPr>
            <p:cNvPr id="87051" name="Text Box 11"/>
            <p:cNvSpPr txBox="1">
              <a:spLocks noChangeArrowheads="1"/>
            </p:cNvSpPr>
            <p:nvPr/>
          </p:nvSpPr>
          <p:spPr bwMode="auto">
            <a:xfrm>
              <a:off x="3888" y="2640"/>
              <a:ext cx="508"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Clique</a:t>
              </a:r>
            </a:p>
          </p:txBody>
        </p:sp>
        <p:sp>
          <p:nvSpPr>
            <p:cNvPr id="87057" name="Text Box 17"/>
            <p:cNvSpPr txBox="1">
              <a:spLocks noChangeArrowheads="1"/>
            </p:cNvSpPr>
            <p:nvPr/>
          </p:nvSpPr>
          <p:spPr bwMode="auto">
            <a:xfrm>
              <a:off x="864" y="3072"/>
              <a:ext cx="696"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Set Cover</a:t>
              </a:r>
            </a:p>
          </p:txBody>
        </p:sp>
        <p:sp>
          <p:nvSpPr>
            <p:cNvPr id="87060" name="Text Box 20"/>
            <p:cNvSpPr txBox="1">
              <a:spLocks noChangeArrowheads="1"/>
            </p:cNvSpPr>
            <p:nvPr/>
          </p:nvSpPr>
          <p:spPr bwMode="auto">
            <a:xfrm>
              <a:off x="2208" y="3888"/>
              <a:ext cx="1272"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Traveling Salesman</a:t>
              </a:r>
            </a:p>
          </p:txBody>
        </p:sp>
        <p:sp>
          <p:nvSpPr>
            <p:cNvPr id="87061" name="Freeform 21"/>
            <p:cNvSpPr>
              <a:spLocks/>
            </p:cNvSpPr>
            <p:nvPr/>
          </p:nvSpPr>
          <p:spPr bwMode="auto">
            <a:xfrm>
              <a:off x="2833" y="748"/>
              <a:ext cx="1" cy="164"/>
            </a:xfrm>
            <a:custGeom>
              <a:avLst/>
              <a:gdLst>
                <a:gd name="T0" fmla="*/ 1 w 1"/>
                <a:gd name="T1" fmla="*/ 0 h 164"/>
                <a:gd name="T2" fmla="*/ 0 w 1"/>
                <a:gd name="T3" fmla="*/ 164 h 164"/>
              </a:gdLst>
              <a:ahLst/>
              <a:cxnLst>
                <a:cxn ang="0">
                  <a:pos x="T0" y="T1"/>
                </a:cxn>
                <a:cxn ang="0">
                  <a:pos x="T2" y="T3"/>
                </a:cxn>
              </a:cxnLst>
              <a:rect l="0" t="0" r="r" b="b"/>
              <a:pathLst>
                <a:path w="1" h="164">
                  <a:moveTo>
                    <a:pt x="1" y="0"/>
                  </a:moveTo>
                  <a:lnTo>
                    <a:pt x="0" y="164"/>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87062" name="Line 22"/>
            <p:cNvSpPr>
              <a:spLocks noChangeShapeType="1"/>
            </p:cNvSpPr>
            <p:nvPr/>
          </p:nvSpPr>
          <p:spPr bwMode="auto">
            <a:xfrm>
              <a:off x="2832" y="1104"/>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87063" name="Freeform 23"/>
            <p:cNvSpPr>
              <a:spLocks/>
            </p:cNvSpPr>
            <p:nvPr/>
          </p:nvSpPr>
          <p:spPr bwMode="auto">
            <a:xfrm>
              <a:off x="2833" y="1476"/>
              <a:ext cx="1" cy="204"/>
            </a:xfrm>
            <a:custGeom>
              <a:avLst/>
              <a:gdLst>
                <a:gd name="T0" fmla="*/ 1 w 1"/>
                <a:gd name="T1" fmla="*/ 0 h 204"/>
                <a:gd name="T2" fmla="*/ 0 w 1"/>
                <a:gd name="T3" fmla="*/ 204 h 204"/>
              </a:gdLst>
              <a:ahLst/>
              <a:cxnLst>
                <a:cxn ang="0">
                  <a:pos x="T0" y="T1"/>
                </a:cxn>
                <a:cxn ang="0">
                  <a:pos x="T2" y="T3"/>
                </a:cxn>
              </a:cxnLst>
              <a:rect l="0" t="0" r="r" b="b"/>
              <a:pathLst>
                <a:path w="1" h="204">
                  <a:moveTo>
                    <a:pt x="1" y="0"/>
                  </a:moveTo>
                  <a:lnTo>
                    <a:pt x="0" y="204"/>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87064" name="Freeform 24"/>
            <p:cNvSpPr>
              <a:spLocks/>
            </p:cNvSpPr>
            <p:nvPr/>
          </p:nvSpPr>
          <p:spPr bwMode="auto">
            <a:xfrm>
              <a:off x="1423" y="1771"/>
              <a:ext cx="1523" cy="348"/>
            </a:xfrm>
            <a:custGeom>
              <a:avLst/>
              <a:gdLst>
                <a:gd name="T0" fmla="*/ 1313 w 1313"/>
                <a:gd name="T1" fmla="*/ 0 h 258"/>
                <a:gd name="T2" fmla="*/ 0 w 1313"/>
                <a:gd name="T3" fmla="*/ 258 h 258"/>
              </a:gdLst>
              <a:ahLst/>
              <a:cxnLst>
                <a:cxn ang="0">
                  <a:pos x="T0" y="T1"/>
                </a:cxn>
                <a:cxn ang="0">
                  <a:pos x="T2" y="T3"/>
                </a:cxn>
              </a:cxnLst>
              <a:rect l="0" t="0" r="r" b="b"/>
              <a:pathLst>
                <a:path w="1313" h="258">
                  <a:moveTo>
                    <a:pt x="1313" y="0"/>
                  </a:moveTo>
                  <a:lnTo>
                    <a:pt x="0" y="25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87065" name="Line 25"/>
            <p:cNvSpPr>
              <a:spLocks noChangeShapeType="1"/>
            </p:cNvSpPr>
            <p:nvPr/>
          </p:nvSpPr>
          <p:spPr bwMode="auto">
            <a:xfrm>
              <a:off x="2832" y="1861"/>
              <a:ext cx="0" cy="29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87067" name="Freeform 27"/>
            <p:cNvSpPr>
              <a:spLocks/>
            </p:cNvSpPr>
            <p:nvPr/>
          </p:nvSpPr>
          <p:spPr bwMode="auto">
            <a:xfrm>
              <a:off x="913" y="2291"/>
              <a:ext cx="1" cy="301"/>
            </a:xfrm>
            <a:custGeom>
              <a:avLst/>
              <a:gdLst>
                <a:gd name="T0" fmla="*/ 1 w 1"/>
                <a:gd name="T1" fmla="*/ 0 h 301"/>
                <a:gd name="T2" fmla="*/ 0 w 1"/>
                <a:gd name="T3" fmla="*/ 301 h 301"/>
              </a:gdLst>
              <a:ahLst/>
              <a:cxnLst>
                <a:cxn ang="0">
                  <a:pos x="T0" y="T1"/>
                </a:cxn>
                <a:cxn ang="0">
                  <a:pos x="T2" y="T3"/>
                </a:cxn>
              </a:cxnLst>
              <a:rect l="0" t="0" r="r" b="b"/>
              <a:pathLst>
                <a:path w="1" h="301">
                  <a:moveTo>
                    <a:pt x="1" y="0"/>
                  </a:moveTo>
                  <a:lnTo>
                    <a:pt x="0" y="301"/>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87068" name="Freeform 28"/>
            <p:cNvSpPr>
              <a:spLocks/>
            </p:cNvSpPr>
            <p:nvPr/>
          </p:nvSpPr>
          <p:spPr bwMode="auto">
            <a:xfrm>
              <a:off x="2833" y="2339"/>
              <a:ext cx="1" cy="301"/>
            </a:xfrm>
            <a:custGeom>
              <a:avLst/>
              <a:gdLst>
                <a:gd name="T0" fmla="*/ 1 w 1"/>
                <a:gd name="T1" fmla="*/ 0 h 301"/>
                <a:gd name="T2" fmla="*/ 0 w 1"/>
                <a:gd name="T3" fmla="*/ 301 h 301"/>
              </a:gdLst>
              <a:ahLst/>
              <a:cxnLst>
                <a:cxn ang="0">
                  <a:pos x="T0" y="T1"/>
                </a:cxn>
                <a:cxn ang="0">
                  <a:pos x="T2" y="T3"/>
                </a:cxn>
              </a:cxnLst>
              <a:rect l="0" t="0" r="r" b="b"/>
              <a:pathLst>
                <a:path w="1" h="301">
                  <a:moveTo>
                    <a:pt x="1" y="0"/>
                  </a:moveTo>
                  <a:lnTo>
                    <a:pt x="0" y="301"/>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87069" name="Freeform 29"/>
            <p:cNvSpPr>
              <a:spLocks/>
            </p:cNvSpPr>
            <p:nvPr/>
          </p:nvSpPr>
          <p:spPr bwMode="auto">
            <a:xfrm>
              <a:off x="3232" y="2291"/>
              <a:ext cx="654" cy="346"/>
            </a:xfrm>
            <a:custGeom>
              <a:avLst/>
              <a:gdLst>
                <a:gd name="T0" fmla="*/ 0 w 940"/>
                <a:gd name="T1" fmla="*/ 0 h 298"/>
                <a:gd name="T2" fmla="*/ 940 w 940"/>
                <a:gd name="T3" fmla="*/ 298 h 298"/>
              </a:gdLst>
              <a:ahLst/>
              <a:cxnLst>
                <a:cxn ang="0">
                  <a:pos x="T0" y="T1"/>
                </a:cxn>
                <a:cxn ang="0">
                  <a:pos x="T2" y="T3"/>
                </a:cxn>
              </a:cxnLst>
              <a:rect l="0" t="0" r="r" b="b"/>
              <a:pathLst>
                <a:path w="940" h="298">
                  <a:moveTo>
                    <a:pt x="0" y="0"/>
                  </a:moveTo>
                  <a:lnTo>
                    <a:pt x="940" y="29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87070" name="Freeform 30"/>
            <p:cNvSpPr>
              <a:spLocks/>
            </p:cNvSpPr>
            <p:nvPr/>
          </p:nvSpPr>
          <p:spPr bwMode="auto">
            <a:xfrm>
              <a:off x="2832" y="2773"/>
              <a:ext cx="49" cy="299"/>
            </a:xfrm>
            <a:custGeom>
              <a:avLst/>
              <a:gdLst>
                <a:gd name="T0" fmla="*/ 0 w 1"/>
                <a:gd name="T1" fmla="*/ 0 h 285"/>
                <a:gd name="T2" fmla="*/ 0 w 1"/>
                <a:gd name="T3" fmla="*/ 285 h 285"/>
              </a:gdLst>
              <a:ahLst/>
              <a:cxnLst>
                <a:cxn ang="0">
                  <a:pos x="T0" y="T1"/>
                </a:cxn>
                <a:cxn ang="0">
                  <a:pos x="T2" y="T3"/>
                </a:cxn>
              </a:cxnLst>
              <a:rect l="0" t="0" r="r" b="b"/>
              <a:pathLst>
                <a:path w="1" h="285">
                  <a:moveTo>
                    <a:pt x="0" y="0"/>
                  </a:moveTo>
                  <a:lnTo>
                    <a:pt x="0" y="285"/>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87073" name="Freeform 33"/>
            <p:cNvSpPr>
              <a:spLocks/>
            </p:cNvSpPr>
            <p:nvPr/>
          </p:nvSpPr>
          <p:spPr bwMode="auto">
            <a:xfrm>
              <a:off x="1562" y="2720"/>
              <a:ext cx="1078" cy="360"/>
            </a:xfrm>
            <a:custGeom>
              <a:avLst/>
              <a:gdLst>
                <a:gd name="T0" fmla="*/ 1073 w 1073"/>
                <a:gd name="T1" fmla="*/ 0 h 311"/>
                <a:gd name="T2" fmla="*/ 0 w 1073"/>
                <a:gd name="T3" fmla="*/ 311 h 311"/>
              </a:gdLst>
              <a:ahLst/>
              <a:cxnLst>
                <a:cxn ang="0">
                  <a:pos x="T0" y="T1"/>
                </a:cxn>
                <a:cxn ang="0">
                  <a:pos x="T2" y="T3"/>
                </a:cxn>
              </a:cxnLst>
              <a:rect l="0" t="0" r="r" b="b"/>
              <a:pathLst>
                <a:path w="1073" h="311">
                  <a:moveTo>
                    <a:pt x="1073" y="0"/>
                  </a:moveTo>
                  <a:lnTo>
                    <a:pt x="0" y="311"/>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87076" name="Text Box 36"/>
            <p:cNvSpPr txBox="1">
              <a:spLocks noChangeArrowheads="1"/>
            </p:cNvSpPr>
            <p:nvPr/>
          </p:nvSpPr>
          <p:spPr bwMode="auto">
            <a:xfrm>
              <a:off x="2844" y="703"/>
              <a:ext cx="2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b="1">
                  <a:solidFill>
                    <a:srgbClr val="CC0000"/>
                  </a:solidFill>
                  <a:sym typeface="Wingdings 2" pitchFamily="18" charset="2"/>
                </a:rPr>
                <a:t></a:t>
              </a:r>
              <a:endParaRPr lang="en-US" sz="2000" b="1">
                <a:solidFill>
                  <a:srgbClr val="CC0000"/>
                </a:solidFill>
              </a:endParaRPr>
            </a:p>
          </p:txBody>
        </p:sp>
        <p:sp>
          <p:nvSpPr>
            <p:cNvPr id="87077" name="Text Box 37"/>
            <p:cNvSpPr txBox="1">
              <a:spLocks noChangeArrowheads="1"/>
            </p:cNvSpPr>
            <p:nvPr/>
          </p:nvSpPr>
          <p:spPr bwMode="auto">
            <a:xfrm>
              <a:off x="2844" y="1056"/>
              <a:ext cx="251" cy="291"/>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r>
                <a:rPr lang="en-US" b="1">
                  <a:solidFill>
                    <a:srgbClr val="CC0000"/>
                  </a:solidFill>
                  <a:sym typeface="Wingdings 2" pitchFamily="18" charset="2"/>
                </a:rPr>
                <a:t></a:t>
              </a:r>
              <a:endParaRPr lang="en-US" b="1">
                <a:solidFill>
                  <a:srgbClr val="CC0000"/>
                </a:solidFill>
              </a:endParaRPr>
            </a:p>
          </p:txBody>
        </p:sp>
        <p:sp>
          <p:nvSpPr>
            <p:cNvPr id="87078" name="Text Box 38"/>
            <p:cNvSpPr txBox="1">
              <a:spLocks noChangeArrowheads="1"/>
            </p:cNvSpPr>
            <p:nvPr/>
          </p:nvSpPr>
          <p:spPr bwMode="auto">
            <a:xfrm>
              <a:off x="3552" y="1008"/>
              <a:ext cx="26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b="1">
                  <a:solidFill>
                    <a:srgbClr val="CC0000"/>
                  </a:solidFill>
                  <a:sym typeface="Wingdings 2" pitchFamily="18" charset="2"/>
                </a:rPr>
                <a:t></a:t>
              </a:r>
              <a:endParaRPr lang="en-US" b="1">
                <a:solidFill>
                  <a:srgbClr val="CC0000"/>
                </a:solidFill>
              </a:endParaRPr>
            </a:p>
          </p:txBody>
        </p:sp>
        <p:sp>
          <p:nvSpPr>
            <p:cNvPr id="87086" name="Line 46"/>
            <p:cNvSpPr>
              <a:spLocks noChangeShapeType="1"/>
            </p:cNvSpPr>
            <p:nvPr/>
          </p:nvSpPr>
          <p:spPr bwMode="auto">
            <a:xfrm>
              <a:off x="2832" y="3696"/>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87050" name="Text Box 10"/>
            <p:cNvSpPr txBox="1">
              <a:spLocks noChangeArrowheads="1"/>
            </p:cNvSpPr>
            <p:nvPr/>
          </p:nvSpPr>
          <p:spPr bwMode="auto">
            <a:xfrm>
              <a:off x="2400" y="2629"/>
              <a:ext cx="904"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Vertex Cover</a:t>
              </a:r>
            </a:p>
          </p:txBody>
        </p:sp>
        <p:sp>
          <p:nvSpPr>
            <p:cNvPr id="87049" name="Text Box 9"/>
            <p:cNvSpPr txBox="1">
              <a:spLocks noChangeArrowheads="1"/>
            </p:cNvSpPr>
            <p:nvPr/>
          </p:nvSpPr>
          <p:spPr bwMode="auto">
            <a:xfrm>
              <a:off x="2304" y="2160"/>
              <a:ext cx="1056"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Independent Set</a:t>
              </a:r>
            </a:p>
          </p:txBody>
        </p:sp>
        <p:sp>
          <p:nvSpPr>
            <p:cNvPr id="87047" name="Text Box 7"/>
            <p:cNvSpPr txBox="1">
              <a:spLocks noChangeArrowheads="1"/>
            </p:cNvSpPr>
            <p:nvPr/>
          </p:nvSpPr>
          <p:spPr bwMode="auto">
            <a:xfrm>
              <a:off x="480" y="2112"/>
              <a:ext cx="940"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3-Colorability</a:t>
              </a:r>
            </a:p>
          </p:txBody>
        </p:sp>
        <p:sp>
          <p:nvSpPr>
            <p:cNvPr id="87089" name="Text Box 49"/>
            <p:cNvSpPr txBox="1">
              <a:spLocks noChangeArrowheads="1"/>
            </p:cNvSpPr>
            <p:nvPr/>
          </p:nvSpPr>
          <p:spPr bwMode="auto">
            <a:xfrm>
              <a:off x="3888" y="1296"/>
              <a:ext cx="340"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ILP</a:t>
              </a:r>
            </a:p>
          </p:txBody>
        </p:sp>
        <p:sp>
          <p:nvSpPr>
            <p:cNvPr id="87046" name="Text Box 6"/>
            <p:cNvSpPr txBox="1">
              <a:spLocks noChangeArrowheads="1"/>
            </p:cNvSpPr>
            <p:nvPr/>
          </p:nvSpPr>
          <p:spPr bwMode="auto">
            <a:xfrm>
              <a:off x="2592" y="1680"/>
              <a:ext cx="468" cy="182"/>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10800">
              <a:spAutoFit/>
            </a:bodyPr>
            <a:lstStyle/>
            <a:p>
              <a:pPr algn="l">
                <a:lnSpc>
                  <a:spcPct val="80000"/>
                </a:lnSpc>
              </a:pPr>
              <a:r>
                <a:rPr lang="en-US" sz="1800" dirty="0"/>
                <a:t>3SAT</a:t>
              </a:r>
            </a:p>
          </p:txBody>
        </p:sp>
        <p:sp>
          <p:nvSpPr>
            <p:cNvPr id="87093" name="Freeform 53"/>
            <p:cNvSpPr>
              <a:spLocks/>
            </p:cNvSpPr>
            <p:nvPr/>
          </p:nvSpPr>
          <p:spPr bwMode="auto">
            <a:xfrm>
              <a:off x="2834" y="3168"/>
              <a:ext cx="47" cy="336"/>
            </a:xfrm>
            <a:custGeom>
              <a:avLst/>
              <a:gdLst>
                <a:gd name="T0" fmla="*/ 0 w 1"/>
                <a:gd name="T1" fmla="*/ 0 h 285"/>
                <a:gd name="T2" fmla="*/ 0 w 1"/>
                <a:gd name="T3" fmla="*/ 285 h 285"/>
              </a:gdLst>
              <a:ahLst/>
              <a:cxnLst>
                <a:cxn ang="0">
                  <a:pos x="T0" y="T1"/>
                </a:cxn>
                <a:cxn ang="0">
                  <a:pos x="T2" y="T3"/>
                </a:cxn>
              </a:cxnLst>
              <a:rect l="0" t="0" r="r" b="b"/>
              <a:pathLst>
                <a:path w="1" h="285">
                  <a:moveTo>
                    <a:pt x="0" y="0"/>
                  </a:moveTo>
                  <a:lnTo>
                    <a:pt x="0" y="285"/>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87094" name="Text Box 54"/>
            <p:cNvSpPr txBox="1">
              <a:spLocks noChangeArrowheads="1"/>
            </p:cNvSpPr>
            <p:nvPr/>
          </p:nvSpPr>
          <p:spPr bwMode="auto">
            <a:xfrm>
              <a:off x="1872" y="3504"/>
              <a:ext cx="1892"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Undirected Hamiltonian Cycle</a:t>
              </a:r>
            </a:p>
          </p:txBody>
        </p:sp>
        <p:sp>
          <p:nvSpPr>
            <p:cNvPr id="87058" name="Text Box 18"/>
            <p:cNvSpPr txBox="1">
              <a:spLocks noChangeArrowheads="1"/>
            </p:cNvSpPr>
            <p:nvPr/>
          </p:nvSpPr>
          <p:spPr bwMode="auto">
            <a:xfrm>
              <a:off x="1968" y="3072"/>
              <a:ext cx="1748" cy="204"/>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46800" bIns="46800">
              <a:spAutoFit/>
            </a:bodyPr>
            <a:lstStyle/>
            <a:p>
              <a:pPr algn="l">
                <a:lnSpc>
                  <a:spcPct val="80000"/>
                </a:lnSpc>
              </a:pPr>
              <a:r>
                <a:rPr lang="en-US" sz="1800" dirty="0"/>
                <a:t>Directed Hamiltonian Cycle</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p:cTn id="7" dur="500" fill="hold"/>
                                        <p:tgtEl>
                                          <p:spTgt spid="87042"/>
                                        </p:tgtEl>
                                        <p:attrNameLst>
                                          <p:attrName>ppt_w</p:attrName>
                                        </p:attrNameLst>
                                      </p:cBhvr>
                                      <p:tavLst>
                                        <p:tav tm="0">
                                          <p:val>
                                            <p:fltVal val="0"/>
                                          </p:val>
                                        </p:tav>
                                        <p:tav tm="100000">
                                          <p:val>
                                            <p:strVal val="#ppt_w"/>
                                          </p:val>
                                        </p:tav>
                                      </p:tavLst>
                                    </p:anim>
                                    <p:anim calcmode="lin" valueType="num">
                                      <p:cBhvr>
                                        <p:cTn id="8" dur="500" fill="hold"/>
                                        <p:tgtEl>
                                          <p:spTgt spid="8704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87097"/>
                                        </p:tgtEl>
                                        <p:attrNameLst>
                                          <p:attrName>style.visibility</p:attrName>
                                        </p:attrNameLst>
                                      </p:cBhvr>
                                      <p:to>
                                        <p:strVal val="visible"/>
                                      </p:to>
                                    </p:set>
                                    <p:animEffect transition="in" filter="wipe(up)">
                                      <p:cBhvr>
                                        <p:cTn id="12" dur="500"/>
                                        <p:tgtEl>
                                          <p:spTgt spid="87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These are all in NP</a:t>
            </a:r>
          </a:p>
        </p:txBody>
      </p:sp>
      <p:sp>
        <p:nvSpPr>
          <p:cNvPr id="122915" name="Text Box 35"/>
          <p:cNvSpPr txBox="1">
            <a:spLocks noChangeArrowheads="1"/>
          </p:cNvSpPr>
          <p:nvPr/>
        </p:nvSpPr>
        <p:spPr bwMode="auto">
          <a:xfrm>
            <a:off x="381000" y="914400"/>
            <a:ext cx="8026400" cy="1019175"/>
          </a:xfrm>
          <a:prstGeom prst="rect">
            <a:avLst/>
          </a:prstGeom>
          <a:solidFill>
            <a:schemeClr val="accent3">
              <a:lumMod val="9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lvl1pPr algn="l" defTabSz="576263" eaLnBrk="0" hangingPunct="0">
              <a:defRPr sz="2400">
                <a:solidFill>
                  <a:schemeClr val="tx1"/>
                </a:solidFill>
                <a:latin typeface="Times New Roman" pitchFamily="18" charset="0"/>
              </a:defRPr>
            </a:lvl1pPr>
            <a:lvl2pPr algn="l" defTabSz="576263" eaLnBrk="0" hangingPunct="0">
              <a:defRPr sz="2400">
                <a:solidFill>
                  <a:schemeClr val="tx1"/>
                </a:solidFill>
                <a:latin typeface="Times New Roman" pitchFamily="18" charset="0"/>
              </a:defRPr>
            </a:lvl2pPr>
            <a:lvl3pPr algn="l" defTabSz="576263" eaLnBrk="0" hangingPunct="0">
              <a:defRPr sz="2400">
                <a:solidFill>
                  <a:schemeClr val="tx1"/>
                </a:solidFill>
                <a:latin typeface="Times New Roman" pitchFamily="18" charset="0"/>
              </a:defRPr>
            </a:lvl3pPr>
            <a:lvl4pPr algn="l" defTabSz="576263" eaLnBrk="0" hangingPunct="0">
              <a:defRPr sz="2400">
                <a:solidFill>
                  <a:schemeClr val="tx1"/>
                </a:solidFill>
                <a:latin typeface="Times New Roman" pitchFamily="18" charset="0"/>
              </a:defRPr>
            </a:lvl4pPr>
            <a:lvl5pPr algn="l" defTabSz="576263" eaLnBrk="0" hangingPunct="0">
              <a:defRPr sz="2400">
                <a:solidFill>
                  <a:schemeClr val="tx1"/>
                </a:solidFill>
                <a:latin typeface="Times New Roman" pitchFamily="18" charset="0"/>
              </a:defRPr>
            </a:lvl5pPr>
            <a:lvl6pPr defTabSz="576263" eaLnBrk="0" fontAlgn="base" hangingPunct="0">
              <a:spcBef>
                <a:spcPct val="0"/>
              </a:spcBef>
              <a:spcAft>
                <a:spcPct val="0"/>
              </a:spcAft>
              <a:defRPr sz="2400">
                <a:solidFill>
                  <a:schemeClr val="tx1"/>
                </a:solidFill>
                <a:latin typeface="Times New Roman" pitchFamily="18" charset="0"/>
              </a:defRPr>
            </a:lvl6pPr>
            <a:lvl7pPr defTabSz="576263" eaLnBrk="0" fontAlgn="base" hangingPunct="0">
              <a:spcBef>
                <a:spcPct val="0"/>
              </a:spcBef>
              <a:spcAft>
                <a:spcPct val="0"/>
              </a:spcAft>
              <a:defRPr sz="2400">
                <a:solidFill>
                  <a:schemeClr val="tx1"/>
                </a:solidFill>
                <a:latin typeface="Times New Roman" pitchFamily="18" charset="0"/>
              </a:defRPr>
            </a:lvl7pPr>
            <a:lvl8pPr defTabSz="576263" eaLnBrk="0" fontAlgn="base" hangingPunct="0">
              <a:spcBef>
                <a:spcPct val="0"/>
              </a:spcBef>
              <a:spcAft>
                <a:spcPct val="0"/>
              </a:spcAft>
              <a:defRPr sz="2400">
                <a:solidFill>
                  <a:schemeClr val="tx1"/>
                </a:solidFill>
                <a:latin typeface="Times New Roman" pitchFamily="18" charset="0"/>
              </a:defRPr>
            </a:lvl8pPr>
            <a:lvl9pPr defTabSz="57626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To prove a problem is NP-complete, we must show 2 things: </a:t>
            </a:r>
            <a:br>
              <a:rPr lang="en-US" sz="2000" dirty="0"/>
            </a:br>
            <a:r>
              <a:rPr lang="en-US" sz="2000" dirty="0"/>
              <a:t>	(1) It is in NP       </a:t>
            </a:r>
            <a:r>
              <a:rPr lang="en-US" sz="2000" dirty="0">
                <a:solidFill>
                  <a:srgbClr val="CC0000"/>
                </a:solidFill>
              </a:rPr>
              <a:t>(i.e., it has a polynomial-time verification algorithm)</a:t>
            </a:r>
            <a:r>
              <a:rPr lang="en-US" sz="2000" dirty="0"/>
              <a:t> </a:t>
            </a:r>
            <a:br>
              <a:rPr lang="en-US" sz="2000" dirty="0"/>
            </a:br>
            <a:r>
              <a:rPr lang="en-US" sz="2000" dirty="0"/>
              <a:t>	(2) It is NP-hard   </a:t>
            </a:r>
            <a:r>
              <a:rPr lang="en-US" sz="2000" dirty="0">
                <a:solidFill>
                  <a:srgbClr val="CC0000"/>
                </a:solidFill>
              </a:rPr>
              <a:t>(the indicated reductions will show this)</a:t>
            </a:r>
          </a:p>
        </p:txBody>
      </p:sp>
      <p:sp>
        <p:nvSpPr>
          <p:cNvPr id="122916" name="Text Box 36"/>
          <p:cNvSpPr txBox="1">
            <a:spLocks noChangeArrowheads="1"/>
          </p:cNvSpPr>
          <p:nvPr/>
        </p:nvSpPr>
        <p:spPr bwMode="auto">
          <a:xfrm>
            <a:off x="304800" y="1981200"/>
            <a:ext cx="8686800"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marL="576263" indent="-576263" algn="l" defTabSz="576263" eaLnBrk="0" hangingPunct="0">
              <a:defRPr sz="2400">
                <a:solidFill>
                  <a:schemeClr val="tx1"/>
                </a:solidFill>
                <a:latin typeface="Times New Roman" pitchFamily="18" charset="0"/>
              </a:defRPr>
            </a:lvl1pPr>
            <a:lvl2pPr marL="1223963" indent="-457200" algn="l" defTabSz="576263" eaLnBrk="0" hangingPunct="0">
              <a:defRPr sz="2400">
                <a:solidFill>
                  <a:schemeClr val="tx1"/>
                </a:solidFill>
                <a:latin typeface="Times New Roman" pitchFamily="18" charset="0"/>
              </a:defRPr>
            </a:lvl2pPr>
            <a:lvl3pPr marL="1871663" indent="-457200" algn="l" defTabSz="576263" eaLnBrk="0" hangingPunct="0">
              <a:defRPr sz="2400">
                <a:solidFill>
                  <a:schemeClr val="tx1"/>
                </a:solidFill>
                <a:latin typeface="Times New Roman" pitchFamily="18" charset="0"/>
              </a:defRPr>
            </a:lvl3pPr>
            <a:lvl4pPr marL="2519363" indent="-457200" algn="l" defTabSz="576263" eaLnBrk="0" hangingPunct="0">
              <a:defRPr sz="2400">
                <a:solidFill>
                  <a:schemeClr val="tx1"/>
                </a:solidFill>
                <a:latin typeface="Times New Roman" pitchFamily="18" charset="0"/>
              </a:defRPr>
            </a:lvl4pPr>
            <a:lvl5pPr marL="3167063" indent="-457200" algn="l" defTabSz="576263" eaLnBrk="0" hangingPunct="0">
              <a:defRPr sz="2400">
                <a:solidFill>
                  <a:schemeClr val="tx1"/>
                </a:solidFill>
                <a:latin typeface="Times New Roman" pitchFamily="18" charset="0"/>
              </a:defRPr>
            </a:lvl5pPr>
            <a:lvl6pPr marL="3624263" indent="-457200" defTabSz="576263" eaLnBrk="0" fontAlgn="base" hangingPunct="0">
              <a:spcBef>
                <a:spcPct val="0"/>
              </a:spcBef>
              <a:spcAft>
                <a:spcPct val="0"/>
              </a:spcAft>
              <a:defRPr sz="2400">
                <a:solidFill>
                  <a:schemeClr val="tx1"/>
                </a:solidFill>
                <a:latin typeface="Times New Roman" pitchFamily="18" charset="0"/>
              </a:defRPr>
            </a:lvl6pPr>
            <a:lvl7pPr marL="4081463" indent="-457200" defTabSz="576263" eaLnBrk="0" fontAlgn="base" hangingPunct="0">
              <a:spcBef>
                <a:spcPct val="0"/>
              </a:spcBef>
              <a:spcAft>
                <a:spcPct val="0"/>
              </a:spcAft>
              <a:defRPr sz="2400">
                <a:solidFill>
                  <a:schemeClr val="tx1"/>
                </a:solidFill>
                <a:latin typeface="Times New Roman" pitchFamily="18" charset="0"/>
              </a:defRPr>
            </a:lvl7pPr>
            <a:lvl8pPr marL="4538663" indent="-457200" defTabSz="576263" eaLnBrk="0" fontAlgn="base" hangingPunct="0">
              <a:spcBef>
                <a:spcPct val="0"/>
              </a:spcBef>
              <a:spcAft>
                <a:spcPct val="0"/>
              </a:spcAft>
              <a:defRPr sz="2400">
                <a:solidFill>
                  <a:schemeClr val="tx1"/>
                </a:solidFill>
                <a:latin typeface="Times New Roman" pitchFamily="18" charset="0"/>
              </a:defRPr>
            </a:lvl8pPr>
            <a:lvl9pPr marL="4995863" indent="-457200" defTabSz="5762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buFont typeface="Wingdings" pitchFamily="2" charset="2"/>
              <a:buAutoNum type="arabicParenBoth"/>
            </a:pPr>
            <a:r>
              <a:rPr lang="en-US" sz="2000" dirty="0">
                <a:solidFill>
                  <a:schemeClr val="hlink"/>
                </a:solidFill>
                <a:latin typeface="Arial" pitchFamily="34" charset="0"/>
              </a:rPr>
              <a:t>The listed problems are all in NP.</a:t>
            </a:r>
            <a:r>
              <a:rPr lang="en-US" sz="2000" dirty="0">
                <a:solidFill>
                  <a:schemeClr val="hlink"/>
                </a:solidFill>
              </a:rPr>
              <a:t>  </a:t>
            </a:r>
            <a:r>
              <a:rPr lang="en-US" sz="2000" dirty="0">
                <a:solidFill>
                  <a:srgbClr val="CC0000"/>
                </a:solidFill>
                <a:latin typeface="Arial" pitchFamily="34" charset="0"/>
              </a:rPr>
              <a:t>(All except ILP are easy to show.)</a:t>
            </a:r>
            <a:r>
              <a:rPr lang="en-US" sz="2000" dirty="0">
                <a:solidFill>
                  <a:schemeClr val="hlink"/>
                </a:solidFill>
              </a:rPr>
              <a:t/>
            </a:r>
            <a:br>
              <a:rPr lang="en-US" sz="2000" dirty="0">
                <a:solidFill>
                  <a:schemeClr val="hlink"/>
                </a:solidFill>
              </a:rPr>
            </a:br>
            <a:r>
              <a:rPr lang="en-US" sz="2000" b="1" dirty="0"/>
              <a:t>Some examples:</a:t>
            </a:r>
            <a:r>
              <a:rPr lang="en-US" sz="2000" dirty="0">
                <a:solidFill>
                  <a:schemeClr val="hlink"/>
                </a:solidFill>
              </a:rPr>
              <a:t/>
            </a:r>
            <a:br>
              <a:rPr lang="en-US" sz="2000" dirty="0">
                <a:solidFill>
                  <a:schemeClr val="hlink"/>
                </a:solidFill>
              </a:rPr>
            </a:br>
            <a:endParaRPr lang="en-US" sz="2000" dirty="0"/>
          </a:p>
          <a:p>
            <a:pPr eaLnBrk="1" hangingPunct="1">
              <a:lnSpc>
                <a:spcPct val="90000"/>
              </a:lnSpc>
            </a:pPr>
            <a:r>
              <a:rPr lang="en-US" sz="2000" b="1" dirty="0">
                <a:solidFill>
                  <a:srgbClr val="CC0000"/>
                </a:solidFill>
              </a:rPr>
              <a:t>3SAT </a:t>
            </a:r>
            <a:r>
              <a:rPr lang="en-US" sz="2000" b="1" dirty="0">
                <a:solidFill>
                  <a:srgbClr val="CC0000"/>
                </a:solidFill>
                <a:sym typeface="Symbol" pitchFamily="18" charset="2"/>
              </a:rPr>
              <a:t> </a:t>
            </a:r>
            <a:r>
              <a:rPr lang="en-US" sz="2000" b="1" dirty="0">
                <a:solidFill>
                  <a:srgbClr val="CC0000"/>
                </a:solidFill>
              </a:rPr>
              <a:t>NP:</a:t>
            </a:r>
            <a:r>
              <a:rPr lang="en-US" sz="2000" dirty="0"/>
              <a:t>  </a:t>
            </a:r>
            <a:br>
              <a:rPr lang="en-US" sz="2000" dirty="0"/>
            </a:br>
            <a:r>
              <a:rPr lang="en-US" sz="2000" dirty="0"/>
              <a:t>Verify that a given truth assignment satisfies the 3SAT instance: </a:t>
            </a:r>
            <a:br>
              <a:rPr lang="en-US" sz="2000" dirty="0"/>
            </a:br>
            <a:r>
              <a:rPr lang="en-US" sz="2000" dirty="0"/>
              <a:t>Done in linear time by evaluating each clause.</a:t>
            </a:r>
            <a:br>
              <a:rPr lang="en-US" sz="2000" dirty="0"/>
            </a:br>
            <a:endParaRPr lang="en-US" sz="2000" dirty="0"/>
          </a:p>
          <a:p>
            <a:pPr eaLnBrk="1" hangingPunct="1">
              <a:lnSpc>
                <a:spcPct val="90000"/>
              </a:lnSpc>
            </a:pPr>
            <a:r>
              <a:rPr lang="en-US" sz="2000" b="1" dirty="0" smtClean="0">
                <a:solidFill>
                  <a:srgbClr val="CC0000"/>
                </a:solidFill>
              </a:rPr>
              <a:t>3-Colorability </a:t>
            </a:r>
            <a:r>
              <a:rPr lang="en-US" sz="2000" b="1" dirty="0">
                <a:solidFill>
                  <a:srgbClr val="CC0000"/>
                </a:solidFill>
                <a:sym typeface="Symbol" pitchFamily="18" charset="2"/>
              </a:rPr>
              <a:t> </a:t>
            </a:r>
            <a:r>
              <a:rPr lang="en-US" sz="2000" b="1" dirty="0">
                <a:solidFill>
                  <a:srgbClr val="CC0000"/>
                </a:solidFill>
              </a:rPr>
              <a:t>NP:</a:t>
            </a:r>
            <a:br>
              <a:rPr lang="en-US" sz="2000" b="1" dirty="0">
                <a:solidFill>
                  <a:srgbClr val="CC0000"/>
                </a:solidFill>
              </a:rPr>
            </a:br>
            <a:r>
              <a:rPr lang="en-US" sz="2000" dirty="0"/>
              <a:t>Given a coloring of vertices of a graph, verify that at most 3 colors are used, and verify that for each edge, its two incident vertices have different colors. </a:t>
            </a:r>
            <a:br>
              <a:rPr lang="en-US" sz="2000" dirty="0"/>
            </a:br>
            <a:endParaRPr lang="en-US" sz="2000" b="1" dirty="0">
              <a:solidFill>
                <a:srgbClr val="CC0000"/>
              </a:solidFill>
            </a:endParaRPr>
          </a:p>
          <a:p>
            <a:pPr eaLnBrk="1" hangingPunct="1">
              <a:lnSpc>
                <a:spcPct val="90000"/>
              </a:lnSpc>
            </a:pPr>
            <a:r>
              <a:rPr lang="en-US" sz="2000" b="1" dirty="0">
                <a:solidFill>
                  <a:srgbClr val="CC0000"/>
                </a:solidFill>
              </a:rPr>
              <a:t>Undirected Hamiltonian Cycle </a:t>
            </a:r>
            <a:r>
              <a:rPr lang="en-US" sz="2000" b="1" dirty="0">
                <a:solidFill>
                  <a:srgbClr val="CC0000"/>
                </a:solidFill>
                <a:sym typeface="Symbol" pitchFamily="18" charset="2"/>
              </a:rPr>
              <a:t> </a:t>
            </a:r>
            <a:r>
              <a:rPr lang="en-US" sz="2000" b="1" dirty="0">
                <a:solidFill>
                  <a:srgbClr val="CC0000"/>
                </a:solidFill>
              </a:rPr>
              <a:t>NP:</a:t>
            </a:r>
            <a:br>
              <a:rPr lang="en-US" sz="2000" b="1" dirty="0">
                <a:solidFill>
                  <a:srgbClr val="CC0000"/>
                </a:solidFill>
              </a:rPr>
            </a:br>
            <a:r>
              <a:rPr lang="en-US" sz="2000" dirty="0"/>
              <a:t>Given a permutation certificate of vertices of a graph, verify that it forms a Hamiltonian cycle, i.e., a  cycle in the graph that visits each vertex exactly once:   Check that the given certificate is indeed a permutation, and that there is an edge in the graph between each successive pair of vertices in the permutation (cyclically).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p:cTn id="7" dur="500" fill="hold"/>
                                        <p:tgtEl>
                                          <p:spTgt spid="122882"/>
                                        </p:tgtEl>
                                        <p:attrNameLst>
                                          <p:attrName>ppt_w</p:attrName>
                                        </p:attrNameLst>
                                      </p:cBhvr>
                                      <p:tavLst>
                                        <p:tav tm="0">
                                          <p:val>
                                            <p:fltVal val="0"/>
                                          </p:val>
                                        </p:tav>
                                        <p:tav tm="100000">
                                          <p:val>
                                            <p:strVal val="#ppt_w"/>
                                          </p:val>
                                        </p:tav>
                                      </p:tavLst>
                                    </p:anim>
                                    <p:anim calcmode="lin" valueType="num">
                                      <p:cBhvr>
                                        <p:cTn id="8" dur="500" fill="hold"/>
                                        <p:tgtEl>
                                          <p:spTgt spid="12288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2915"/>
                                        </p:tgtEl>
                                        <p:attrNameLst>
                                          <p:attrName>style.visibility</p:attrName>
                                        </p:attrNameLst>
                                      </p:cBhvr>
                                      <p:to>
                                        <p:strVal val="visible"/>
                                      </p:to>
                                    </p:set>
                                    <p:animEffect transition="in" filter="wipe(up)">
                                      <p:cBhvr>
                                        <p:cTn id="13" dur="500"/>
                                        <p:tgtEl>
                                          <p:spTgt spid="1229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2916">
                                            <p:txEl>
                                              <p:pRg st="0" end="0"/>
                                            </p:txEl>
                                          </p:spTgt>
                                        </p:tgtEl>
                                        <p:attrNameLst>
                                          <p:attrName>style.visibility</p:attrName>
                                        </p:attrNameLst>
                                      </p:cBhvr>
                                      <p:to>
                                        <p:strVal val="visible"/>
                                      </p:to>
                                    </p:set>
                                    <p:animEffect transition="in" filter="wipe(up)">
                                      <p:cBhvr>
                                        <p:cTn id="18" dur="500"/>
                                        <p:tgtEl>
                                          <p:spTgt spid="12291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2916">
                                            <p:txEl>
                                              <p:pRg st="1" end="1"/>
                                            </p:txEl>
                                          </p:spTgt>
                                        </p:tgtEl>
                                        <p:attrNameLst>
                                          <p:attrName>style.visibility</p:attrName>
                                        </p:attrNameLst>
                                      </p:cBhvr>
                                      <p:to>
                                        <p:strVal val="visible"/>
                                      </p:to>
                                    </p:set>
                                    <p:animEffect transition="in" filter="wipe(up)">
                                      <p:cBhvr>
                                        <p:cTn id="23" dur="500"/>
                                        <p:tgtEl>
                                          <p:spTgt spid="122916">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2916">
                                            <p:txEl>
                                              <p:pRg st="2" end="2"/>
                                            </p:txEl>
                                          </p:spTgt>
                                        </p:tgtEl>
                                        <p:attrNameLst>
                                          <p:attrName>style.visibility</p:attrName>
                                        </p:attrNameLst>
                                      </p:cBhvr>
                                      <p:to>
                                        <p:strVal val="visible"/>
                                      </p:to>
                                    </p:set>
                                    <p:animEffect transition="in" filter="wipe(up)">
                                      <p:cBhvr>
                                        <p:cTn id="28" dur="500"/>
                                        <p:tgtEl>
                                          <p:spTgt spid="122916">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2916">
                                            <p:txEl>
                                              <p:pRg st="3" end="3"/>
                                            </p:txEl>
                                          </p:spTgt>
                                        </p:tgtEl>
                                        <p:attrNameLst>
                                          <p:attrName>style.visibility</p:attrName>
                                        </p:attrNameLst>
                                      </p:cBhvr>
                                      <p:to>
                                        <p:strVal val="visible"/>
                                      </p:to>
                                    </p:set>
                                    <p:animEffect transition="in" filter="wipe(up)">
                                      <p:cBhvr>
                                        <p:cTn id="33" dur="500"/>
                                        <p:tgtEl>
                                          <p:spTgt spid="1229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autoUpdateAnimBg="0"/>
      <p:bldP spid="122915" grpId="0" animBg="1" autoUpdateAnimBg="0"/>
      <p:bldP spid="12291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hlink"/>
                </a:solidFill>
                <a:latin typeface="Arial Rounded MT Bold" pitchFamily="34" charset="0"/>
              </a:rPr>
              <a:t>SAT</a:t>
            </a:r>
            <a:r>
              <a:rPr lang="en-US" sz="2800">
                <a:solidFill>
                  <a:schemeClr val="tx1"/>
                </a:solidFill>
                <a:latin typeface="Arial Rounded MT Bold" pitchFamily="34" charset="0"/>
              </a:rPr>
              <a:t>   </a:t>
            </a:r>
            <a:r>
              <a:rPr lang="en-US" sz="2800">
                <a:solidFill>
                  <a:schemeClr val="tx1"/>
                </a:solidFill>
                <a:latin typeface="Arial Rounded MT Bold" pitchFamily="34" charset="0"/>
                <a:sym typeface="Symbol" pitchFamily="18" charset="2"/>
              </a:rPr>
              <a:t></a:t>
            </a:r>
            <a:r>
              <a:rPr lang="en-US" sz="2800" baseline="-25000">
                <a:solidFill>
                  <a:schemeClr val="tx1"/>
                </a:solidFill>
                <a:latin typeface="Arial Rounded MT Bold" pitchFamily="34" charset="0"/>
              </a:rPr>
              <a:t>P</a:t>
            </a:r>
            <a:r>
              <a:rPr lang="en-US" sz="2800">
                <a:solidFill>
                  <a:schemeClr val="tx1"/>
                </a:solidFill>
                <a:latin typeface="Arial Rounded MT Bold" pitchFamily="34" charset="0"/>
              </a:rPr>
              <a:t>  </a:t>
            </a:r>
            <a:r>
              <a:rPr lang="en-US" sz="2800">
                <a:solidFill>
                  <a:srgbClr val="CC0000"/>
                </a:solidFill>
                <a:latin typeface="Arial Rounded MT Bold" pitchFamily="34" charset="0"/>
              </a:rPr>
              <a:t>3SAT</a:t>
            </a:r>
          </a:p>
        </p:txBody>
      </p:sp>
      <p:grpSp>
        <p:nvGrpSpPr>
          <p:cNvPr id="121901" name="Group 45"/>
          <p:cNvGrpSpPr>
            <a:grpSpLocks/>
          </p:cNvGrpSpPr>
          <p:nvPr/>
        </p:nvGrpSpPr>
        <p:grpSpPr bwMode="auto">
          <a:xfrm>
            <a:off x="228600" y="762000"/>
            <a:ext cx="8702675" cy="2351088"/>
            <a:chOff x="144" y="480"/>
            <a:chExt cx="5482" cy="1481"/>
          </a:xfrm>
        </p:grpSpPr>
        <p:sp>
          <p:nvSpPr>
            <p:cNvPr id="121891" name="Text Box 35"/>
            <p:cNvSpPr txBox="1">
              <a:spLocks noChangeArrowheads="1"/>
            </p:cNvSpPr>
            <p:nvPr/>
          </p:nvSpPr>
          <p:spPr bwMode="auto">
            <a:xfrm>
              <a:off x="144" y="480"/>
              <a:ext cx="5482"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a:r>
                <a:rPr lang="en-US" sz="2000"/>
                <a:t>In </a:t>
              </a:r>
              <a:r>
                <a:rPr lang="en-US" sz="2000" b="1">
                  <a:solidFill>
                    <a:srgbClr val="CC0000"/>
                  </a:solidFill>
                </a:rPr>
                <a:t>polynomial time</a:t>
              </a:r>
              <a:r>
                <a:rPr lang="en-US" sz="2000"/>
                <a:t> transform an instance of SAT to an instance of  3SAT:</a:t>
              </a:r>
              <a:br>
                <a:rPr lang="en-US" sz="2000"/>
              </a:br>
              <a:r>
                <a:rPr lang="en-US" sz="2000"/>
                <a:t>Convert each clause with k &gt; 3 literals to k-2 clauses, each with 3 literals, </a:t>
              </a:r>
              <a:br>
                <a:rPr lang="en-US" sz="2000"/>
              </a:br>
              <a:r>
                <a:rPr lang="en-US" sz="2000"/>
                <a:t>using some new Boolean variables:</a:t>
              </a:r>
            </a:p>
          </p:txBody>
        </p:sp>
        <p:grpSp>
          <p:nvGrpSpPr>
            <p:cNvPr id="121900" name="Group 44"/>
            <p:cNvGrpSpPr>
              <a:grpSpLocks/>
            </p:cNvGrpSpPr>
            <p:nvPr/>
          </p:nvGrpSpPr>
          <p:grpSpPr bwMode="auto">
            <a:xfrm>
              <a:off x="144" y="1119"/>
              <a:ext cx="5376" cy="842"/>
              <a:chOff x="144" y="1119"/>
              <a:chExt cx="5376" cy="842"/>
            </a:xfrm>
          </p:grpSpPr>
          <p:graphicFrame>
            <p:nvGraphicFramePr>
              <p:cNvPr id="121893" name="Object 37"/>
              <p:cNvGraphicFramePr>
                <a:graphicFrameLocks noChangeAspect="1"/>
              </p:cNvGraphicFramePr>
              <p:nvPr/>
            </p:nvGraphicFramePr>
            <p:xfrm>
              <a:off x="1617" y="1119"/>
              <a:ext cx="1854" cy="266"/>
            </p:xfrm>
            <a:graphic>
              <a:graphicData uri="http://schemas.openxmlformats.org/presentationml/2006/ole">
                <mc:AlternateContent xmlns:mc="http://schemas.openxmlformats.org/markup-compatibility/2006">
                  <mc:Choice xmlns:v="urn:schemas-microsoft-com:vml" Requires="v">
                    <p:oleObj spid="_x0000_s122024" name="Equation" r:id="rId3" imgW="1587240" imgH="228600" progId="Equation.3">
                      <p:embed/>
                    </p:oleObj>
                  </mc:Choice>
                  <mc:Fallback>
                    <p:oleObj name="Equation" r:id="rId3" imgW="1587240" imgH="2286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 y="1119"/>
                            <a:ext cx="1854"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94" name="Object 38"/>
              <p:cNvGraphicFramePr>
                <a:graphicFrameLocks noChangeAspect="1"/>
              </p:cNvGraphicFramePr>
              <p:nvPr/>
            </p:nvGraphicFramePr>
            <p:xfrm>
              <a:off x="144" y="1695"/>
              <a:ext cx="5376" cy="266"/>
            </p:xfrm>
            <a:graphic>
              <a:graphicData uri="http://schemas.openxmlformats.org/presentationml/2006/ole">
                <mc:AlternateContent xmlns:mc="http://schemas.openxmlformats.org/markup-compatibility/2006">
                  <mc:Choice xmlns:v="urn:schemas-microsoft-com:vml" Requires="v">
                    <p:oleObj spid="_x0000_s122025" name="Equation" r:id="rId5" imgW="4965480" imgH="228600" progId="Equation.3">
                      <p:embed/>
                    </p:oleObj>
                  </mc:Choice>
                  <mc:Fallback>
                    <p:oleObj name="Equation" r:id="rId5" imgW="4965480" imgH="22860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695"/>
                            <a:ext cx="5376"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95" name="AutoShape 39"/>
              <p:cNvSpPr>
                <a:spLocks noChangeArrowheads="1"/>
              </p:cNvSpPr>
              <p:nvPr/>
            </p:nvSpPr>
            <p:spPr bwMode="auto">
              <a:xfrm>
                <a:off x="2544" y="1392"/>
                <a:ext cx="144" cy="240"/>
              </a:xfrm>
              <a:prstGeom prst="downArrow">
                <a:avLst>
                  <a:gd name="adj1" fmla="val 50000"/>
                  <a:gd name="adj2" fmla="val 41667"/>
                </a:avLst>
              </a:prstGeom>
              <a:solidFill>
                <a:srgbClr val="FF0000"/>
              </a:solidFill>
              <a:ln w="12700">
                <a:solidFill>
                  <a:srgbClr val="FF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endParaRPr lang="en-CA"/>
              </a:p>
            </p:txBody>
          </p:sp>
        </p:grpSp>
      </p:grpSp>
      <p:sp>
        <p:nvSpPr>
          <p:cNvPr id="121896" name="Text Box 40" descr="Recycled paper"/>
          <p:cNvSpPr txBox="1">
            <a:spLocks noChangeArrowheads="1"/>
          </p:cNvSpPr>
          <p:nvPr/>
        </p:nvSpPr>
        <p:spPr bwMode="auto">
          <a:xfrm>
            <a:off x="228600" y="3435350"/>
            <a:ext cx="8343900" cy="469900"/>
          </a:xfrm>
          <a:prstGeom prst="rect">
            <a:avLst/>
          </a:prstGeom>
          <a:blipFill dpi="0" rotWithShape="0">
            <a:blip r:embed="rId7"/>
            <a:srcRect/>
            <a:tile tx="0" ty="0" sx="100000" sy="100000" flip="none" algn="tl"/>
          </a:blip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p>
            <a:pPr algn="l"/>
            <a:r>
              <a:rPr lang="en-US" b="1" dirty="0">
                <a:solidFill>
                  <a:srgbClr val="CC0000"/>
                </a:solidFill>
              </a:rPr>
              <a:t>CLAIM:</a:t>
            </a:r>
            <a:r>
              <a:rPr lang="en-US" dirty="0"/>
              <a:t>  </a:t>
            </a:r>
            <a:r>
              <a:rPr lang="en-US" sz="2000" dirty="0">
                <a:sym typeface="Symbol" pitchFamily="18" charset="2"/>
              </a:rPr>
              <a:t></a:t>
            </a:r>
            <a:r>
              <a:rPr lang="en-US" sz="2000" dirty="0"/>
              <a:t> is satisfied  </a:t>
            </a:r>
            <a:r>
              <a:rPr lang="en-US" sz="2000" dirty="0">
                <a:sym typeface="Symbol" pitchFamily="18" charset="2"/>
              </a:rPr>
              <a:t>  truth assignment to </a:t>
            </a:r>
            <a:r>
              <a:rPr lang="en-US" sz="2000" i="1" dirty="0">
                <a:sym typeface="Symbol" pitchFamily="18" charset="2"/>
              </a:rPr>
              <a:t>x</a:t>
            </a:r>
            <a:r>
              <a:rPr lang="en-US" sz="2000" i="1" baseline="-25000" dirty="0">
                <a:sym typeface="Symbol" pitchFamily="18" charset="2"/>
              </a:rPr>
              <a:t>i</a:t>
            </a:r>
            <a:r>
              <a:rPr lang="en-US" sz="2000" dirty="0">
                <a:sym typeface="Symbol" pitchFamily="18" charset="2"/>
              </a:rPr>
              <a:t>’s  for which  is satisfied.</a:t>
            </a:r>
          </a:p>
        </p:txBody>
      </p:sp>
      <p:sp>
        <p:nvSpPr>
          <p:cNvPr id="121897" name="Text Box 41"/>
          <p:cNvSpPr txBox="1">
            <a:spLocks noChangeArrowheads="1"/>
          </p:cNvSpPr>
          <p:nvPr/>
        </p:nvSpPr>
        <p:spPr bwMode="auto">
          <a:xfrm>
            <a:off x="228600" y="4038600"/>
            <a:ext cx="8763000" cy="233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algn="l" defTabSz="1528763" eaLnBrk="0" hangingPunct="0">
              <a:defRPr sz="2400">
                <a:solidFill>
                  <a:schemeClr val="tx1"/>
                </a:solidFill>
                <a:latin typeface="Times New Roman" pitchFamily="18" charset="0"/>
              </a:defRPr>
            </a:lvl1pPr>
            <a:lvl2pPr algn="l" defTabSz="1528763" eaLnBrk="0" hangingPunct="0">
              <a:defRPr sz="2400">
                <a:solidFill>
                  <a:schemeClr val="tx1"/>
                </a:solidFill>
                <a:latin typeface="Times New Roman" pitchFamily="18" charset="0"/>
              </a:defRPr>
            </a:lvl2pPr>
            <a:lvl3pPr algn="l" defTabSz="1528763" eaLnBrk="0" hangingPunct="0">
              <a:defRPr sz="2400">
                <a:solidFill>
                  <a:schemeClr val="tx1"/>
                </a:solidFill>
                <a:latin typeface="Times New Roman" pitchFamily="18" charset="0"/>
              </a:defRPr>
            </a:lvl3pPr>
            <a:lvl4pPr algn="l" defTabSz="1528763" eaLnBrk="0" hangingPunct="0">
              <a:defRPr sz="2400">
                <a:solidFill>
                  <a:schemeClr val="tx1"/>
                </a:solidFill>
                <a:latin typeface="Times New Roman" pitchFamily="18" charset="0"/>
              </a:defRPr>
            </a:lvl4pPr>
            <a:lvl5pPr algn="l" defTabSz="1528763" eaLnBrk="0" hangingPunct="0">
              <a:defRPr sz="2400">
                <a:solidFill>
                  <a:schemeClr val="tx1"/>
                </a:solidFill>
                <a:latin typeface="Times New Roman" pitchFamily="18" charset="0"/>
              </a:defRPr>
            </a:lvl5pPr>
            <a:lvl6pPr defTabSz="1528763" eaLnBrk="0" fontAlgn="base" hangingPunct="0">
              <a:spcBef>
                <a:spcPct val="0"/>
              </a:spcBef>
              <a:spcAft>
                <a:spcPct val="0"/>
              </a:spcAft>
              <a:defRPr sz="2400">
                <a:solidFill>
                  <a:schemeClr val="tx1"/>
                </a:solidFill>
                <a:latin typeface="Times New Roman" pitchFamily="18" charset="0"/>
              </a:defRPr>
            </a:lvl6pPr>
            <a:lvl7pPr defTabSz="1528763" eaLnBrk="0" fontAlgn="base" hangingPunct="0">
              <a:spcBef>
                <a:spcPct val="0"/>
              </a:spcBef>
              <a:spcAft>
                <a:spcPct val="0"/>
              </a:spcAft>
              <a:defRPr sz="2400">
                <a:solidFill>
                  <a:schemeClr val="tx1"/>
                </a:solidFill>
                <a:latin typeface="Times New Roman" pitchFamily="18" charset="0"/>
              </a:defRPr>
            </a:lvl7pPr>
            <a:lvl8pPr defTabSz="1528763" eaLnBrk="0" fontAlgn="base" hangingPunct="0">
              <a:spcBef>
                <a:spcPct val="0"/>
              </a:spcBef>
              <a:spcAft>
                <a:spcPct val="0"/>
              </a:spcAft>
              <a:defRPr sz="2400">
                <a:solidFill>
                  <a:schemeClr val="tx1"/>
                </a:solidFill>
                <a:latin typeface="Times New Roman" pitchFamily="18" charset="0"/>
              </a:defRPr>
            </a:lvl8pPr>
            <a:lvl9pPr defTabSz="1528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pPr>
            <a:r>
              <a:rPr lang="en-US" sz="2000" b="1"/>
              <a:t>Proof of [</a:t>
            </a:r>
            <a:r>
              <a:rPr lang="en-US" sz="2000" b="1">
                <a:sym typeface="Symbol" pitchFamily="18" charset="2"/>
              </a:rPr>
              <a:t>]:</a:t>
            </a:r>
            <a:r>
              <a:rPr lang="en-US" sz="2000">
                <a:sym typeface="Symbol" pitchFamily="18" charset="2"/>
              </a:rPr>
              <a:t> If </a:t>
            </a:r>
            <a:r>
              <a:rPr lang="en-US">
                <a:sym typeface="Symbol" pitchFamily="18" charset="2"/>
              </a:rPr>
              <a:t> </a:t>
            </a:r>
            <a:r>
              <a:rPr lang="en-US" sz="2000">
                <a:sym typeface="Symbol" pitchFamily="18" charset="2"/>
              </a:rPr>
              <a:t>is satisfied, then some </a:t>
            </a:r>
            <a:r>
              <a:rPr lang="en-US" i="1">
                <a:sym typeface="Symbol" pitchFamily="18" charset="2"/>
              </a:rPr>
              <a:t>a</a:t>
            </a:r>
            <a:r>
              <a:rPr lang="en-US" sz="2800" i="1" baseline="-25000">
                <a:sym typeface="Symbol" pitchFamily="18" charset="2"/>
              </a:rPr>
              <a:t>i  </a:t>
            </a:r>
            <a:r>
              <a:rPr lang="en-US" sz="2000">
                <a:sym typeface="Symbol" pitchFamily="18" charset="2"/>
              </a:rPr>
              <a:t>must be true.</a:t>
            </a:r>
            <a:br>
              <a:rPr lang="en-US" sz="2000">
                <a:sym typeface="Symbol" pitchFamily="18" charset="2"/>
              </a:rPr>
            </a:br>
            <a:r>
              <a:rPr lang="en-US" sz="2000">
                <a:sym typeface="Symbol" pitchFamily="18" charset="2"/>
              </a:rPr>
              <a:t>	Set  </a:t>
            </a:r>
            <a:r>
              <a:rPr lang="en-US" i="1">
                <a:sym typeface="Symbol" pitchFamily="18" charset="2"/>
              </a:rPr>
              <a:t>x</a:t>
            </a:r>
            <a:r>
              <a:rPr lang="en-US" baseline="-25000">
                <a:sym typeface="Symbol" pitchFamily="18" charset="2"/>
              </a:rPr>
              <a:t>1</a:t>
            </a:r>
            <a:r>
              <a:rPr lang="en-US" sz="2800" i="1" baseline="-25000">
                <a:sym typeface="Symbol" pitchFamily="18" charset="2"/>
              </a:rPr>
              <a:t> </a:t>
            </a:r>
            <a:r>
              <a:rPr lang="en-US" sz="2000">
                <a:sym typeface="Symbol" pitchFamily="18" charset="2"/>
              </a:rPr>
              <a:t>, … , </a:t>
            </a:r>
            <a:r>
              <a:rPr lang="en-US" i="1">
                <a:sym typeface="Symbol" pitchFamily="18" charset="2"/>
              </a:rPr>
              <a:t>x</a:t>
            </a:r>
            <a:r>
              <a:rPr lang="en-US" baseline="-25000">
                <a:sym typeface="Symbol" pitchFamily="18" charset="2"/>
              </a:rPr>
              <a:t>i–2</a:t>
            </a:r>
            <a:r>
              <a:rPr lang="en-US" sz="2800" i="1" baseline="-25000">
                <a:sym typeface="Symbol" pitchFamily="18" charset="2"/>
              </a:rPr>
              <a:t> </a:t>
            </a:r>
            <a:r>
              <a:rPr lang="en-US" sz="2000">
                <a:sym typeface="Symbol" pitchFamily="18" charset="2"/>
              </a:rPr>
              <a:t> to true and the rest false. That satisfies </a:t>
            </a:r>
            <a:r>
              <a:rPr lang="en-US">
                <a:sym typeface="Symbol" pitchFamily="18" charset="2"/>
              </a:rPr>
              <a:t></a:t>
            </a:r>
            <a:r>
              <a:rPr lang="en-US" sz="2000">
                <a:sym typeface="Symbol" pitchFamily="18" charset="2"/>
              </a:rPr>
              <a:t>. </a:t>
            </a:r>
            <a:br>
              <a:rPr lang="en-US" sz="2000">
                <a:sym typeface="Symbol" pitchFamily="18" charset="2"/>
              </a:rPr>
            </a:br>
            <a:endParaRPr lang="en-US" sz="2000">
              <a:sym typeface="Symbol" pitchFamily="18" charset="2"/>
            </a:endParaRPr>
          </a:p>
          <a:p>
            <a:pPr eaLnBrk="1" hangingPunct="1">
              <a:lnSpc>
                <a:spcPct val="90000"/>
              </a:lnSpc>
            </a:pPr>
            <a:r>
              <a:rPr lang="en-US" sz="2000" b="1">
                <a:sym typeface="Symbol" pitchFamily="18" charset="2"/>
              </a:rPr>
              <a:t>Proof of []:</a:t>
            </a:r>
            <a:r>
              <a:rPr lang="en-US" sz="2000">
                <a:sym typeface="Symbol" pitchFamily="18" charset="2"/>
              </a:rPr>
              <a:t> If </a:t>
            </a:r>
            <a:r>
              <a:rPr lang="en-US">
                <a:sym typeface="Symbol" pitchFamily="18" charset="2"/>
              </a:rPr>
              <a:t> </a:t>
            </a:r>
            <a:r>
              <a:rPr lang="en-US" sz="2000">
                <a:sym typeface="Symbol" pitchFamily="18" charset="2"/>
              </a:rPr>
              <a:t>is satisfied, then at least one </a:t>
            </a:r>
            <a:r>
              <a:rPr lang="en-US" i="1">
                <a:sym typeface="Symbol" pitchFamily="18" charset="2"/>
              </a:rPr>
              <a:t>a</a:t>
            </a:r>
            <a:r>
              <a:rPr lang="en-US" sz="2800" i="1" baseline="-25000">
                <a:sym typeface="Symbol" pitchFamily="18" charset="2"/>
              </a:rPr>
              <a:t>i  </a:t>
            </a:r>
            <a:r>
              <a:rPr lang="en-US" sz="2000">
                <a:sym typeface="Symbol" pitchFamily="18" charset="2"/>
              </a:rPr>
              <a:t>must be true.</a:t>
            </a:r>
            <a:br>
              <a:rPr lang="en-US" sz="2000">
                <a:sym typeface="Symbol" pitchFamily="18" charset="2"/>
              </a:rPr>
            </a:br>
            <a:r>
              <a:rPr lang="en-US" sz="2000">
                <a:sym typeface="Symbol" pitchFamily="18" charset="2"/>
              </a:rPr>
              <a:t>	Otherwise, the 1</a:t>
            </a:r>
            <a:r>
              <a:rPr lang="en-US" sz="2000" baseline="30000">
                <a:sym typeface="Symbol" pitchFamily="18" charset="2"/>
              </a:rPr>
              <a:t>st</a:t>
            </a:r>
            <a:r>
              <a:rPr lang="en-US" sz="2000">
                <a:sym typeface="Symbol" pitchFamily="18" charset="2"/>
              </a:rPr>
              <a:t> clause of </a:t>
            </a:r>
            <a:r>
              <a:rPr lang="en-US">
                <a:sym typeface="Symbol" pitchFamily="18" charset="2"/>
              </a:rPr>
              <a:t></a:t>
            </a:r>
            <a:r>
              <a:rPr lang="en-US" sz="2000">
                <a:sym typeface="Symbol" pitchFamily="18" charset="2"/>
              </a:rPr>
              <a:t> forces </a:t>
            </a:r>
            <a:r>
              <a:rPr lang="en-US" i="1">
                <a:sym typeface="Symbol" pitchFamily="18" charset="2"/>
              </a:rPr>
              <a:t>x</a:t>
            </a:r>
            <a:r>
              <a:rPr lang="en-US" baseline="-25000">
                <a:sym typeface="Symbol" pitchFamily="18" charset="2"/>
              </a:rPr>
              <a:t>1</a:t>
            </a:r>
            <a:r>
              <a:rPr lang="en-US" sz="2800" i="1" baseline="-25000">
                <a:sym typeface="Symbol" pitchFamily="18" charset="2"/>
              </a:rPr>
              <a:t> </a:t>
            </a:r>
            <a:r>
              <a:rPr lang="en-US" sz="2000">
                <a:sym typeface="Symbol" pitchFamily="18" charset="2"/>
              </a:rPr>
              <a:t>to be true, </a:t>
            </a:r>
            <a:br>
              <a:rPr lang="en-US" sz="2000">
                <a:sym typeface="Symbol" pitchFamily="18" charset="2"/>
              </a:rPr>
            </a:br>
            <a:r>
              <a:rPr lang="en-US" sz="2000">
                <a:sym typeface="Symbol" pitchFamily="18" charset="2"/>
              </a:rPr>
              <a:t>	then the 2</a:t>
            </a:r>
            <a:r>
              <a:rPr lang="en-US" sz="2000" baseline="30000">
                <a:sym typeface="Symbol" pitchFamily="18" charset="2"/>
              </a:rPr>
              <a:t>nd</a:t>
            </a:r>
            <a:r>
              <a:rPr lang="en-US" sz="2000">
                <a:sym typeface="Symbol" pitchFamily="18" charset="2"/>
              </a:rPr>
              <a:t> clause forces </a:t>
            </a:r>
            <a:r>
              <a:rPr lang="en-US" i="1">
                <a:sym typeface="Symbol" pitchFamily="18" charset="2"/>
              </a:rPr>
              <a:t>x</a:t>
            </a:r>
            <a:r>
              <a:rPr lang="en-US" baseline="-25000">
                <a:sym typeface="Symbol" pitchFamily="18" charset="2"/>
              </a:rPr>
              <a:t>2</a:t>
            </a:r>
            <a:r>
              <a:rPr lang="en-US" sz="2800" i="1" baseline="-25000">
                <a:sym typeface="Symbol" pitchFamily="18" charset="2"/>
              </a:rPr>
              <a:t> </a:t>
            </a:r>
            <a:r>
              <a:rPr lang="en-US" sz="2000">
                <a:sym typeface="Symbol" pitchFamily="18" charset="2"/>
              </a:rPr>
              <a:t>to be true, … </a:t>
            </a:r>
            <a:br>
              <a:rPr lang="en-US" sz="2000">
                <a:sym typeface="Symbol" pitchFamily="18" charset="2"/>
              </a:rPr>
            </a:br>
            <a:r>
              <a:rPr lang="en-US" sz="2000">
                <a:sym typeface="Symbol" pitchFamily="18" charset="2"/>
              </a:rPr>
              <a:t>	eventually falsifying the last clause of </a:t>
            </a:r>
            <a:r>
              <a:rPr lang="en-US">
                <a:sym typeface="Symbol" pitchFamily="18" charset="2"/>
              </a:rPr>
              <a:t></a:t>
            </a:r>
            <a:r>
              <a:rPr lang="en-US" sz="2000">
                <a:sym typeface="Symbol" pitchFamily="18" charset="2"/>
              </a:rPr>
              <a:t>;  a contradiction.</a:t>
            </a:r>
          </a:p>
        </p:txBody>
      </p:sp>
      <p:sp>
        <p:nvSpPr>
          <p:cNvPr id="2" name="Slide Number Placeholder 1"/>
          <p:cNvSpPr>
            <a:spLocks noGrp="1"/>
          </p:cNvSpPr>
          <p:nvPr>
            <p:ph type="sldNum" sz="quarter" idx="12"/>
          </p:nvPr>
        </p:nvSpPr>
        <p:spPr/>
        <p:txBody>
          <a:bodyPr/>
          <a:lstStyle/>
          <a:p>
            <a:fld id="{3EDEDE8A-5CF4-4A0F-9B71-AAD942558277}"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1858"/>
                                        </p:tgtEl>
                                        <p:attrNameLst>
                                          <p:attrName>style.visibility</p:attrName>
                                        </p:attrNameLst>
                                      </p:cBhvr>
                                      <p:to>
                                        <p:strVal val="visible"/>
                                      </p:to>
                                    </p:set>
                                    <p:anim calcmode="lin" valueType="num">
                                      <p:cBhvr>
                                        <p:cTn id="7" dur="500" fill="hold"/>
                                        <p:tgtEl>
                                          <p:spTgt spid="121858"/>
                                        </p:tgtEl>
                                        <p:attrNameLst>
                                          <p:attrName>ppt_w</p:attrName>
                                        </p:attrNameLst>
                                      </p:cBhvr>
                                      <p:tavLst>
                                        <p:tav tm="0">
                                          <p:val>
                                            <p:fltVal val="0"/>
                                          </p:val>
                                        </p:tav>
                                        <p:tav tm="100000">
                                          <p:val>
                                            <p:strVal val="#ppt_w"/>
                                          </p:val>
                                        </p:tav>
                                      </p:tavLst>
                                    </p:anim>
                                    <p:anim calcmode="lin" valueType="num">
                                      <p:cBhvr>
                                        <p:cTn id="8" dur="500" fill="hold"/>
                                        <p:tgtEl>
                                          <p:spTgt spid="1218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21901"/>
                                        </p:tgtEl>
                                        <p:attrNameLst>
                                          <p:attrName>style.visibility</p:attrName>
                                        </p:attrNameLst>
                                      </p:cBhvr>
                                      <p:to>
                                        <p:strVal val="visible"/>
                                      </p:to>
                                    </p:set>
                                    <p:animEffect transition="in" filter="wipe(up)">
                                      <p:cBhvr>
                                        <p:cTn id="13" dur="500"/>
                                        <p:tgtEl>
                                          <p:spTgt spid="1219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1896"/>
                                        </p:tgtEl>
                                        <p:attrNameLst>
                                          <p:attrName>style.visibility</p:attrName>
                                        </p:attrNameLst>
                                      </p:cBhvr>
                                      <p:to>
                                        <p:strVal val="visible"/>
                                      </p:to>
                                    </p:set>
                                    <p:animEffect transition="in" filter="wipe(left)">
                                      <p:cBhvr>
                                        <p:cTn id="18" dur="500"/>
                                        <p:tgtEl>
                                          <p:spTgt spid="1218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1897">
                                            <p:txEl>
                                              <p:pRg st="0" end="0"/>
                                            </p:txEl>
                                          </p:spTgt>
                                        </p:tgtEl>
                                        <p:attrNameLst>
                                          <p:attrName>style.visibility</p:attrName>
                                        </p:attrNameLst>
                                      </p:cBhvr>
                                      <p:to>
                                        <p:strVal val="visible"/>
                                      </p:to>
                                    </p:set>
                                    <p:animEffect transition="in" filter="wipe(up)">
                                      <p:cBhvr>
                                        <p:cTn id="23" dur="500"/>
                                        <p:tgtEl>
                                          <p:spTgt spid="12189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1897">
                                            <p:txEl>
                                              <p:pRg st="1" end="1"/>
                                            </p:txEl>
                                          </p:spTgt>
                                        </p:tgtEl>
                                        <p:attrNameLst>
                                          <p:attrName>style.visibility</p:attrName>
                                        </p:attrNameLst>
                                      </p:cBhvr>
                                      <p:to>
                                        <p:strVal val="visible"/>
                                      </p:to>
                                    </p:set>
                                    <p:animEffect transition="in" filter="wipe(up)">
                                      <p:cBhvr>
                                        <p:cTn id="28" dur="500"/>
                                        <p:tgtEl>
                                          <p:spTgt spid="1218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autoUpdateAnimBg="0"/>
      <p:bldP spid="121896" grpId="0" animBg="1" autoUpdateAnimBg="0"/>
      <p:bldP spid="12189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3-Colorability</a:t>
            </a:r>
          </a:p>
        </p:txBody>
      </p:sp>
      <p:sp>
        <p:nvSpPr>
          <p:cNvPr id="128029" name="Text Box 29"/>
          <p:cNvSpPr txBox="1">
            <a:spLocks noChangeArrowheads="1"/>
          </p:cNvSpPr>
          <p:nvPr/>
        </p:nvSpPr>
        <p:spPr bwMode="auto">
          <a:xfrm>
            <a:off x="152400" y="914400"/>
            <a:ext cx="8839200" cy="1323975"/>
          </a:xfrm>
          <a:prstGeom prst="rect">
            <a:avLst/>
          </a:prstGeom>
          <a:solidFill>
            <a:schemeClr val="accent3">
              <a:lumMod val="9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622425" eaLnBrk="0" hangingPunct="0">
              <a:defRPr sz="2400">
                <a:solidFill>
                  <a:schemeClr val="tx1"/>
                </a:solidFill>
                <a:latin typeface="Times New Roman" pitchFamily="18" charset="0"/>
              </a:defRPr>
            </a:lvl1pPr>
            <a:lvl2pPr algn="l" defTabSz="1622425" eaLnBrk="0" hangingPunct="0">
              <a:defRPr sz="2400">
                <a:solidFill>
                  <a:schemeClr val="tx1"/>
                </a:solidFill>
                <a:latin typeface="Times New Roman" pitchFamily="18" charset="0"/>
              </a:defRPr>
            </a:lvl2pPr>
            <a:lvl3pPr algn="l" defTabSz="1622425" eaLnBrk="0" hangingPunct="0">
              <a:defRPr sz="2400">
                <a:solidFill>
                  <a:schemeClr val="tx1"/>
                </a:solidFill>
                <a:latin typeface="Times New Roman" pitchFamily="18" charset="0"/>
              </a:defRPr>
            </a:lvl3pPr>
            <a:lvl4pPr algn="l" defTabSz="1622425" eaLnBrk="0" hangingPunct="0">
              <a:defRPr sz="2400">
                <a:solidFill>
                  <a:schemeClr val="tx1"/>
                </a:solidFill>
                <a:latin typeface="Times New Roman" pitchFamily="18" charset="0"/>
              </a:defRPr>
            </a:lvl4pPr>
            <a:lvl5pPr algn="l" defTabSz="1622425" eaLnBrk="0" hangingPunct="0">
              <a:defRPr sz="2400">
                <a:solidFill>
                  <a:schemeClr val="tx1"/>
                </a:solidFill>
                <a:latin typeface="Times New Roman" pitchFamily="18" charset="0"/>
              </a:defRPr>
            </a:lvl5pPr>
            <a:lvl6pPr defTabSz="1622425" eaLnBrk="0" fontAlgn="base" hangingPunct="0">
              <a:spcBef>
                <a:spcPct val="0"/>
              </a:spcBef>
              <a:spcAft>
                <a:spcPct val="0"/>
              </a:spcAft>
              <a:defRPr sz="2400">
                <a:solidFill>
                  <a:schemeClr val="tx1"/>
                </a:solidFill>
                <a:latin typeface="Times New Roman" pitchFamily="18" charset="0"/>
              </a:defRPr>
            </a:lvl6pPr>
            <a:lvl7pPr defTabSz="1622425" eaLnBrk="0" fontAlgn="base" hangingPunct="0">
              <a:spcBef>
                <a:spcPct val="0"/>
              </a:spcBef>
              <a:spcAft>
                <a:spcPct val="0"/>
              </a:spcAft>
              <a:defRPr sz="2400">
                <a:solidFill>
                  <a:schemeClr val="tx1"/>
                </a:solidFill>
                <a:latin typeface="Times New Roman" pitchFamily="18" charset="0"/>
              </a:defRPr>
            </a:lvl7pPr>
            <a:lvl8pPr defTabSz="1622425" eaLnBrk="0" fontAlgn="base" hangingPunct="0">
              <a:spcBef>
                <a:spcPct val="0"/>
              </a:spcBef>
              <a:spcAft>
                <a:spcPct val="0"/>
              </a:spcAft>
              <a:defRPr sz="2400">
                <a:solidFill>
                  <a:schemeClr val="tx1"/>
                </a:solidFill>
                <a:latin typeface="Times New Roman" pitchFamily="18" charset="0"/>
              </a:defRPr>
            </a:lvl8pPr>
            <a:lvl9pPr defTabSz="16224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The 3-Colorability Problem:</a:t>
            </a:r>
            <a:endParaRPr lang="en-US" sz="2000" dirty="0"/>
          </a:p>
          <a:p>
            <a:pPr eaLnBrk="1" hangingPunct="1"/>
            <a:r>
              <a:rPr lang="en-US" sz="2000" dirty="0"/>
              <a:t>Given a graph G, </a:t>
            </a:r>
            <a:br>
              <a:rPr lang="en-US" sz="2000" dirty="0"/>
            </a:br>
            <a:r>
              <a:rPr lang="en-US" sz="2000" dirty="0"/>
              <a:t>is it possible to color each vertex of G by one of 3 colors (say red, blue, green) </a:t>
            </a:r>
            <a:br>
              <a:rPr lang="en-US" sz="2000" dirty="0"/>
            </a:br>
            <a:r>
              <a:rPr lang="en-US" sz="2000" dirty="0"/>
              <a:t>such that no edge of G has its both end vertices colored the same?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45</a:t>
            </a:fld>
            <a:endParaRPr lang="en-US"/>
          </a:p>
        </p:txBody>
      </p:sp>
      <p:grpSp>
        <p:nvGrpSpPr>
          <p:cNvPr id="3" name="Group 2"/>
          <p:cNvGrpSpPr/>
          <p:nvPr/>
        </p:nvGrpSpPr>
        <p:grpSpPr>
          <a:xfrm>
            <a:off x="1295400" y="2590800"/>
            <a:ext cx="5943600" cy="3070225"/>
            <a:chOff x="1295400" y="2590800"/>
            <a:chExt cx="5943600" cy="3070225"/>
          </a:xfrm>
        </p:grpSpPr>
        <p:sp>
          <p:nvSpPr>
            <p:cNvPr id="128109" name="Line 109"/>
            <p:cNvSpPr>
              <a:spLocks noChangeShapeType="1"/>
            </p:cNvSpPr>
            <p:nvPr/>
          </p:nvSpPr>
          <p:spPr bwMode="auto">
            <a:xfrm>
              <a:off x="1371600" y="4419600"/>
              <a:ext cx="1905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0" name="Freeform 110"/>
            <p:cNvSpPr>
              <a:spLocks/>
            </p:cNvSpPr>
            <p:nvPr/>
          </p:nvSpPr>
          <p:spPr bwMode="auto">
            <a:xfrm>
              <a:off x="3051175" y="3592513"/>
              <a:ext cx="241300" cy="830263"/>
            </a:xfrm>
            <a:custGeom>
              <a:avLst/>
              <a:gdLst>
                <a:gd name="T0" fmla="*/ 152 w 152"/>
                <a:gd name="T1" fmla="*/ 523 h 523"/>
                <a:gd name="T2" fmla="*/ 0 w 152"/>
                <a:gd name="T3" fmla="*/ 0 h 523"/>
              </a:gdLst>
              <a:ahLst/>
              <a:cxnLst>
                <a:cxn ang="0">
                  <a:pos x="T0" y="T1"/>
                </a:cxn>
                <a:cxn ang="0">
                  <a:pos x="T2" y="T3"/>
                </a:cxn>
              </a:cxnLst>
              <a:rect l="0" t="0" r="r" b="b"/>
              <a:pathLst>
                <a:path w="152" h="523">
                  <a:moveTo>
                    <a:pt x="152" y="523"/>
                  </a:moveTo>
                  <a:lnTo>
                    <a:pt x="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1" name="Freeform 111"/>
            <p:cNvSpPr>
              <a:spLocks/>
            </p:cNvSpPr>
            <p:nvPr/>
          </p:nvSpPr>
          <p:spPr bwMode="auto">
            <a:xfrm>
              <a:off x="2286000" y="3276600"/>
              <a:ext cx="774700" cy="315913"/>
            </a:xfrm>
            <a:custGeom>
              <a:avLst/>
              <a:gdLst>
                <a:gd name="T0" fmla="*/ 488 w 488"/>
                <a:gd name="T1" fmla="*/ 199 h 199"/>
                <a:gd name="T2" fmla="*/ 0 w 488"/>
                <a:gd name="T3" fmla="*/ 0 h 199"/>
              </a:gdLst>
              <a:ahLst/>
              <a:cxnLst>
                <a:cxn ang="0">
                  <a:pos x="T0" y="T1"/>
                </a:cxn>
                <a:cxn ang="0">
                  <a:pos x="T2" y="T3"/>
                </a:cxn>
              </a:cxnLst>
              <a:rect l="0" t="0" r="r" b="b"/>
              <a:pathLst>
                <a:path w="488" h="199">
                  <a:moveTo>
                    <a:pt x="488" y="199"/>
                  </a:moveTo>
                  <a:lnTo>
                    <a:pt x="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2" name="Freeform 112"/>
            <p:cNvSpPr>
              <a:spLocks/>
            </p:cNvSpPr>
            <p:nvPr/>
          </p:nvSpPr>
          <p:spPr bwMode="auto">
            <a:xfrm>
              <a:off x="2286000" y="3276600"/>
              <a:ext cx="301625" cy="693738"/>
            </a:xfrm>
            <a:custGeom>
              <a:avLst/>
              <a:gdLst>
                <a:gd name="T0" fmla="*/ 0 w 190"/>
                <a:gd name="T1" fmla="*/ 0 h 437"/>
                <a:gd name="T2" fmla="*/ 190 w 190"/>
                <a:gd name="T3" fmla="*/ 437 h 437"/>
              </a:gdLst>
              <a:ahLst/>
              <a:cxnLst>
                <a:cxn ang="0">
                  <a:pos x="T0" y="T1"/>
                </a:cxn>
                <a:cxn ang="0">
                  <a:pos x="T2" y="T3"/>
                </a:cxn>
              </a:cxnLst>
              <a:rect l="0" t="0" r="r" b="b"/>
              <a:pathLst>
                <a:path w="190" h="437">
                  <a:moveTo>
                    <a:pt x="0" y="0"/>
                  </a:moveTo>
                  <a:lnTo>
                    <a:pt x="190" y="437"/>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3" name="Freeform 113"/>
            <p:cNvSpPr>
              <a:spLocks/>
            </p:cNvSpPr>
            <p:nvPr/>
          </p:nvSpPr>
          <p:spPr bwMode="auto">
            <a:xfrm>
              <a:off x="2587625" y="3981450"/>
              <a:ext cx="693738" cy="441325"/>
            </a:xfrm>
            <a:custGeom>
              <a:avLst/>
              <a:gdLst>
                <a:gd name="T0" fmla="*/ 0 w 437"/>
                <a:gd name="T1" fmla="*/ 0 h 278"/>
                <a:gd name="T2" fmla="*/ 437 w 437"/>
                <a:gd name="T3" fmla="*/ 278 h 278"/>
              </a:gdLst>
              <a:ahLst/>
              <a:cxnLst>
                <a:cxn ang="0">
                  <a:pos x="T0" y="T1"/>
                </a:cxn>
                <a:cxn ang="0">
                  <a:pos x="T2" y="T3"/>
                </a:cxn>
              </a:cxnLst>
              <a:rect l="0" t="0" r="r" b="b"/>
              <a:pathLst>
                <a:path w="437" h="278">
                  <a:moveTo>
                    <a:pt x="0" y="0"/>
                  </a:moveTo>
                  <a:lnTo>
                    <a:pt x="437" y="27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4" name="Freeform 114"/>
            <p:cNvSpPr>
              <a:spLocks/>
            </p:cNvSpPr>
            <p:nvPr/>
          </p:nvSpPr>
          <p:spPr bwMode="auto">
            <a:xfrm>
              <a:off x="2052638" y="3276600"/>
              <a:ext cx="233363" cy="693738"/>
            </a:xfrm>
            <a:custGeom>
              <a:avLst/>
              <a:gdLst>
                <a:gd name="T0" fmla="*/ 147 w 147"/>
                <a:gd name="T1" fmla="*/ 0 h 437"/>
                <a:gd name="T2" fmla="*/ 0 w 147"/>
                <a:gd name="T3" fmla="*/ 437 h 437"/>
              </a:gdLst>
              <a:ahLst/>
              <a:cxnLst>
                <a:cxn ang="0">
                  <a:pos x="T0" y="T1"/>
                </a:cxn>
                <a:cxn ang="0">
                  <a:pos x="T2" y="T3"/>
                </a:cxn>
              </a:cxnLst>
              <a:rect l="0" t="0" r="r" b="b"/>
              <a:pathLst>
                <a:path w="147" h="437">
                  <a:moveTo>
                    <a:pt x="147" y="0"/>
                  </a:moveTo>
                  <a:lnTo>
                    <a:pt x="0" y="437"/>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5" name="Freeform 115"/>
            <p:cNvSpPr>
              <a:spLocks/>
            </p:cNvSpPr>
            <p:nvPr/>
          </p:nvSpPr>
          <p:spPr bwMode="auto">
            <a:xfrm>
              <a:off x="1371600" y="3981450"/>
              <a:ext cx="681038" cy="438150"/>
            </a:xfrm>
            <a:custGeom>
              <a:avLst/>
              <a:gdLst>
                <a:gd name="T0" fmla="*/ 429 w 429"/>
                <a:gd name="T1" fmla="*/ 0 h 276"/>
                <a:gd name="T2" fmla="*/ 0 w 429"/>
                <a:gd name="T3" fmla="*/ 276 h 276"/>
              </a:gdLst>
              <a:ahLst/>
              <a:cxnLst>
                <a:cxn ang="0">
                  <a:pos x="T0" y="T1"/>
                </a:cxn>
                <a:cxn ang="0">
                  <a:pos x="T2" y="T3"/>
                </a:cxn>
              </a:cxnLst>
              <a:rect l="0" t="0" r="r" b="b"/>
              <a:pathLst>
                <a:path w="429" h="276">
                  <a:moveTo>
                    <a:pt x="429" y="0"/>
                  </a:moveTo>
                  <a:lnTo>
                    <a:pt x="0" y="276"/>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6" name="Freeform 116"/>
            <p:cNvSpPr>
              <a:spLocks/>
            </p:cNvSpPr>
            <p:nvPr/>
          </p:nvSpPr>
          <p:spPr bwMode="auto">
            <a:xfrm>
              <a:off x="1371600" y="3570288"/>
              <a:ext cx="228600" cy="849313"/>
            </a:xfrm>
            <a:custGeom>
              <a:avLst/>
              <a:gdLst>
                <a:gd name="T0" fmla="*/ 0 w 144"/>
                <a:gd name="T1" fmla="*/ 535 h 535"/>
                <a:gd name="T2" fmla="*/ 144 w 144"/>
                <a:gd name="T3" fmla="*/ 0 h 535"/>
              </a:gdLst>
              <a:ahLst/>
              <a:cxnLst>
                <a:cxn ang="0">
                  <a:pos x="T0" y="T1"/>
                </a:cxn>
                <a:cxn ang="0">
                  <a:pos x="T2" y="T3"/>
                </a:cxn>
              </a:cxnLst>
              <a:rect l="0" t="0" r="r" b="b"/>
              <a:pathLst>
                <a:path w="144" h="535">
                  <a:moveTo>
                    <a:pt x="0" y="535"/>
                  </a:moveTo>
                  <a:lnTo>
                    <a:pt x="144"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7" name="Freeform 117"/>
            <p:cNvSpPr>
              <a:spLocks/>
            </p:cNvSpPr>
            <p:nvPr/>
          </p:nvSpPr>
          <p:spPr bwMode="auto">
            <a:xfrm>
              <a:off x="1589088" y="3276600"/>
              <a:ext cx="696913" cy="304800"/>
            </a:xfrm>
            <a:custGeom>
              <a:avLst/>
              <a:gdLst>
                <a:gd name="T0" fmla="*/ 0 w 439"/>
                <a:gd name="T1" fmla="*/ 192 h 192"/>
                <a:gd name="T2" fmla="*/ 439 w 439"/>
                <a:gd name="T3" fmla="*/ 0 h 192"/>
              </a:gdLst>
              <a:ahLst/>
              <a:cxnLst>
                <a:cxn ang="0">
                  <a:pos x="T0" y="T1"/>
                </a:cxn>
                <a:cxn ang="0">
                  <a:pos x="T2" y="T3"/>
                </a:cxn>
              </a:cxnLst>
              <a:rect l="0" t="0" r="r" b="b"/>
              <a:pathLst>
                <a:path w="439" h="192">
                  <a:moveTo>
                    <a:pt x="0" y="192"/>
                  </a:moveTo>
                  <a:lnTo>
                    <a:pt x="439"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8" name="Oval 118"/>
            <p:cNvSpPr>
              <a:spLocks noChangeArrowheads="1"/>
            </p:cNvSpPr>
            <p:nvPr/>
          </p:nvSpPr>
          <p:spPr bwMode="auto">
            <a:xfrm>
              <a:off x="1295400" y="43434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19" name="Oval 119"/>
            <p:cNvSpPr>
              <a:spLocks noChangeArrowheads="1"/>
            </p:cNvSpPr>
            <p:nvPr/>
          </p:nvSpPr>
          <p:spPr bwMode="auto">
            <a:xfrm>
              <a:off x="1524000" y="35052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20" name="Oval 120"/>
            <p:cNvSpPr>
              <a:spLocks noChangeArrowheads="1"/>
            </p:cNvSpPr>
            <p:nvPr/>
          </p:nvSpPr>
          <p:spPr bwMode="auto">
            <a:xfrm>
              <a:off x="1981200" y="38862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21" name="Oval 121"/>
            <p:cNvSpPr>
              <a:spLocks noChangeArrowheads="1"/>
            </p:cNvSpPr>
            <p:nvPr/>
          </p:nvSpPr>
          <p:spPr bwMode="auto">
            <a:xfrm>
              <a:off x="2209800" y="32004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22" name="Oval 122"/>
            <p:cNvSpPr>
              <a:spLocks noChangeArrowheads="1"/>
            </p:cNvSpPr>
            <p:nvPr/>
          </p:nvSpPr>
          <p:spPr bwMode="auto">
            <a:xfrm rot="14954793">
              <a:off x="3200400" y="43434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23" name="Oval 123"/>
            <p:cNvSpPr>
              <a:spLocks noChangeArrowheads="1"/>
            </p:cNvSpPr>
            <p:nvPr/>
          </p:nvSpPr>
          <p:spPr bwMode="auto">
            <a:xfrm rot="14954793">
              <a:off x="2514600" y="38862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24" name="Oval 124"/>
            <p:cNvSpPr>
              <a:spLocks noChangeArrowheads="1"/>
            </p:cNvSpPr>
            <p:nvPr/>
          </p:nvSpPr>
          <p:spPr bwMode="auto">
            <a:xfrm rot="14954793">
              <a:off x="2971800" y="3505200"/>
              <a:ext cx="152400" cy="1524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25" name="Text Box 125"/>
            <p:cNvSpPr txBox="1">
              <a:spLocks noChangeArrowheads="1"/>
            </p:cNvSpPr>
            <p:nvPr/>
          </p:nvSpPr>
          <p:spPr bwMode="auto">
            <a:xfrm>
              <a:off x="1600200" y="4800600"/>
              <a:ext cx="1225550" cy="40322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r>
                <a:rPr lang="en-US" sz="1800" dirty="0"/>
                <a:t>3-colorable</a:t>
              </a:r>
            </a:p>
          </p:txBody>
        </p:sp>
        <p:grpSp>
          <p:nvGrpSpPr>
            <p:cNvPr id="128126" name="Group 126"/>
            <p:cNvGrpSpPr>
              <a:grpSpLocks/>
            </p:cNvGrpSpPr>
            <p:nvPr/>
          </p:nvGrpSpPr>
          <p:grpSpPr bwMode="auto">
            <a:xfrm>
              <a:off x="4648200" y="2590800"/>
              <a:ext cx="2590800" cy="3070225"/>
              <a:chOff x="2928" y="1296"/>
              <a:chExt cx="1632" cy="1934"/>
            </a:xfrm>
          </p:grpSpPr>
          <p:sp>
            <p:nvSpPr>
              <p:cNvPr id="128127" name="Text Box 127"/>
              <p:cNvSpPr txBox="1">
                <a:spLocks noChangeArrowheads="1"/>
              </p:cNvSpPr>
              <p:nvPr/>
            </p:nvSpPr>
            <p:spPr bwMode="auto">
              <a:xfrm>
                <a:off x="3312" y="2976"/>
                <a:ext cx="1024" cy="254"/>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r>
                  <a:rPr lang="en-US" sz="1800" dirty="0"/>
                  <a:t>Not 3-colorable</a:t>
                </a:r>
              </a:p>
            </p:txBody>
          </p:sp>
          <p:grpSp>
            <p:nvGrpSpPr>
              <p:cNvPr id="128128" name="Group 128"/>
              <p:cNvGrpSpPr>
                <a:grpSpLocks/>
              </p:cNvGrpSpPr>
              <p:nvPr/>
            </p:nvGrpSpPr>
            <p:grpSpPr bwMode="auto">
              <a:xfrm>
                <a:off x="2928" y="1296"/>
                <a:ext cx="1632" cy="1536"/>
                <a:chOff x="2928" y="1296"/>
                <a:chExt cx="1632" cy="1536"/>
              </a:xfrm>
            </p:grpSpPr>
            <p:sp>
              <p:nvSpPr>
                <p:cNvPr id="128129" name="Line 129"/>
                <p:cNvSpPr>
                  <a:spLocks noChangeShapeType="1"/>
                </p:cNvSpPr>
                <p:nvPr/>
              </p:nvSpPr>
              <p:spPr bwMode="auto">
                <a:xfrm>
                  <a:off x="3744" y="1632"/>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0" name="Line 130"/>
                <p:cNvSpPr>
                  <a:spLocks noChangeShapeType="1"/>
                </p:cNvSpPr>
                <p:nvPr/>
              </p:nvSpPr>
              <p:spPr bwMode="auto">
                <a:xfrm flipV="1">
                  <a:off x="3744" y="2016"/>
                  <a:ext cx="528"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1" name="Line 131"/>
                <p:cNvSpPr>
                  <a:spLocks noChangeShapeType="1"/>
                </p:cNvSpPr>
                <p:nvPr/>
              </p:nvSpPr>
              <p:spPr bwMode="auto">
                <a:xfrm>
                  <a:off x="3744" y="2160"/>
                  <a:ext cx="38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2" name="Line 132"/>
                <p:cNvSpPr>
                  <a:spLocks noChangeShapeType="1"/>
                </p:cNvSpPr>
                <p:nvPr/>
              </p:nvSpPr>
              <p:spPr bwMode="auto">
                <a:xfrm flipH="1">
                  <a:off x="3456" y="2160"/>
                  <a:ext cx="288"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3" name="Line 133"/>
                <p:cNvSpPr>
                  <a:spLocks noChangeShapeType="1"/>
                </p:cNvSpPr>
                <p:nvPr/>
              </p:nvSpPr>
              <p:spPr bwMode="auto">
                <a:xfrm flipH="1" flipV="1">
                  <a:off x="3216" y="1968"/>
                  <a:ext cx="52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4" name="Line 134"/>
                <p:cNvSpPr>
                  <a:spLocks noChangeShapeType="1"/>
                </p:cNvSpPr>
                <p:nvPr/>
              </p:nvSpPr>
              <p:spPr bwMode="auto">
                <a:xfrm flipH="1">
                  <a:off x="2976" y="1632"/>
                  <a:ext cx="76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5" name="Line 135"/>
                <p:cNvSpPr>
                  <a:spLocks noChangeShapeType="1"/>
                </p:cNvSpPr>
                <p:nvPr/>
              </p:nvSpPr>
              <p:spPr bwMode="auto">
                <a:xfrm>
                  <a:off x="3744" y="1632"/>
                  <a:ext cx="76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6" name="Line 136"/>
                <p:cNvSpPr>
                  <a:spLocks noChangeShapeType="1"/>
                </p:cNvSpPr>
                <p:nvPr/>
              </p:nvSpPr>
              <p:spPr bwMode="auto">
                <a:xfrm flipH="1" flipV="1">
                  <a:off x="3744" y="1344"/>
                  <a:ext cx="528"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7" name="Line 137"/>
                <p:cNvSpPr>
                  <a:spLocks noChangeShapeType="1"/>
                </p:cNvSpPr>
                <p:nvPr/>
              </p:nvSpPr>
              <p:spPr bwMode="auto">
                <a:xfrm>
                  <a:off x="4272" y="2016"/>
                  <a:ext cx="0" cy="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8" name="Line 138"/>
                <p:cNvSpPr>
                  <a:spLocks noChangeShapeType="1"/>
                </p:cNvSpPr>
                <p:nvPr/>
              </p:nvSpPr>
              <p:spPr bwMode="auto">
                <a:xfrm flipV="1">
                  <a:off x="4128" y="1872"/>
                  <a:ext cx="384"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39" name="Line 139"/>
                <p:cNvSpPr>
                  <a:spLocks noChangeShapeType="1"/>
                </p:cNvSpPr>
                <p:nvPr/>
              </p:nvSpPr>
              <p:spPr bwMode="auto">
                <a:xfrm flipH="1">
                  <a:off x="3312" y="2592"/>
                  <a:ext cx="81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40" name="Line 140"/>
                <p:cNvSpPr>
                  <a:spLocks noChangeShapeType="1"/>
                </p:cNvSpPr>
                <p:nvPr/>
              </p:nvSpPr>
              <p:spPr bwMode="auto">
                <a:xfrm>
                  <a:off x="3456" y="2592"/>
                  <a:ext cx="81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41" name="Line 141"/>
                <p:cNvSpPr>
                  <a:spLocks noChangeShapeType="1"/>
                </p:cNvSpPr>
                <p:nvPr/>
              </p:nvSpPr>
              <p:spPr bwMode="auto">
                <a:xfrm flipH="1" flipV="1">
                  <a:off x="2976" y="1920"/>
                  <a:ext cx="48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42" name="Line 142"/>
                <p:cNvSpPr>
                  <a:spLocks noChangeShapeType="1"/>
                </p:cNvSpPr>
                <p:nvPr/>
              </p:nvSpPr>
              <p:spPr bwMode="auto">
                <a:xfrm flipV="1">
                  <a:off x="3216" y="1344"/>
                  <a:ext cx="528"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43" name="Line 143"/>
                <p:cNvSpPr>
                  <a:spLocks noChangeShapeType="1"/>
                </p:cNvSpPr>
                <p:nvPr/>
              </p:nvSpPr>
              <p:spPr bwMode="auto">
                <a:xfrm>
                  <a:off x="3216" y="1968"/>
                  <a:ext cx="96"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44" name="Line 144"/>
                <p:cNvSpPr>
                  <a:spLocks noChangeShapeType="1"/>
                </p:cNvSpPr>
                <p:nvPr/>
              </p:nvSpPr>
              <p:spPr bwMode="auto">
                <a:xfrm>
                  <a:off x="3312" y="2784"/>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28145" name="Freeform 145"/>
                <p:cNvSpPr>
                  <a:spLocks/>
                </p:cNvSpPr>
                <p:nvPr/>
              </p:nvSpPr>
              <p:spPr bwMode="auto">
                <a:xfrm flipH="1">
                  <a:off x="4272" y="1872"/>
                  <a:ext cx="240" cy="912"/>
                </a:xfrm>
                <a:custGeom>
                  <a:avLst/>
                  <a:gdLst>
                    <a:gd name="T0" fmla="*/ 152 w 152"/>
                    <a:gd name="T1" fmla="*/ 523 h 523"/>
                    <a:gd name="T2" fmla="*/ 0 w 152"/>
                    <a:gd name="T3" fmla="*/ 0 h 523"/>
                  </a:gdLst>
                  <a:ahLst/>
                  <a:cxnLst>
                    <a:cxn ang="0">
                      <a:pos x="T0" y="T1"/>
                    </a:cxn>
                    <a:cxn ang="0">
                      <a:pos x="T2" y="T3"/>
                    </a:cxn>
                  </a:cxnLst>
                  <a:rect l="0" t="0" r="r" b="b"/>
                  <a:pathLst>
                    <a:path w="152" h="523">
                      <a:moveTo>
                        <a:pt x="152" y="523"/>
                      </a:moveTo>
                      <a:lnTo>
                        <a:pt x="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28146" name="Freeform 146"/>
                <p:cNvSpPr>
                  <a:spLocks/>
                </p:cNvSpPr>
                <p:nvPr/>
              </p:nvSpPr>
              <p:spPr bwMode="auto">
                <a:xfrm>
                  <a:off x="3744" y="1344"/>
                  <a:ext cx="768" cy="528"/>
                </a:xfrm>
                <a:custGeom>
                  <a:avLst/>
                  <a:gdLst>
                    <a:gd name="T0" fmla="*/ 488 w 488"/>
                    <a:gd name="T1" fmla="*/ 199 h 199"/>
                    <a:gd name="T2" fmla="*/ 0 w 488"/>
                    <a:gd name="T3" fmla="*/ 0 h 199"/>
                  </a:gdLst>
                  <a:ahLst/>
                  <a:cxnLst>
                    <a:cxn ang="0">
                      <a:pos x="T0" y="T1"/>
                    </a:cxn>
                    <a:cxn ang="0">
                      <a:pos x="T2" y="T3"/>
                    </a:cxn>
                  </a:cxnLst>
                  <a:rect l="0" t="0" r="r" b="b"/>
                  <a:pathLst>
                    <a:path w="488" h="199">
                      <a:moveTo>
                        <a:pt x="488" y="199"/>
                      </a:moveTo>
                      <a:lnTo>
                        <a:pt x="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28147" name="Freeform 147"/>
                <p:cNvSpPr>
                  <a:spLocks/>
                </p:cNvSpPr>
                <p:nvPr/>
              </p:nvSpPr>
              <p:spPr bwMode="auto">
                <a:xfrm flipH="1">
                  <a:off x="2976" y="1920"/>
                  <a:ext cx="336" cy="864"/>
                </a:xfrm>
                <a:custGeom>
                  <a:avLst/>
                  <a:gdLst>
                    <a:gd name="T0" fmla="*/ 0 w 144"/>
                    <a:gd name="T1" fmla="*/ 535 h 535"/>
                    <a:gd name="T2" fmla="*/ 144 w 144"/>
                    <a:gd name="T3" fmla="*/ 0 h 535"/>
                  </a:gdLst>
                  <a:ahLst/>
                  <a:cxnLst>
                    <a:cxn ang="0">
                      <a:pos x="T0" y="T1"/>
                    </a:cxn>
                    <a:cxn ang="0">
                      <a:pos x="T2" y="T3"/>
                    </a:cxn>
                  </a:cxnLst>
                  <a:rect l="0" t="0" r="r" b="b"/>
                  <a:pathLst>
                    <a:path w="144" h="535">
                      <a:moveTo>
                        <a:pt x="0" y="535"/>
                      </a:moveTo>
                      <a:lnTo>
                        <a:pt x="144"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28148" name="Freeform 148"/>
                <p:cNvSpPr>
                  <a:spLocks/>
                </p:cNvSpPr>
                <p:nvPr/>
              </p:nvSpPr>
              <p:spPr bwMode="auto">
                <a:xfrm>
                  <a:off x="2976" y="1344"/>
                  <a:ext cx="768" cy="576"/>
                </a:xfrm>
                <a:custGeom>
                  <a:avLst/>
                  <a:gdLst>
                    <a:gd name="T0" fmla="*/ 0 w 439"/>
                    <a:gd name="T1" fmla="*/ 192 h 192"/>
                    <a:gd name="T2" fmla="*/ 439 w 439"/>
                    <a:gd name="T3" fmla="*/ 0 h 192"/>
                  </a:gdLst>
                  <a:ahLst/>
                  <a:cxnLst>
                    <a:cxn ang="0">
                      <a:pos x="T0" y="T1"/>
                    </a:cxn>
                    <a:cxn ang="0">
                      <a:pos x="T2" y="T3"/>
                    </a:cxn>
                  </a:cxnLst>
                  <a:rect l="0" t="0" r="r" b="b"/>
                  <a:pathLst>
                    <a:path w="439" h="192">
                      <a:moveTo>
                        <a:pt x="0" y="192"/>
                      </a:moveTo>
                      <a:lnTo>
                        <a:pt x="439"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28149" name="Oval 149"/>
                <p:cNvSpPr>
                  <a:spLocks noChangeArrowheads="1"/>
                </p:cNvSpPr>
                <p:nvPr/>
              </p:nvSpPr>
              <p:spPr bwMode="auto">
                <a:xfrm>
                  <a:off x="3264" y="2736"/>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0" name="Oval 150"/>
                <p:cNvSpPr>
                  <a:spLocks noChangeArrowheads="1"/>
                </p:cNvSpPr>
                <p:nvPr/>
              </p:nvSpPr>
              <p:spPr bwMode="auto">
                <a:xfrm>
                  <a:off x="2928" y="1872"/>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1" name="Oval 151"/>
                <p:cNvSpPr>
                  <a:spLocks noChangeArrowheads="1"/>
                </p:cNvSpPr>
                <p:nvPr/>
              </p:nvSpPr>
              <p:spPr bwMode="auto">
                <a:xfrm>
                  <a:off x="3696" y="1584"/>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2" name="Oval 152"/>
                <p:cNvSpPr>
                  <a:spLocks noChangeArrowheads="1"/>
                </p:cNvSpPr>
                <p:nvPr/>
              </p:nvSpPr>
              <p:spPr bwMode="auto">
                <a:xfrm>
                  <a:off x="3696" y="1296"/>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3" name="Oval 153"/>
                <p:cNvSpPr>
                  <a:spLocks noChangeArrowheads="1"/>
                </p:cNvSpPr>
                <p:nvPr/>
              </p:nvSpPr>
              <p:spPr bwMode="auto">
                <a:xfrm rot="-6645207">
                  <a:off x="4224" y="2736"/>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4" name="Oval 154"/>
                <p:cNvSpPr>
                  <a:spLocks noChangeArrowheads="1"/>
                </p:cNvSpPr>
                <p:nvPr/>
              </p:nvSpPr>
              <p:spPr bwMode="auto">
                <a:xfrm rot="-6645207">
                  <a:off x="3168" y="1920"/>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5" name="Oval 155"/>
                <p:cNvSpPr>
                  <a:spLocks noChangeArrowheads="1"/>
                </p:cNvSpPr>
                <p:nvPr/>
              </p:nvSpPr>
              <p:spPr bwMode="auto">
                <a:xfrm rot="-6645207">
                  <a:off x="4464" y="1824"/>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6" name="Oval 156"/>
                <p:cNvSpPr>
                  <a:spLocks noChangeArrowheads="1"/>
                </p:cNvSpPr>
                <p:nvPr/>
              </p:nvSpPr>
              <p:spPr bwMode="auto">
                <a:xfrm rot="-6645207">
                  <a:off x="3696" y="2112"/>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7" name="Oval 157"/>
                <p:cNvSpPr>
                  <a:spLocks noChangeArrowheads="1"/>
                </p:cNvSpPr>
                <p:nvPr/>
              </p:nvSpPr>
              <p:spPr bwMode="auto">
                <a:xfrm rot="-6645207">
                  <a:off x="3408" y="2544"/>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8" name="Oval 158"/>
                <p:cNvSpPr>
                  <a:spLocks noChangeArrowheads="1"/>
                </p:cNvSpPr>
                <p:nvPr/>
              </p:nvSpPr>
              <p:spPr bwMode="auto">
                <a:xfrm rot="-6645207">
                  <a:off x="4080" y="2544"/>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28159" name="Oval 159"/>
                <p:cNvSpPr>
                  <a:spLocks noChangeArrowheads="1"/>
                </p:cNvSpPr>
                <p:nvPr/>
              </p:nvSpPr>
              <p:spPr bwMode="auto">
                <a:xfrm rot="-6645207">
                  <a:off x="4224" y="1968"/>
                  <a:ext cx="96" cy="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grpSp>
        </p:grpSp>
        <p:cxnSp>
          <p:nvCxnSpPr>
            <p:cNvPr id="4" name="Straight Connector 3"/>
            <p:cNvCxnSpPr>
              <a:stCxn id="128124" idx="1"/>
              <a:endCxn id="128123" idx="4"/>
            </p:cNvCxnSpPr>
            <p:nvPr/>
          </p:nvCxnSpPr>
          <p:spPr bwMode="auto">
            <a:xfrm flipH="1">
              <a:off x="2662056" y="3650879"/>
              <a:ext cx="354651" cy="28452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p:cTn id="7" dur="500" fill="hold"/>
                                        <p:tgtEl>
                                          <p:spTgt spid="128002"/>
                                        </p:tgtEl>
                                        <p:attrNameLst>
                                          <p:attrName>ppt_w</p:attrName>
                                        </p:attrNameLst>
                                      </p:cBhvr>
                                      <p:tavLst>
                                        <p:tav tm="0">
                                          <p:val>
                                            <p:fltVal val="0"/>
                                          </p:val>
                                        </p:tav>
                                        <p:tav tm="100000">
                                          <p:val>
                                            <p:strVal val="#ppt_w"/>
                                          </p:val>
                                        </p:tav>
                                      </p:tavLst>
                                    </p:anim>
                                    <p:anim calcmode="lin" valueType="num">
                                      <p:cBhvr>
                                        <p:cTn id="8" dur="500" fill="hold"/>
                                        <p:tgtEl>
                                          <p:spTgt spid="12800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250"/>
                                  </p:stCondLst>
                                  <p:childTnLst>
                                    <p:set>
                                      <p:cBhvr>
                                        <p:cTn id="11" dur="1" fill="hold">
                                          <p:stCondLst>
                                            <p:cond delay="0"/>
                                          </p:stCondLst>
                                        </p:cTn>
                                        <p:tgtEl>
                                          <p:spTgt spid="128029"/>
                                        </p:tgtEl>
                                        <p:attrNameLst>
                                          <p:attrName>style.visibility</p:attrName>
                                        </p:attrNameLst>
                                      </p:cBhvr>
                                      <p:to>
                                        <p:strVal val="visible"/>
                                      </p:to>
                                    </p:set>
                                    <p:animEffect transition="in" filter="wipe(up)">
                                      <p:cBhvr>
                                        <p:cTn id="12" dur="500"/>
                                        <p:tgtEl>
                                          <p:spTgt spid="128029"/>
                                        </p:tgtEl>
                                      </p:cBhvr>
                                    </p:animEffect>
                                  </p:childTnLst>
                                </p:cTn>
                              </p:par>
                            </p:childTnLst>
                          </p:cTn>
                        </p:par>
                        <p:par>
                          <p:cTn id="13" fill="hold">
                            <p:stCondLst>
                              <p:cond delay="1250"/>
                            </p:stCondLst>
                            <p:childTnLst>
                              <p:par>
                                <p:cTn id="14" presetID="22" presetClass="entr" presetSubtype="1" fill="hold" nodeType="after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nimBg="1" autoUpdateAnimBg="0"/>
      <p:bldP spid="12802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3SAT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3-Colorability</a:t>
            </a:r>
          </a:p>
        </p:txBody>
      </p:sp>
      <p:sp>
        <p:nvSpPr>
          <p:cNvPr id="160771" name="Text Box 3"/>
          <p:cNvSpPr txBox="1">
            <a:spLocks noChangeArrowheads="1"/>
          </p:cNvSpPr>
          <p:nvPr/>
        </p:nvSpPr>
        <p:spPr bwMode="auto">
          <a:xfrm>
            <a:off x="381000" y="914400"/>
            <a:ext cx="82454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algn="l" defTabSz="1622425" eaLnBrk="0" hangingPunct="0">
              <a:defRPr sz="2400">
                <a:solidFill>
                  <a:schemeClr val="tx1"/>
                </a:solidFill>
                <a:latin typeface="Times New Roman" pitchFamily="18" charset="0"/>
              </a:defRPr>
            </a:lvl1pPr>
            <a:lvl2pPr algn="l" defTabSz="1622425" eaLnBrk="0" hangingPunct="0">
              <a:defRPr sz="2400">
                <a:solidFill>
                  <a:schemeClr val="tx1"/>
                </a:solidFill>
                <a:latin typeface="Times New Roman" pitchFamily="18" charset="0"/>
              </a:defRPr>
            </a:lvl2pPr>
            <a:lvl3pPr algn="l" defTabSz="1622425" eaLnBrk="0" hangingPunct="0">
              <a:defRPr sz="2400">
                <a:solidFill>
                  <a:schemeClr val="tx1"/>
                </a:solidFill>
                <a:latin typeface="Times New Roman" pitchFamily="18" charset="0"/>
              </a:defRPr>
            </a:lvl3pPr>
            <a:lvl4pPr algn="l" defTabSz="1622425" eaLnBrk="0" hangingPunct="0">
              <a:defRPr sz="2400">
                <a:solidFill>
                  <a:schemeClr val="tx1"/>
                </a:solidFill>
                <a:latin typeface="Times New Roman" pitchFamily="18" charset="0"/>
              </a:defRPr>
            </a:lvl4pPr>
            <a:lvl5pPr algn="l" defTabSz="1622425" eaLnBrk="0" hangingPunct="0">
              <a:defRPr sz="2400">
                <a:solidFill>
                  <a:schemeClr val="tx1"/>
                </a:solidFill>
                <a:latin typeface="Times New Roman" pitchFamily="18" charset="0"/>
              </a:defRPr>
            </a:lvl5pPr>
            <a:lvl6pPr defTabSz="1622425" eaLnBrk="0" fontAlgn="base" hangingPunct="0">
              <a:spcBef>
                <a:spcPct val="0"/>
              </a:spcBef>
              <a:spcAft>
                <a:spcPct val="0"/>
              </a:spcAft>
              <a:defRPr sz="2400">
                <a:solidFill>
                  <a:schemeClr val="tx1"/>
                </a:solidFill>
                <a:latin typeface="Times New Roman" pitchFamily="18" charset="0"/>
              </a:defRPr>
            </a:lvl6pPr>
            <a:lvl7pPr defTabSz="1622425" eaLnBrk="0" fontAlgn="base" hangingPunct="0">
              <a:spcBef>
                <a:spcPct val="0"/>
              </a:spcBef>
              <a:spcAft>
                <a:spcPct val="0"/>
              </a:spcAft>
              <a:defRPr sz="2400">
                <a:solidFill>
                  <a:schemeClr val="tx1"/>
                </a:solidFill>
                <a:latin typeface="Times New Roman" pitchFamily="18" charset="0"/>
              </a:defRPr>
            </a:lvl7pPr>
            <a:lvl8pPr defTabSz="1622425" eaLnBrk="0" fontAlgn="base" hangingPunct="0">
              <a:spcBef>
                <a:spcPct val="0"/>
              </a:spcBef>
              <a:spcAft>
                <a:spcPct val="0"/>
              </a:spcAft>
              <a:defRPr sz="2400">
                <a:solidFill>
                  <a:schemeClr val="tx1"/>
                </a:solidFill>
                <a:latin typeface="Times New Roman" pitchFamily="18" charset="0"/>
              </a:defRPr>
            </a:lvl8pPr>
            <a:lvl9pPr defTabSz="16224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rgbClr val="CC0000"/>
                </a:solidFill>
              </a:rPr>
              <a:t>Reduction:</a:t>
            </a:r>
            <a:r>
              <a:rPr lang="en-US" sz="2000"/>
              <a:t> 	Given any 3-CNF-SAT formula </a:t>
            </a:r>
            <a:r>
              <a:rPr lang="en-US" sz="2000">
                <a:sym typeface="Symbol" pitchFamily="18" charset="2"/>
              </a:rPr>
              <a:t>,  i</a:t>
            </a:r>
            <a:r>
              <a:rPr lang="en-US" sz="2000"/>
              <a:t>n time polynomial in |</a:t>
            </a:r>
            <a:r>
              <a:rPr lang="en-US" sz="2000">
                <a:sym typeface="Symbol" pitchFamily="18" charset="2"/>
              </a:rPr>
              <a:t></a:t>
            </a:r>
            <a:r>
              <a:rPr lang="en-US" sz="2000"/>
              <a:t>|,  </a:t>
            </a:r>
            <a:br>
              <a:rPr lang="en-US" sz="2000"/>
            </a:br>
            <a:r>
              <a:rPr lang="en-US" sz="2000"/>
              <a:t>	transforms </a:t>
            </a:r>
            <a:r>
              <a:rPr lang="en-US" sz="2000">
                <a:sym typeface="Symbol" pitchFamily="18" charset="2"/>
              </a:rPr>
              <a:t></a:t>
            </a:r>
            <a:r>
              <a:rPr lang="en-US" sz="2000"/>
              <a:t> to a graph G such that </a:t>
            </a:r>
            <a:br>
              <a:rPr lang="en-US" sz="2000"/>
            </a:br>
            <a:r>
              <a:rPr lang="en-US" sz="2000"/>
              <a:t>	</a:t>
            </a:r>
            <a:r>
              <a:rPr lang="en-US" b="1">
                <a:solidFill>
                  <a:schemeClr val="hlink"/>
                </a:solidFill>
                <a:sym typeface="Symbol" pitchFamily="18" charset="2"/>
              </a:rPr>
              <a:t> is satisfiable    </a:t>
            </a:r>
            <a:r>
              <a:rPr lang="en-US" sz="2800" b="1">
                <a:solidFill>
                  <a:schemeClr val="hlink"/>
                </a:solidFill>
                <a:sym typeface="Symbol" pitchFamily="18" charset="2"/>
              </a:rPr>
              <a:t></a:t>
            </a:r>
            <a:r>
              <a:rPr lang="en-US" b="1">
                <a:solidFill>
                  <a:schemeClr val="hlink"/>
                </a:solidFill>
                <a:sym typeface="Symbol" pitchFamily="18" charset="2"/>
              </a:rPr>
              <a:t>    G is 3-colorable.</a:t>
            </a:r>
          </a:p>
        </p:txBody>
      </p:sp>
      <p:sp>
        <p:nvSpPr>
          <p:cNvPr id="160772" name="Text Box 4"/>
          <p:cNvSpPr txBox="1">
            <a:spLocks noChangeArrowheads="1"/>
          </p:cNvSpPr>
          <p:nvPr/>
        </p:nvSpPr>
        <p:spPr bwMode="auto">
          <a:xfrm>
            <a:off x="2743200" y="3200400"/>
            <a:ext cx="3367088" cy="415925"/>
          </a:xfrm>
          <a:prstGeom prst="rect">
            <a:avLst/>
          </a:prstGeom>
          <a:solidFill>
            <a:schemeClr val="accent3">
              <a:lumMod val="9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p>
            <a:pPr algn="l"/>
            <a:r>
              <a:rPr lang="en-US" sz="2000" dirty="0"/>
              <a:t>STEP 1:  The control assembly</a:t>
            </a:r>
          </a:p>
        </p:txBody>
      </p:sp>
      <p:grpSp>
        <p:nvGrpSpPr>
          <p:cNvPr id="160773" name="Group 5"/>
          <p:cNvGrpSpPr>
            <a:grpSpLocks/>
          </p:cNvGrpSpPr>
          <p:nvPr/>
        </p:nvGrpSpPr>
        <p:grpSpPr bwMode="auto">
          <a:xfrm>
            <a:off x="3352800" y="4267200"/>
            <a:ext cx="2232025" cy="1779588"/>
            <a:chOff x="1680" y="1920"/>
            <a:chExt cx="1406" cy="1121"/>
          </a:xfrm>
        </p:grpSpPr>
        <p:sp>
          <p:nvSpPr>
            <p:cNvPr id="160774" name="Line 6"/>
            <p:cNvSpPr>
              <a:spLocks noChangeShapeType="1"/>
            </p:cNvSpPr>
            <p:nvPr/>
          </p:nvSpPr>
          <p:spPr bwMode="auto">
            <a:xfrm>
              <a:off x="1824" y="2064"/>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60775" name="Line 7"/>
            <p:cNvSpPr>
              <a:spLocks noChangeShapeType="1"/>
            </p:cNvSpPr>
            <p:nvPr/>
          </p:nvSpPr>
          <p:spPr bwMode="auto">
            <a:xfrm flipH="1">
              <a:off x="2352" y="2064"/>
              <a:ext cx="576"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60776" name="Line 8"/>
            <p:cNvSpPr>
              <a:spLocks noChangeShapeType="1"/>
            </p:cNvSpPr>
            <p:nvPr/>
          </p:nvSpPr>
          <p:spPr bwMode="auto">
            <a:xfrm flipH="1" flipV="1">
              <a:off x="1824" y="2064"/>
              <a:ext cx="528"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60777" name="Oval 9"/>
            <p:cNvSpPr>
              <a:spLocks noChangeArrowheads="1"/>
            </p:cNvSpPr>
            <p:nvPr/>
          </p:nvSpPr>
          <p:spPr bwMode="auto">
            <a:xfrm>
              <a:off x="1680" y="1920"/>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a:solidFill>
                    <a:schemeClr val="bg1"/>
                  </a:solidFill>
                </a:rPr>
                <a:t>T</a:t>
              </a:r>
            </a:p>
          </p:txBody>
        </p:sp>
        <p:sp>
          <p:nvSpPr>
            <p:cNvPr id="160778" name="Oval 10"/>
            <p:cNvSpPr>
              <a:spLocks noChangeArrowheads="1"/>
            </p:cNvSpPr>
            <p:nvPr/>
          </p:nvSpPr>
          <p:spPr bwMode="auto">
            <a:xfrm>
              <a:off x="2791" y="1920"/>
              <a:ext cx="295" cy="305"/>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F</a:t>
              </a:r>
            </a:p>
          </p:txBody>
        </p:sp>
        <p:sp>
          <p:nvSpPr>
            <p:cNvPr id="160779" name="Oval 11"/>
            <p:cNvSpPr>
              <a:spLocks noChangeArrowheads="1"/>
            </p:cNvSpPr>
            <p:nvPr/>
          </p:nvSpPr>
          <p:spPr bwMode="auto">
            <a:xfrm>
              <a:off x="2208" y="2736"/>
              <a:ext cx="325" cy="305"/>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C</a:t>
              </a:r>
            </a:p>
          </p:txBody>
        </p:sp>
      </p:grpSp>
      <p:grpSp>
        <p:nvGrpSpPr>
          <p:cNvPr id="160780" name="Group 12"/>
          <p:cNvGrpSpPr>
            <a:grpSpLocks/>
          </p:cNvGrpSpPr>
          <p:nvPr/>
        </p:nvGrpSpPr>
        <p:grpSpPr bwMode="auto">
          <a:xfrm>
            <a:off x="3200400" y="3810000"/>
            <a:ext cx="2527300" cy="2682875"/>
            <a:chOff x="3024" y="2112"/>
            <a:chExt cx="1592" cy="1690"/>
          </a:xfrm>
        </p:grpSpPr>
        <p:sp>
          <p:nvSpPr>
            <p:cNvPr id="160781" name="Text Box 13"/>
            <p:cNvSpPr txBox="1">
              <a:spLocks noChangeArrowheads="1"/>
            </p:cNvSpPr>
            <p:nvPr/>
          </p:nvSpPr>
          <p:spPr bwMode="auto">
            <a:xfrm>
              <a:off x="3024" y="211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True</a:t>
              </a:r>
            </a:p>
          </p:txBody>
        </p:sp>
        <p:sp>
          <p:nvSpPr>
            <p:cNvPr id="160782" name="Text Box 14"/>
            <p:cNvSpPr txBox="1">
              <a:spLocks noChangeArrowheads="1"/>
            </p:cNvSpPr>
            <p:nvPr/>
          </p:nvSpPr>
          <p:spPr bwMode="auto">
            <a:xfrm>
              <a:off x="4163" y="2112"/>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False</a:t>
              </a:r>
            </a:p>
          </p:txBody>
        </p:sp>
        <p:sp>
          <p:nvSpPr>
            <p:cNvPr id="160783" name="Text Box 15"/>
            <p:cNvSpPr txBox="1">
              <a:spLocks noChangeArrowheads="1"/>
            </p:cNvSpPr>
            <p:nvPr/>
          </p:nvSpPr>
          <p:spPr bwMode="auto">
            <a:xfrm>
              <a:off x="3520" y="3552"/>
              <a:ext cx="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Control</a:t>
              </a:r>
            </a:p>
          </p:txBody>
        </p:sp>
      </p:grpSp>
      <p:sp>
        <p:nvSpPr>
          <p:cNvPr id="160784" name="Text Box 16"/>
          <p:cNvSpPr txBox="1">
            <a:spLocks noChangeArrowheads="1"/>
          </p:cNvSpPr>
          <p:nvPr/>
        </p:nvSpPr>
        <p:spPr bwMode="auto">
          <a:xfrm>
            <a:off x="2057400" y="2209800"/>
            <a:ext cx="4886325" cy="841375"/>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p>
            <a:r>
              <a:rPr lang="en-US" dirty="0"/>
              <a:t>G will be constructed from </a:t>
            </a:r>
            <a:r>
              <a:rPr lang="en-US" dirty="0">
                <a:latin typeface="Symbol" pitchFamily="18" charset="2"/>
              </a:rPr>
              <a:t>F</a:t>
            </a:r>
            <a:r>
              <a:rPr lang="en-US" dirty="0"/>
              <a:t> </a:t>
            </a:r>
            <a:br>
              <a:rPr lang="en-US" dirty="0"/>
            </a:br>
            <a:r>
              <a:rPr lang="en-US" dirty="0"/>
              <a:t>by assembling suitable pieces together</a:t>
            </a:r>
          </a:p>
        </p:txBody>
      </p:sp>
      <p:sp>
        <p:nvSpPr>
          <p:cNvPr id="2" name="Slide Number Placeholder 1"/>
          <p:cNvSpPr>
            <a:spLocks noGrp="1"/>
          </p:cNvSpPr>
          <p:nvPr>
            <p:ph type="sldNum" sz="quarter" idx="12"/>
          </p:nvPr>
        </p:nvSpPr>
        <p:spPr/>
        <p:txBody>
          <a:bodyPr/>
          <a:lstStyle/>
          <a:p>
            <a:fld id="{3EDEDE8A-5CF4-4A0F-9B71-AAD942558277}"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p:cTn id="7" dur="500" fill="hold"/>
                                        <p:tgtEl>
                                          <p:spTgt spid="160770"/>
                                        </p:tgtEl>
                                        <p:attrNameLst>
                                          <p:attrName>ppt_w</p:attrName>
                                        </p:attrNameLst>
                                      </p:cBhvr>
                                      <p:tavLst>
                                        <p:tav tm="0">
                                          <p:val>
                                            <p:fltVal val="0"/>
                                          </p:val>
                                        </p:tav>
                                        <p:tav tm="100000">
                                          <p:val>
                                            <p:strVal val="#ppt_w"/>
                                          </p:val>
                                        </p:tav>
                                      </p:tavLst>
                                    </p:anim>
                                    <p:anim calcmode="lin" valueType="num">
                                      <p:cBhvr>
                                        <p:cTn id="8" dur="500" fill="hold"/>
                                        <p:tgtEl>
                                          <p:spTgt spid="16077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0771"/>
                                        </p:tgtEl>
                                        <p:attrNameLst>
                                          <p:attrName>style.visibility</p:attrName>
                                        </p:attrNameLst>
                                      </p:cBhvr>
                                      <p:to>
                                        <p:strVal val="visible"/>
                                      </p:to>
                                    </p:set>
                                    <p:animEffect transition="in" filter="wipe(up)">
                                      <p:cBhvr>
                                        <p:cTn id="13" dur="500"/>
                                        <p:tgtEl>
                                          <p:spTgt spid="1607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0784"/>
                                        </p:tgtEl>
                                        <p:attrNameLst>
                                          <p:attrName>style.visibility</p:attrName>
                                        </p:attrNameLst>
                                      </p:cBhvr>
                                      <p:to>
                                        <p:strVal val="visible"/>
                                      </p:to>
                                    </p:set>
                                    <p:animEffect transition="in" filter="wipe(left)">
                                      <p:cBhvr>
                                        <p:cTn id="18" dur="500"/>
                                        <p:tgtEl>
                                          <p:spTgt spid="16078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0772"/>
                                        </p:tgtEl>
                                        <p:attrNameLst>
                                          <p:attrName>style.visibility</p:attrName>
                                        </p:attrNameLst>
                                      </p:cBhvr>
                                      <p:to>
                                        <p:strVal val="visible"/>
                                      </p:to>
                                    </p:set>
                                    <p:animEffect transition="in" filter="wipe(left)">
                                      <p:cBhvr>
                                        <p:cTn id="23" dur="500"/>
                                        <p:tgtEl>
                                          <p:spTgt spid="1607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60773"/>
                                        </p:tgtEl>
                                        <p:attrNameLst>
                                          <p:attrName>style.visibility</p:attrName>
                                        </p:attrNameLst>
                                      </p:cBhvr>
                                      <p:to>
                                        <p:strVal val="visible"/>
                                      </p:to>
                                    </p:set>
                                    <p:animEffect transition="in" filter="dissolve">
                                      <p:cBhvr>
                                        <p:cTn id="28" dur="500"/>
                                        <p:tgtEl>
                                          <p:spTgt spid="1607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160780"/>
                                        </p:tgtEl>
                                        <p:attrNameLst>
                                          <p:attrName>style.visibility</p:attrName>
                                        </p:attrNameLst>
                                      </p:cBhvr>
                                      <p:to>
                                        <p:strVal val="visible"/>
                                      </p:to>
                                    </p:set>
                                    <p:anim calcmode="lin" valueType="num">
                                      <p:cBhvr>
                                        <p:cTn id="33" dur="500" fill="hold"/>
                                        <p:tgtEl>
                                          <p:spTgt spid="160780"/>
                                        </p:tgtEl>
                                        <p:attrNameLst>
                                          <p:attrName>ppt_w</p:attrName>
                                        </p:attrNameLst>
                                      </p:cBhvr>
                                      <p:tavLst>
                                        <p:tav tm="0">
                                          <p:val>
                                            <p:fltVal val="0"/>
                                          </p:val>
                                        </p:tav>
                                        <p:tav tm="100000">
                                          <p:val>
                                            <p:strVal val="#ppt_w"/>
                                          </p:val>
                                        </p:tav>
                                      </p:tavLst>
                                    </p:anim>
                                    <p:anim calcmode="lin" valueType="num">
                                      <p:cBhvr>
                                        <p:cTn id="34" dur="500" fill="hold"/>
                                        <p:tgtEl>
                                          <p:spTgt spid="1607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nimBg="1" autoUpdateAnimBg="0"/>
      <p:bldP spid="160771" grpId="0" autoUpdateAnimBg="0"/>
      <p:bldP spid="160772" grpId="0" animBg="1" autoUpdateAnimBg="0"/>
      <p:bldP spid="16078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hlink"/>
                </a:solidFill>
                <a:latin typeface="Arial Rounded MT Bold" pitchFamily="34" charset="0"/>
              </a:rPr>
              <a:t>3SAT</a:t>
            </a:r>
            <a:r>
              <a:rPr lang="en-US" sz="2800">
                <a:solidFill>
                  <a:schemeClr val="tx1"/>
                </a:solidFill>
                <a:latin typeface="Arial Rounded MT Bold" pitchFamily="34" charset="0"/>
              </a:rPr>
              <a:t>    </a:t>
            </a:r>
            <a:r>
              <a:rPr lang="en-US" sz="2800">
                <a:solidFill>
                  <a:schemeClr val="tx1"/>
                </a:solidFill>
                <a:latin typeface="Arial Rounded MT Bold" pitchFamily="34" charset="0"/>
                <a:sym typeface="Symbol" pitchFamily="18" charset="2"/>
              </a:rPr>
              <a:t></a:t>
            </a:r>
            <a:r>
              <a:rPr lang="en-US" sz="2800" baseline="-25000">
                <a:solidFill>
                  <a:schemeClr val="tx1"/>
                </a:solidFill>
                <a:latin typeface="Arial Rounded MT Bold" pitchFamily="34" charset="0"/>
              </a:rPr>
              <a:t>P </a:t>
            </a:r>
            <a:r>
              <a:rPr lang="en-US" sz="2800">
                <a:solidFill>
                  <a:schemeClr val="tx1"/>
                </a:solidFill>
                <a:latin typeface="Arial Rounded MT Bold" pitchFamily="34" charset="0"/>
              </a:rPr>
              <a:t>  </a:t>
            </a:r>
            <a:r>
              <a:rPr lang="en-US" sz="2800">
                <a:solidFill>
                  <a:srgbClr val="CC0000"/>
                </a:solidFill>
                <a:latin typeface="Arial Rounded MT Bold" pitchFamily="34" charset="0"/>
              </a:rPr>
              <a:t>3-Colorability</a:t>
            </a:r>
          </a:p>
        </p:txBody>
      </p:sp>
      <p:sp>
        <p:nvSpPr>
          <p:cNvPr id="129028" name="Text Box 4"/>
          <p:cNvSpPr txBox="1">
            <a:spLocks noChangeArrowheads="1"/>
          </p:cNvSpPr>
          <p:nvPr/>
        </p:nvSpPr>
        <p:spPr bwMode="auto">
          <a:xfrm>
            <a:off x="2133600" y="990600"/>
            <a:ext cx="4457700" cy="415925"/>
          </a:xfrm>
          <a:prstGeom prst="rect">
            <a:avLst/>
          </a:prstGeom>
          <a:solidFill>
            <a:schemeClr val="accent3">
              <a:lumMod val="9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p>
            <a:pPr algn="l"/>
            <a:r>
              <a:rPr lang="en-US" sz="2000" dirty="0"/>
              <a:t>STEP 2: The assembly of Boolean literals</a:t>
            </a:r>
          </a:p>
        </p:txBody>
      </p:sp>
      <p:grpSp>
        <p:nvGrpSpPr>
          <p:cNvPr id="129070" name="Group 46"/>
          <p:cNvGrpSpPr>
            <a:grpSpLocks/>
          </p:cNvGrpSpPr>
          <p:nvPr/>
        </p:nvGrpSpPr>
        <p:grpSpPr bwMode="auto">
          <a:xfrm>
            <a:off x="914400" y="2133600"/>
            <a:ext cx="7102475" cy="2614613"/>
            <a:chOff x="576" y="1344"/>
            <a:chExt cx="4474" cy="1647"/>
          </a:xfrm>
        </p:grpSpPr>
        <p:sp>
          <p:nvSpPr>
            <p:cNvPr id="129047" name="Line 23"/>
            <p:cNvSpPr>
              <a:spLocks noChangeShapeType="1"/>
            </p:cNvSpPr>
            <p:nvPr/>
          </p:nvSpPr>
          <p:spPr bwMode="auto">
            <a:xfrm flipH="1">
              <a:off x="1296" y="1920"/>
              <a:ext cx="1392"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46" name="Line 22"/>
            <p:cNvSpPr>
              <a:spLocks noChangeShapeType="1"/>
            </p:cNvSpPr>
            <p:nvPr/>
          </p:nvSpPr>
          <p:spPr bwMode="auto">
            <a:xfrm flipH="1">
              <a:off x="720" y="1920"/>
              <a:ext cx="1968"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45" name="Line 21"/>
            <p:cNvSpPr>
              <a:spLocks noChangeShapeType="1"/>
            </p:cNvSpPr>
            <p:nvPr/>
          </p:nvSpPr>
          <p:spPr bwMode="auto">
            <a:xfrm>
              <a:off x="720" y="28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9041" name="Oval 17"/>
            <p:cNvSpPr>
              <a:spLocks noChangeArrowheads="1"/>
            </p:cNvSpPr>
            <p:nvPr/>
          </p:nvSpPr>
          <p:spPr bwMode="auto">
            <a:xfrm>
              <a:off x="576" y="2688"/>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1</a:t>
              </a:r>
            </a:p>
          </p:txBody>
        </p:sp>
        <p:grpSp>
          <p:nvGrpSpPr>
            <p:cNvPr id="129044" name="Group 20"/>
            <p:cNvGrpSpPr>
              <a:grpSpLocks/>
            </p:cNvGrpSpPr>
            <p:nvPr/>
          </p:nvGrpSpPr>
          <p:grpSpPr bwMode="auto">
            <a:xfrm>
              <a:off x="1152" y="2688"/>
              <a:ext cx="298" cy="303"/>
              <a:chOff x="1872" y="2592"/>
              <a:chExt cx="298" cy="303"/>
            </a:xfrm>
          </p:grpSpPr>
          <p:sp>
            <p:nvSpPr>
              <p:cNvPr id="129042" name="Oval 18"/>
              <p:cNvSpPr>
                <a:spLocks noChangeArrowheads="1"/>
              </p:cNvSpPr>
              <p:nvPr/>
            </p:nvSpPr>
            <p:spPr bwMode="auto">
              <a:xfrm>
                <a:off x="1872" y="259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1</a:t>
                </a:r>
              </a:p>
            </p:txBody>
          </p:sp>
          <p:sp>
            <p:nvSpPr>
              <p:cNvPr id="129043" name="Line 19"/>
              <p:cNvSpPr>
                <a:spLocks noChangeShapeType="1"/>
              </p:cNvSpPr>
              <p:nvPr/>
            </p:nvSpPr>
            <p:spPr bwMode="auto">
              <a:xfrm>
                <a:off x="1968" y="268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129048" name="Line 24"/>
            <p:cNvSpPr>
              <a:spLocks noChangeShapeType="1"/>
            </p:cNvSpPr>
            <p:nvPr/>
          </p:nvSpPr>
          <p:spPr bwMode="auto">
            <a:xfrm flipH="1">
              <a:off x="2448" y="1920"/>
              <a:ext cx="24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49" name="Line 25"/>
            <p:cNvSpPr>
              <a:spLocks noChangeShapeType="1"/>
            </p:cNvSpPr>
            <p:nvPr/>
          </p:nvSpPr>
          <p:spPr bwMode="auto">
            <a:xfrm flipH="1">
              <a:off x="1872" y="1920"/>
              <a:ext cx="864"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50" name="Line 26"/>
            <p:cNvSpPr>
              <a:spLocks noChangeShapeType="1"/>
            </p:cNvSpPr>
            <p:nvPr/>
          </p:nvSpPr>
          <p:spPr bwMode="auto">
            <a:xfrm>
              <a:off x="1872" y="28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9051" name="Oval 27"/>
            <p:cNvSpPr>
              <a:spLocks noChangeArrowheads="1"/>
            </p:cNvSpPr>
            <p:nvPr/>
          </p:nvSpPr>
          <p:spPr bwMode="auto">
            <a:xfrm>
              <a:off x="1728" y="2688"/>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2</a:t>
              </a:r>
            </a:p>
          </p:txBody>
        </p:sp>
        <p:grpSp>
          <p:nvGrpSpPr>
            <p:cNvPr id="129052" name="Group 28"/>
            <p:cNvGrpSpPr>
              <a:grpSpLocks/>
            </p:cNvGrpSpPr>
            <p:nvPr/>
          </p:nvGrpSpPr>
          <p:grpSpPr bwMode="auto">
            <a:xfrm>
              <a:off x="2304" y="2688"/>
              <a:ext cx="298" cy="303"/>
              <a:chOff x="1872" y="2592"/>
              <a:chExt cx="298" cy="303"/>
            </a:xfrm>
          </p:grpSpPr>
          <p:sp>
            <p:nvSpPr>
              <p:cNvPr id="129053" name="Oval 29"/>
              <p:cNvSpPr>
                <a:spLocks noChangeArrowheads="1"/>
              </p:cNvSpPr>
              <p:nvPr/>
            </p:nvSpPr>
            <p:spPr bwMode="auto">
              <a:xfrm>
                <a:off x="1872" y="259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a:t>x</a:t>
                </a:r>
                <a:r>
                  <a:rPr lang="en-US" sz="2000" baseline="-25000"/>
                  <a:t>2</a:t>
                </a:r>
              </a:p>
            </p:txBody>
          </p:sp>
          <p:sp>
            <p:nvSpPr>
              <p:cNvPr id="129054" name="Line 30"/>
              <p:cNvSpPr>
                <a:spLocks noChangeShapeType="1"/>
              </p:cNvSpPr>
              <p:nvPr/>
            </p:nvSpPr>
            <p:spPr bwMode="auto">
              <a:xfrm>
                <a:off x="1968" y="268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129055" name="Line 31"/>
            <p:cNvSpPr>
              <a:spLocks noChangeShapeType="1"/>
            </p:cNvSpPr>
            <p:nvPr/>
          </p:nvSpPr>
          <p:spPr bwMode="auto">
            <a:xfrm>
              <a:off x="2688" y="1920"/>
              <a:ext cx="816"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56" name="Line 32"/>
            <p:cNvSpPr>
              <a:spLocks noChangeShapeType="1"/>
            </p:cNvSpPr>
            <p:nvPr/>
          </p:nvSpPr>
          <p:spPr bwMode="auto">
            <a:xfrm>
              <a:off x="2688" y="1920"/>
              <a:ext cx="24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57" name="Line 33"/>
            <p:cNvSpPr>
              <a:spLocks noChangeShapeType="1"/>
            </p:cNvSpPr>
            <p:nvPr/>
          </p:nvSpPr>
          <p:spPr bwMode="auto">
            <a:xfrm>
              <a:off x="2928" y="28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9058" name="Oval 34"/>
            <p:cNvSpPr>
              <a:spLocks noChangeArrowheads="1"/>
            </p:cNvSpPr>
            <p:nvPr/>
          </p:nvSpPr>
          <p:spPr bwMode="auto">
            <a:xfrm>
              <a:off x="2784" y="2688"/>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3</a:t>
              </a:r>
            </a:p>
          </p:txBody>
        </p:sp>
        <p:grpSp>
          <p:nvGrpSpPr>
            <p:cNvPr id="129059" name="Group 35"/>
            <p:cNvGrpSpPr>
              <a:grpSpLocks/>
            </p:cNvGrpSpPr>
            <p:nvPr/>
          </p:nvGrpSpPr>
          <p:grpSpPr bwMode="auto">
            <a:xfrm>
              <a:off x="3360" y="2688"/>
              <a:ext cx="298" cy="303"/>
              <a:chOff x="1872" y="2592"/>
              <a:chExt cx="298" cy="303"/>
            </a:xfrm>
          </p:grpSpPr>
          <p:sp>
            <p:nvSpPr>
              <p:cNvPr id="129060" name="Oval 36"/>
              <p:cNvSpPr>
                <a:spLocks noChangeArrowheads="1"/>
              </p:cNvSpPr>
              <p:nvPr/>
            </p:nvSpPr>
            <p:spPr bwMode="auto">
              <a:xfrm>
                <a:off x="1872" y="259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3</a:t>
                </a:r>
              </a:p>
            </p:txBody>
          </p:sp>
          <p:sp>
            <p:nvSpPr>
              <p:cNvPr id="129061" name="Line 37"/>
              <p:cNvSpPr>
                <a:spLocks noChangeShapeType="1"/>
              </p:cNvSpPr>
              <p:nvPr/>
            </p:nvSpPr>
            <p:spPr bwMode="auto">
              <a:xfrm>
                <a:off x="1968" y="268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129062" name="Line 38"/>
            <p:cNvSpPr>
              <a:spLocks noChangeShapeType="1"/>
            </p:cNvSpPr>
            <p:nvPr/>
          </p:nvSpPr>
          <p:spPr bwMode="auto">
            <a:xfrm>
              <a:off x="2688" y="1920"/>
              <a:ext cx="2208"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63" name="Line 39"/>
            <p:cNvSpPr>
              <a:spLocks noChangeShapeType="1"/>
            </p:cNvSpPr>
            <p:nvPr/>
          </p:nvSpPr>
          <p:spPr bwMode="auto">
            <a:xfrm>
              <a:off x="2688" y="1920"/>
              <a:ext cx="1632"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64" name="Line 40"/>
            <p:cNvSpPr>
              <a:spLocks noChangeShapeType="1"/>
            </p:cNvSpPr>
            <p:nvPr/>
          </p:nvSpPr>
          <p:spPr bwMode="auto">
            <a:xfrm>
              <a:off x="4320" y="283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9065" name="Oval 41"/>
            <p:cNvSpPr>
              <a:spLocks noChangeArrowheads="1"/>
            </p:cNvSpPr>
            <p:nvPr/>
          </p:nvSpPr>
          <p:spPr bwMode="auto">
            <a:xfrm>
              <a:off x="4176" y="2688"/>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err="1"/>
                <a:t>x</a:t>
              </a:r>
              <a:r>
                <a:rPr lang="en-US" sz="2000" baseline="-25000" dirty="0" err="1"/>
                <a:t>n</a:t>
              </a:r>
              <a:endParaRPr lang="en-US" sz="2000" baseline="-25000" dirty="0"/>
            </a:p>
          </p:txBody>
        </p:sp>
        <p:grpSp>
          <p:nvGrpSpPr>
            <p:cNvPr id="129066" name="Group 42"/>
            <p:cNvGrpSpPr>
              <a:grpSpLocks/>
            </p:cNvGrpSpPr>
            <p:nvPr/>
          </p:nvGrpSpPr>
          <p:grpSpPr bwMode="auto">
            <a:xfrm>
              <a:off x="4752" y="2688"/>
              <a:ext cx="298" cy="303"/>
              <a:chOff x="1872" y="2592"/>
              <a:chExt cx="298" cy="303"/>
            </a:xfrm>
          </p:grpSpPr>
          <p:sp>
            <p:nvSpPr>
              <p:cNvPr id="129067" name="Oval 43"/>
              <p:cNvSpPr>
                <a:spLocks noChangeArrowheads="1"/>
              </p:cNvSpPr>
              <p:nvPr/>
            </p:nvSpPr>
            <p:spPr bwMode="auto">
              <a:xfrm>
                <a:off x="1872" y="259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err="1"/>
                  <a:t>x</a:t>
                </a:r>
                <a:r>
                  <a:rPr lang="en-US" sz="2000" baseline="-25000" dirty="0" err="1"/>
                  <a:t>n</a:t>
                </a:r>
                <a:endParaRPr lang="en-US" sz="2000" baseline="-25000" dirty="0"/>
              </a:p>
            </p:txBody>
          </p:sp>
          <p:sp>
            <p:nvSpPr>
              <p:cNvPr id="129068" name="Line 44"/>
              <p:cNvSpPr>
                <a:spLocks noChangeShapeType="1"/>
              </p:cNvSpPr>
              <p:nvPr/>
            </p:nvSpPr>
            <p:spPr bwMode="auto">
              <a:xfrm>
                <a:off x="1968" y="268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129030" name="Line 6"/>
            <p:cNvSpPr>
              <a:spLocks noChangeShapeType="1"/>
            </p:cNvSpPr>
            <p:nvPr/>
          </p:nvSpPr>
          <p:spPr bwMode="auto">
            <a:xfrm>
              <a:off x="2400" y="1488"/>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31" name="Line 7"/>
            <p:cNvSpPr>
              <a:spLocks noChangeShapeType="1"/>
            </p:cNvSpPr>
            <p:nvPr/>
          </p:nvSpPr>
          <p:spPr bwMode="auto">
            <a:xfrm flipH="1">
              <a:off x="2688" y="1488"/>
              <a:ext cx="336"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32" name="Line 8"/>
            <p:cNvSpPr>
              <a:spLocks noChangeShapeType="1"/>
            </p:cNvSpPr>
            <p:nvPr/>
          </p:nvSpPr>
          <p:spPr bwMode="auto">
            <a:xfrm flipH="1" flipV="1">
              <a:off x="2400" y="1488"/>
              <a:ext cx="288"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9033" name="Oval 9"/>
            <p:cNvSpPr>
              <a:spLocks noChangeArrowheads="1"/>
            </p:cNvSpPr>
            <p:nvPr/>
          </p:nvSpPr>
          <p:spPr bwMode="auto">
            <a:xfrm>
              <a:off x="2256" y="1344"/>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T</a:t>
              </a:r>
            </a:p>
          </p:txBody>
        </p:sp>
        <p:sp>
          <p:nvSpPr>
            <p:cNvPr id="129034" name="Oval 10"/>
            <p:cNvSpPr>
              <a:spLocks noChangeArrowheads="1"/>
            </p:cNvSpPr>
            <p:nvPr/>
          </p:nvSpPr>
          <p:spPr bwMode="auto">
            <a:xfrm>
              <a:off x="2880" y="1344"/>
              <a:ext cx="295" cy="305"/>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F</a:t>
              </a:r>
            </a:p>
          </p:txBody>
        </p:sp>
        <p:sp>
          <p:nvSpPr>
            <p:cNvPr id="129035" name="Oval 11"/>
            <p:cNvSpPr>
              <a:spLocks noChangeArrowheads="1"/>
            </p:cNvSpPr>
            <p:nvPr/>
          </p:nvSpPr>
          <p:spPr bwMode="auto">
            <a:xfrm>
              <a:off x="2544" y="1776"/>
              <a:ext cx="325" cy="305"/>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C</a:t>
              </a:r>
            </a:p>
          </p:txBody>
        </p:sp>
        <p:sp>
          <p:nvSpPr>
            <p:cNvPr id="129069" name="Line 45"/>
            <p:cNvSpPr>
              <a:spLocks noChangeShapeType="1"/>
            </p:cNvSpPr>
            <p:nvPr/>
          </p:nvSpPr>
          <p:spPr bwMode="auto">
            <a:xfrm flipV="1">
              <a:off x="3704" y="2842"/>
              <a:ext cx="384" cy="3"/>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grpSp>
      <p:sp>
        <p:nvSpPr>
          <p:cNvPr id="129071" name="Text Box 47"/>
          <p:cNvSpPr txBox="1">
            <a:spLocks noChangeArrowheads="1"/>
          </p:cNvSpPr>
          <p:nvPr/>
        </p:nvSpPr>
        <p:spPr bwMode="auto">
          <a:xfrm>
            <a:off x="685800" y="5410200"/>
            <a:ext cx="7640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Each literal is forced a color T or F and its negation the opposite (F or T).</a:t>
            </a:r>
            <a:br>
              <a:rPr lang="en-US" sz="2000"/>
            </a:br>
            <a:r>
              <a:rPr lang="en-US" sz="2000"/>
              <a:t>This forces a truth assignment.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wipe(left)">
                                      <p:cBhvr>
                                        <p:cTn id="7" dur="500"/>
                                        <p:tgtEl>
                                          <p:spTgt spid="129028"/>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29070"/>
                                        </p:tgtEl>
                                        <p:attrNameLst>
                                          <p:attrName>style.visibility</p:attrName>
                                        </p:attrNameLst>
                                      </p:cBhvr>
                                      <p:to>
                                        <p:strVal val="visible"/>
                                      </p:to>
                                    </p:set>
                                    <p:animEffect transition="in" filter="wipe(up)">
                                      <p:cBhvr>
                                        <p:cTn id="11" dur="500"/>
                                        <p:tgtEl>
                                          <p:spTgt spid="129070"/>
                                        </p:tgtEl>
                                      </p:cBhvr>
                                    </p:animEffect>
                                  </p:childTnLst>
                                </p:cTn>
                              </p:par>
                            </p:childTnLst>
                          </p:cTn>
                        </p:par>
                        <p:par>
                          <p:cTn id="12" fill="hold" nodeType="afterGroup">
                            <p:stCondLst>
                              <p:cond delay="2000"/>
                            </p:stCondLst>
                            <p:childTnLst>
                              <p:par>
                                <p:cTn id="13" presetID="2" presetClass="entr" presetSubtype="4" fill="hold" grpId="0" nodeType="afterEffect">
                                  <p:stCondLst>
                                    <p:cond delay="1000"/>
                                  </p:stCondLst>
                                  <p:childTnLst>
                                    <p:set>
                                      <p:cBhvr>
                                        <p:cTn id="14" dur="1" fill="hold">
                                          <p:stCondLst>
                                            <p:cond delay="0"/>
                                          </p:stCondLst>
                                        </p:cTn>
                                        <p:tgtEl>
                                          <p:spTgt spid="129071"/>
                                        </p:tgtEl>
                                        <p:attrNameLst>
                                          <p:attrName>style.visibility</p:attrName>
                                        </p:attrNameLst>
                                      </p:cBhvr>
                                      <p:to>
                                        <p:strVal val="visible"/>
                                      </p:to>
                                    </p:set>
                                    <p:anim calcmode="lin" valueType="num">
                                      <p:cBhvr additive="base">
                                        <p:cTn id="15" dur="500" fill="hold"/>
                                        <p:tgtEl>
                                          <p:spTgt spid="129071"/>
                                        </p:tgtEl>
                                        <p:attrNameLst>
                                          <p:attrName>ppt_x</p:attrName>
                                        </p:attrNameLst>
                                      </p:cBhvr>
                                      <p:tavLst>
                                        <p:tav tm="0">
                                          <p:val>
                                            <p:strVal val="#ppt_x"/>
                                          </p:val>
                                        </p:tav>
                                        <p:tav tm="100000">
                                          <p:val>
                                            <p:strVal val="#ppt_x"/>
                                          </p:val>
                                        </p:tav>
                                      </p:tavLst>
                                    </p:anim>
                                    <p:anim calcmode="lin" valueType="num">
                                      <p:cBhvr additive="base">
                                        <p:cTn id="16" dur="500" fill="hold"/>
                                        <p:tgtEl>
                                          <p:spTgt spid="129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7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3SAT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3-Colorability</a:t>
            </a:r>
          </a:p>
        </p:txBody>
      </p:sp>
      <p:sp>
        <p:nvSpPr>
          <p:cNvPr id="130051" name="Text Box 3"/>
          <p:cNvSpPr txBox="1">
            <a:spLocks noChangeArrowheads="1"/>
          </p:cNvSpPr>
          <p:nvPr/>
        </p:nvSpPr>
        <p:spPr bwMode="auto">
          <a:xfrm>
            <a:off x="1828800" y="990600"/>
            <a:ext cx="5454650" cy="415925"/>
          </a:xfrm>
          <a:prstGeom prst="rect">
            <a:avLst/>
          </a:prstGeom>
          <a:solidFill>
            <a:schemeClr val="accent3">
              <a:lumMod val="9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p>
            <a:pPr algn="l"/>
            <a:r>
              <a:rPr lang="en-US" sz="2000" dirty="0"/>
              <a:t>STEP 3: The assembly for each clause   (x </a:t>
            </a:r>
            <a:r>
              <a:rPr lang="en-US" sz="2000" dirty="0">
                <a:sym typeface="Symbol" pitchFamily="18" charset="2"/>
              </a:rPr>
              <a:t> </a:t>
            </a:r>
            <a:r>
              <a:rPr lang="en-US" sz="2000" dirty="0"/>
              <a:t>y </a:t>
            </a:r>
            <a:r>
              <a:rPr lang="en-US" sz="2000" dirty="0">
                <a:sym typeface="Symbol" pitchFamily="18" charset="2"/>
              </a:rPr>
              <a:t> </a:t>
            </a:r>
            <a:r>
              <a:rPr lang="en-US" sz="2000" dirty="0"/>
              <a:t>z) </a:t>
            </a:r>
          </a:p>
        </p:txBody>
      </p:sp>
      <p:grpSp>
        <p:nvGrpSpPr>
          <p:cNvPr id="130110" name="Group 62"/>
          <p:cNvGrpSpPr>
            <a:grpSpLocks/>
          </p:cNvGrpSpPr>
          <p:nvPr/>
        </p:nvGrpSpPr>
        <p:grpSpPr bwMode="auto">
          <a:xfrm>
            <a:off x="1447800" y="2133600"/>
            <a:ext cx="6130925" cy="2730500"/>
            <a:chOff x="912" y="1547"/>
            <a:chExt cx="3862" cy="1720"/>
          </a:xfrm>
        </p:grpSpPr>
        <p:sp>
          <p:nvSpPr>
            <p:cNvPr id="130100" name="Line 52"/>
            <p:cNvSpPr>
              <a:spLocks noChangeShapeType="1"/>
            </p:cNvSpPr>
            <p:nvPr/>
          </p:nvSpPr>
          <p:spPr bwMode="auto">
            <a:xfrm>
              <a:off x="1056" y="1680"/>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1" name="Line 53"/>
            <p:cNvSpPr>
              <a:spLocks noChangeShapeType="1"/>
            </p:cNvSpPr>
            <p:nvPr/>
          </p:nvSpPr>
          <p:spPr bwMode="auto">
            <a:xfrm>
              <a:off x="1056" y="2400"/>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2" name="Line 54"/>
            <p:cNvSpPr>
              <a:spLocks noChangeShapeType="1"/>
            </p:cNvSpPr>
            <p:nvPr/>
          </p:nvSpPr>
          <p:spPr bwMode="auto">
            <a:xfrm>
              <a:off x="2256" y="1680"/>
              <a:ext cx="672"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3" name="Line 55"/>
            <p:cNvSpPr>
              <a:spLocks noChangeShapeType="1"/>
            </p:cNvSpPr>
            <p:nvPr/>
          </p:nvSpPr>
          <p:spPr bwMode="auto">
            <a:xfrm flipH="1">
              <a:off x="2256" y="2064"/>
              <a:ext cx="672"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4" name="Line 56"/>
            <p:cNvSpPr>
              <a:spLocks noChangeShapeType="1"/>
            </p:cNvSpPr>
            <p:nvPr/>
          </p:nvSpPr>
          <p:spPr bwMode="auto">
            <a:xfrm flipV="1">
              <a:off x="2256" y="1680"/>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5" name="Line 57"/>
            <p:cNvSpPr>
              <a:spLocks noChangeShapeType="1"/>
            </p:cNvSpPr>
            <p:nvPr/>
          </p:nvSpPr>
          <p:spPr bwMode="auto">
            <a:xfrm>
              <a:off x="2928" y="2064"/>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6" name="Line 58"/>
            <p:cNvSpPr>
              <a:spLocks noChangeShapeType="1"/>
            </p:cNvSpPr>
            <p:nvPr/>
          </p:nvSpPr>
          <p:spPr bwMode="auto">
            <a:xfrm>
              <a:off x="3744" y="2064"/>
              <a:ext cx="864"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7" name="Line 59"/>
            <p:cNvSpPr>
              <a:spLocks noChangeShapeType="1"/>
            </p:cNvSpPr>
            <p:nvPr/>
          </p:nvSpPr>
          <p:spPr bwMode="auto">
            <a:xfrm flipH="1">
              <a:off x="3744" y="2544"/>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8" name="Line 60"/>
            <p:cNvSpPr>
              <a:spLocks noChangeShapeType="1"/>
            </p:cNvSpPr>
            <p:nvPr/>
          </p:nvSpPr>
          <p:spPr bwMode="auto">
            <a:xfrm flipV="1">
              <a:off x="3744" y="206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109" name="Line 61"/>
            <p:cNvSpPr>
              <a:spLocks noChangeShapeType="1"/>
            </p:cNvSpPr>
            <p:nvPr/>
          </p:nvSpPr>
          <p:spPr bwMode="auto">
            <a:xfrm flipH="1">
              <a:off x="1056" y="3120"/>
              <a:ext cx="26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0056" name="Oval 8"/>
            <p:cNvSpPr>
              <a:spLocks noChangeArrowheads="1"/>
            </p:cNvSpPr>
            <p:nvPr/>
          </p:nvSpPr>
          <p:spPr bwMode="auto">
            <a:xfrm>
              <a:off x="917" y="1547"/>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dirty="0"/>
                <a:t>x </a:t>
              </a:r>
              <a:endParaRPr lang="en-US" sz="2000" baseline="-25000" dirty="0"/>
            </a:p>
          </p:txBody>
        </p:sp>
        <p:sp>
          <p:nvSpPr>
            <p:cNvPr id="130084" name="Oval 36"/>
            <p:cNvSpPr>
              <a:spLocks noChangeArrowheads="1"/>
            </p:cNvSpPr>
            <p:nvPr/>
          </p:nvSpPr>
          <p:spPr bwMode="auto">
            <a:xfrm>
              <a:off x="4464" y="2400"/>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a:solidFill>
                    <a:schemeClr val="bg1"/>
                  </a:solidFill>
                </a:rPr>
                <a:t>T</a:t>
              </a:r>
            </a:p>
          </p:txBody>
        </p:sp>
        <p:sp>
          <p:nvSpPr>
            <p:cNvPr id="130088" name="Oval 40"/>
            <p:cNvSpPr>
              <a:spLocks noChangeArrowheads="1"/>
            </p:cNvSpPr>
            <p:nvPr/>
          </p:nvSpPr>
          <p:spPr bwMode="auto">
            <a:xfrm>
              <a:off x="917" y="2267"/>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dirty="0"/>
                <a:t>y </a:t>
              </a:r>
              <a:endParaRPr lang="en-US" sz="2000" baseline="-25000" dirty="0"/>
            </a:p>
          </p:txBody>
        </p:sp>
        <p:sp>
          <p:nvSpPr>
            <p:cNvPr id="130089" name="Oval 41"/>
            <p:cNvSpPr>
              <a:spLocks noChangeArrowheads="1"/>
            </p:cNvSpPr>
            <p:nvPr/>
          </p:nvSpPr>
          <p:spPr bwMode="auto">
            <a:xfrm>
              <a:off x="912" y="2987"/>
              <a:ext cx="267"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0" anchor="ctr">
              <a:spAutoFit/>
            </a:bodyPr>
            <a:lstStyle/>
            <a:p>
              <a:r>
                <a:rPr lang="en-US" sz="2000" dirty="0"/>
                <a:t>z </a:t>
              </a:r>
              <a:endParaRPr lang="en-US" sz="2000" baseline="-25000" dirty="0"/>
            </a:p>
          </p:txBody>
        </p:sp>
        <p:sp>
          <p:nvSpPr>
            <p:cNvPr id="130091" name="Oval 43"/>
            <p:cNvSpPr>
              <a:spLocks noChangeArrowheads="1"/>
            </p:cNvSpPr>
            <p:nvPr/>
          </p:nvSpPr>
          <p:spPr bwMode="auto">
            <a:xfrm>
              <a:off x="2160" y="1584"/>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0092" name="Oval 44"/>
            <p:cNvSpPr>
              <a:spLocks noChangeArrowheads="1"/>
            </p:cNvSpPr>
            <p:nvPr/>
          </p:nvSpPr>
          <p:spPr bwMode="auto">
            <a:xfrm>
              <a:off x="2160" y="2304"/>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0093" name="Oval 45"/>
            <p:cNvSpPr>
              <a:spLocks noChangeArrowheads="1"/>
            </p:cNvSpPr>
            <p:nvPr/>
          </p:nvSpPr>
          <p:spPr bwMode="auto">
            <a:xfrm>
              <a:off x="2832" y="1968"/>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0094" name="Oval 46"/>
            <p:cNvSpPr>
              <a:spLocks noChangeArrowheads="1"/>
            </p:cNvSpPr>
            <p:nvPr/>
          </p:nvSpPr>
          <p:spPr bwMode="auto">
            <a:xfrm>
              <a:off x="3648" y="1968"/>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0095" name="Oval 47"/>
            <p:cNvSpPr>
              <a:spLocks noChangeArrowheads="1"/>
            </p:cNvSpPr>
            <p:nvPr/>
          </p:nvSpPr>
          <p:spPr bwMode="auto">
            <a:xfrm>
              <a:off x="3648" y="3024"/>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130111" name="Text Box 63"/>
          <p:cNvSpPr txBox="1">
            <a:spLocks noChangeArrowheads="1"/>
          </p:cNvSpPr>
          <p:nvPr/>
        </p:nvSpPr>
        <p:spPr bwMode="auto">
          <a:xfrm>
            <a:off x="1295400" y="5486400"/>
            <a:ext cx="6858000" cy="10858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141413" eaLnBrk="0" hangingPunct="0">
              <a:defRPr sz="2400">
                <a:solidFill>
                  <a:schemeClr val="tx1"/>
                </a:solidFill>
                <a:latin typeface="Times New Roman" pitchFamily="18" charset="0"/>
              </a:defRPr>
            </a:lvl1pPr>
            <a:lvl2pPr algn="l" defTabSz="1141413" eaLnBrk="0" hangingPunct="0">
              <a:defRPr sz="2400">
                <a:solidFill>
                  <a:schemeClr val="tx1"/>
                </a:solidFill>
                <a:latin typeface="Times New Roman" pitchFamily="18" charset="0"/>
              </a:defRPr>
            </a:lvl2pPr>
            <a:lvl3pPr algn="l" defTabSz="1141413" eaLnBrk="0" hangingPunct="0">
              <a:defRPr sz="2400">
                <a:solidFill>
                  <a:schemeClr val="tx1"/>
                </a:solidFill>
                <a:latin typeface="Times New Roman" pitchFamily="18" charset="0"/>
              </a:defRPr>
            </a:lvl3pPr>
            <a:lvl4pPr algn="l" defTabSz="1141413" eaLnBrk="0" hangingPunct="0">
              <a:defRPr sz="2400">
                <a:solidFill>
                  <a:schemeClr val="tx1"/>
                </a:solidFill>
                <a:latin typeface="Times New Roman" pitchFamily="18" charset="0"/>
              </a:defRPr>
            </a:lvl4pPr>
            <a:lvl5pPr algn="l" defTabSz="1141413" eaLnBrk="0" hangingPunct="0">
              <a:defRPr sz="2400">
                <a:solidFill>
                  <a:schemeClr val="tx1"/>
                </a:solidFill>
                <a:latin typeface="Times New Roman" pitchFamily="18" charset="0"/>
              </a:defRPr>
            </a:lvl5pPr>
            <a:lvl6pPr defTabSz="1141413" eaLnBrk="0" fontAlgn="base" hangingPunct="0">
              <a:spcBef>
                <a:spcPct val="0"/>
              </a:spcBef>
              <a:spcAft>
                <a:spcPct val="0"/>
              </a:spcAft>
              <a:defRPr sz="2400">
                <a:solidFill>
                  <a:schemeClr val="tx1"/>
                </a:solidFill>
                <a:latin typeface="Times New Roman" pitchFamily="18" charset="0"/>
              </a:defRPr>
            </a:lvl6pPr>
            <a:lvl7pPr defTabSz="1141413" eaLnBrk="0" fontAlgn="base" hangingPunct="0">
              <a:spcBef>
                <a:spcPct val="0"/>
              </a:spcBef>
              <a:spcAft>
                <a:spcPct val="0"/>
              </a:spcAft>
              <a:defRPr sz="2400">
                <a:solidFill>
                  <a:schemeClr val="tx1"/>
                </a:solidFill>
                <a:latin typeface="Times New Roman" pitchFamily="18" charset="0"/>
              </a:defRPr>
            </a:lvl7pPr>
            <a:lvl8pPr defTabSz="1141413" eaLnBrk="0" fontAlgn="base" hangingPunct="0">
              <a:spcBef>
                <a:spcPct val="0"/>
              </a:spcBef>
              <a:spcAft>
                <a:spcPct val="0"/>
              </a:spcAft>
              <a:defRPr sz="2400">
                <a:solidFill>
                  <a:schemeClr val="tx1"/>
                </a:solidFill>
                <a:latin typeface="Times New Roman" pitchFamily="18" charset="0"/>
              </a:defRPr>
            </a:lvl8pPr>
            <a:lvl9pPr defTabSz="11414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CLAIM:</a:t>
            </a:r>
            <a:r>
              <a:rPr lang="en-US" sz="2000" dirty="0"/>
              <a:t>  Suppose nodes x, y, z each get a color (T or F). Then,</a:t>
            </a:r>
            <a:br>
              <a:rPr lang="en-US" sz="2000" dirty="0"/>
            </a:br>
            <a:r>
              <a:rPr lang="en-US" sz="2000" dirty="0"/>
              <a:t>	it is possible to </a:t>
            </a:r>
            <a:r>
              <a:rPr lang="en-US" sz="2000" u="sng" dirty="0"/>
              <a:t>complete</a:t>
            </a:r>
            <a:r>
              <a:rPr lang="en-US" sz="2000" dirty="0"/>
              <a:t> a 3 coloring of the assembly  </a:t>
            </a:r>
            <a:br>
              <a:rPr lang="en-US" sz="2000" dirty="0"/>
            </a:br>
            <a:r>
              <a:rPr lang="en-US" sz="2000" dirty="0"/>
              <a:t>	</a:t>
            </a:r>
            <a:r>
              <a:rPr lang="en-US" dirty="0">
                <a:sym typeface="Symbol" pitchFamily="18" charset="2"/>
              </a:rPr>
              <a:t></a:t>
            </a:r>
            <a:r>
              <a:rPr lang="en-US" sz="2000" dirty="0">
                <a:sym typeface="Symbol" pitchFamily="18" charset="2"/>
              </a:rPr>
              <a:t> </a:t>
            </a:r>
            <a:r>
              <a:rPr lang="en-US" sz="2000" dirty="0"/>
              <a:t>at least one of x, y, z got the color T.</a:t>
            </a:r>
          </a:p>
        </p:txBody>
      </p:sp>
      <p:grpSp>
        <p:nvGrpSpPr>
          <p:cNvPr id="130115" name="Group 67"/>
          <p:cNvGrpSpPr>
            <a:grpSpLocks/>
          </p:cNvGrpSpPr>
          <p:nvPr/>
        </p:nvGrpSpPr>
        <p:grpSpPr bwMode="auto">
          <a:xfrm>
            <a:off x="2743200" y="1600200"/>
            <a:ext cx="4038600" cy="3810000"/>
            <a:chOff x="1728" y="1008"/>
            <a:chExt cx="2544" cy="2400"/>
          </a:xfrm>
        </p:grpSpPr>
        <p:sp>
          <p:nvSpPr>
            <p:cNvPr id="130113" name="Text Box 65"/>
            <p:cNvSpPr txBox="1">
              <a:spLocks noChangeArrowheads="1"/>
            </p:cNvSpPr>
            <p:nvPr/>
          </p:nvSpPr>
          <p:spPr bwMode="auto">
            <a:xfrm>
              <a:off x="2560" y="1217"/>
              <a:ext cx="1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a:solidFill>
                    <a:srgbClr val="CC0000"/>
                  </a:solidFill>
                </a:rPr>
                <a:t>new vertices</a:t>
              </a:r>
            </a:p>
          </p:txBody>
        </p:sp>
        <p:sp>
          <p:nvSpPr>
            <p:cNvPr id="130114" name="Oval 66"/>
            <p:cNvSpPr>
              <a:spLocks noChangeArrowheads="1"/>
            </p:cNvSpPr>
            <p:nvPr/>
          </p:nvSpPr>
          <p:spPr bwMode="auto">
            <a:xfrm>
              <a:off x="1728" y="1008"/>
              <a:ext cx="2544" cy="24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110"/>
                                        </p:tgtEl>
                                        <p:attrNameLst>
                                          <p:attrName>style.visibility</p:attrName>
                                        </p:attrNameLst>
                                      </p:cBhvr>
                                      <p:to>
                                        <p:strVal val="visible"/>
                                      </p:to>
                                    </p:set>
                                    <p:animEffect transition="in" filter="wipe(left)">
                                      <p:cBhvr>
                                        <p:cTn id="12" dur="500"/>
                                        <p:tgtEl>
                                          <p:spTgt spid="130110"/>
                                        </p:tgtEl>
                                      </p:cBhvr>
                                    </p:animEffect>
                                  </p:childTnLst>
                                </p:cTn>
                              </p:par>
                            </p:childTnLst>
                          </p:cTn>
                        </p:par>
                        <p:par>
                          <p:cTn id="13" fill="hold" nodeType="withGroup">
                            <p:stCondLst>
                              <p:cond delay="500"/>
                            </p:stCondLst>
                            <p:childTnLst>
                              <p:par>
                                <p:cTn id="14" presetID="23" presetClass="entr" presetSubtype="16" fill="hold" nodeType="afterEffect">
                                  <p:stCondLst>
                                    <p:cond delay="500"/>
                                  </p:stCondLst>
                                  <p:childTnLst>
                                    <p:set>
                                      <p:cBhvr>
                                        <p:cTn id="15" dur="1" fill="hold">
                                          <p:stCondLst>
                                            <p:cond delay="0"/>
                                          </p:stCondLst>
                                        </p:cTn>
                                        <p:tgtEl>
                                          <p:spTgt spid="130115"/>
                                        </p:tgtEl>
                                        <p:attrNameLst>
                                          <p:attrName>style.visibility</p:attrName>
                                        </p:attrNameLst>
                                      </p:cBhvr>
                                      <p:to>
                                        <p:strVal val="visible"/>
                                      </p:to>
                                    </p:set>
                                    <p:anim calcmode="lin" valueType="num">
                                      <p:cBhvr>
                                        <p:cTn id="16" dur="500" fill="hold"/>
                                        <p:tgtEl>
                                          <p:spTgt spid="130115"/>
                                        </p:tgtEl>
                                        <p:attrNameLst>
                                          <p:attrName>ppt_w</p:attrName>
                                        </p:attrNameLst>
                                      </p:cBhvr>
                                      <p:tavLst>
                                        <p:tav tm="0">
                                          <p:val>
                                            <p:fltVal val="0"/>
                                          </p:val>
                                        </p:tav>
                                        <p:tav tm="100000">
                                          <p:val>
                                            <p:strVal val="#ppt_w"/>
                                          </p:val>
                                        </p:tav>
                                      </p:tavLst>
                                    </p:anim>
                                    <p:anim calcmode="lin" valueType="num">
                                      <p:cBhvr>
                                        <p:cTn id="17" dur="500" fill="hold"/>
                                        <p:tgtEl>
                                          <p:spTgt spid="13011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3011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111"/>
                                        </p:tgtEl>
                                        <p:attrNameLst>
                                          <p:attrName>style.visibility</p:attrName>
                                        </p:attrNameLst>
                                      </p:cBhvr>
                                      <p:to>
                                        <p:strVal val="visible"/>
                                      </p:to>
                                    </p:set>
                                    <p:animEffect transition="in" filter="wipe(left)">
                                      <p:cBhvr>
                                        <p:cTn id="22" dur="500"/>
                                        <p:tgtEl>
                                          <p:spTgt spid="13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autoUpdateAnimBg="0"/>
      <p:bldP spid="13011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3SAT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3-Colorability</a:t>
            </a:r>
          </a:p>
        </p:txBody>
      </p:sp>
      <p:grpSp>
        <p:nvGrpSpPr>
          <p:cNvPr id="131106" name="Group 34"/>
          <p:cNvGrpSpPr>
            <a:grpSpLocks/>
          </p:cNvGrpSpPr>
          <p:nvPr/>
        </p:nvGrpSpPr>
        <p:grpSpPr bwMode="auto">
          <a:xfrm>
            <a:off x="1447800" y="2133600"/>
            <a:ext cx="6130925" cy="2730500"/>
            <a:chOff x="912" y="1344"/>
            <a:chExt cx="3862" cy="1720"/>
          </a:xfrm>
        </p:grpSpPr>
        <p:sp>
          <p:nvSpPr>
            <p:cNvPr id="131077" name="Line 5"/>
            <p:cNvSpPr>
              <a:spLocks noChangeShapeType="1"/>
            </p:cNvSpPr>
            <p:nvPr/>
          </p:nvSpPr>
          <p:spPr bwMode="auto">
            <a:xfrm>
              <a:off x="1056" y="1477"/>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78" name="Line 6"/>
            <p:cNvSpPr>
              <a:spLocks noChangeShapeType="1"/>
            </p:cNvSpPr>
            <p:nvPr/>
          </p:nvSpPr>
          <p:spPr bwMode="auto">
            <a:xfrm>
              <a:off x="1056" y="2197"/>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79" name="Line 7"/>
            <p:cNvSpPr>
              <a:spLocks noChangeShapeType="1"/>
            </p:cNvSpPr>
            <p:nvPr/>
          </p:nvSpPr>
          <p:spPr bwMode="auto">
            <a:xfrm>
              <a:off x="2256" y="1477"/>
              <a:ext cx="672"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0" name="Line 8"/>
            <p:cNvSpPr>
              <a:spLocks noChangeShapeType="1"/>
            </p:cNvSpPr>
            <p:nvPr/>
          </p:nvSpPr>
          <p:spPr bwMode="auto">
            <a:xfrm flipH="1">
              <a:off x="2256" y="1861"/>
              <a:ext cx="672"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1" name="Line 9"/>
            <p:cNvSpPr>
              <a:spLocks noChangeShapeType="1"/>
            </p:cNvSpPr>
            <p:nvPr/>
          </p:nvSpPr>
          <p:spPr bwMode="auto">
            <a:xfrm flipV="1">
              <a:off x="2256" y="1477"/>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2" name="Line 10"/>
            <p:cNvSpPr>
              <a:spLocks noChangeShapeType="1"/>
            </p:cNvSpPr>
            <p:nvPr/>
          </p:nvSpPr>
          <p:spPr bwMode="auto">
            <a:xfrm>
              <a:off x="2928" y="1861"/>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3" name="Line 11"/>
            <p:cNvSpPr>
              <a:spLocks noChangeShapeType="1"/>
            </p:cNvSpPr>
            <p:nvPr/>
          </p:nvSpPr>
          <p:spPr bwMode="auto">
            <a:xfrm>
              <a:off x="3744" y="1861"/>
              <a:ext cx="864"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4" name="Line 12"/>
            <p:cNvSpPr>
              <a:spLocks noChangeShapeType="1"/>
            </p:cNvSpPr>
            <p:nvPr/>
          </p:nvSpPr>
          <p:spPr bwMode="auto">
            <a:xfrm flipH="1">
              <a:off x="3744" y="2341"/>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5" name="Line 13"/>
            <p:cNvSpPr>
              <a:spLocks noChangeShapeType="1"/>
            </p:cNvSpPr>
            <p:nvPr/>
          </p:nvSpPr>
          <p:spPr bwMode="auto">
            <a:xfrm flipV="1">
              <a:off x="3744" y="1861"/>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6" name="Line 14"/>
            <p:cNvSpPr>
              <a:spLocks noChangeShapeType="1"/>
            </p:cNvSpPr>
            <p:nvPr/>
          </p:nvSpPr>
          <p:spPr bwMode="auto">
            <a:xfrm flipH="1">
              <a:off x="1056" y="2917"/>
              <a:ext cx="26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1087" name="Oval 15"/>
            <p:cNvSpPr>
              <a:spLocks noChangeArrowheads="1"/>
            </p:cNvSpPr>
            <p:nvPr/>
          </p:nvSpPr>
          <p:spPr bwMode="auto">
            <a:xfrm>
              <a:off x="917" y="1344"/>
              <a:ext cx="269" cy="280"/>
            </a:xfrm>
            <a:prstGeom prst="ellipse">
              <a:avLst/>
            </a:prstGeom>
            <a:solidFill>
              <a:srgbClr val="CC000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solidFill>
                    <a:schemeClr val="bg1"/>
                  </a:solidFill>
                </a:rPr>
                <a:t>x </a:t>
              </a:r>
              <a:endParaRPr lang="en-US" sz="2000" b="1" baseline="-25000" dirty="0">
                <a:solidFill>
                  <a:schemeClr val="bg1"/>
                </a:solidFill>
              </a:endParaRPr>
            </a:p>
          </p:txBody>
        </p:sp>
        <p:sp>
          <p:nvSpPr>
            <p:cNvPr id="131088" name="Oval 16"/>
            <p:cNvSpPr>
              <a:spLocks noChangeArrowheads="1"/>
            </p:cNvSpPr>
            <p:nvPr/>
          </p:nvSpPr>
          <p:spPr bwMode="auto">
            <a:xfrm>
              <a:off x="4464" y="2197"/>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T</a:t>
              </a:r>
            </a:p>
          </p:txBody>
        </p:sp>
        <p:sp>
          <p:nvSpPr>
            <p:cNvPr id="131089" name="Oval 17"/>
            <p:cNvSpPr>
              <a:spLocks noChangeArrowheads="1"/>
            </p:cNvSpPr>
            <p:nvPr/>
          </p:nvSpPr>
          <p:spPr bwMode="auto">
            <a:xfrm>
              <a:off x="917" y="2064"/>
              <a:ext cx="269" cy="280"/>
            </a:xfrm>
            <a:prstGeom prst="ellipse">
              <a:avLst/>
            </a:prstGeom>
            <a:solidFill>
              <a:srgbClr val="CC000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solidFill>
                    <a:schemeClr val="bg1"/>
                  </a:solidFill>
                </a:rPr>
                <a:t>y </a:t>
              </a:r>
              <a:endParaRPr lang="en-US" sz="2000" b="1" baseline="-25000" dirty="0">
                <a:solidFill>
                  <a:schemeClr val="bg1"/>
                </a:solidFill>
              </a:endParaRPr>
            </a:p>
          </p:txBody>
        </p:sp>
        <p:sp>
          <p:nvSpPr>
            <p:cNvPr id="131090" name="Oval 18"/>
            <p:cNvSpPr>
              <a:spLocks noChangeArrowheads="1"/>
            </p:cNvSpPr>
            <p:nvPr/>
          </p:nvSpPr>
          <p:spPr bwMode="auto">
            <a:xfrm>
              <a:off x="912" y="2784"/>
              <a:ext cx="267" cy="280"/>
            </a:xfrm>
            <a:prstGeom prst="ellipse">
              <a:avLst/>
            </a:prstGeom>
            <a:solidFill>
              <a:srgbClr val="CC000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0" anchor="ctr">
              <a:spAutoFit/>
            </a:bodyPr>
            <a:lstStyle/>
            <a:p>
              <a:r>
                <a:rPr lang="en-US" sz="2000" b="1" dirty="0">
                  <a:solidFill>
                    <a:schemeClr val="bg1"/>
                  </a:solidFill>
                </a:rPr>
                <a:t>z </a:t>
              </a:r>
              <a:endParaRPr lang="en-US" sz="2000" b="1" baseline="-25000" dirty="0">
                <a:solidFill>
                  <a:schemeClr val="bg1"/>
                </a:solidFill>
              </a:endParaRPr>
            </a:p>
          </p:txBody>
        </p:sp>
        <p:sp>
          <p:nvSpPr>
            <p:cNvPr id="131091" name="Oval 19"/>
            <p:cNvSpPr>
              <a:spLocks noChangeArrowheads="1"/>
            </p:cNvSpPr>
            <p:nvPr/>
          </p:nvSpPr>
          <p:spPr bwMode="auto">
            <a:xfrm>
              <a:off x="2160" y="138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1092" name="Oval 20"/>
            <p:cNvSpPr>
              <a:spLocks noChangeArrowheads="1"/>
            </p:cNvSpPr>
            <p:nvPr/>
          </p:nvSpPr>
          <p:spPr bwMode="auto">
            <a:xfrm>
              <a:off x="2160" y="210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1093" name="Oval 21"/>
            <p:cNvSpPr>
              <a:spLocks noChangeArrowheads="1"/>
            </p:cNvSpPr>
            <p:nvPr/>
          </p:nvSpPr>
          <p:spPr bwMode="auto">
            <a:xfrm>
              <a:off x="2832" y="1765"/>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1094" name="Oval 22"/>
            <p:cNvSpPr>
              <a:spLocks noChangeArrowheads="1"/>
            </p:cNvSpPr>
            <p:nvPr/>
          </p:nvSpPr>
          <p:spPr bwMode="auto">
            <a:xfrm>
              <a:off x="3648" y="1765"/>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1095" name="Oval 23"/>
            <p:cNvSpPr>
              <a:spLocks noChangeArrowheads="1"/>
            </p:cNvSpPr>
            <p:nvPr/>
          </p:nvSpPr>
          <p:spPr bwMode="auto">
            <a:xfrm>
              <a:off x="3648" y="282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131096" name="Text Box 24"/>
          <p:cNvSpPr txBox="1">
            <a:spLocks noChangeArrowheads="1"/>
          </p:cNvSpPr>
          <p:nvPr/>
        </p:nvSpPr>
        <p:spPr bwMode="auto">
          <a:xfrm>
            <a:off x="1295400" y="5486400"/>
            <a:ext cx="6858000" cy="10858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141413" eaLnBrk="0" hangingPunct="0">
              <a:defRPr sz="2400">
                <a:solidFill>
                  <a:schemeClr val="tx1"/>
                </a:solidFill>
                <a:latin typeface="Times New Roman" pitchFamily="18" charset="0"/>
              </a:defRPr>
            </a:lvl1pPr>
            <a:lvl2pPr algn="l" defTabSz="1141413" eaLnBrk="0" hangingPunct="0">
              <a:defRPr sz="2400">
                <a:solidFill>
                  <a:schemeClr val="tx1"/>
                </a:solidFill>
                <a:latin typeface="Times New Roman" pitchFamily="18" charset="0"/>
              </a:defRPr>
            </a:lvl2pPr>
            <a:lvl3pPr algn="l" defTabSz="1141413" eaLnBrk="0" hangingPunct="0">
              <a:defRPr sz="2400">
                <a:solidFill>
                  <a:schemeClr val="tx1"/>
                </a:solidFill>
                <a:latin typeface="Times New Roman" pitchFamily="18" charset="0"/>
              </a:defRPr>
            </a:lvl3pPr>
            <a:lvl4pPr algn="l" defTabSz="1141413" eaLnBrk="0" hangingPunct="0">
              <a:defRPr sz="2400">
                <a:solidFill>
                  <a:schemeClr val="tx1"/>
                </a:solidFill>
                <a:latin typeface="Times New Roman" pitchFamily="18" charset="0"/>
              </a:defRPr>
            </a:lvl4pPr>
            <a:lvl5pPr algn="l" defTabSz="1141413" eaLnBrk="0" hangingPunct="0">
              <a:defRPr sz="2400">
                <a:solidFill>
                  <a:schemeClr val="tx1"/>
                </a:solidFill>
                <a:latin typeface="Times New Roman" pitchFamily="18" charset="0"/>
              </a:defRPr>
            </a:lvl5pPr>
            <a:lvl6pPr defTabSz="1141413" eaLnBrk="0" fontAlgn="base" hangingPunct="0">
              <a:spcBef>
                <a:spcPct val="0"/>
              </a:spcBef>
              <a:spcAft>
                <a:spcPct val="0"/>
              </a:spcAft>
              <a:defRPr sz="2400">
                <a:solidFill>
                  <a:schemeClr val="tx1"/>
                </a:solidFill>
                <a:latin typeface="Times New Roman" pitchFamily="18" charset="0"/>
              </a:defRPr>
            </a:lvl6pPr>
            <a:lvl7pPr defTabSz="1141413" eaLnBrk="0" fontAlgn="base" hangingPunct="0">
              <a:spcBef>
                <a:spcPct val="0"/>
              </a:spcBef>
              <a:spcAft>
                <a:spcPct val="0"/>
              </a:spcAft>
              <a:defRPr sz="2400">
                <a:solidFill>
                  <a:schemeClr val="tx1"/>
                </a:solidFill>
                <a:latin typeface="Times New Roman" pitchFamily="18" charset="0"/>
              </a:defRPr>
            </a:lvl7pPr>
            <a:lvl8pPr defTabSz="1141413" eaLnBrk="0" fontAlgn="base" hangingPunct="0">
              <a:spcBef>
                <a:spcPct val="0"/>
              </a:spcBef>
              <a:spcAft>
                <a:spcPct val="0"/>
              </a:spcAft>
              <a:defRPr sz="2400">
                <a:solidFill>
                  <a:schemeClr val="tx1"/>
                </a:solidFill>
                <a:latin typeface="Times New Roman" pitchFamily="18" charset="0"/>
              </a:defRPr>
            </a:lvl8pPr>
            <a:lvl9pPr defTabSz="11414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CLAIM:</a:t>
            </a:r>
            <a:r>
              <a:rPr lang="en-US" sz="2000" dirty="0"/>
              <a:t>  Suppose nodes x, y, z each get a color (T or F). Then,</a:t>
            </a:r>
            <a:br>
              <a:rPr lang="en-US" sz="2000" dirty="0"/>
            </a:br>
            <a:r>
              <a:rPr lang="en-US" sz="2000" dirty="0"/>
              <a:t>	it is possible to </a:t>
            </a:r>
            <a:r>
              <a:rPr lang="en-US" sz="2000" u="sng" dirty="0"/>
              <a:t>complete</a:t>
            </a:r>
            <a:r>
              <a:rPr lang="en-US" sz="2000" dirty="0"/>
              <a:t> a 3 coloring of the assembly  </a:t>
            </a:r>
            <a:br>
              <a:rPr lang="en-US" sz="2000" dirty="0"/>
            </a:br>
            <a:r>
              <a:rPr lang="en-US" sz="2000" dirty="0"/>
              <a:t>	</a:t>
            </a:r>
            <a:r>
              <a:rPr lang="en-US" dirty="0">
                <a:sym typeface="Symbol" pitchFamily="18" charset="2"/>
              </a:rPr>
              <a:t></a:t>
            </a:r>
            <a:r>
              <a:rPr lang="en-US" sz="2000" dirty="0">
                <a:sym typeface="Symbol" pitchFamily="18" charset="2"/>
              </a:rPr>
              <a:t> </a:t>
            </a:r>
            <a:r>
              <a:rPr lang="en-US" sz="2000" dirty="0"/>
              <a:t>at least one of x, y, z got the color T.</a:t>
            </a:r>
          </a:p>
        </p:txBody>
      </p:sp>
      <p:sp>
        <p:nvSpPr>
          <p:cNvPr id="131100" name="Text Box 28"/>
          <p:cNvSpPr txBox="1">
            <a:spLocks noChangeArrowheads="1"/>
          </p:cNvSpPr>
          <p:nvPr/>
        </p:nvSpPr>
        <p:spPr bwMode="auto">
          <a:xfrm>
            <a:off x="457200" y="762000"/>
            <a:ext cx="8437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lvl1pPr algn="l" defTabSz="669925" eaLnBrk="0" hangingPunct="0">
              <a:defRPr sz="2400">
                <a:solidFill>
                  <a:schemeClr val="tx1"/>
                </a:solidFill>
                <a:latin typeface="Times New Roman" pitchFamily="18" charset="0"/>
              </a:defRPr>
            </a:lvl1pPr>
            <a:lvl2pPr algn="l" defTabSz="669925" eaLnBrk="0" hangingPunct="0">
              <a:defRPr sz="2400">
                <a:solidFill>
                  <a:schemeClr val="tx1"/>
                </a:solidFill>
                <a:latin typeface="Times New Roman" pitchFamily="18" charset="0"/>
              </a:defRPr>
            </a:lvl2pPr>
            <a:lvl3pPr algn="l" defTabSz="669925" eaLnBrk="0" hangingPunct="0">
              <a:defRPr sz="2400">
                <a:solidFill>
                  <a:schemeClr val="tx1"/>
                </a:solidFill>
                <a:latin typeface="Times New Roman" pitchFamily="18" charset="0"/>
              </a:defRPr>
            </a:lvl3pPr>
            <a:lvl4pPr algn="l" defTabSz="669925" eaLnBrk="0" hangingPunct="0">
              <a:defRPr sz="2400">
                <a:solidFill>
                  <a:schemeClr val="tx1"/>
                </a:solidFill>
                <a:latin typeface="Times New Roman" pitchFamily="18" charset="0"/>
              </a:defRPr>
            </a:lvl4pPr>
            <a:lvl5pPr algn="l" defTabSz="669925" eaLnBrk="0" hangingPunct="0">
              <a:defRPr sz="2400">
                <a:solidFill>
                  <a:schemeClr val="tx1"/>
                </a:solidFill>
                <a:latin typeface="Times New Roman" pitchFamily="18" charset="0"/>
              </a:defRPr>
            </a:lvl5pPr>
            <a:lvl6pPr defTabSz="669925" eaLnBrk="0" fontAlgn="base" hangingPunct="0">
              <a:spcBef>
                <a:spcPct val="0"/>
              </a:spcBef>
              <a:spcAft>
                <a:spcPct val="0"/>
              </a:spcAft>
              <a:defRPr sz="2400">
                <a:solidFill>
                  <a:schemeClr val="tx1"/>
                </a:solidFill>
                <a:latin typeface="Times New Roman" pitchFamily="18" charset="0"/>
              </a:defRPr>
            </a:lvl6pPr>
            <a:lvl7pPr defTabSz="669925" eaLnBrk="0" fontAlgn="base" hangingPunct="0">
              <a:spcBef>
                <a:spcPct val="0"/>
              </a:spcBef>
              <a:spcAft>
                <a:spcPct val="0"/>
              </a:spcAft>
              <a:defRPr sz="2400">
                <a:solidFill>
                  <a:schemeClr val="tx1"/>
                </a:solidFill>
                <a:latin typeface="Times New Roman" pitchFamily="18" charset="0"/>
              </a:defRPr>
            </a:lvl7pPr>
            <a:lvl8pPr defTabSz="669925" eaLnBrk="0" fontAlgn="base" hangingPunct="0">
              <a:spcBef>
                <a:spcPct val="0"/>
              </a:spcBef>
              <a:spcAft>
                <a:spcPct val="0"/>
              </a:spcAft>
              <a:defRPr sz="2400">
                <a:solidFill>
                  <a:schemeClr val="tx1"/>
                </a:solidFill>
                <a:latin typeface="Times New Roman" pitchFamily="18" charset="0"/>
              </a:defRPr>
            </a:lvl8pPr>
            <a:lvl9pPr defTabSz="6699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t>
            </a:r>
            <a:r>
              <a:rPr lang="en-US">
                <a:sym typeface="Symbol" pitchFamily="18" charset="2"/>
              </a:rPr>
              <a:t></a:t>
            </a:r>
            <a:r>
              <a:rPr lang="en-US"/>
              <a:t>]: 	Suppose all x, y, z are colored F. </a:t>
            </a:r>
            <a:br>
              <a:rPr lang="en-US"/>
            </a:br>
            <a:r>
              <a:rPr lang="en-US"/>
              <a:t>	Then it’s impossible to complete a 3 coloring of the assembly.</a:t>
            </a:r>
          </a:p>
        </p:txBody>
      </p:sp>
      <p:sp>
        <p:nvSpPr>
          <p:cNvPr id="131110" name="Oval 38"/>
          <p:cNvSpPr>
            <a:spLocks noChangeArrowheads="1"/>
          </p:cNvSpPr>
          <p:nvPr/>
        </p:nvSpPr>
        <p:spPr bwMode="auto">
          <a:xfrm>
            <a:off x="5715000" y="4419600"/>
            <a:ext cx="457200" cy="457200"/>
          </a:xfrm>
          <a:prstGeom prst="ellipse">
            <a:avLst/>
          </a:prstGeom>
          <a:solidFill>
            <a:srgbClr val="00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1111" name="Oval 39"/>
          <p:cNvSpPr>
            <a:spLocks noChangeArrowheads="1"/>
          </p:cNvSpPr>
          <p:nvPr/>
        </p:nvSpPr>
        <p:spPr bwMode="auto">
          <a:xfrm>
            <a:off x="5715000" y="2725738"/>
            <a:ext cx="457200" cy="457200"/>
          </a:xfrm>
          <a:prstGeom prst="ellipse">
            <a:avLst/>
          </a:prstGeom>
          <a:solidFill>
            <a:srgbClr val="CC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grpSp>
        <p:nvGrpSpPr>
          <p:cNvPr id="131117" name="Group 45"/>
          <p:cNvGrpSpPr>
            <a:grpSpLocks/>
          </p:cNvGrpSpPr>
          <p:nvPr/>
        </p:nvGrpSpPr>
        <p:grpSpPr bwMode="auto">
          <a:xfrm>
            <a:off x="2819400" y="1752600"/>
            <a:ext cx="4724400" cy="2133600"/>
            <a:chOff x="1776" y="1104"/>
            <a:chExt cx="2976" cy="1344"/>
          </a:xfrm>
        </p:grpSpPr>
        <p:sp>
          <p:nvSpPr>
            <p:cNvPr id="131118" name="Text Box 46"/>
            <p:cNvSpPr txBox="1">
              <a:spLocks noChangeArrowheads="1"/>
            </p:cNvSpPr>
            <p:nvPr/>
          </p:nvSpPr>
          <p:spPr bwMode="auto">
            <a:xfrm>
              <a:off x="2384" y="1200"/>
              <a:ext cx="2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b="1">
                  <a:solidFill>
                    <a:srgbClr val="CC0000"/>
                  </a:solidFill>
                </a:rPr>
                <a:t>none can be colored F (red)</a:t>
              </a:r>
            </a:p>
          </p:txBody>
        </p:sp>
        <p:sp>
          <p:nvSpPr>
            <p:cNvPr id="131119" name="Freeform 47"/>
            <p:cNvSpPr>
              <a:spLocks/>
            </p:cNvSpPr>
            <p:nvPr/>
          </p:nvSpPr>
          <p:spPr bwMode="auto">
            <a:xfrm>
              <a:off x="1776" y="1104"/>
              <a:ext cx="2976" cy="1344"/>
            </a:xfrm>
            <a:custGeom>
              <a:avLst/>
              <a:gdLst>
                <a:gd name="T0" fmla="*/ 0 w 2976"/>
                <a:gd name="T1" fmla="*/ 1344 h 1344"/>
                <a:gd name="T2" fmla="*/ 1440 w 2976"/>
                <a:gd name="T3" fmla="*/ 1344 h 1344"/>
                <a:gd name="T4" fmla="*/ 1440 w 2976"/>
                <a:gd name="T5" fmla="*/ 432 h 1344"/>
                <a:gd name="T6" fmla="*/ 2976 w 2976"/>
                <a:gd name="T7" fmla="*/ 432 h 1344"/>
                <a:gd name="T8" fmla="*/ 2976 w 2976"/>
                <a:gd name="T9" fmla="*/ 0 h 1344"/>
                <a:gd name="T10" fmla="*/ 0 w 2976"/>
                <a:gd name="T11" fmla="*/ 0 h 1344"/>
                <a:gd name="T12" fmla="*/ 0 w 2976"/>
                <a:gd name="T13" fmla="*/ 1344 h 1344"/>
              </a:gdLst>
              <a:ahLst/>
              <a:cxnLst>
                <a:cxn ang="0">
                  <a:pos x="T0" y="T1"/>
                </a:cxn>
                <a:cxn ang="0">
                  <a:pos x="T2" y="T3"/>
                </a:cxn>
                <a:cxn ang="0">
                  <a:pos x="T4" y="T5"/>
                </a:cxn>
                <a:cxn ang="0">
                  <a:pos x="T6" y="T7"/>
                </a:cxn>
                <a:cxn ang="0">
                  <a:pos x="T8" y="T9"/>
                </a:cxn>
                <a:cxn ang="0">
                  <a:pos x="T10" y="T11"/>
                </a:cxn>
                <a:cxn ang="0">
                  <a:pos x="T12" y="T13"/>
                </a:cxn>
              </a:cxnLst>
              <a:rect l="0" t="0" r="r" b="b"/>
              <a:pathLst>
                <a:path w="2976" h="1344">
                  <a:moveTo>
                    <a:pt x="0" y="1344"/>
                  </a:moveTo>
                  <a:lnTo>
                    <a:pt x="1440" y="1344"/>
                  </a:lnTo>
                  <a:lnTo>
                    <a:pt x="1440" y="432"/>
                  </a:lnTo>
                  <a:lnTo>
                    <a:pt x="2976" y="432"/>
                  </a:lnTo>
                  <a:lnTo>
                    <a:pt x="2976" y="0"/>
                  </a:lnTo>
                  <a:lnTo>
                    <a:pt x="0" y="0"/>
                  </a:lnTo>
                  <a:lnTo>
                    <a:pt x="0" y="1344"/>
                  </a:lnTo>
                  <a:close/>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8F8F8">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110"/>
                                        </p:tgtEl>
                                        <p:attrNameLst>
                                          <p:attrName>style.visibility</p:attrName>
                                        </p:attrNameLst>
                                      </p:cBhvr>
                                      <p:to>
                                        <p:strVal val="visible"/>
                                      </p:to>
                                    </p:set>
                                    <p:animEffect transition="in" filter="dissolve">
                                      <p:cBhvr>
                                        <p:cTn id="7" dur="500"/>
                                        <p:tgtEl>
                                          <p:spTgt spid="131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1111"/>
                                        </p:tgtEl>
                                        <p:attrNameLst>
                                          <p:attrName>style.visibility</p:attrName>
                                        </p:attrNameLst>
                                      </p:cBhvr>
                                      <p:to>
                                        <p:strVal val="visible"/>
                                      </p:to>
                                    </p:set>
                                    <p:animEffect transition="in" filter="dissolve">
                                      <p:cBhvr>
                                        <p:cTn id="12" dur="500"/>
                                        <p:tgtEl>
                                          <p:spTgt spid="131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131117"/>
                                        </p:tgtEl>
                                        <p:attrNameLst>
                                          <p:attrName>style.visibility</p:attrName>
                                        </p:attrNameLst>
                                      </p:cBhvr>
                                      <p:to>
                                        <p:strVal val="visible"/>
                                      </p:to>
                                    </p:set>
                                    <p:anim calcmode="lin" valueType="num">
                                      <p:cBhvr>
                                        <p:cTn id="17" dur="500" fill="hold"/>
                                        <p:tgtEl>
                                          <p:spTgt spid="131117"/>
                                        </p:tgtEl>
                                        <p:attrNameLst>
                                          <p:attrName>ppt_w</p:attrName>
                                        </p:attrNameLst>
                                      </p:cBhvr>
                                      <p:tavLst>
                                        <p:tav tm="0">
                                          <p:val>
                                            <p:fltVal val="0"/>
                                          </p:val>
                                        </p:tav>
                                        <p:tav tm="100000">
                                          <p:val>
                                            <p:strVal val="#ppt_w"/>
                                          </p:val>
                                        </p:tav>
                                      </p:tavLst>
                                    </p:anim>
                                    <p:anim calcmode="lin" valueType="num">
                                      <p:cBhvr>
                                        <p:cTn id="18" dur="500" fill="hold"/>
                                        <p:tgtEl>
                                          <p:spTgt spid="131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0" grpId="0" animBg="1"/>
      <p:bldP spid="13111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Un-Computable Problems</a:t>
            </a:r>
          </a:p>
        </p:txBody>
      </p:sp>
      <p:sp>
        <p:nvSpPr>
          <p:cNvPr id="78859" name="Text Box 11"/>
          <p:cNvSpPr txBox="1">
            <a:spLocks noChangeArrowheads="1"/>
          </p:cNvSpPr>
          <p:nvPr/>
        </p:nvSpPr>
        <p:spPr bwMode="auto">
          <a:xfrm>
            <a:off x="228600" y="762000"/>
            <a:ext cx="877887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lgn="l" eaLnBrk="0" hangingPunct="0">
              <a:defRPr sz="2400">
                <a:solidFill>
                  <a:schemeClr val="tx1"/>
                </a:solidFill>
                <a:latin typeface="Times New Roman" pitchFamily="18" charset="0"/>
              </a:defRPr>
            </a:lvl1pPr>
            <a:lvl2pPr marL="473075"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a:solidFill>
                  <a:schemeClr val="tx2"/>
                </a:solidFill>
                <a:latin typeface="Arial" pitchFamily="34" charset="0"/>
              </a:rPr>
              <a:t>No algorithm exists for certain computational problems, such as:</a:t>
            </a:r>
          </a:p>
          <a:p>
            <a:pPr eaLnBrk="1" hangingPunct="1"/>
            <a:endParaRPr lang="en-US" sz="1800" dirty="0">
              <a:solidFill>
                <a:schemeClr val="tx2"/>
              </a:solidFill>
              <a:latin typeface="Arial" pitchFamily="34" charset="0"/>
            </a:endParaRPr>
          </a:p>
          <a:p>
            <a:pPr eaLnBrk="1" hangingPunct="1">
              <a:buFont typeface="Wingdings" pitchFamily="2" charset="2"/>
              <a:buChar char="§"/>
            </a:pPr>
            <a:r>
              <a:rPr lang="en-US" sz="1800" b="1" dirty="0">
                <a:solidFill>
                  <a:srgbClr val="CC0000"/>
                </a:solidFill>
                <a:latin typeface="Arial" pitchFamily="34" charset="0"/>
              </a:rPr>
              <a:t>Diophantine Equations</a:t>
            </a:r>
            <a:r>
              <a:rPr lang="en-US" sz="1800" b="1" dirty="0">
                <a:solidFill>
                  <a:schemeClr val="tx2"/>
                </a:solidFill>
                <a:latin typeface="Arial" pitchFamily="34" charset="0"/>
              </a:rPr>
              <a:t> </a:t>
            </a:r>
            <a:r>
              <a:rPr lang="en-US" sz="1800" dirty="0">
                <a:solidFill>
                  <a:schemeClr val="hlink"/>
                </a:solidFill>
                <a:latin typeface="Arial" pitchFamily="34" charset="0"/>
              </a:rPr>
              <a:t>[</a:t>
            </a:r>
            <a:r>
              <a:rPr lang="en-US" sz="1800" dirty="0" err="1">
                <a:solidFill>
                  <a:schemeClr val="hlink"/>
                </a:solidFill>
                <a:latin typeface="Arial" pitchFamily="34" charset="0"/>
              </a:rPr>
              <a:t>Diophantus</a:t>
            </a:r>
            <a:r>
              <a:rPr lang="en-US" sz="1800" dirty="0">
                <a:solidFill>
                  <a:schemeClr val="hlink"/>
                </a:solidFill>
                <a:latin typeface="Arial" pitchFamily="34" charset="0"/>
              </a:rPr>
              <a:t> of Alexandria, 3</a:t>
            </a:r>
            <a:r>
              <a:rPr lang="en-US" sz="1800" baseline="30000" dirty="0">
                <a:solidFill>
                  <a:schemeClr val="hlink"/>
                </a:solidFill>
                <a:latin typeface="Arial" pitchFamily="34" charset="0"/>
              </a:rPr>
              <a:t>rd</a:t>
            </a:r>
            <a:r>
              <a:rPr lang="en-US" sz="1800" dirty="0">
                <a:solidFill>
                  <a:schemeClr val="hlink"/>
                </a:solidFill>
                <a:latin typeface="Arial" pitchFamily="34" charset="0"/>
              </a:rPr>
              <a:t> century AD]</a:t>
            </a:r>
            <a:r>
              <a:rPr lang="en-US" sz="1800" b="1" dirty="0">
                <a:solidFill>
                  <a:schemeClr val="hlink"/>
                </a:solidFill>
                <a:latin typeface="Arial" pitchFamily="34" charset="0"/>
              </a:rPr>
              <a:t/>
            </a:r>
            <a:br>
              <a:rPr lang="en-US" sz="1800" b="1" dirty="0">
                <a:solidFill>
                  <a:schemeClr val="hlink"/>
                </a:solidFill>
                <a:latin typeface="Arial" pitchFamily="34" charset="0"/>
              </a:rPr>
            </a:br>
            <a:r>
              <a:rPr lang="en-US" sz="1800" dirty="0">
                <a:solidFill>
                  <a:schemeClr val="tx2"/>
                </a:solidFill>
                <a:latin typeface="Arial" pitchFamily="34" charset="0"/>
              </a:rPr>
              <a:t>Does a </a:t>
            </a:r>
            <a:r>
              <a:rPr lang="en-US" sz="1800" dirty="0" smtClean="0">
                <a:solidFill>
                  <a:schemeClr val="tx2"/>
                </a:solidFill>
                <a:latin typeface="Arial" pitchFamily="34" charset="0"/>
              </a:rPr>
              <a:t>multi-variable polynomial </a:t>
            </a:r>
            <a:r>
              <a:rPr lang="en-US" sz="1800" dirty="0">
                <a:solidFill>
                  <a:schemeClr val="tx2"/>
                </a:solidFill>
                <a:latin typeface="Arial" pitchFamily="34" charset="0"/>
              </a:rPr>
              <a:t>with </a:t>
            </a:r>
            <a:r>
              <a:rPr lang="en-US" sz="1800" dirty="0" smtClean="0">
                <a:solidFill>
                  <a:schemeClr val="tx2"/>
                </a:solidFill>
                <a:latin typeface="Arial" pitchFamily="34" charset="0"/>
              </a:rPr>
              <a:t>integer </a:t>
            </a:r>
            <a:r>
              <a:rPr lang="en-US" sz="1800" dirty="0">
                <a:solidFill>
                  <a:schemeClr val="tx2"/>
                </a:solidFill>
                <a:latin typeface="Arial" pitchFamily="34" charset="0"/>
              </a:rPr>
              <a:t>coefficients, e.g.,</a:t>
            </a:r>
            <a:br>
              <a:rPr lang="en-US" sz="1800" dirty="0">
                <a:solidFill>
                  <a:schemeClr val="tx2"/>
                </a:solidFill>
                <a:latin typeface="Arial" pitchFamily="34" charset="0"/>
              </a:rPr>
            </a:br>
            <a:r>
              <a:rPr lang="en-US" sz="1800" dirty="0">
                <a:solidFill>
                  <a:schemeClr val="tx2"/>
                </a:solidFill>
                <a:latin typeface="Arial" pitchFamily="34" charset="0"/>
              </a:rPr>
              <a:t/>
            </a:r>
            <a:br>
              <a:rPr lang="en-US" sz="1800" dirty="0">
                <a:solidFill>
                  <a:schemeClr val="tx2"/>
                </a:solidFill>
                <a:latin typeface="Arial" pitchFamily="34" charset="0"/>
              </a:rPr>
            </a:br>
            <a:r>
              <a:rPr lang="en-US" sz="1800" dirty="0">
                <a:solidFill>
                  <a:schemeClr val="tx2"/>
                </a:solidFill>
                <a:latin typeface="Arial" pitchFamily="34" charset="0"/>
              </a:rPr>
              <a:t>		x</a:t>
            </a:r>
            <a:r>
              <a:rPr lang="en-US" sz="1800" baseline="30000" dirty="0">
                <a:solidFill>
                  <a:schemeClr val="tx2"/>
                </a:solidFill>
                <a:latin typeface="Arial" pitchFamily="34" charset="0"/>
              </a:rPr>
              <a:t>3</a:t>
            </a:r>
            <a:r>
              <a:rPr lang="en-US" sz="1800" dirty="0">
                <a:solidFill>
                  <a:schemeClr val="tx2"/>
                </a:solidFill>
                <a:latin typeface="Arial" pitchFamily="34" charset="0"/>
              </a:rPr>
              <a:t>y</a:t>
            </a:r>
            <a:r>
              <a:rPr lang="en-US" sz="1800" baseline="30000" dirty="0">
                <a:solidFill>
                  <a:schemeClr val="tx2"/>
                </a:solidFill>
                <a:latin typeface="Arial" pitchFamily="34" charset="0"/>
              </a:rPr>
              <a:t>2</a:t>
            </a:r>
            <a:r>
              <a:rPr lang="en-US" sz="1800" dirty="0">
                <a:solidFill>
                  <a:schemeClr val="tx2"/>
                </a:solidFill>
                <a:latin typeface="Arial" pitchFamily="34" charset="0"/>
              </a:rPr>
              <a:t>z</a:t>
            </a:r>
            <a:r>
              <a:rPr lang="en-US" sz="1800" baseline="30000" dirty="0">
                <a:solidFill>
                  <a:schemeClr val="tx2"/>
                </a:solidFill>
                <a:latin typeface="Arial" pitchFamily="34" charset="0"/>
              </a:rPr>
              <a:t>2</a:t>
            </a:r>
            <a:r>
              <a:rPr lang="en-US" sz="1800" dirty="0">
                <a:solidFill>
                  <a:schemeClr val="tx2"/>
                </a:solidFill>
                <a:latin typeface="Arial" pitchFamily="34" charset="0"/>
              </a:rPr>
              <a:t>  +  7xy</a:t>
            </a:r>
            <a:r>
              <a:rPr lang="en-US" sz="1800" baseline="30000" dirty="0">
                <a:solidFill>
                  <a:schemeClr val="tx2"/>
                </a:solidFill>
                <a:latin typeface="Arial" pitchFamily="34" charset="0"/>
              </a:rPr>
              <a:t>4</a:t>
            </a:r>
            <a:r>
              <a:rPr lang="en-US" sz="1800" dirty="0">
                <a:solidFill>
                  <a:schemeClr val="tx2"/>
                </a:solidFill>
                <a:latin typeface="Arial" pitchFamily="34" charset="0"/>
              </a:rPr>
              <a:t>z</a:t>
            </a:r>
            <a:r>
              <a:rPr lang="en-US" sz="1800" baseline="30000" dirty="0">
                <a:solidFill>
                  <a:schemeClr val="tx2"/>
                </a:solidFill>
                <a:latin typeface="Arial" pitchFamily="34" charset="0"/>
              </a:rPr>
              <a:t>3</a:t>
            </a:r>
            <a:r>
              <a:rPr lang="en-US" sz="1800" dirty="0">
                <a:solidFill>
                  <a:schemeClr val="tx2"/>
                </a:solidFill>
                <a:latin typeface="Arial" pitchFamily="34" charset="0"/>
              </a:rPr>
              <a:t>  – 3x</a:t>
            </a:r>
            <a:r>
              <a:rPr lang="en-US" sz="1800" baseline="30000" dirty="0">
                <a:solidFill>
                  <a:schemeClr val="tx2"/>
                </a:solidFill>
                <a:latin typeface="Arial" pitchFamily="34" charset="0"/>
              </a:rPr>
              <a:t>2</a:t>
            </a:r>
            <a:r>
              <a:rPr lang="en-US" sz="1800" dirty="0">
                <a:solidFill>
                  <a:schemeClr val="tx2"/>
                </a:solidFill>
                <a:latin typeface="Arial" pitchFamily="34" charset="0"/>
              </a:rPr>
              <a:t>y</a:t>
            </a:r>
            <a:r>
              <a:rPr lang="en-US" sz="1800" baseline="30000" dirty="0">
                <a:solidFill>
                  <a:schemeClr val="tx2"/>
                </a:solidFill>
                <a:latin typeface="Arial" pitchFamily="34" charset="0"/>
              </a:rPr>
              <a:t>5</a:t>
            </a:r>
            <a:r>
              <a:rPr lang="en-US" sz="1800" dirty="0">
                <a:solidFill>
                  <a:schemeClr val="tx2"/>
                </a:solidFill>
                <a:latin typeface="Arial" pitchFamily="34" charset="0"/>
              </a:rPr>
              <a:t>z  =  8,</a:t>
            </a:r>
            <a:br>
              <a:rPr lang="en-US" sz="1800" dirty="0">
                <a:solidFill>
                  <a:schemeClr val="tx2"/>
                </a:solidFill>
                <a:latin typeface="Arial" pitchFamily="34" charset="0"/>
              </a:rPr>
            </a:br>
            <a:r>
              <a:rPr lang="en-US" sz="1800" dirty="0">
                <a:solidFill>
                  <a:schemeClr val="tx2"/>
                </a:solidFill>
                <a:latin typeface="Arial" pitchFamily="34" charset="0"/>
              </a:rPr>
              <a:t/>
            </a:r>
            <a:br>
              <a:rPr lang="en-US" sz="1800" dirty="0">
                <a:solidFill>
                  <a:schemeClr val="tx2"/>
                </a:solidFill>
                <a:latin typeface="Arial" pitchFamily="34" charset="0"/>
              </a:rPr>
            </a:br>
            <a:r>
              <a:rPr lang="en-US" sz="1800" dirty="0">
                <a:solidFill>
                  <a:schemeClr val="tx2"/>
                </a:solidFill>
                <a:latin typeface="Arial" pitchFamily="34" charset="0"/>
              </a:rPr>
              <a:t>have an </a:t>
            </a:r>
            <a:r>
              <a:rPr lang="en-US" sz="1800" b="1" dirty="0">
                <a:solidFill>
                  <a:srgbClr val="CC0000"/>
                </a:solidFill>
                <a:latin typeface="Arial" pitchFamily="34" charset="0"/>
              </a:rPr>
              <a:t>integer</a:t>
            </a:r>
            <a:r>
              <a:rPr lang="en-US" sz="1800" dirty="0">
                <a:solidFill>
                  <a:schemeClr val="tx2"/>
                </a:solidFill>
                <a:latin typeface="Arial" pitchFamily="34" charset="0"/>
              </a:rPr>
              <a:t> valued solution for its variables?</a:t>
            </a:r>
            <a:br>
              <a:rPr lang="en-US" sz="1800" dirty="0">
                <a:solidFill>
                  <a:schemeClr val="tx2"/>
                </a:solidFill>
                <a:latin typeface="Arial" pitchFamily="34" charset="0"/>
              </a:rPr>
            </a:br>
            <a:r>
              <a:rPr lang="en-US" sz="1800" dirty="0">
                <a:solidFill>
                  <a:schemeClr val="hlink"/>
                </a:solidFill>
                <a:latin typeface="Arial" pitchFamily="34" charset="0"/>
              </a:rPr>
              <a:t>David Hilbert [1900]:</a:t>
            </a:r>
            <a:r>
              <a:rPr lang="en-US" sz="1800" dirty="0">
                <a:solidFill>
                  <a:schemeClr val="tx2"/>
                </a:solidFill>
                <a:latin typeface="Arial" pitchFamily="34" charset="0"/>
              </a:rPr>
              <a:t>  Hilbert’s 10</a:t>
            </a:r>
            <a:r>
              <a:rPr lang="en-US" sz="1800" baseline="30000" dirty="0">
                <a:solidFill>
                  <a:schemeClr val="tx2"/>
                </a:solidFill>
                <a:latin typeface="Arial" pitchFamily="34" charset="0"/>
              </a:rPr>
              <a:t>th</a:t>
            </a:r>
            <a:r>
              <a:rPr lang="en-US" sz="1800" dirty="0">
                <a:solidFill>
                  <a:schemeClr val="tx2"/>
                </a:solidFill>
                <a:latin typeface="Arial" pitchFamily="34" charset="0"/>
              </a:rPr>
              <a:t> problem asked is this problem solvable.</a:t>
            </a:r>
            <a:br>
              <a:rPr lang="en-US" sz="1800" dirty="0">
                <a:solidFill>
                  <a:schemeClr val="tx2"/>
                </a:solidFill>
                <a:latin typeface="Arial" pitchFamily="34" charset="0"/>
              </a:rPr>
            </a:br>
            <a:r>
              <a:rPr lang="en-US" sz="1800" dirty="0" err="1">
                <a:solidFill>
                  <a:schemeClr val="hlink"/>
                </a:solidFill>
                <a:latin typeface="Arial" pitchFamily="34" charset="0"/>
              </a:rPr>
              <a:t>Matiyasevich</a:t>
            </a:r>
            <a:r>
              <a:rPr lang="en-US" sz="1800" dirty="0">
                <a:solidFill>
                  <a:schemeClr val="hlink"/>
                </a:solidFill>
                <a:latin typeface="Arial" pitchFamily="34" charset="0"/>
              </a:rPr>
              <a:t> [1970]</a:t>
            </a:r>
            <a:r>
              <a:rPr lang="en-US" sz="1800" dirty="0">
                <a:solidFill>
                  <a:schemeClr val="tx2"/>
                </a:solidFill>
                <a:latin typeface="Arial" pitchFamily="34" charset="0"/>
              </a:rPr>
              <a:t>  proved the </a:t>
            </a:r>
            <a:r>
              <a:rPr lang="en-US" sz="1800" dirty="0" err="1">
                <a:solidFill>
                  <a:schemeClr val="tx2"/>
                </a:solidFill>
                <a:latin typeface="Arial" pitchFamily="34" charset="0"/>
              </a:rPr>
              <a:t>unsolvability</a:t>
            </a:r>
            <a:r>
              <a:rPr lang="en-US" sz="1800" dirty="0">
                <a:solidFill>
                  <a:schemeClr val="tx2"/>
                </a:solidFill>
                <a:latin typeface="Arial" pitchFamily="34" charset="0"/>
              </a:rPr>
              <a:t> of general </a:t>
            </a:r>
            <a:r>
              <a:rPr lang="en-US" sz="1800" dirty="0" err="1">
                <a:solidFill>
                  <a:schemeClr val="tx2"/>
                </a:solidFill>
                <a:latin typeface="Arial" pitchFamily="34" charset="0"/>
              </a:rPr>
              <a:t>diophantine</a:t>
            </a:r>
            <a:r>
              <a:rPr lang="en-US" sz="1800" dirty="0">
                <a:solidFill>
                  <a:schemeClr val="tx2"/>
                </a:solidFill>
                <a:latin typeface="Arial" pitchFamily="34" charset="0"/>
              </a:rPr>
              <a:t> equations. </a:t>
            </a:r>
          </a:p>
          <a:p>
            <a:pPr eaLnBrk="1" hangingPunct="1">
              <a:buFont typeface="Wingdings" pitchFamily="2" charset="2"/>
              <a:buChar char="§"/>
            </a:pPr>
            <a:endParaRPr lang="en-US" sz="1800" dirty="0">
              <a:solidFill>
                <a:schemeClr val="tx2"/>
              </a:solidFill>
              <a:latin typeface="Arial" pitchFamily="34" charset="0"/>
            </a:endParaRPr>
          </a:p>
          <a:p>
            <a:pPr eaLnBrk="1" hangingPunct="1">
              <a:buFont typeface="Wingdings" pitchFamily="2" charset="2"/>
              <a:buChar char="§"/>
            </a:pPr>
            <a:r>
              <a:rPr lang="en-US" sz="1800" b="1" dirty="0">
                <a:solidFill>
                  <a:srgbClr val="CC0000"/>
                </a:solidFill>
                <a:latin typeface="Arial" pitchFamily="34" charset="0"/>
              </a:rPr>
              <a:t>The Halting Problem  </a:t>
            </a:r>
            <a:r>
              <a:rPr lang="en-US" sz="1800" dirty="0">
                <a:solidFill>
                  <a:schemeClr val="hlink"/>
                </a:solidFill>
                <a:latin typeface="Arial" pitchFamily="34" charset="0"/>
              </a:rPr>
              <a:t>[Alan M. Turing,1936]</a:t>
            </a:r>
            <a:r>
              <a:rPr lang="en-US" sz="1800" dirty="0">
                <a:solidFill>
                  <a:schemeClr val="tx2"/>
                </a:solidFill>
                <a:latin typeface="Arial" pitchFamily="34" charset="0"/>
              </a:rPr>
              <a:t> </a:t>
            </a:r>
            <a:br>
              <a:rPr lang="en-US" sz="1800" dirty="0">
                <a:solidFill>
                  <a:schemeClr val="tx2"/>
                </a:solidFill>
                <a:latin typeface="Arial" pitchFamily="34" charset="0"/>
              </a:rPr>
            </a:br>
            <a:r>
              <a:rPr lang="en-US" sz="1800" dirty="0">
                <a:solidFill>
                  <a:schemeClr val="tx2"/>
                </a:solidFill>
                <a:latin typeface="Arial" pitchFamily="34" charset="0"/>
              </a:rPr>
              <a:t> 	 		– he was then a math student at Cambridge, England. </a:t>
            </a:r>
            <a:br>
              <a:rPr lang="en-US" sz="1800" dirty="0">
                <a:solidFill>
                  <a:schemeClr val="tx2"/>
                </a:solidFill>
                <a:latin typeface="Arial" pitchFamily="34" charset="0"/>
              </a:rPr>
            </a:br>
            <a:r>
              <a:rPr lang="en-US" sz="1800" dirty="0">
                <a:solidFill>
                  <a:schemeClr val="tx2"/>
                </a:solidFill>
                <a:latin typeface="Arial" pitchFamily="34" charset="0"/>
              </a:rPr>
              <a:t>There were no </a:t>
            </a:r>
            <a:r>
              <a:rPr lang="en-US" sz="1800" dirty="0">
                <a:solidFill>
                  <a:srgbClr val="CC0000"/>
                </a:solidFill>
                <a:latin typeface="Arial" pitchFamily="34" charset="0"/>
              </a:rPr>
              <a:t>digital computers </a:t>
            </a:r>
            <a:r>
              <a:rPr lang="en-US" sz="1800" dirty="0">
                <a:latin typeface="Arial" pitchFamily="34" charset="0"/>
              </a:rPr>
              <a:t>or</a:t>
            </a:r>
            <a:r>
              <a:rPr lang="en-US" sz="1800" dirty="0">
                <a:solidFill>
                  <a:srgbClr val="CC0000"/>
                </a:solidFill>
                <a:latin typeface="Arial" pitchFamily="34" charset="0"/>
              </a:rPr>
              <a:t> programming languages</a:t>
            </a:r>
            <a:r>
              <a:rPr lang="en-US" sz="1800" dirty="0">
                <a:solidFill>
                  <a:schemeClr val="tx2"/>
                </a:solidFill>
                <a:latin typeface="Arial" pitchFamily="34" charset="0"/>
              </a:rPr>
              <a:t>!</a:t>
            </a:r>
            <a:br>
              <a:rPr lang="en-US" sz="1800" dirty="0">
                <a:solidFill>
                  <a:schemeClr val="tx2"/>
                </a:solidFill>
                <a:latin typeface="Arial" pitchFamily="34" charset="0"/>
              </a:rPr>
            </a:br>
            <a:r>
              <a:rPr lang="en-US" sz="1800" dirty="0">
                <a:solidFill>
                  <a:schemeClr val="tx2"/>
                </a:solidFill>
                <a:latin typeface="Arial" pitchFamily="34" charset="0"/>
              </a:rPr>
              <a:t>Arguably, these things came about </a:t>
            </a:r>
            <a:r>
              <a:rPr lang="en-US" sz="1800" i="1" dirty="0">
                <a:solidFill>
                  <a:schemeClr val="tx2"/>
                </a:solidFill>
              </a:rPr>
              <a:t>exactly because</a:t>
            </a:r>
            <a:r>
              <a:rPr lang="en-US" sz="1800" dirty="0">
                <a:solidFill>
                  <a:schemeClr val="tx2"/>
                </a:solidFill>
                <a:latin typeface="Arial" pitchFamily="34" charset="0"/>
              </a:rPr>
              <a:t> of Turing’s brilliant thoughts.</a:t>
            </a:r>
            <a:br>
              <a:rPr lang="en-US" sz="1800" dirty="0">
                <a:solidFill>
                  <a:schemeClr val="tx2"/>
                </a:solidFill>
                <a:latin typeface="Arial" pitchFamily="34" charset="0"/>
              </a:rPr>
            </a:br>
            <a:r>
              <a:rPr lang="en-US" sz="1800" dirty="0">
                <a:solidFill>
                  <a:schemeClr val="tx2"/>
                </a:solidFill>
                <a:latin typeface="Arial" pitchFamily="34" charset="0"/>
              </a:rPr>
              <a:t/>
            </a:r>
            <a:br>
              <a:rPr lang="en-US" sz="1800" dirty="0">
                <a:solidFill>
                  <a:schemeClr val="tx2"/>
                </a:solidFill>
                <a:latin typeface="Arial" pitchFamily="34" charset="0"/>
              </a:rPr>
            </a:br>
            <a:r>
              <a:rPr lang="en-US" sz="1800" dirty="0">
                <a:solidFill>
                  <a:schemeClr val="tx2"/>
                </a:solidFill>
                <a:latin typeface="Arial" pitchFamily="34" charset="0"/>
              </a:rPr>
              <a:t>Other contributors:   </a:t>
            </a:r>
            <a:r>
              <a:rPr lang="en-US" sz="1800" dirty="0">
                <a:solidFill>
                  <a:schemeClr val="hlink"/>
                </a:solidFill>
                <a:latin typeface="Arial" pitchFamily="34" charset="0"/>
              </a:rPr>
              <a:t>Emil Post [1920], Kurt G</a:t>
            </a:r>
            <a:r>
              <a:rPr lang="en-US" sz="1800" dirty="0">
                <a:solidFill>
                  <a:schemeClr val="hlink"/>
                </a:solidFill>
                <a:latin typeface="Arial" pitchFamily="34" charset="0"/>
                <a:cs typeface="Arial" pitchFamily="34" charset="0"/>
              </a:rPr>
              <a:t>ö</a:t>
            </a:r>
            <a:r>
              <a:rPr lang="en-US" sz="1800" dirty="0">
                <a:solidFill>
                  <a:schemeClr val="hlink"/>
                </a:solidFill>
                <a:latin typeface="Arial" pitchFamily="34" charset="0"/>
              </a:rPr>
              <a:t>del [1930], Alonzo Church [1935].</a:t>
            </a:r>
          </a:p>
          <a:p>
            <a:pPr eaLnBrk="1" hangingPunct="1">
              <a:buFont typeface="Wingdings" pitchFamily="2" charset="2"/>
              <a:buChar char="§"/>
            </a:pPr>
            <a:endParaRPr lang="en-US" sz="1800" dirty="0">
              <a:solidFill>
                <a:schemeClr val="hlink"/>
              </a:solidFill>
              <a:latin typeface="Arial" pitchFamily="34" charset="0"/>
            </a:endParaRPr>
          </a:p>
          <a:p>
            <a:pPr eaLnBrk="1" hangingPunct="1">
              <a:buFont typeface="Wingdings" pitchFamily="2" charset="2"/>
              <a:buChar char="§"/>
            </a:pPr>
            <a:r>
              <a:rPr lang="en-US" sz="1800" dirty="0">
                <a:latin typeface="Arial" pitchFamily="34" charset="0"/>
              </a:rPr>
              <a:t>There are infinitely many </a:t>
            </a:r>
            <a:r>
              <a:rPr lang="en-US" sz="1800" dirty="0" err="1">
                <a:latin typeface="Arial" pitchFamily="34" charset="0"/>
              </a:rPr>
              <a:t>uncomputable</a:t>
            </a:r>
            <a:r>
              <a:rPr lang="en-US" sz="1800" dirty="0">
                <a:latin typeface="Arial" pitchFamily="34" charset="0"/>
              </a:rPr>
              <a:t> problems, e.g.,</a:t>
            </a:r>
            <a:r>
              <a:rPr lang="en-US" sz="1800" b="1" dirty="0">
                <a:solidFill>
                  <a:srgbClr val="CC0000"/>
                </a:solidFill>
                <a:latin typeface="Arial" pitchFamily="34" charset="0"/>
              </a:rPr>
              <a:t/>
            </a:r>
            <a:br>
              <a:rPr lang="en-US" sz="1800" b="1" dirty="0">
                <a:solidFill>
                  <a:srgbClr val="CC0000"/>
                </a:solidFill>
                <a:latin typeface="Arial" pitchFamily="34" charset="0"/>
              </a:rPr>
            </a:br>
            <a:r>
              <a:rPr lang="en-US" sz="1800" b="1" dirty="0">
                <a:solidFill>
                  <a:srgbClr val="CC0000"/>
                </a:solidFill>
                <a:latin typeface="Arial" pitchFamily="34" charset="0"/>
              </a:rPr>
              <a:t>Buffer Overflow,  </a:t>
            </a:r>
            <a:r>
              <a:rPr lang="en-US" sz="1800" b="1" dirty="0" smtClean="0">
                <a:solidFill>
                  <a:srgbClr val="CC0000"/>
                </a:solidFill>
                <a:latin typeface="Arial" pitchFamily="34" charset="0"/>
              </a:rPr>
              <a:t>Post’s </a:t>
            </a:r>
            <a:r>
              <a:rPr lang="en-US" sz="1800" b="1" dirty="0">
                <a:solidFill>
                  <a:srgbClr val="CC0000"/>
                </a:solidFill>
                <a:latin typeface="Arial" pitchFamily="34" charset="0"/>
              </a:rPr>
              <a:t>Correspondence,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8859">
                                            <p:txEl>
                                              <p:pRg st="0" end="0"/>
                                            </p:txEl>
                                          </p:spTgt>
                                        </p:tgtEl>
                                        <p:attrNameLst>
                                          <p:attrName>style.visibility</p:attrName>
                                        </p:attrNameLst>
                                      </p:cBhvr>
                                      <p:to>
                                        <p:strVal val="visible"/>
                                      </p:to>
                                    </p:set>
                                    <p:animEffect transition="in" filter="wipe(up)">
                                      <p:cBhvr>
                                        <p:cTn id="13" dur="500"/>
                                        <p:tgtEl>
                                          <p:spTgt spid="788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8859">
                                            <p:txEl>
                                              <p:pRg st="2" end="2"/>
                                            </p:txEl>
                                          </p:spTgt>
                                        </p:tgtEl>
                                        <p:attrNameLst>
                                          <p:attrName>style.visibility</p:attrName>
                                        </p:attrNameLst>
                                      </p:cBhvr>
                                      <p:to>
                                        <p:strVal val="visible"/>
                                      </p:to>
                                    </p:set>
                                    <p:animEffect transition="in" filter="wipe(up)">
                                      <p:cBhvr>
                                        <p:cTn id="18" dur="500"/>
                                        <p:tgtEl>
                                          <p:spTgt spid="7885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8859">
                                            <p:txEl>
                                              <p:pRg st="4" end="4"/>
                                            </p:txEl>
                                          </p:spTgt>
                                        </p:tgtEl>
                                        <p:attrNameLst>
                                          <p:attrName>style.visibility</p:attrName>
                                        </p:attrNameLst>
                                      </p:cBhvr>
                                      <p:to>
                                        <p:strVal val="visible"/>
                                      </p:to>
                                    </p:set>
                                    <p:animEffect transition="in" filter="wipe(up)">
                                      <p:cBhvr>
                                        <p:cTn id="23" dur="500"/>
                                        <p:tgtEl>
                                          <p:spTgt spid="7885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8859">
                                            <p:txEl>
                                              <p:pRg st="6" end="6"/>
                                            </p:txEl>
                                          </p:spTgt>
                                        </p:tgtEl>
                                        <p:attrNameLst>
                                          <p:attrName>style.visibility</p:attrName>
                                        </p:attrNameLst>
                                      </p:cBhvr>
                                      <p:to>
                                        <p:strVal val="visible"/>
                                      </p:to>
                                    </p:set>
                                    <p:animEffect transition="in" filter="wipe(up)">
                                      <p:cBhvr>
                                        <p:cTn id="28" dur="500"/>
                                        <p:tgtEl>
                                          <p:spTgt spid="78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autoUpdateAnimBg="0"/>
      <p:bldP spid="7885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3SAT </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3-Colorability</a:t>
            </a:r>
          </a:p>
        </p:txBody>
      </p:sp>
      <p:grpSp>
        <p:nvGrpSpPr>
          <p:cNvPr id="134180" name="Group 36"/>
          <p:cNvGrpSpPr>
            <a:grpSpLocks/>
          </p:cNvGrpSpPr>
          <p:nvPr/>
        </p:nvGrpSpPr>
        <p:grpSpPr bwMode="auto">
          <a:xfrm>
            <a:off x="1447800" y="2133600"/>
            <a:ext cx="6130925" cy="2730500"/>
            <a:chOff x="912" y="1344"/>
            <a:chExt cx="3862" cy="1720"/>
          </a:xfrm>
        </p:grpSpPr>
        <p:sp>
          <p:nvSpPr>
            <p:cNvPr id="134148" name="Line 4"/>
            <p:cNvSpPr>
              <a:spLocks noChangeShapeType="1"/>
            </p:cNvSpPr>
            <p:nvPr/>
          </p:nvSpPr>
          <p:spPr bwMode="auto">
            <a:xfrm>
              <a:off x="1056" y="1477"/>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49" name="Line 5"/>
            <p:cNvSpPr>
              <a:spLocks noChangeShapeType="1"/>
            </p:cNvSpPr>
            <p:nvPr/>
          </p:nvSpPr>
          <p:spPr bwMode="auto">
            <a:xfrm>
              <a:off x="1056" y="2197"/>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0" name="Line 6"/>
            <p:cNvSpPr>
              <a:spLocks noChangeShapeType="1"/>
            </p:cNvSpPr>
            <p:nvPr/>
          </p:nvSpPr>
          <p:spPr bwMode="auto">
            <a:xfrm>
              <a:off x="2256" y="1477"/>
              <a:ext cx="672"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1" name="Line 7"/>
            <p:cNvSpPr>
              <a:spLocks noChangeShapeType="1"/>
            </p:cNvSpPr>
            <p:nvPr/>
          </p:nvSpPr>
          <p:spPr bwMode="auto">
            <a:xfrm flipH="1">
              <a:off x="2256" y="1861"/>
              <a:ext cx="672"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2" name="Line 8"/>
            <p:cNvSpPr>
              <a:spLocks noChangeShapeType="1"/>
            </p:cNvSpPr>
            <p:nvPr/>
          </p:nvSpPr>
          <p:spPr bwMode="auto">
            <a:xfrm flipV="1">
              <a:off x="2256" y="1477"/>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3" name="Line 9"/>
            <p:cNvSpPr>
              <a:spLocks noChangeShapeType="1"/>
            </p:cNvSpPr>
            <p:nvPr/>
          </p:nvSpPr>
          <p:spPr bwMode="auto">
            <a:xfrm>
              <a:off x="2928" y="1861"/>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4" name="Line 10"/>
            <p:cNvSpPr>
              <a:spLocks noChangeShapeType="1"/>
            </p:cNvSpPr>
            <p:nvPr/>
          </p:nvSpPr>
          <p:spPr bwMode="auto">
            <a:xfrm>
              <a:off x="3744" y="1861"/>
              <a:ext cx="864"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5" name="Line 11"/>
            <p:cNvSpPr>
              <a:spLocks noChangeShapeType="1"/>
            </p:cNvSpPr>
            <p:nvPr/>
          </p:nvSpPr>
          <p:spPr bwMode="auto">
            <a:xfrm flipH="1">
              <a:off x="3744" y="2341"/>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6" name="Line 12"/>
            <p:cNvSpPr>
              <a:spLocks noChangeShapeType="1"/>
            </p:cNvSpPr>
            <p:nvPr/>
          </p:nvSpPr>
          <p:spPr bwMode="auto">
            <a:xfrm flipV="1">
              <a:off x="3744" y="1861"/>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7" name="Line 13"/>
            <p:cNvSpPr>
              <a:spLocks noChangeShapeType="1"/>
            </p:cNvSpPr>
            <p:nvPr/>
          </p:nvSpPr>
          <p:spPr bwMode="auto">
            <a:xfrm flipH="1">
              <a:off x="1056" y="2917"/>
              <a:ext cx="26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4158" name="Oval 14"/>
            <p:cNvSpPr>
              <a:spLocks noChangeArrowheads="1"/>
            </p:cNvSpPr>
            <p:nvPr/>
          </p:nvSpPr>
          <p:spPr bwMode="auto">
            <a:xfrm>
              <a:off x="917" y="1344"/>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a:t>x </a:t>
              </a:r>
              <a:endParaRPr lang="en-US" sz="2000" b="1" baseline="-25000"/>
            </a:p>
          </p:txBody>
        </p:sp>
        <p:sp>
          <p:nvSpPr>
            <p:cNvPr id="134159" name="Oval 15"/>
            <p:cNvSpPr>
              <a:spLocks noChangeArrowheads="1"/>
            </p:cNvSpPr>
            <p:nvPr/>
          </p:nvSpPr>
          <p:spPr bwMode="auto">
            <a:xfrm>
              <a:off x="4464" y="2197"/>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a:solidFill>
                    <a:schemeClr val="bg1"/>
                  </a:solidFill>
                </a:rPr>
                <a:t>T</a:t>
              </a:r>
            </a:p>
          </p:txBody>
        </p:sp>
        <p:sp>
          <p:nvSpPr>
            <p:cNvPr id="134160" name="Oval 16"/>
            <p:cNvSpPr>
              <a:spLocks noChangeArrowheads="1"/>
            </p:cNvSpPr>
            <p:nvPr/>
          </p:nvSpPr>
          <p:spPr bwMode="auto">
            <a:xfrm>
              <a:off x="917" y="2064"/>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t>y </a:t>
              </a:r>
              <a:endParaRPr lang="en-US" sz="2000" b="1" baseline="-25000" dirty="0"/>
            </a:p>
          </p:txBody>
        </p:sp>
        <p:sp>
          <p:nvSpPr>
            <p:cNvPr id="134161" name="Oval 17"/>
            <p:cNvSpPr>
              <a:spLocks noChangeArrowheads="1"/>
            </p:cNvSpPr>
            <p:nvPr/>
          </p:nvSpPr>
          <p:spPr bwMode="auto">
            <a:xfrm>
              <a:off x="912" y="2784"/>
              <a:ext cx="267"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0" anchor="ctr">
              <a:spAutoFit/>
            </a:bodyPr>
            <a:lstStyle/>
            <a:p>
              <a:r>
                <a:rPr lang="en-US" sz="2000" b="1" dirty="0"/>
                <a:t>z </a:t>
              </a:r>
              <a:endParaRPr lang="en-US" sz="2000" b="1" baseline="-25000" dirty="0"/>
            </a:p>
          </p:txBody>
        </p:sp>
        <p:sp>
          <p:nvSpPr>
            <p:cNvPr id="134162" name="Oval 18"/>
            <p:cNvSpPr>
              <a:spLocks noChangeArrowheads="1"/>
            </p:cNvSpPr>
            <p:nvPr/>
          </p:nvSpPr>
          <p:spPr bwMode="auto">
            <a:xfrm>
              <a:off x="2160" y="138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4163" name="Oval 19"/>
            <p:cNvSpPr>
              <a:spLocks noChangeArrowheads="1"/>
            </p:cNvSpPr>
            <p:nvPr/>
          </p:nvSpPr>
          <p:spPr bwMode="auto">
            <a:xfrm>
              <a:off x="2160" y="210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4164" name="Oval 20"/>
            <p:cNvSpPr>
              <a:spLocks noChangeArrowheads="1"/>
            </p:cNvSpPr>
            <p:nvPr/>
          </p:nvSpPr>
          <p:spPr bwMode="auto">
            <a:xfrm>
              <a:off x="2832" y="1765"/>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4165" name="Oval 21"/>
            <p:cNvSpPr>
              <a:spLocks noChangeArrowheads="1"/>
            </p:cNvSpPr>
            <p:nvPr/>
          </p:nvSpPr>
          <p:spPr bwMode="auto">
            <a:xfrm>
              <a:off x="3648" y="1765"/>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4166" name="Oval 22"/>
            <p:cNvSpPr>
              <a:spLocks noChangeArrowheads="1"/>
            </p:cNvSpPr>
            <p:nvPr/>
          </p:nvSpPr>
          <p:spPr bwMode="auto">
            <a:xfrm>
              <a:off x="3648" y="282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134167" name="Text Box 23"/>
          <p:cNvSpPr txBox="1">
            <a:spLocks noChangeArrowheads="1"/>
          </p:cNvSpPr>
          <p:nvPr/>
        </p:nvSpPr>
        <p:spPr bwMode="auto">
          <a:xfrm>
            <a:off x="1295400" y="5486400"/>
            <a:ext cx="6858000" cy="10858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141413" eaLnBrk="0" hangingPunct="0">
              <a:defRPr sz="2400">
                <a:solidFill>
                  <a:schemeClr val="tx1"/>
                </a:solidFill>
                <a:latin typeface="Times New Roman" pitchFamily="18" charset="0"/>
              </a:defRPr>
            </a:lvl1pPr>
            <a:lvl2pPr algn="l" defTabSz="1141413" eaLnBrk="0" hangingPunct="0">
              <a:defRPr sz="2400">
                <a:solidFill>
                  <a:schemeClr val="tx1"/>
                </a:solidFill>
                <a:latin typeface="Times New Roman" pitchFamily="18" charset="0"/>
              </a:defRPr>
            </a:lvl2pPr>
            <a:lvl3pPr algn="l" defTabSz="1141413" eaLnBrk="0" hangingPunct="0">
              <a:defRPr sz="2400">
                <a:solidFill>
                  <a:schemeClr val="tx1"/>
                </a:solidFill>
                <a:latin typeface="Times New Roman" pitchFamily="18" charset="0"/>
              </a:defRPr>
            </a:lvl3pPr>
            <a:lvl4pPr algn="l" defTabSz="1141413" eaLnBrk="0" hangingPunct="0">
              <a:defRPr sz="2400">
                <a:solidFill>
                  <a:schemeClr val="tx1"/>
                </a:solidFill>
                <a:latin typeface="Times New Roman" pitchFamily="18" charset="0"/>
              </a:defRPr>
            </a:lvl4pPr>
            <a:lvl5pPr algn="l" defTabSz="1141413" eaLnBrk="0" hangingPunct="0">
              <a:defRPr sz="2400">
                <a:solidFill>
                  <a:schemeClr val="tx1"/>
                </a:solidFill>
                <a:latin typeface="Times New Roman" pitchFamily="18" charset="0"/>
              </a:defRPr>
            </a:lvl5pPr>
            <a:lvl6pPr defTabSz="1141413" eaLnBrk="0" fontAlgn="base" hangingPunct="0">
              <a:spcBef>
                <a:spcPct val="0"/>
              </a:spcBef>
              <a:spcAft>
                <a:spcPct val="0"/>
              </a:spcAft>
              <a:defRPr sz="2400">
                <a:solidFill>
                  <a:schemeClr val="tx1"/>
                </a:solidFill>
                <a:latin typeface="Times New Roman" pitchFamily="18" charset="0"/>
              </a:defRPr>
            </a:lvl6pPr>
            <a:lvl7pPr defTabSz="1141413" eaLnBrk="0" fontAlgn="base" hangingPunct="0">
              <a:spcBef>
                <a:spcPct val="0"/>
              </a:spcBef>
              <a:spcAft>
                <a:spcPct val="0"/>
              </a:spcAft>
              <a:defRPr sz="2400">
                <a:solidFill>
                  <a:schemeClr val="tx1"/>
                </a:solidFill>
                <a:latin typeface="Times New Roman" pitchFamily="18" charset="0"/>
              </a:defRPr>
            </a:lvl7pPr>
            <a:lvl8pPr defTabSz="1141413" eaLnBrk="0" fontAlgn="base" hangingPunct="0">
              <a:spcBef>
                <a:spcPct val="0"/>
              </a:spcBef>
              <a:spcAft>
                <a:spcPct val="0"/>
              </a:spcAft>
              <a:defRPr sz="2400">
                <a:solidFill>
                  <a:schemeClr val="tx1"/>
                </a:solidFill>
                <a:latin typeface="Times New Roman" pitchFamily="18" charset="0"/>
              </a:defRPr>
            </a:lvl8pPr>
            <a:lvl9pPr defTabSz="11414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CLAIM:</a:t>
            </a:r>
            <a:r>
              <a:rPr lang="en-US" sz="2000" dirty="0"/>
              <a:t>  Suppose nodes x, y, z each get a color (T or F). Then,</a:t>
            </a:r>
            <a:br>
              <a:rPr lang="en-US" sz="2000" dirty="0"/>
            </a:br>
            <a:r>
              <a:rPr lang="en-US" sz="2000" dirty="0"/>
              <a:t>	it is possible to </a:t>
            </a:r>
            <a:r>
              <a:rPr lang="en-US" sz="2000" u="sng" dirty="0"/>
              <a:t>complete</a:t>
            </a:r>
            <a:r>
              <a:rPr lang="en-US" sz="2000" dirty="0"/>
              <a:t> a 3 coloring of the assembly  </a:t>
            </a:r>
            <a:br>
              <a:rPr lang="en-US" sz="2000" dirty="0"/>
            </a:br>
            <a:r>
              <a:rPr lang="en-US" sz="2000" dirty="0"/>
              <a:t>	</a:t>
            </a:r>
            <a:r>
              <a:rPr lang="en-US" dirty="0">
                <a:sym typeface="Symbol" pitchFamily="18" charset="2"/>
              </a:rPr>
              <a:t></a:t>
            </a:r>
            <a:r>
              <a:rPr lang="en-US" sz="2000" dirty="0">
                <a:sym typeface="Symbol" pitchFamily="18" charset="2"/>
              </a:rPr>
              <a:t> </a:t>
            </a:r>
            <a:r>
              <a:rPr lang="en-US" sz="2000" dirty="0"/>
              <a:t>at least one of x, y, z got the color T.</a:t>
            </a:r>
          </a:p>
        </p:txBody>
      </p:sp>
      <p:sp>
        <p:nvSpPr>
          <p:cNvPr id="134168" name="Text Box 24"/>
          <p:cNvSpPr txBox="1">
            <a:spLocks noChangeArrowheads="1"/>
          </p:cNvSpPr>
          <p:nvPr/>
        </p:nvSpPr>
        <p:spPr bwMode="auto">
          <a:xfrm>
            <a:off x="457200" y="762000"/>
            <a:ext cx="811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lvl1pPr algn="l" defTabSz="669925" eaLnBrk="0" hangingPunct="0">
              <a:defRPr sz="2400">
                <a:solidFill>
                  <a:schemeClr val="tx1"/>
                </a:solidFill>
                <a:latin typeface="Times New Roman" pitchFamily="18" charset="0"/>
              </a:defRPr>
            </a:lvl1pPr>
            <a:lvl2pPr algn="l" defTabSz="669925" eaLnBrk="0" hangingPunct="0">
              <a:defRPr sz="2400">
                <a:solidFill>
                  <a:schemeClr val="tx1"/>
                </a:solidFill>
                <a:latin typeface="Times New Roman" pitchFamily="18" charset="0"/>
              </a:defRPr>
            </a:lvl2pPr>
            <a:lvl3pPr algn="l" defTabSz="669925" eaLnBrk="0" hangingPunct="0">
              <a:defRPr sz="2400">
                <a:solidFill>
                  <a:schemeClr val="tx1"/>
                </a:solidFill>
                <a:latin typeface="Times New Roman" pitchFamily="18" charset="0"/>
              </a:defRPr>
            </a:lvl3pPr>
            <a:lvl4pPr algn="l" defTabSz="669925" eaLnBrk="0" hangingPunct="0">
              <a:defRPr sz="2400">
                <a:solidFill>
                  <a:schemeClr val="tx1"/>
                </a:solidFill>
                <a:latin typeface="Times New Roman" pitchFamily="18" charset="0"/>
              </a:defRPr>
            </a:lvl4pPr>
            <a:lvl5pPr algn="l" defTabSz="669925" eaLnBrk="0" hangingPunct="0">
              <a:defRPr sz="2400">
                <a:solidFill>
                  <a:schemeClr val="tx1"/>
                </a:solidFill>
                <a:latin typeface="Times New Roman" pitchFamily="18" charset="0"/>
              </a:defRPr>
            </a:lvl5pPr>
            <a:lvl6pPr defTabSz="669925" eaLnBrk="0" fontAlgn="base" hangingPunct="0">
              <a:spcBef>
                <a:spcPct val="0"/>
              </a:spcBef>
              <a:spcAft>
                <a:spcPct val="0"/>
              </a:spcAft>
              <a:defRPr sz="2400">
                <a:solidFill>
                  <a:schemeClr val="tx1"/>
                </a:solidFill>
                <a:latin typeface="Times New Roman" pitchFamily="18" charset="0"/>
              </a:defRPr>
            </a:lvl6pPr>
            <a:lvl7pPr defTabSz="669925" eaLnBrk="0" fontAlgn="base" hangingPunct="0">
              <a:spcBef>
                <a:spcPct val="0"/>
              </a:spcBef>
              <a:spcAft>
                <a:spcPct val="0"/>
              </a:spcAft>
              <a:defRPr sz="2400">
                <a:solidFill>
                  <a:schemeClr val="tx1"/>
                </a:solidFill>
                <a:latin typeface="Times New Roman" pitchFamily="18" charset="0"/>
              </a:defRPr>
            </a:lvl7pPr>
            <a:lvl8pPr defTabSz="669925" eaLnBrk="0" fontAlgn="base" hangingPunct="0">
              <a:spcBef>
                <a:spcPct val="0"/>
              </a:spcBef>
              <a:spcAft>
                <a:spcPct val="0"/>
              </a:spcAft>
              <a:defRPr sz="2400">
                <a:solidFill>
                  <a:schemeClr val="tx1"/>
                </a:solidFill>
                <a:latin typeface="Times New Roman" pitchFamily="18" charset="0"/>
              </a:defRPr>
            </a:lvl8pPr>
            <a:lvl9pPr defTabSz="6699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t>
            </a:r>
            <a:r>
              <a:rPr lang="en-US">
                <a:sym typeface="Symbol" pitchFamily="18" charset="2"/>
              </a:rPr>
              <a:t></a:t>
            </a:r>
            <a:r>
              <a:rPr lang="en-US"/>
              <a:t>]: 	Suppose at least one of x, y, z is colored T. </a:t>
            </a:r>
            <a:br>
              <a:rPr lang="en-US"/>
            </a:br>
            <a:r>
              <a:rPr lang="en-US"/>
              <a:t>	Then it’s possible to complete a 3 coloring of the assembly.</a:t>
            </a:r>
            <a:endParaRPr lang="en-US" sz="2000">
              <a:solidFill>
                <a:schemeClr val="folHlink"/>
              </a:solidFill>
            </a:endParaRPr>
          </a:p>
        </p:txBody>
      </p:sp>
      <p:grpSp>
        <p:nvGrpSpPr>
          <p:cNvPr id="134178" name="Group 34"/>
          <p:cNvGrpSpPr>
            <a:grpSpLocks/>
          </p:cNvGrpSpPr>
          <p:nvPr/>
        </p:nvGrpSpPr>
        <p:grpSpPr bwMode="auto">
          <a:xfrm>
            <a:off x="3352800" y="2146300"/>
            <a:ext cx="2819400" cy="2743200"/>
            <a:chOff x="2112" y="1344"/>
            <a:chExt cx="1776" cy="1728"/>
          </a:xfrm>
        </p:grpSpPr>
        <p:sp>
          <p:nvSpPr>
            <p:cNvPr id="134169" name="Oval 25"/>
            <p:cNvSpPr>
              <a:spLocks noChangeArrowheads="1"/>
            </p:cNvSpPr>
            <p:nvPr/>
          </p:nvSpPr>
          <p:spPr bwMode="auto">
            <a:xfrm>
              <a:off x="2112" y="2064"/>
              <a:ext cx="288" cy="288"/>
            </a:xfrm>
            <a:prstGeom prst="ellipse">
              <a:avLst/>
            </a:prstGeom>
            <a:solidFill>
              <a:srgbClr val="00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4170" name="Oval 26"/>
            <p:cNvSpPr>
              <a:spLocks noChangeArrowheads="1"/>
            </p:cNvSpPr>
            <p:nvPr/>
          </p:nvSpPr>
          <p:spPr bwMode="auto">
            <a:xfrm>
              <a:off x="2112" y="1344"/>
              <a:ext cx="288" cy="288"/>
            </a:xfrm>
            <a:prstGeom prst="ellipse">
              <a:avLst/>
            </a:prstGeom>
            <a:solidFill>
              <a:srgbClr val="CC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4175" name="Oval 31"/>
            <p:cNvSpPr>
              <a:spLocks noChangeArrowheads="1"/>
            </p:cNvSpPr>
            <p:nvPr/>
          </p:nvSpPr>
          <p:spPr bwMode="auto">
            <a:xfrm>
              <a:off x="2784" y="1728"/>
              <a:ext cx="288" cy="288"/>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endParaRPr lang="en-CA"/>
            </a:p>
          </p:txBody>
        </p:sp>
        <p:sp>
          <p:nvSpPr>
            <p:cNvPr id="134176" name="Oval 32"/>
            <p:cNvSpPr>
              <a:spLocks noChangeArrowheads="1"/>
            </p:cNvSpPr>
            <p:nvPr/>
          </p:nvSpPr>
          <p:spPr bwMode="auto">
            <a:xfrm>
              <a:off x="3600" y="1728"/>
              <a:ext cx="288" cy="288"/>
            </a:xfrm>
            <a:prstGeom prst="ellipse">
              <a:avLst/>
            </a:prstGeom>
            <a:solidFill>
              <a:srgbClr val="CC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4177" name="Oval 33"/>
            <p:cNvSpPr>
              <a:spLocks noChangeArrowheads="1"/>
            </p:cNvSpPr>
            <p:nvPr/>
          </p:nvSpPr>
          <p:spPr bwMode="auto">
            <a:xfrm>
              <a:off x="3600" y="2784"/>
              <a:ext cx="288" cy="288"/>
            </a:xfrm>
            <a:prstGeom prst="ellipse">
              <a:avLst/>
            </a:prstGeom>
            <a:solidFill>
              <a:srgbClr val="00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grpSp>
      <p:sp>
        <p:nvSpPr>
          <p:cNvPr id="134179" name="Oval 35"/>
          <p:cNvSpPr>
            <a:spLocks noChangeArrowheads="1"/>
          </p:cNvSpPr>
          <p:nvPr/>
        </p:nvSpPr>
        <p:spPr bwMode="auto">
          <a:xfrm>
            <a:off x="1462881" y="2146300"/>
            <a:ext cx="427038" cy="444500"/>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solidFill>
                  <a:schemeClr val="bg1"/>
                </a:solidFill>
              </a:rPr>
              <a:t>x </a:t>
            </a:r>
            <a:endParaRPr lang="en-US" sz="2000" b="1" baseline="-25000" dirty="0">
              <a:solidFill>
                <a:schemeClr val="bg1"/>
              </a:solidFill>
            </a:endParaRPr>
          </a:p>
        </p:txBody>
      </p:sp>
      <p:sp>
        <p:nvSpPr>
          <p:cNvPr id="134181" name="Rectangle 37"/>
          <p:cNvSpPr>
            <a:spLocks noChangeArrowheads="1"/>
          </p:cNvSpPr>
          <p:nvPr/>
        </p:nvSpPr>
        <p:spPr bwMode="auto">
          <a:xfrm>
            <a:off x="1143000" y="1524000"/>
            <a:ext cx="765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b="1">
                <a:solidFill>
                  <a:schemeClr val="folHlink"/>
                </a:solidFill>
              </a:rPr>
              <a:t>CASE 1:</a:t>
            </a:r>
            <a:r>
              <a:rPr lang="en-US">
                <a:solidFill>
                  <a:schemeClr val="folHlink"/>
                </a:solidFill>
              </a:rPr>
              <a:t>  x is colored T:  </a:t>
            </a:r>
            <a:r>
              <a:rPr lang="en-US" sz="2000">
                <a:solidFill>
                  <a:schemeClr val="folHlink"/>
                </a:solidFill>
              </a:rPr>
              <a:t>(the case that y is colored T is symmetric)</a:t>
            </a:r>
          </a:p>
        </p:txBody>
      </p:sp>
      <p:sp>
        <p:nvSpPr>
          <p:cNvPr id="2" name="Slide Number Placeholder 1"/>
          <p:cNvSpPr>
            <a:spLocks noGrp="1"/>
          </p:cNvSpPr>
          <p:nvPr>
            <p:ph type="sldNum" sz="quarter" idx="12"/>
          </p:nvPr>
        </p:nvSpPr>
        <p:spPr/>
        <p:txBody>
          <a:bodyPr/>
          <a:lstStyle/>
          <a:p>
            <a:fld id="{3EDEDE8A-5CF4-4A0F-9B71-AAD942558277}"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4168"/>
                                        </p:tgtEl>
                                        <p:attrNameLst>
                                          <p:attrName>style.visibility</p:attrName>
                                        </p:attrNameLst>
                                      </p:cBhvr>
                                      <p:to>
                                        <p:strVal val="visible"/>
                                      </p:to>
                                    </p:set>
                                    <p:animEffect transition="in" filter="wipe(left)">
                                      <p:cBhvr>
                                        <p:cTn id="7" dur="500"/>
                                        <p:tgtEl>
                                          <p:spTgt spid="134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81"/>
                                        </p:tgtEl>
                                        <p:attrNameLst>
                                          <p:attrName>style.visibility</p:attrName>
                                        </p:attrNameLst>
                                      </p:cBhvr>
                                      <p:to>
                                        <p:strVal val="visible"/>
                                      </p:to>
                                    </p:set>
                                    <p:animEffect transition="in" filter="wipe(left)">
                                      <p:cBhvr>
                                        <p:cTn id="12" dur="500"/>
                                        <p:tgtEl>
                                          <p:spTgt spid="13418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34179"/>
                                        </p:tgtEl>
                                        <p:attrNameLst>
                                          <p:attrName>style.visibility</p:attrName>
                                        </p:attrNameLst>
                                      </p:cBhvr>
                                      <p:to>
                                        <p:strVal val="visible"/>
                                      </p:to>
                                    </p:set>
                                    <p:animEffect transition="in" filter="dissolve">
                                      <p:cBhvr>
                                        <p:cTn id="16" dur="500"/>
                                        <p:tgtEl>
                                          <p:spTgt spid="1341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34178"/>
                                        </p:tgtEl>
                                        <p:attrNameLst>
                                          <p:attrName>style.visibility</p:attrName>
                                        </p:attrNameLst>
                                      </p:cBhvr>
                                      <p:to>
                                        <p:strVal val="visible"/>
                                      </p:to>
                                    </p:set>
                                    <p:animEffect transition="in" filter="dissolve">
                                      <p:cBhvr>
                                        <p:cTn id="21" dur="500"/>
                                        <p:tgtEl>
                                          <p:spTgt spid="134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68" grpId="0" autoUpdateAnimBg="0"/>
      <p:bldP spid="134179" grpId="0" animBg="1" autoUpdateAnimBg="0"/>
      <p:bldP spid="13418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3SAT </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3-Colorability</a:t>
            </a:r>
          </a:p>
        </p:txBody>
      </p:sp>
      <p:grpSp>
        <p:nvGrpSpPr>
          <p:cNvPr id="135201" name="Group 33"/>
          <p:cNvGrpSpPr>
            <a:grpSpLocks/>
          </p:cNvGrpSpPr>
          <p:nvPr/>
        </p:nvGrpSpPr>
        <p:grpSpPr bwMode="auto">
          <a:xfrm>
            <a:off x="1447800" y="2133600"/>
            <a:ext cx="6130925" cy="2730500"/>
            <a:chOff x="912" y="1344"/>
            <a:chExt cx="3862" cy="1720"/>
          </a:xfrm>
        </p:grpSpPr>
        <p:sp>
          <p:nvSpPr>
            <p:cNvPr id="135172" name="Line 4"/>
            <p:cNvSpPr>
              <a:spLocks noChangeShapeType="1"/>
            </p:cNvSpPr>
            <p:nvPr/>
          </p:nvSpPr>
          <p:spPr bwMode="auto">
            <a:xfrm>
              <a:off x="1056" y="1477"/>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3" name="Line 5"/>
            <p:cNvSpPr>
              <a:spLocks noChangeShapeType="1"/>
            </p:cNvSpPr>
            <p:nvPr/>
          </p:nvSpPr>
          <p:spPr bwMode="auto">
            <a:xfrm>
              <a:off x="1056" y="2197"/>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4" name="Line 6"/>
            <p:cNvSpPr>
              <a:spLocks noChangeShapeType="1"/>
            </p:cNvSpPr>
            <p:nvPr/>
          </p:nvSpPr>
          <p:spPr bwMode="auto">
            <a:xfrm>
              <a:off x="2256" y="1477"/>
              <a:ext cx="672"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5" name="Line 7"/>
            <p:cNvSpPr>
              <a:spLocks noChangeShapeType="1"/>
            </p:cNvSpPr>
            <p:nvPr/>
          </p:nvSpPr>
          <p:spPr bwMode="auto">
            <a:xfrm flipH="1">
              <a:off x="2256" y="1861"/>
              <a:ext cx="672"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6" name="Line 8"/>
            <p:cNvSpPr>
              <a:spLocks noChangeShapeType="1"/>
            </p:cNvSpPr>
            <p:nvPr/>
          </p:nvSpPr>
          <p:spPr bwMode="auto">
            <a:xfrm flipV="1">
              <a:off x="2256" y="1477"/>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7" name="Line 9"/>
            <p:cNvSpPr>
              <a:spLocks noChangeShapeType="1"/>
            </p:cNvSpPr>
            <p:nvPr/>
          </p:nvSpPr>
          <p:spPr bwMode="auto">
            <a:xfrm>
              <a:off x="2928" y="1861"/>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8" name="Line 10"/>
            <p:cNvSpPr>
              <a:spLocks noChangeShapeType="1"/>
            </p:cNvSpPr>
            <p:nvPr/>
          </p:nvSpPr>
          <p:spPr bwMode="auto">
            <a:xfrm>
              <a:off x="3744" y="1861"/>
              <a:ext cx="864"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79" name="Line 11"/>
            <p:cNvSpPr>
              <a:spLocks noChangeShapeType="1"/>
            </p:cNvSpPr>
            <p:nvPr/>
          </p:nvSpPr>
          <p:spPr bwMode="auto">
            <a:xfrm flipH="1">
              <a:off x="3744" y="2341"/>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80" name="Line 12"/>
            <p:cNvSpPr>
              <a:spLocks noChangeShapeType="1"/>
            </p:cNvSpPr>
            <p:nvPr/>
          </p:nvSpPr>
          <p:spPr bwMode="auto">
            <a:xfrm flipV="1">
              <a:off x="3744" y="1861"/>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81" name="Line 13"/>
            <p:cNvSpPr>
              <a:spLocks noChangeShapeType="1"/>
            </p:cNvSpPr>
            <p:nvPr/>
          </p:nvSpPr>
          <p:spPr bwMode="auto">
            <a:xfrm flipH="1">
              <a:off x="1056" y="2917"/>
              <a:ext cx="26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5182" name="Oval 14"/>
            <p:cNvSpPr>
              <a:spLocks noChangeArrowheads="1"/>
            </p:cNvSpPr>
            <p:nvPr/>
          </p:nvSpPr>
          <p:spPr bwMode="auto">
            <a:xfrm>
              <a:off x="917" y="1344"/>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t>x </a:t>
              </a:r>
              <a:endParaRPr lang="en-US" sz="2000" b="1" baseline="-25000" dirty="0"/>
            </a:p>
          </p:txBody>
        </p:sp>
        <p:sp>
          <p:nvSpPr>
            <p:cNvPr id="135183" name="Oval 15"/>
            <p:cNvSpPr>
              <a:spLocks noChangeArrowheads="1"/>
            </p:cNvSpPr>
            <p:nvPr/>
          </p:nvSpPr>
          <p:spPr bwMode="auto">
            <a:xfrm>
              <a:off x="4464" y="2197"/>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T</a:t>
              </a:r>
            </a:p>
          </p:txBody>
        </p:sp>
        <p:sp>
          <p:nvSpPr>
            <p:cNvPr id="135184" name="Oval 16"/>
            <p:cNvSpPr>
              <a:spLocks noChangeArrowheads="1"/>
            </p:cNvSpPr>
            <p:nvPr/>
          </p:nvSpPr>
          <p:spPr bwMode="auto">
            <a:xfrm>
              <a:off x="917" y="2064"/>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t>y </a:t>
              </a:r>
              <a:endParaRPr lang="en-US" sz="2000" b="1" baseline="-25000" dirty="0"/>
            </a:p>
          </p:txBody>
        </p:sp>
        <p:sp>
          <p:nvSpPr>
            <p:cNvPr id="135185" name="Oval 17"/>
            <p:cNvSpPr>
              <a:spLocks noChangeArrowheads="1"/>
            </p:cNvSpPr>
            <p:nvPr/>
          </p:nvSpPr>
          <p:spPr bwMode="auto">
            <a:xfrm>
              <a:off x="912" y="2784"/>
              <a:ext cx="267"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0" anchor="ctr">
              <a:spAutoFit/>
            </a:bodyPr>
            <a:lstStyle/>
            <a:p>
              <a:r>
                <a:rPr lang="en-US" sz="2000" b="1" dirty="0"/>
                <a:t>z </a:t>
              </a:r>
              <a:endParaRPr lang="en-US" sz="2000" b="1" baseline="-25000" dirty="0"/>
            </a:p>
          </p:txBody>
        </p:sp>
        <p:sp>
          <p:nvSpPr>
            <p:cNvPr id="135186" name="Oval 18"/>
            <p:cNvSpPr>
              <a:spLocks noChangeArrowheads="1"/>
            </p:cNvSpPr>
            <p:nvPr/>
          </p:nvSpPr>
          <p:spPr bwMode="auto">
            <a:xfrm>
              <a:off x="2160" y="138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5187" name="Oval 19"/>
            <p:cNvSpPr>
              <a:spLocks noChangeArrowheads="1"/>
            </p:cNvSpPr>
            <p:nvPr/>
          </p:nvSpPr>
          <p:spPr bwMode="auto">
            <a:xfrm>
              <a:off x="2160" y="210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5188" name="Oval 20"/>
            <p:cNvSpPr>
              <a:spLocks noChangeArrowheads="1"/>
            </p:cNvSpPr>
            <p:nvPr/>
          </p:nvSpPr>
          <p:spPr bwMode="auto">
            <a:xfrm>
              <a:off x="2832" y="1765"/>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5189" name="Oval 21"/>
            <p:cNvSpPr>
              <a:spLocks noChangeArrowheads="1"/>
            </p:cNvSpPr>
            <p:nvPr/>
          </p:nvSpPr>
          <p:spPr bwMode="auto">
            <a:xfrm>
              <a:off x="3648" y="1765"/>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5190" name="Oval 22"/>
            <p:cNvSpPr>
              <a:spLocks noChangeArrowheads="1"/>
            </p:cNvSpPr>
            <p:nvPr/>
          </p:nvSpPr>
          <p:spPr bwMode="auto">
            <a:xfrm>
              <a:off x="3648" y="2821"/>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135191" name="Text Box 23"/>
          <p:cNvSpPr txBox="1">
            <a:spLocks noChangeArrowheads="1"/>
          </p:cNvSpPr>
          <p:nvPr/>
        </p:nvSpPr>
        <p:spPr bwMode="auto">
          <a:xfrm>
            <a:off x="1295400" y="5486400"/>
            <a:ext cx="6858000" cy="10858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141413" eaLnBrk="0" hangingPunct="0">
              <a:defRPr sz="2400">
                <a:solidFill>
                  <a:schemeClr val="tx1"/>
                </a:solidFill>
                <a:latin typeface="Times New Roman" pitchFamily="18" charset="0"/>
              </a:defRPr>
            </a:lvl1pPr>
            <a:lvl2pPr algn="l" defTabSz="1141413" eaLnBrk="0" hangingPunct="0">
              <a:defRPr sz="2400">
                <a:solidFill>
                  <a:schemeClr val="tx1"/>
                </a:solidFill>
                <a:latin typeface="Times New Roman" pitchFamily="18" charset="0"/>
              </a:defRPr>
            </a:lvl2pPr>
            <a:lvl3pPr algn="l" defTabSz="1141413" eaLnBrk="0" hangingPunct="0">
              <a:defRPr sz="2400">
                <a:solidFill>
                  <a:schemeClr val="tx1"/>
                </a:solidFill>
                <a:latin typeface="Times New Roman" pitchFamily="18" charset="0"/>
              </a:defRPr>
            </a:lvl3pPr>
            <a:lvl4pPr algn="l" defTabSz="1141413" eaLnBrk="0" hangingPunct="0">
              <a:defRPr sz="2400">
                <a:solidFill>
                  <a:schemeClr val="tx1"/>
                </a:solidFill>
                <a:latin typeface="Times New Roman" pitchFamily="18" charset="0"/>
              </a:defRPr>
            </a:lvl4pPr>
            <a:lvl5pPr algn="l" defTabSz="1141413" eaLnBrk="0" hangingPunct="0">
              <a:defRPr sz="2400">
                <a:solidFill>
                  <a:schemeClr val="tx1"/>
                </a:solidFill>
                <a:latin typeface="Times New Roman" pitchFamily="18" charset="0"/>
              </a:defRPr>
            </a:lvl5pPr>
            <a:lvl6pPr defTabSz="1141413" eaLnBrk="0" fontAlgn="base" hangingPunct="0">
              <a:spcBef>
                <a:spcPct val="0"/>
              </a:spcBef>
              <a:spcAft>
                <a:spcPct val="0"/>
              </a:spcAft>
              <a:defRPr sz="2400">
                <a:solidFill>
                  <a:schemeClr val="tx1"/>
                </a:solidFill>
                <a:latin typeface="Times New Roman" pitchFamily="18" charset="0"/>
              </a:defRPr>
            </a:lvl6pPr>
            <a:lvl7pPr defTabSz="1141413" eaLnBrk="0" fontAlgn="base" hangingPunct="0">
              <a:spcBef>
                <a:spcPct val="0"/>
              </a:spcBef>
              <a:spcAft>
                <a:spcPct val="0"/>
              </a:spcAft>
              <a:defRPr sz="2400">
                <a:solidFill>
                  <a:schemeClr val="tx1"/>
                </a:solidFill>
                <a:latin typeface="Times New Roman" pitchFamily="18" charset="0"/>
              </a:defRPr>
            </a:lvl7pPr>
            <a:lvl8pPr defTabSz="1141413" eaLnBrk="0" fontAlgn="base" hangingPunct="0">
              <a:spcBef>
                <a:spcPct val="0"/>
              </a:spcBef>
              <a:spcAft>
                <a:spcPct val="0"/>
              </a:spcAft>
              <a:defRPr sz="2400">
                <a:solidFill>
                  <a:schemeClr val="tx1"/>
                </a:solidFill>
                <a:latin typeface="Times New Roman" pitchFamily="18" charset="0"/>
              </a:defRPr>
            </a:lvl8pPr>
            <a:lvl9pPr defTabSz="11414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CLAIM:</a:t>
            </a:r>
            <a:r>
              <a:rPr lang="en-US" sz="2000" dirty="0"/>
              <a:t>  Suppose nodes x, y, z each get a color (T or F). Then,</a:t>
            </a:r>
            <a:br>
              <a:rPr lang="en-US" sz="2000" dirty="0"/>
            </a:br>
            <a:r>
              <a:rPr lang="en-US" sz="2000" dirty="0"/>
              <a:t>	it is possible to </a:t>
            </a:r>
            <a:r>
              <a:rPr lang="en-US" sz="2000" u="sng" dirty="0"/>
              <a:t>complete</a:t>
            </a:r>
            <a:r>
              <a:rPr lang="en-US" sz="2000" dirty="0"/>
              <a:t> a 3 coloring of the assembly  </a:t>
            </a:r>
            <a:br>
              <a:rPr lang="en-US" sz="2000" dirty="0"/>
            </a:br>
            <a:r>
              <a:rPr lang="en-US" sz="2000" dirty="0"/>
              <a:t>	</a:t>
            </a:r>
            <a:r>
              <a:rPr lang="en-US" dirty="0">
                <a:sym typeface="Symbol" pitchFamily="18" charset="2"/>
              </a:rPr>
              <a:t></a:t>
            </a:r>
            <a:r>
              <a:rPr lang="en-US" sz="2000" dirty="0">
                <a:sym typeface="Symbol" pitchFamily="18" charset="2"/>
              </a:rPr>
              <a:t> </a:t>
            </a:r>
            <a:r>
              <a:rPr lang="en-US" sz="2000" dirty="0"/>
              <a:t>at least one of x, y, z got the color T.</a:t>
            </a:r>
          </a:p>
        </p:txBody>
      </p:sp>
      <p:sp>
        <p:nvSpPr>
          <p:cNvPr id="135192" name="Text Box 24"/>
          <p:cNvSpPr txBox="1">
            <a:spLocks noChangeArrowheads="1"/>
          </p:cNvSpPr>
          <p:nvPr/>
        </p:nvSpPr>
        <p:spPr bwMode="auto">
          <a:xfrm>
            <a:off x="457200" y="762000"/>
            <a:ext cx="811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lvl1pPr algn="l" defTabSz="669925" eaLnBrk="0" hangingPunct="0">
              <a:defRPr sz="2400">
                <a:solidFill>
                  <a:schemeClr val="tx1"/>
                </a:solidFill>
                <a:latin typeface="Times New Roman" pitchFamily="18" charset="0"/>
              </a:defRPr>
            </a:lvl1pPr>
            <a:lvl2pPr algn="l" defTabSz="669925" eaLnBrk="0" hangingPunct="0">
              <a:defRPr sz="2400">
                <a:solidFill>
                  <a:schemeClr val="tx1"/>
                </a:solidFill>
                <a:latin typeface="Times New Roman" pitchFamily="18" charset="0"/>
              </a:defRPr>
            </a:lvl2pPr>
            <a:lvl3pPr algn="l" defTabSz="669925" eaLnBrk="0" hangingPunct="0">
              <a:defRPr sz="2400">
                <a:solidFill>
                  <a:schemeClr val="tx1"/>
                </a:solidFill>
                <a:latin typeface="Times New Roman" pitchFamily="18" charset="0"/>
              </a:defRPr>
            </a:lvl3pPr>
            <a:lvl4pPr algn="l" defTabSz="669925" eaLnBrk="0" hangingPunct="0">
              <a:defRPr sz="2400">
                <a:solidFill>
                  <a:schemeClr val="tx1"/>
                </a:solidFill>
                <a:latin typeface="Times New Roman" pitchFamily="18" charset="0"/>
              </a:defRPr>
            </a:lvl4pPr>
            <a:lvl5pPr algn="l" defTabSz="669925" eaLnBrk="0" hangingPunct="0">
              <a:defRPr sz="2400">
                <a:solidFill>
                  <a:schemeClr val="tx1"/>
                </a:solidFill>
                <a:latin typeface="Times New Roman" pitchFamily="18" charset="0"/>
              </a:defRPr>
            </a:lvl5pPr>
            <a:lvl6pPr defTabSz="669925" eaLnBrk="0" fontAlgn="base" hangingPunct="0">
              <a:spcBef>
                <a:spcPct val="0"/>
              </a:spcBef>
              <a:spcAft>
                <a:spcPct val="0"/>
              </a:spcAft>
              <a:defRPr sz="2400">
                <a:solidFill>
                  <a:schemeClr val="tx1"/>
                </a:solidFill>
                <a:latin typeface="Times New Roman" pitchFamily="18" charset="0"/>
              </a:defRPr>
            </a:lvl6pPr>
            <a:lvl7pPr defTabSz="669925" eaLnBrk="0" fontAlgn="base" hangingPunct="0">
              <a:spcBef>
                <a:spcPct val="0"/>
              </a:spcBef>
              <a:spcAft>
                <a:spcPct val="0"/>
              </a:spcAft>
              <a:defRPr sz="2400">
                <a:solidFill>
                  <a:schemeClr val="tx1"/>
                </a:solidFill>
                <a:latin typeface="Times New Roman" pitchFamily="18" charset="0"/>
              </a:defRPr>
            </a:lvl7pPr>
            <a:lvl8pPr defTabSz="669925" eaLnBrk="0" fontAlgn="base" hangingPunct="0">
              <a:spcBef>
                <a:spcPct val="0"/>
              </a:spcBef>
              <a:spcAft>
                <a:spcPct val="0"/>
              </a:spcAft>
              <a:defRPr sz="2400">
                <a:solidFill>
                  <a:schemeClr val="tx1"/>
                </a:solidFill>
                <a:latin typeface="Times New Roman" pitchFamily="18" charset="0"/>
              </a:defRPr>
            </a:lvl8pPr>
            <a:lvl9pPr defTabSz="6699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t>
            </a:r>
            <a:r>
              <a:rPr lang="en-US">
                <a:sym typeface="Symbol" pitchFamily="18" charset="2"/>
              </a:rPr>
              <a:t></a:t>
            </a:r>
            <a:r>
              <a:rPr lang="en-US"/>
              <a:t>]: 	Suppose at least one of x, y, z is colored T. </a:t>
            </a:r>
            <a:br>
              <a:rPr lang="en-US"/>
            </a:br>
            <a:r>
              <a:rPr lang="en-US"/>
              <a:t>	Then it’s possible to complete a 3 coloring of the assembly.</a:t>
            </a:r>
            <a:endParaRPr lang="en-US">
              <a:solidFill>
                <a:schemeClr val="folHlink"/>
              </a:solidFill>
            </a:endParaRPr>
          </a:p>
        </p:txBody>
      </p:sp>
      <p:grpSp>
        <p:nvGrpSpPr>
          <p:cNvPr id="135205" name="Group 37"/>
          <p:cNvGrpSpPr>
            <a:grpSpLocks/>
          </p:cNvGrpSpPr>
          <p:nvPr/>
        </p:nvGrpSpPr>
        <p:grpSpPr bwMode="auto">
          <a:xfrm>
            <a:off x="3371849" y="2137592"/>
            <a:ext cx="2819400" cy="2743200"/>
            <a:chOff x="2112" y="1344"/>
            <a:chExt cx="1776" cy="1728"/>
          </a:xfrm>
        </p:grpSpPr>
        <p:sp>
          <p:nvSpPr>
            <p:cNvPr id="135194" name="Oval 26"/>
            <p:cNvSpPr>
              <a:spLocks noChangeArrowheads="1"/>
            </p:cNvSpPr>
            <p:nvPr/>
          </p:nvSpPr>
          <p:spPr bwMode="auto">
            <a:xfrm>
              <a:off x="2112" y="1344"/>
              <a:ext cx="288" cy="288"/>
            </a:xfrm>
            <a:prstGeom prst="ellipse">
              <a:avLst/>
            </a:prstGeom>
            <a:solidFill>
              <a:srgbClr val="00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5195" name="Oval 27"/>
            <p:cNvSpPr>
              <a:spLocks noChangeArrowheads="1"/>
            </p:cNvSpPr>
            <p:nvPr/>
          </p:nvSpPr>
          <p:spPr bwMode="auto">
            <a:xfrm>
              <a:off x="2784" y="1728"/>
              <a:ext cx="288" cy="288"/>
            </a:xfrm>
            <a:prstGeom prst="ellipse">
              <a:avLst/>
            </a:prstGeom>
            <a:solidFill>
              <a:srgbClr val="CC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5196" name="Oval 28"/>
            <p:cNvSpPr>
              <a:spLocks noChangeArrowheads="1"/>
            </p:cNvSpPr>
            <p:nvPr/>
          </p:nvSpPr>
          <p:spPr bwMode="auto">
            <a:xfrm>
              <a:off x="2112" y="2064"/>
              <a:ext cx="288" cy="288"/>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endParaRPr lang="en-CA"/>
            </a:p>
          </p:txBody>
        </p:sp>
        <p:sp>
          <p:nvSpPr>
            <p:cNvPr id="135197" name="Oval 29"/>
            <p:cNvSpPr>
              <a:spLocks noChangeArrowheads="1"/>
            </p:cNvSpPr>
            <p:nvPr/>
          </p:nvSpPr>
          <p:spPr bwMode="auto">
            <a:xfrm>
              <a:off x="3600" y="2784"/>
              <a:ext cx="288" cy="288"/>
            </a:xfrm>
            <a:prstGeom prst="ellipse">
              <a:avLst/>
            </a:prstGeom>
            <a:solidFill>
              <a:srgbClr val="CC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35198" name="Oval 30"/>
            <p:cNvSpPr>
              <a:spLocks noChangeArrowheads="1"/>
            </p:cNvSpPr>
            <p:nvPr/>
          </p:nvSpPr>
          <p:spPr bwMode="auto">
            <a:xfrm>
              <a:off x="3600" y="1728"/>
              <a:ext cx="288" cy="288"/>
            </a:xfrm>
            <a:prstGeom prst="ellipse">
              <a:avLst/>
            </a:prstGeom>
            <a:solidFill>
              <a:srgbClr val="00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grpSp>
      <p:grpSp>
        <p:nvGrpSpPr>
          <p:cNvPr id="135204" name="Group 36"/>
          <p:cNvGrpSpPr>
            <a:grpSpLocks/>
          </p:cNvGrpSpPr>
          <p:nvPr/>
        </p:nvGrpSpPr>
        <p:grpSpPr bwMode="auto">
          <a:xfrm>
            <a:off x="1458912" y="2137592"/>
            <a:ext cx="434975" cy="2730500"/>
            <a:chOff x="907" y="1344"/>
            <a:chExt cx="274" cy="1720"/>
          </a:xfrm>
        </p:grpSpPr>
        <p:sp>
          <p:nvSpPr>
            <p:cNvPr id="135199" name="Oval 31"/>
            <p:cNvSpPr>
              <a:spLocks noChangeArrowheads="1"/>
            </p:cNvSpPr>
            <p:nvPr/>
          </p:nvSpPr>
          <p:spPr bwMode="auto">
            <a:xfrm>
              <a:off x="912" y="2064"/>
              <a:ext cx="269" cy="280"/>
            </a:xfrm>
            <a:prstGeom prst="ellipse">
              <a:avLst/>
            </a:prstGeom>
            <a:solidFill>
              <a:srgbClr val="CC0000"/>
            </a:solidFill>
            <a:ln w="1270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a:solidFill>
                    <a:schemeClr val="bg1"/>
                  </a:solidFill>
                </a:rPr>
                <a:t>y </a:t>
              </a:r>
              <a:endParaRPr lang="en-US" sz="2000" b="1" baseline="-25000">
                <a:solidFill>
                  <a:schemeClr val="bg1"/>
                </a:solidFill>
              </a:endParaRPr>
            </a:p>
          </p:txBody>
        </p:sp>
        <p:sp>
          <p:nvSpPr>
            <p:cNvPr id="135200" name="Oval 32"/>
            <p:cNvSpPr>
              <a:spLocks noChangeArrowheads="1"/>
            </p:cNvSpPr>
            <p:nvPr/>
          </p:nvSpPr>
          <p:spPr bwMode="auto">
            <a:xfrm>
              <a:off x="912" y="1344"/>
              <a:ext cx="269" cy="280"/>
            </a:xfrm>
            <a:prstGeom prst="ellipse">
              <a:avLst/>
            </a:prstGeom>
            <a:solidFill>
              <a:srgbClr val="CC0000"/>
            </a:solidFill>
            <a:ln w="1270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solidFill>
                    <a:schemeClr val="bg1"/>
                  </a:solidFill>
                </a:rPr>
                <a:t>x </a:t>
              </a:r>
              <a:endParaRPr lang="en-US" sz="2000" b="1" baseline="-25000" dirty="0">
                <a:solidFill>
                  <a:schemeClr val="bg1"/>
                </a:solidFill>
              </a:endParaRPr>
            </a:p>
          </p:txBody>
        </p:sp>
        <p:sp>
          <p:nvSpPr>
            <p:cNvPr id="135203" name="Oval 35"/>
            <p:cNvSpPr>
              <a:spLocks noChangeArrowheads="1"/>
            </p:cNvSpPr>
            <p:nvPr/>
          </p:nvSpPr>
          <p:spPr bwMode="auto">
            <a:xfrm>
              <a:off x="907" y="2784"/>
              <a:ext cx="267" cy="280"/>
            </a:xfrm>
            <a:prstGeom prst="ellipse">
              <a:avLst/>
            </a:prstGeom>
            <a:solidFill>
              <a:schemeClr val="folHlink"/>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26000" tIns="0" rIns="36000" bIns="0" anchor="ctr">
              <a:spAutoFit/>
            </a:bodyPr>
            <a:lstStyle/>
            <a:p>
              <a:r>
                <a:rPr lang="en-US" sz="2000" b="1" dirty="0">
                  <a:solidFill>
                    <a:schemeClr val="bg1"/>
                  </a:solidFill>
                </a:rPr>
                <a:t>z </a:t>
              </a:r>
              <a:endParaRPr lang="en-US" sz="2000" b="1" baseline="-25000" dirty="0">
                <a:solidFill>
                  <a:schemeClr val="bg1"/>
                </a:solidFill>
              </a:endParaRPr>
            </a:p>
          </p:txBody>
        </p:sp>
      </p:grpSp>
      <p:sp>
        <p:nvSpPr>
          <p:cNvPr id="135206" name="Rectangle 38"/>
          <p:cNvSpPr>
            <a:spLocks noChangeArrowheads="1"/>
          </p:cNvSpPr>
          <p:nvPr/>
        </p:nvSpPr>
        <p:spPr bwMode="auto">
          <a:xfrm>
            <a:off x="1143000" y="1524000"/>
            <a:ext cx="6478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b="1">
                <a:solidFill>
                  <a:srgbClr val="CC0000"/>
                </a:solidFill>
              </a:rPr>
              <a:t>CASE 2:</a:t>
            </a:r>
            <a:r>
              <a:rPr lang="en-US">
                <a:solidFill>
                  <a:srgbClr val="CC0000"/>
                </a:solidFill>
              </a:rPr>
              <a:t>  x and y are colored F  </a:t>
            </a:r>
            <a:r>
              <a:rPr lang="en-US">
                <a:solidFill>
                  <a:schemeClr val="folHlink"/>
                </a:solidFill>
              </a:rPr>
              <a:t>and z is colored T:</a:t>
            </a:r>
          </a:p>
        </p:txBody>
      </p:sp>
      <p:sp>
        <p:nvSpPr>
          <p:cNvPr id="2" name="Slide Number Placeholder 1"/>
          <p:cNvSpPr>
            <a:spLocks noGrp="1"/>
          </p:cNvSpPr>
          <p:nvPr>
            <p:ph type="sldNum" sz="quarter" idx="12"/>
          </p:nvPr>
        </p:nvSpPr>
        <p:spPr/>
        <p:txBody>
          <a:bodyPr/>
          <a:lstStyle/>
          <a:p>
            <a:fld id="{3EDEDE8A-5CF4-4A0F-9B71-AAD942558277}"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206"/>
                                        </p:tgtEl>
                                        <p:attrNameLst>
                                          <p:attrName>style.visibility</p:attrName>
                                        </p:attrNameLst>
                                      </p:cBhvr>
                                      <p:to>
                                        <p:strVal val="visible"/>
                                      </p:to>
                                    </p:set>
                                    <p:animEffect transition="in" filter="wipe(left)">
                                      <p:cBhvr>
                                        <p:cTn id="7" dur="500"/>
                                        <p:tgtEl>
                                          <p:spTgt spid="135206"/>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135204"/>
                                        </p:tgtEl>
                                        <p:attrNameLst>
                                          <p:attrName>style.visibility</p:attrName>
                                        </p:attrNameLst>
                                      </p:cBhvr>
                                      <p:to>
                                        <p:strVal val="visible"/>
                                      </p:to>
                                    </p:set>
                                    <p:animEffect transition="in" filter="dissolve">
                                      <p:cBhvr>
                                        <p:cTn id="11" dur="500"/>
                                        <p:tgtEl>
                                          <p:spTgt spid="1352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35205"/>
                                        </p:tgtEl>
                                        <p:attrNameLst>
                                          <p:attrName>style.visibility</p:attrName>
                                        </p:attrNameLst>
                                      </p:cBhvr>
                                      <p:to>
                                        <p:strVal val="visible"/>
                                      </p:to>
                                    </p:set>
                                    <p:animEffect transition="in" filter="dissolve">
                                      <p:cBhvr>
                                        <p:cTn id="16" dur="500"/>
                                        <p:tgtEl>
                                          <p:spTgt spid="135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hlink"/>
                </a:solidFill>
                <a:latin typeface="Arial Rounded MT Bold" pitchFamily="34" charset="0"/>
              </a:rPr>
              <a:t>3SAT</a:t>
            </a:r>
            <a:r>
              <a:rPr lang="en-US" sz="2800">
                <a:solidFill>
                  <a:schemeClr val="tx1"/>
                </a:solidFill>
                <a:latin typeface="Arial Rounded MT Bold" pitchFamily="34" charset="0"/>
              </a:rPr>
              <a:t>    </a:t>
            </a:r>
            <a:r>
              <a:rPr lang="en-US" sz="2800">
                <a:solidFill>
                  <a:schemeClr val="tx1"/>
                </a:solidFill>
                <a:latin typeface="Arial Rounded MT Bold" pitchFamily="34" charset="0"/>
                <a:sym typeface="Symbol" pitchFamily="18" charset="2"/>
              </a:rPr>
              <a:t></a:t>
            </a:r>
            <a:r>
              <a:rPr lang="en-US" sz="2800" baseline="-25000">
                <a:solidFill>
                  <a:schemeClr val="tx1"/>
                </a:solidFill>
                <a:latin typeface="Arial Rounded MT Bold" pitchFamily="34" charset="0"/>
              </a:rPr>
              <a:t>P </a:t>
            </a:r>
            <a:r>
              <a:rPr lang="en-US" sz="2800">
                <a:solidFill>
                  <a:schemeClr val="tx1"/>
                </a:solidFill>
                <a:latin typeface="Arial Rounded MT Bold" pitchFamily="34" charset="0"/>
              </a:rPr>
              <a:t>  </a:t>
            </a:r>
            <a:r>
              <a:rPr lang="en-US" sz="2800">
                <a:solidFill>
                  <a:srgbClr val="CC0000"/>
                </a:solidFill>
                <a:latin typeface="Arial Rounded MT Bold" pitchFamily="34" charset="0"/>
              </a:rPr>
              <a:t>3-Colorability</a:t>
            </a:r>
          </a:p>
        </p:txBody>
      </p:sp>
      <p:grpSp>
        <p:nvGrpSpPr>
          <p:cNvPr id="138276" name="Group 36"/>
          <p:cNvGrpSpPr>
            <a:grpSpLocks/>
          </p:cNvGrpSpPr>
          <p:nvPr/>
        </p:nvGrpSpPr>
        <p:grpSpPr bwMode="auto">
          <a:xfrm>
            <a:off x="1400175" y="1295400"/>
            <a:ext cx="4902200" cy="2178050"/>
            <a:chOff x="868" y="816"/>
            <a:chExt cx="3949" cy="1718"/>
          </a:xfrm>
        </p:grpSpPr>
        <p:sp>
          <p:nvSpPr>
            <p:cNvPr id="138244" name="Freeform 4"/>
            <p:cNvSpPr>
              <a:spLocks/>
            </p:cNvSpPr>
            <p:nvPr/>
          </p:nvSpPr>
          <p:spPr bwMode="auto">
            <a:xfrm>
              <a:off x="1056" y="913"/>
              <a:ext cx="1200" cy="731"/>
            </a:xfrm>
            <a:custGeom>
              <a:avLst/>
              <a:gdLst>
                <a:gd name="T0" fmla="*/ 0 w 1200"/>
                <a:gd name="T1" fmla="*/ 731 h 731"/>
                <a:gd name="T2" fmla="*/ 599 w 1200"/>
                <a:gd name="T3" fmla="*/ 5 h 731"/>
                <a:gd name="T4" fmla="*/ 1200 w 1200"/>
                <a:gd name="T5" fmla="*/ 0 h 731"/>
              </a:gdLst>
              <a:ahLst/>
              <a:cxnLst>
                <a:cxn ang="0">
                  <a:pos x="T0" y="T1"/>
                </a:cxn>
                <a:cxn ang="0">
                  <a:pos x="T2" y="T3"/>
                </a:cxn>
                <a:cxn ang="0">
                  <a:pos x="T4" y="T5"/>
                </a:cxn>
              </a:cxnLst>
              <a:rect l="0" t="0" r="r" b="b"/>
              <a:pathLst>
                <a:path w="1200" h="731">
                  <a:moveTo>
                    <a:pt x="0" y="731"/>
                  </a:moveTo>
                  <a:lnTo>
                    <a:pt x="599" y="5"/>
                  </a:lnTo>
                  <a:lnTo>
                    <a:pt x="120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8245" name="Line 5"/>
            <p:cNvSpPr>
              <a:spLocks noChangeShapeType="1"/>
            </p:cNvSpPr>
            <p:nvPr/>
          </p:nvSpPr>
          <p:spPr bwMode="auto">
            <a:xfrm>
              <a:off x="1056" y="1632"/>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46" name="Line 6"/>
            <p:cNvSpPr>
              <a:spLocks noChangeShapeType="1"/>
            </p:cNvSpPr>
            <p:nvPr/>
          </p:nvSpPr>
          <p:spPr bwMode="auto">
            <a:xfrm>
              <a:off x="2256" y="912"/>
              <a:ext cx="672"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47" name="Line 7"/>
            <p:cNvSpPr>
              <a:spLocks noChangeShapeType="1"/>
            </p:cNvSpPr>
            <p:nvPr/>
          </p:nvSpPr>
          <p:spPr bwMode="auto">
            <a:xfrm flipH="1">
              <a:off x="2256" y="1296"/>
              <a:ext cx="672"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48" name="Line 8"/>
            <p:cNvSpPr>
              <a:spLocks noChangeShapeType="1"/>
            </p:cNvSpPr>
            <p:nvPr/>
          </p:nvSpPr>
          <p:spPr bwMode="auto">
            <a:xfrm flipV="1">
              <a:off x="2256" y="912"/>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49" name="Line 9"/>
            <p:cNvSpPr>
              <a:spLocks noChangeShapeType="1"/>
            </p:cNvSpPr>
            <p:nvPr/>
          </p:nvSpPr>
          <p:spPr bwMode="auto">
            <a:xfrm>
              <a:off x="2928" y="1296"/>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50" name="Line 10"/>
            <p:cNvSpPr>
              <a:spLocks noChangeShapeType="1"/>
            </p:cNvSpPr>
            <p:nvPr/>
          </p:nvSpPr>
          <p:spPr bwMode="auto">
            <a:xfrm>
              <a:off x="3744" y="1296"/>
              <a:ext cx="864"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51" name="Line 11"/>
            <p:cNvSpPr>
              <a:spLocks noChangeShapeType="1"/>
            </p:cNvSpPr>
            <p:nvPr/>
          </p:nvSpPr>
          <p:spPr bwMode="auto">
            <a:xfrm flipH="1">
              <a:off x="3744" y="1776"/>
              <a:ext cx="86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52" name="Line 12"/>
            <p:cNvSpPr>
              <a:spLocks noChangeShapeType="1"/>
            </p:cNvSpPr>
            <p:nvPr/>
          </p:nvSpPr>
          <p:spPr bwMode="auto">
            <a:xfrm flipV="1">
              <a:off x="3744" y="1296"/>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53" name="Line 13"/>
            <p:cNvSpPr>
              <a:spLocks noChangeShapeType="1"/>
            </p:cNvSpPr>
            <p:nvPr/>
          </p:nvSpPr>
          <p:spPr bwMode="auto">
            <a:xfrm flipH="1">
              <a:off x="1056" y="2352"/>
              <a:ext cx="26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55" name="Oval 15"/>
            <p:cNvSpPr>
              <a:spLocks noChangeArrowheads="1"/>
            </p:cNvSpPr>
            <p:nvPr/>
          </p:nvSpPr>
          <p:spPr bwMode="auto">
            <a:xfrm>
              <a:off x="4421" y="1594"/>
              <a:ext cx="396" cy="382"/>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T</a:t>
              </a:r>
            </a:p>
          </p:txBody>
        </p:sp>
        <p:sp>
          <p:nvSpPr>
            <p:cNvPr id="138256" name="Oval 16"/>
            <p:cNvSpPr>
              <a:spLocks noChangeArrowheads="1"/>
            </p:cNvSpPr>
            <p:nvPr/>
          </p:nvSpPr>
          <p:spPr bwMode="auto">
            <a:xfrm>
              <a:off x="880" y="1463"/>
              <a:ext cx="344" cy="351"/>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t>x </a:t>
              </a:r>
              <a:endParaRPr lang="en-US" sz="2000" b="1" baseline="-25000" dirty="0"/>
            </a:p>
          </p:txBody>
        </p:sp>
        <p:sp>
          <p:nvSpPr>
            <p:cNvPr id="138257" name="Oval 17"/>
            <p:cNvSpPr>
              <a:spLocks noChangeArrowheads="1"/>
            </p:cNvSpPr>
            <p:nvPr/>
          </p:nvSpPr>
          <p:spPr bwMode="auto">
            <a:xfrm>
              <a:off x="868" y="2183"/>
              <a:ext cx="358" cy="351"/>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0" anchor="ctr">
              <a:spAutoFit/>
            </a:bodyPr>
            <a:lstStyle/>
            <a:p>
              <a:r>
                <a:rPr lang="en-US" sz="2000" b="1" dirty="0"/>
                <a:t>y </a:t>
              </a:r>
              <a:endParaRPr lang="en-US" sz="2000" b="1" baseline="-25000" dirty="0"/>
            </a:p>
          </p:txBody>
        </p:sp>
        <p:sp>
          <p:nvSpPr>
            <p:cNvPr id="138258" name="Oval 18"/>
            <p:cNvSpPr>
              <a:spLocks noChangeArrowheads="1"/>
            </p:cNvSpPr>
            <p:nvPr/>
          </p:nvSpPr>
          <p:spPr bwMode="auto">
            <a:xfrm>
              <a:off x="2160" y="816"/>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59" name="Oval 19"/>
            <p:cNvSpPr>
              <a:spLocks noChangeArrowheads="1"/>
            </p:cNvSpPr>
            <p:nvPr/>
          </p:nvSpPr>
          <p:spPr bwMode="auto">
            <a:xfrm>
              <a:off x="2160" y="1536"/>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60" name="Oval 20"/>
            <p:cNvSpPr>
              <a:spLocks noChangeArrowheads="1"/>
            </p:cNvSpPr>
            <p:nvPr/>
          </p:nvSpPr>
          <p:spPr bwMode="auto">
            <a:xfrm>
              <a:off x="2832" y="1200"/>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61" name="Oval 21"/>
            <p:cNvSpPr>
              <a:spLocks noChangeArrowheads="1"/>
            </p:cNvSpPr>
            <p:nvPr/>
          </p:nvSpPr>
          <p:spPr bwMode="auto">
            <a:xfrm>
              <a:off x="3648" y="1200"/>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62" name="Oval 22"/>
            <p:cNvSpPr>
              <a:spLocks noChangeArrowheads="1"/>
            </p:cNvSpPr>
            <p:nvPr/>
          </p:nvSpPr>
          <p:spPr bwMode="auto">
            <a:xfrm>
              <a:off x="3648" y="2256"/>
              <a:ext cx="192" cy="19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138264" name="Text Box 24"/>
          <p:cNvSpPr txBox="1">
            <a:spLocks noChangeArrowheads="1"/>
          </p:cNvSpPr>
          <p:nvPr/>
        </p:nvSpPr>
        <p:spPr bwMode="auto">
          <a:xfrm>
            <a:off x="457200" y="7683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lvl1pPr algn="l" defTabSz="669925" eaLnBrk="0" hangingPunct="0">
              <a:defRPr sz="2400">
                <a:solidFill>
                  <a:schemeClr val="tx1"/>
                </a:solidFill>
                <a:latin typeface="Times New Roman" pitchFamily="18" charset="0"/>
              </a:defRPr>
            </a:lvl1pPr>
            <a:lvl2pPr algn="l" defTabSz="669925" eaLnBrk="0" hangingPunct="0">
              <a:defRPr sz="2400">
                <a:solidFill>
                  <a:schemeClr val="tx1"/>
                </a:solidFill>
                <a:latin typeface="Times New Roman" pitchFamily="18" charset="0"/>
              </a:defRPr>
            </a:lvl2pPr>
            <a:lvl3pPr algn="l" defTabSz="669925" eaLnBrk="0" hangingPunct="0">
              <a:defRPr sz="2400">
                <a:solidFill>
                  <a:schemeClr val="tx1"/>
                </a:solidFill>
                <a:latin typeface="Times New Roman" pitchFamily="18" charset="0"/>
              </a:defRPr>
            </a:lvl3pPr>
            <a:lvl4pPr algn="l" defTabSz="669925" eaLnBrk="0" hangingPunct="0">
              <a:defRPr sz="2400">
                <a:solidFill>
                  <a:schemeClr val="tx1"/>
                </a:solidFill>
                <a:latin typeface="Times New Roman" pitchFamily="18" charset="0"/>
              </a:defRPr>
            </a:lvl4pPr>
            <a:lvl5pPr algn="l" defTabSz="669925" eaLnBrk="0" hangingPunct="0">
              <a:defRPr sz="2400">
                <a:solidFill>
                  <a:schemeClr val="tx1"/>
                </a:solidFill>
                <a:latin typeface="Times New Roman" pitchFamily="18" charset="0"/>
              </a:defRPr>
            </a:lvl5pPr>
            <a:lvl6pPr defTabSz="669925" eaLnBrk="0" fontAlgn="base" hangingPunct="0">
              <a:spcBef>
                <a:spcPct val="0"/>
              </a:spcBef>
              <a:spcAft>
                <a:spcPct val="0"/>
              </a:spcAft>
              <a:defRPr sz="2400">
                <a:solidFill>
                  <a:schemeClr val="tx1"/>
                </a:solidFill>
                <a:latin typeface="Times New Roman" pitchFamily="18" charset="0"/>
              </a:defRPr>
            </a:lvl6pPr>
            <a:lvl7pPr defTabSz="669925" eaLnBrk="0" fontAlgn="base" hangingPunct="0">
              <a:spcBef>
                <a:spcPct val="0"/>
              </a:spcBef>
              <a:spcAft>
                <a:spcPct val="0"/>
              </a:spcAft>
              <a:defRPr sz="2400">
                <a:solidFill>
                  <a:schemeClr val="tx1"/>
                </a:solidFill>
                <a:latin typeface="Times New Roman" pitchFamily="18" charset="0"/>
              </a:defRPr>
            </a:lvl7pPr>
            <a:lvl8pPr defTabSz="669925" eaLnBrk="0" fontAlgn="base" hangingPunct="0">
              <a:spcBef>
                <a:spcPct val="0"/>
              </a:spcBef>
              <a:spcAft>
                <a:spcPct val="0"/>
              </a:spcAft>
              <a:defRPr sz="2400">
                <a:solidFill>
                  <a:schemeClr val="tx1"/>
                </a:solidFill>
                <a:latin typeface="Times New Roman" pitchFamily="18" charset="0"/>
              </a:defRPr>
            </a:lvl8pPr>
            <a:lvl9pPr defTabSz="6699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Clauses with less than 3 literals:  “fuse” some literal “entry” points.</a:t>
            </a:r>
            <a:endParaRPr lang="en-US">
              <a:solidFill>
                <a:schemeClr val="folHlink"/>
              </a:solidFill>
            </a:endParaRPr>
          </a:p>
        </p:txBody>
      </p:sp>
      <p:grpSp>
        <p:nvGrpSpPr>
          <p:cNvPr id="138298" name="Group 58"/>
          <p:cNvGrpSpPr>
            <a:grpSpLocks/>
          </p:cNvGrpSpPr>
          <p:nvPr/>
        </p:nvGrpSpPr>
        <p:grpSpPr bwMode="auto">
          <a:xfrm>
            <a:off x="1447800" y="3733800"/>
            <a:ext cx="4864100" cy="1905000"/>
            <a:chOff x="912" y="2352"/>
            <a:chExt cx="3064" cy="1200"/>
          </a:xfrm>
        </p:grpSpPr>
        <p:sp>
          <p:nvSpPr>
            <p:cNvPr id="138278" name="Freeform 38"/>
            <p:cNvSpPr>
              <a:spLocks/>
            </p:cNvSpPr>
            <p:nvPr/>
          </p:nvSpPr>
          <p:spPr bwMode="auto">
            <a:xfrm>
              <a:off x="1050" y="2423"/>
              <a:ext cx="933" cy="538"/>
            </a:xfrm>
            <a:custGeom>
              <a:avLst/>
              <a:gdLst>
                <a:gd name="T0" fmla="*/ 0 w 1200"/>
                <a:gd name="T1" fmla="*/ 731 h 731"/>
                <a:gd name="T2" fmla="*/ 599 w 1200"/>
                <a:gd name="T3" fmla="*/ 5 h 731"/>
                <a:gd name="T4" fmla="*/ 1200 w 1200"/>
                <a:gd name="T5" fmla="*/ 0 h 731"/>
              </a:gdLst>
              <a:ahLst/>
              <a:cxnLst>
                <a:cxn ang="0">
                  <a:pos x="T0" y="T1"/>
                </a:cxn>
                <a:cxn ang="0">
                  <a:pos x="T2" y="T3"/>
                </a:cxn>
                <a:cxn ang="0">
                  <a:pos x="T4" y="T5"/>
                </a:cxn>
              </a:cxnLst>
              <a:rect l="0" t="0" r="r" b="b"/>
              <a:pathLst>
                <a:path w="1200" h="731">
                  <a:moveTo>
                    <a:pt x="0" y="731"/>
                  </a:moveTo>
                  <a:lnTo>
                    <a:pt x="599" y="5"/>
                  </a:lnTo>
                  <a:lnTo>
                    <a:pt x="120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8279" name="Line 39"/>
            <p:cNvSpPr>
              <a:spLocks noChangeShapeType="1"/>
            </p:cNvSpPr>
            <p:nvPr/>
          </p:nvSpPr>
          <p:spPr bwMode="auto">
            <a:xfrm>
              <a:off x="1050" y="2952"/>
              <a:ext cx="93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0" name="Line 40"/>
            <p:cNvSpPr>
              <a:spLocks noChangeShapeType="1"/>
            </p:cNvSpPr>
            <p:nvPr/>
          </p:nvSpPr>
          <p:spPr bwMode="auto">
            <a:xfrm>
              <a:off x="1983" y="2423"/>
              <a:ext cx="523" cy="2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1" name="Line 41"/>
            <p:cNvSpPr>
              <a:spLocks noChangeShapeType="1"/>
            </p:cNvSpPr>
            <p:nvPr/>
          </p:nvSpPr>
          <p:spPr bwMode="auto">
            <a:xfrm flipH="1">
              <a:off x="1983" y="2705"/>
              <a:ext cx="523"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2" name="Line 42"/>
            <p:cNvSpPr>
              <a:spLocks noChangeShapeType="1"/>
            </p:cNvSpPr>
            <p:nvPr/>
          </p:nvSpPr>
          <p:spPr bwMode="auto">
            <a:xfrm flipV="1">
              <a:off x="1983" y="2423"/>
              <a:ext cx="0" cy="5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3" name="Line 43"/>
            <p:cNvSpPr>
              <a:spLocks noChangeShapeType="1"/>
            </p:cNvSpPr>
            <p:nvPr/>
          </p:nvSpPr>
          <p:spPr bwMode="auto">
            <a:xfrm>
              <a:off x="2506" y="2705"/>
              <a:ext cx="6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4" name="Line 44"/>
            <p:cNvSpPr>
              <a:spLocks noChangeShapeType="1"/>
            </p:cNvSpPr>
            <p:nvPr/>
          </p:nvSpPr>
          <p:spPr bwMode="auto">
            <a:xfrm>
              <a:off x="3140" y="2705"/>
              <a:ext cx="672" cy="35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5" name="Line 45"/>
            <p:cNvSpPr>
              <a:spLocks noChangeShapeType="1"/>
            </p:cNvSpPr>
            <p:nvPr/>
          </p:nvSpPr>
          <p:spPr bwMode="auto">
            <a:xfrm flipH="1">
              <a:off x="3140" y="3058"/>
              <a:ext cx="672" cy="4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6" name="Line 46"/>
            <p:cNvSpPr>
              <a:spLocks noChangeShapeType="1"/>
            </p:cNvSpPr>
            <p:nvPr/>
          </p:nvSpPr>
          <p:spPr bwMode="auto">
            <a:xfrm flipV="1">
              <a:off x="3140" y="2705"/>
              <a:ext cx="0" cy="7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7" name="Freeform 47"/>
            <p:cNvSpPr>
              <a:spLocks/>
            </p:cNvSpPr>
            <p:nvPr/>
          </p:nvSpPr>
          <p:spPr bwMode="auto">
            <a:xfrm>
              <a:off x="1047" y="2970"/>
              <a:ext cx="2093" cy="512"/>
            </a:xfrm>
            <a:custGeom>
              <a:avLst/>
              <a:gdLst>
                <a:gd name="T0" fmla="*/ 2093 w 2093"/>
                <a:gd name="T1" fmla="*/ 511 h 512"/>
                <a:gd name="T2" fmla="*/ 509 w 2093"/>
                <a:gd name="T3" fmla="*/ 512 h 512"/>
                <a:gd name="T4" fmla="*/ 0 w 2093"/>
                <a:gd name="T5" fmla="*/ 0 h 512"/>
              </a:gdLst>
              <a:ahLst/>
              <a:cxnLst>
                <a:cxn ang="0">
                  <a:pos x="T0" y="T1"/>
                </a:cxn>
                <a:cxn ang="0">
                  <a:pos x="T2" y="T3"/>
                </a:cxn>
                <a:cxn ang="0">
                  <a:pos x="T4" y="T5"/>
                </a:cxn>
              </a:cxnLst>
              <a:rect l="0" t="0" r="r" b="b"/>
              <a:pathLst>
                <a:path w="2093" h="512">
                  <a:moveTo>
                    <a:pt x="2093" y="511"/>
                  </a:moveTo>
                  <a:lnTo>
                    <a:pt x="509" y="512"/>
                  </a:lnTo>
                  <a:lnTo>
                    <a:pt x="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8288" name="Oval 48"/>
            <p:cNvSpPr>
              <a:spLocks noChangeArrowheads="1"/>
            </p:cNvSpPr>
            <p:nvPr/>
          </p:nvSpPr>
          <p:spPr bwMode="auto">
            <a:xfrm>
              <a:off x="3666" y="2912"/>
              <a:ext cx="310" cy="305"/>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T</a:t>
              </a:r>
            </a:p>
          </p:txBody>
        </p:sp>
        <p:sp>
          <p:nvSpPr>
            <p:cNvPr id="138289" name="Oval 49"/>
            <p:cNvSpPr>
              <a:spLocks noChangeArrowheads="1"/>
            </p:cNvSpPr>
            <p:nvPr/>
          </p:nvSpPr>
          <p:spPr bwMode="auto">
            <a:xfrm>
              <a:off x="912" y="2817"/>
              <a:ext cx="269" cy="280"/>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36000" bIns="0" anchor="ctr">
              <a:spAutoFit/>
            </a:bodyPr>
            <a:lstStyle/>
            <a:p>
              <a:r>
                <a:rPr lang="en-US" sz="2000" b="1" dirty="0"/>
                <a:t>x </a:t>
              </a:r>
              <a:endParaRPr lang="en-US" sz="2000" b="1" baseline="-25000" dirty="0"/>
            </a:p>
          </p:txBody>
        </p:sp>
        <p:sp>
          <p:nvSpPr>
            <p:cNvPr id="138291" name="Oval 51"/>
            <p:cNvSpPr>
              <a:spLocks noChangeArrowheads="1"/>
            </p:cNvSpPr>
            <p:nvPr/>
          </p:nvSpPr>
          <p:spPr bwMode="auto">
            <a:xfrm>
              <a:off x="1909" y="2352"/>
              <a:ext cx="149" cy="141"/>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92" name="Oval 52"/>
            <p:cNvSpPr>
              <a:spLocks noChangeArrowheads="1"/>
            </p:cNvSpPr>
            <p:nvPr/>
          </p:nvSpPr>
          <p:spPr bwMode="auto">
            <a:xfrm>
              <a:off x="1909" y="2881"/>
              <a:ext cx="149" cy="14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93" name="Oval 53"/>
            <p:cNvSpPr>
              <a:spLocks noChangeArrowheads="1"/>
            </p:cNvSpPr>
            <p:nvPr/>
          </p:nvSpPr>
          <p:spPr bwMode="auto">
            <a:xfrm>
              <a:off x="2431" y="2634"/>
              <a:ext cx="149" cy="14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94" name="Oval 54"/>
            <p:cNvSpPr>
              <a:spLocks noChangeArrowheads="1"/>
            </p:cNvSpPr>
            <p:nvPr/>
          </p:nvSpPr>
          <p:spPr bwMode="auto">
            <a:xfrm>
              <a:off x="3066" y="2634"/>
              <a:ext cx="149" cy="142"/>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8295" name="Oval 55"/>
            <p:cNvSpPr>
              <a:spLocks noChangeArrowheads="1"/>
            </p:cNvSpPr>
            <p:nvPr/>
          </p:nvSpPr>
          <p:spPr bwMode="auto">
            <a:xfrm>
              <a:off x="3066" y="3411"/>
              <a:ext cx="149" cy="141"/>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138297" name="Text Box 57"/>
          <p:cNvSpPr txBox="1">
            <a:spLocks noChangeArrowheads="1"/>
          </p:cNvSpPr>
          <p:nvPr/>
        </p:nvSpPr>
        <p:spPr bwMode="auto">
          <a:xfrm>
            <a:off x="1905000" y="6172200"/>
            <a:ext cx="3582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pPr algn="l"/>
            <a:r>
              <a:rPr lang="en-US" sz="2000">
                <a:solidFill>
                  <a:schemeClr val="hlink"/>
                </a:solidFill>
              </a:rPr>
              <a:t>[These can be further simplified.]</a:t>
            </a:r>
          </a:p>
        </p:txBody>
      </p:sp>
      <p:graphicFrame>
        <p:nvGraphicFramePr>
          <p:cNvPr id="138299" name="Object 59"/>
          <p:cNvGraphicFramePr>
            <a:graphicFrameLocks noChangeAspect="1"/>
          </p:cNvGraphicFramePr>
          <p:nvPr/>
        </p:nvGraphicFramePr>
        <p:xfrm>
          <a:off x="2057400" y="2590800"/>
          <a:ext cx="2362200" cy="379413"/>
        </p:xfrm>
        <a:graphic>
          <a:graphicData uri="http://schemas.openxmlformats.org/presentationml/2006/ole">
            <mc:AlternateContent xmlns:mc="http://schemas.openxmlformats.org/markup-compatibility/2006">
              <mc:Choice xmlns:v="urn:schemas-microsoft-com:vml" Requires="v">
                <p:oleObj spid="_x0000_s138423" name="Equation" r:id="rId3" imgW="1269720" imgH="203040" progId="Equation.3">
                  <p:embed/>
                </p:oleObj>
              </mc:Choice>
              <mc:Fallback>
                <p:oleObj name="Equation" r:id="rId3" imgW="1269720" imgH="20304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90800"/>
                        <a:ext cx="236220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300" name="Object 60"/>
          <p:cNvGraphicFramePr>
            <a:graphicFrameLocks noChangeAspect="1"/>
          </p:cNvGraphicFramePr>
          <p:nvPr/>
        </p:nvGraphicFramePr>
        <p:xfrm>
          <a:off x="2586038" y="4876800"/>
          <a:ext cx="1914525" cy="379413"/>
        </p:xfrm>
        <a:graphic>
          <a:graphicData uri="http://schemas.openxmlformats.org/presentationml/2006/ole">
            <mc:AlternateContent xmlns:mc="http://schemas.openxmlformats.org/markup-compatibility/2006">
              <mc:Choice xmlns:v="urn:schemas-microsoft-com:vml" Requires="v">
                <p:oleObj spid="_x0000_s138424" name="Equation" r:id="rId5" imgW="1028520" imgH="203040" progId="Equation.3">
                  <p:embed/>
                </p:oleObj>
              </mc:Choice>
              <mc:Fallback>
                <p:oleObj name="Equation" r:id="rId5" imgW="1028520" imgH="203040"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8" y="4876800"/>
                        <a:ext cx="19145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3EDEDE8A-5CF4-4A0F-9B71-AAD942558277}"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hlink"/>
                </a:solidFill>
                <a:latin typeface="Arial Rounded MT Bold" pitchFamily="34" charset="0"/>
              </a:rPr>
              <a:t>3SAT</a:t>
            </a:r>
            <a:r>
              <a:rPr lang="en-US" sz="2800">
                <a:solidFill>
                  <a:schemeClr val="tx1"/>
                </a:solidFill>
                <a:latin typeface="Arial Rounded MT Bold" pitchFamily="34" charset="0"/>
              </a:rPr>
              <a:t>    </a:t>
            </a:r>
            <a:r>
              <a:rPr lang="en-US" sz="2800">
                <a:solidFill>
                  <a:schemeClr val="tx1"/>
                </a:solidFill>
                <a:latin typeface="Arial Rounded MT Bold" pitchFamily="34" charset="0"/>
                <a:sym typeface="Symbol" pitchFamily="18" charset="2"/>
              </a:rPr>
              <a:t></a:t>
            </a:r>
            <a:r>
              <a:rPr lang="en-US" sz="2800" baseline="-25000">
                <a:solidFill>
                  <a:schemeClr val="tx1"/>
                </a:solidFill>
                <a:latin typeface="Arial Rounded MT Bold" pitchFamily="34" charset="0"/>
              </a:rPr>
              <a:t>P </a:t>
            </a:r>
            <a:r>
              <a:rPr lang="en-US" sz="2800">
                <a:solidFill>
                  <a:schemeClr val="tx1"/>
                </a:solidFill>
                <a:latin typeface="Arial Rounded MT Bold" pitchFamily="34" charset="0"/>
              </a:rPr>
              <a:t>  </a:t>
            </a:r>
            <a:r>
              <a:rPr lang="en-US" sz="2800">
                <a:solidFill>
                  <a:srgbClr val="CC0000"/>
                </a:solidFill>
                <a:latin typeface="Arial Rounded MT Bold" pitchFamily="34" charset="0"/>
              </a:rPr>
              <a:t>3-Colorability</a:t>
            </a:r>
          </a:p>
        </p:txBody>
      </p:sp>
      <p:graphicFrame>
        <p:nvGraphicFramePr>
          <p:cNvPr id="139406" name="Object 142"/>
          <p:cNvGraphicFramePr>
            <a:graphicFrameLocks noChangeAspect="1"/>
          </p:cNvGraphicFramePr>
          <p:nvPr/>
        </p:nvGraphicFramePr>
        <p:xfrm>
          <a:off x="1447800" y="762000"/>
          <a:ext cx="6096000" cy="554038"/>
        </p:xfrm>
        <a:graphic>
          <a:graphicData uri="http://schemas.openxmlformats.org/presentationml/2006/ole">
            <mc:AlternateContent xmlns:mc="http://schemas.openxmlformats.org/markup-compatibility/2006">
              <mc:Choice xmlns:v="urn:schemas-microsoft-com:vml" Requires="v">
                <p:oleObj spid="_x0000_s139489" name="Equation" r:id="rId3" imgW="2793960" imgH="253800" progId="Equation.3">
                  <p:embed/>
                </p:oleObj>
              </mc:Choice>
              <mc:Fallback>
                <p:oleObj name="Equation" r:id="rId3" imgW="2793960" imgH="253800" progId="Equation.3">
                  <p:embed/>
                  <p:pic>
                    <p:nvPicPr>
                      <p:cNvPr id="0" name="Object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762000"/>
                        <a:ext cx="60960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16"/>
          <p:cNvGrpSpPr/>
          <p:nvPr/>
        </p:nvGrpSpPr>
        <p:grpSpPr>
          <a:xfrm>
            <a:off x="457200" y="1476376"/>
            <a:ext cx="8302626" cy="5011737"/>
            <a:chOff x="457200" y="1476376"/>
            <a:chExt cx="8302626" cy="5011737"/>
          </a:xfrm>
        </p:grpSpPr>
        <p:cxnSp>
          <p:nvCxnSpPr>
            <p:cNvPr id="7" name="Straight Connector 6"/>
            <p:cNvCxnSpPr/>
            <p:nvPr/>
          </p:nvCxnSpPr>
          <p:spPr bwMode="auto">
            <a:xfrm flipH="1" flipV="1">
              <a:off x="4298125" y="1718470"/>
              <a:ext cx="807275" cy="441601"/>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4322763" y="1718470"/>
              <a:ext cx="25400" cy="794544"/>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408" name="Freeform 144"/>
            <p:cNvSpPr>
              <a:spLocks/>
            </p:cNvSpPr>
            <p:nvPr/>
          </p:nvSpPr>
          <p:spPr bwMode="auto">
            <a:xfrm>
              <a:off x="1214438" y="3481388"/>
              <a:ext cx="538163" cy="1366838"/>
            </a:xfrm>
            <a:custGeom>
              <a:avLst/>
              <a:gdLst>
                <a:gd name="T0" fmla="*/ 339 w 339"/>
                <a:gd name="T1" fmla="*/ 0 h 861"/>
                <a:gd name="T2" fmla="*/ 0 w 339"/>
                <a:gd name="T3" fmla="*/ 410 h 861"/>
                <a:gd name="T4" fmla="*/ 0 w 339"/>
                <a:gd name="T5" fmla="*/ 861 h 861"/>
              </a:gdLst>
              <a:ahLst/>
              <a:cxnLst>
                <a:cxn ang="0">
                  <a:pos x="T0" y="T1"/>
                </a:cxn>
                <a:cxn ang="0">
                  <a:pos x="T2" y="T3"/>
                </a:cxn>
                <a:cxn ang="0">
                  <a:pos x="T4" y="T5"/>
                </a:cxn>
              </a:cxnLst>
              <a:rect l="0" t="0" r="r" b="b"/>
              <a:pathLst>
                <a:path w="339" h="861">
                  <a:moveTo>
                    <a:pt x="339" y="0"/>
                  </a:moveTo>
                  <a:lnTo>
                    <a:pt x="0" y="410"/>
                  </a:lnTo>
                  <a:lnTo>
                    <a:pt x="0" y="861"/>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09" name="Freeform 145"/>
            <p:cNvSpPr>
              <a:spLocks/>
            </p:cNvSpPr>
            <p:nvPr/>
          </p:nvSpPr>
          <p:spPr bwMode="auto">
            <a:xfrm>
              <a:off x="1676400" y="3460750"/>
              <a:ext cx="2995613" cy="1387475"/>
            </a:xfrm>
            <a:custGeom>
              <a:avLst/>
              <a:gdLst>
                <a:gd name="T0" fmla="*/ 1887 w 1887"/>
                <a:gd name="T1" fmla="*/ 0 h 874"/>
                <a:gd name="T2" fmla="*/ 1887 w 1887"/>
                <a:gd name="T3" fmla="*/ 423 h 874"/>
                <a:gd name="T4" fmla="*/ 0 w 1887"/>
                <a:gd name="T5" fmla="*/ 423 h 874"/>
                <a:gd name="T6" fmla="*/ 0 w 1887"/>
                <a:gd name="T7" fmla="*/ 874 h 874"/>
              </a:gdLst>
              <a:ahLst/>
              <a:cxnLst>
                <a:cxn ang="0">
                  <a:pos x="T0" y="T1"/>
                </a:cxn>
                <a:cxn ang="0">
                  <a:pos x="T2" y="T3"/>
                </a:cxn>
                <a:cxn ang="0">
                  <a:pos x="T4" y="T5"/>
                </a:cxn>
                <a:cxn ang="0">
                  <a:pos x="T6" y="T7"/>
                </a:cxn>
              </a:cxnLst>
              <a:rect l="0" t="0" r="r" b="b"/>
              <a:pathLst>
                <a:path w="1887" h="874">
                  <a:moveTo>
                    <a:pt x="1887" y="0"/>
                  </a:moveTo>
                  <a:lnTo>
                    <a:pt x="1887" y="423"/>
                  </a:lnTo>
                  <a:lnTo>
                    <a:pt x="0" y="423"/>
                  </a:lnTo>
                  <a:lnTo>
                    <a:pt x="0" y="87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0" name="Freeform 146"/>
            <p:cNvSpPr>
              <a:spLocks/>
            </p:cNvSpPr>
            <p:nvPr/>
          </p:nvSpPr>
          <p:spPr bwMode="auto">
            <a:xfrm>
              <a:off x="2117725" y="3481388"/>
              <a:ext cx="3448050" cy="2206625"/>
            </a:xfrm>
            <a:custGeom>
              <a:avLst/>
              <a:gdLst>
                <a:gd name="T0" fmla="*/ 2170 w 2172"/>
                <a:gd name="T1" fmla="*/ 0 h 1390"/>
                <a:gd name="T2" fmla="*/ 2172 w 2172"/>
                <a:gd name="T3" fmla="*/ 463 h 1390"/>
                <a:gd name="T4" fmla="*/ 0 w 2172"/>
                <a:gd name="T5" fmla="*/ 457 h 1390"/>
                <a:gd name="T6" fmla="*/ 0 w 2172"/>
                <a:gd name="T7" fmla="*/ 1390 h 1390"/>
              </a:gdLst>
              <a:ahLst/>
              <a:cxnLst>
                <a:cxn ang="0">
                  <a:pos x="T0" y="T1"/>
                </a:cxn>
                <a:cxn ang="0">
                  <a:pos x="T2" y="T3"/>
                </a:cxn>
                <a:cxn ang="0">
                  <a:pos x="T4" y="T5"/>
                </a:cxn>
                <a:cxn ang="0">
                  <a:pos x="T6" y="T7"/>
                </a:cxn>
              </a:cxnLst>
              <a:rect l="0" t="0" r="r" b="b"/>
              <a:pathLst>
                <a:path w="2172" h="1390">
                  <a:moveTo>
                    <a:pt x="2170" y="0"/>
                  </a:moveTo>
                  <a:lnTo>
                    <a:pt x="2172" y="463"/>
                  </a:lnTo>
                  <a:lnTo>
                    <a:pt x="0" y="457"/>
                  </a:lnTo>
                  <a:lnTo>
                    <a:pt x="0" y="139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1" name="Freeform 147"/>
            <p:cNvSpPr>
              <a:spLocks/>
            </p:cNvSpPr>
            <p:nvPr/>
          </p:nvSpPr>
          <p:spPr bwMode="auto">
            <a:xfrm>
              <a:off x="2895600" y="3481388"/>
              <a:ext cx="903288" cy="1355725"/>
            </a:xfrm>
            <a:custGeom>
              <a:avLst/>
              <a:gdLst>
                <a:gd name="T0" fmla="*/ 0 w 569"/>
                <a:gd name="T1" fmla="*/ 0 h 854"/>
                <a:gd name="T2" fmla="*/ 0 w 569"/>
                <a:gd name="T3" fmla="*/ 662 h 854"/>
                <a:gd name="T4" fmla="*/ 569 w 569"/>
                <a:gd name="T5" fmla="*/ 662 h 854"/>
                <a:gd name="T6" fmla="*/ 569 w 569"/>
                <a:gd name="T7" fmla="*/ 854 h 854"/>
              </a:gdLst>
              <a:ahLst/>
              <a:cxnLst>
                <a:cxn ang="0">
                  <a:pos x="T0" y="T1"/>
                </a:cxn>
                <a:cxn ang="0">
                  <a:pos x="T2" y="T3"/>
                </a:cxn>
                <a:cxn ang="0">
                  <a:pos x="T4" y="T5"/>
                </a:cxn>
                <a:cxn ang="0">
                  <a:pos x="T6" y="T7"/>
                </a:cxn>
              </a:cxnLst>
              <a:rect l="0" t="0" r="r" b="b"/>
              <a:pathLst>
                <a:path w="569" h="854">
                  <a:moveTo>
                    <a:pt x="0" y="0"/>
                  </a:moveTo>
                  <a:lnTo>
                    <a:pt x="0" y="662"/>
                  </a:lnTo>
                  <a:lnTo>
                    <a:pt x="569" y="662"/>
                  </a:lnTo>
                  <a:lnTo>
                    <a:pt x="569" y="85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2" name="Freeform 148"/>
            <p:cNvSpPr>
              <a:spLocks/>
            </p:cNvSpPr>
            <p:nvPr/>
          </p:nvSpPr>
          <p:spPr bwMode="auto">
            <a:xfrm>
              <a:off x="3883025" y="3481388"/>
              <a:ext cx="368300" cy="1366838"/>
            </a:xfrm>
            <a:custGeom>
              <a:avLst/>
              <a:gdLst>
                <a:gd name="T0" fmla="*/ 2 w 232"/>
                <a:gd name="T1" fmla="*/ 0 h 861"/>
                <a:gd name="T2" fmla="*/ 0 w 232"/>
                <a:gd name="T3" fmla="*/ 576 h 861"/>
                <a:gd name="T4" fmla="*/ 232 w 232"/>
                <a:gd name="T5" fmla="*/ 569 h 861"/>
                <a:gd name="T6" fmla="*/ 232 w 232"/>
                <a:gd name="T7" fmla="*/ 861 h 861"/>
              </a:gdLst>
              <a:ahLst/>
              <a:cxnLst>
                <a:cxn ang="0">
                  <a:pos x="T0" y="T1"/>
                </a:cxn>
                <a:cxn ang="0">
                  <a:pos x="T2" y="T3"/>
                </a:cxn>
                <a:cxn ang="0">
                  <a:pos x="T4" y="T5"/>
                </a:cxn>
                <a:cxn ang="0">
                  <a:pos x="T6" y="T7"/>
                </a:cxn>
              </a:cxnLst>
              <a:rect l="0" t="0" r="r" b="b"/>
              <a:pathLst>
                <a:path w="232" h="861">
                  <a:moveTo>
                    <a:pt x="2" y="0"/>
                  </a:moveTo>
                  <a:lnTo>
                    <a:pt x="0" y="576"/>
                  </a:lnTo>
                  <a:lnTo>
                    <a:pt x="232" y="569"/>
                  </a:lnTo>
                  <a:lnTo>
                    <a:pt x="232" y="861"/>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3" name="Freeform 149"/>
            <p:cNvSpPr>
              <a:spLocks/>
            </p:cNvSpPr>
            <p:nvPr/>
          </p:nvSpPr>
          <p:spPr bwMode="auto">
            <a:xfrm>
              <a:off x="4724400" y="3405188"/>
              <a:ext cx="1905000" cy="2305050"/>
            </a:xfrm>
            <a:custGeom>
              <a:avLst/>
              <a:gdLst>
                <a:gd name="T0" fmla="*/ 1200 w 1200"/>
                <a:gd name="T1" fmla="*/ 0 h 1452"/>
                <a:gd name="T2" fmla="*/ 1198 w 1200"/>
                <a:gd name="T3" fmla="*/ 624 h 1452"/>
                <a:gd name="T4" fmla="*/ 0 w 1200"/>
                <a:gd name="T5" fmla="*/ 617 h 1452"/>
                <a:gd name="T6" fmla="*/ 0 w 1200"/>
                <a:gd name="T7" fmla="*/ 1452 h 1452"/>
              </a:gdLst>
              <a:ahLst/>
              <a:cxnLst>
                <a:cxn ang="0">
                  <a:pos x="T0" y="T1"/>
                </a:cxn>
                <a:cxn ang="0">
                  <a:pos x="T2" y="T3"/>
                </a:cxn>
                <a:cxn ang="0">
                  <a:pos x="T4" y="T5"/>
                </a:cxn>
                <a:cxn ang="0">
                  <a:pos x="T6" y="T7"/>
                </a:cxn>
              </a:cxnLst>
              <a:rect l="0" t="0" r="r" b="b"/>
              <a:pathLst>
                <a:path w="1200" h="1452">
                  <a:moveTo>
                    <a:pt x="1200" y="0"/>
                  </a:moveTo>
                  <a:lnTo>
                    <a:pt x="1198" y="624"/>
                  </a:lnTo>
                  <a:lnTo>
                    <a:pt x="0" y="617"/>
                  </a:lnTo>
                  <a:lnTo>
                    <a:pt x="0" y="1452"/>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4" name="Freeform 150"/>
            <p:cNvSpPr>
              <a:spLocks/>
            </p:cNvSpPr>
            <p:nvPr/>
          </p:nvSpPr>
          <p:spPr bwMode="auto">
            <a:xfrm>
              <a:off x="2895600" y="3481388"/>
              <a:ext cx="3951288" cy="1366838"/>
            </a:xfrm>
            <a:custGeom>
              <a:avLst/>
              <a:gdLst>
                <a:gd name="T0" fmla="*/ 0 w 2489"/>
                <a:gd name="T1" fmla="*/ 0 h 861"/>
                <a:gd name="T2" fmla="*/ 344 w 2489"/>
                <a:gd name="T3" fmla="*/ 311 h 861"/>
                <a:gd name="T4" fmla="*/ 2489 w 2489"/>
                <a:gd name="T5" fmla="*/ 311 h 861"/>
                <a:gd name="T6" fmla="*/ 2489 w 2489"/>
                <a:gd name="T7" fmla="*/ 861 h 861"/>
              </a:gdLst>
              <a:ahLst/>
              <a:cxnLst>
                <a:cxn ang="0">
                  <a:pos x="T0" y="T1"/>
                </a:cxn>
                <a:cxn ang="0">
                  <a:pos x="T2" y="T3"/>
                </a:cxn>
                <a:cxn ang="0">
                  <a:pos x="T4" y="T5"/>
                </a:cxn>
                <a:cxn ang="0">
                  <a:pos x="T6" y="T7"/>
                </a:cxn>
              </a:cxnLst>
              <a:rect l="0" t="0" r="r" b="b"/>
              <a:pathLst>
                <a:path w="2489" h="861">
                  <a:moveTo>
                    <a:pt x="0" y="0"/>
                  </a:moveTo>
                  <a:lnTo>
                    <a:pt x="344" y="311"/>
                  </a:lnTo>
                  <a:lnTo>
                    <a:pt x="2489" y="311"/>
                  </a:lnTo>
                  <a:lnTo>
                    <a:pt x="2489" y="861"/>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5" name="Freeform 151"/>
            <p:cNvSpPr>
              <a:spLocks/>
            </p:cNvSpPr>
            <p:nvPr/>
          </p:nvSpPr>
          <p:spPr bwMode="auto">
            <a:xfrm>
              <a:off x="4648200" y="3481388"/>
              <a:ext cx="2651125" cy="1376363"/>
            </a:xfrm>
            <a:custGeom>
              <a:avLst/>
              <a:gdLst>
                <a:gd name="T0" fmla="*/ 0 w 1670"/>
                <a:gd name="T1" fmla="*/ 0 h 867"/>
                <a:gd name="T2" fmla="*/ 319 w 1670"/>
                <a:gd name="T3" fmla="*/ 258 h 867"/>
                <a:gd name="T4" fmla="*/ 1670 w 1670"/>
                <a:gd name="T5" fmla="*/ 265 h 867"/>
                <a:gd name="T6" fmla="*/ 1670 w 1670"/>
                <a:gd name="T7" fmla="*/ 867 h 867"/>
              </a:gdLst>
              <a:ahLst/>
              <a:cxnLst>
                <a:cxn ang="0">
                  <a:pos x="T0" y="T1"/>
                </a:cxn>
                <a:cxn ang="0">
                  <a:pos x="T2" y="T3"/>
                </a:cxn>
                <a:cxn ang="0">
                  <a:pos x="T4" y="T5"/>
                </a:cxn>
                <a:cxn ang="0">
                  <a:pos x="T6" y="T7"/>
                </a:cxn>
              </a:cxnLst>
              <a:rect l="0" t="0" r="r" b="b"/>
              <a:pathLst>
                <a:path w="1670" h="867">
                  <a:moveTo>
                    <a:pt x="0" y="0"/>
                  </a:moveTo>
                  <a:lnTo>
                    <a:pt x="319" y="258"/>
                  </a:lnTo>
                  <a:lnTo>
                    <a:pt x="1670" y="265"/>
                  </a:lnTo>
                  <a:lnTo>
                    <a:pt x="1670" y="867"/>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6" name="Freeform 152"/>
            <p:cNvSpPr>
              <a:spLocks/>
            </p:cNvSpPr>
            <p:nvPr/>
          </p:nvSpPr>
          <p:spPr bwMode="auto">
            <a:xfrm>
              <a:off x="5562600" y="3481388"/>
              <a:ext cx="2209800" cy="2217738"/>
            </a:xfrm>
            <a:custGeom>
              <a:avLst/>
              <a:gdLst>
                <a:gd name="T0" fmla="*/ 0 w 1392"/>
                <a:gd name="T1" fmla="*/ 0 h 1397"/>
                <a:gd name="T2" fmla="*/ 266 w 1392"/>
                <a:gd name="T3" fmla="*/ 205 h 1397"/>
                <a:gd name="T4" fmla="*/ 1392 w 1392"/>
                <a:gd name="T5" fmla="*/ 199 h 1397"/>
                <a:gd name="T6" fmla="*/ 1392 w 1392"/>
                <a:gd name="T7" fmla="*/ 1397 h 1397"/>
              </a:gdLst>
              <a:ahLst/>
              <a:cxnLst>
                <a:cxn ang="0">
                  <a:pos x="T0" y="T1"/>
                </a:cxn>
                <a:cxn ang="0">
                  <a:pos x="T2" y="T3"/>
                </a:cxn>
                <a:cxn ang="0">
                  <a:pos x="T4" y="T5"/>
                </a:cxn>
                <a:cxn ang="0">
                  <a:pos x="T6" y="T7"/>
                </a:cxn>
              </a:cxnLst>
              <a:rect l="0" t="0" r="r" b="b"/>
              <a:pathLst>
                <a:path w="1392" h="1397">
                  <a:moveTo>
                    <a:pt x="0" y="0"/>
                  </a:moveTo>
                  <a:lnTo>
                    <a:pt x="266" y="205"/>
                  </a:lnTo>
                  <a:lnTo>
                    <a:pt x="1392" y="199"/>
                  </a:lnTo>
                  <a:lnTo>
                    <a:pt x="1392" y="1397"/>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17" name="Freeform 153"/>
            <p:cNvSpPr>
              <a:spLocks/>
            </p:cNvSpPr>
            <p:nvPr/>
          </p:nvSpPr>
          <p:spPr bwMode="auto">
            <a:xfrm>
              <a:off x="726392" y="1770938"/>
              <a:ext cx="3439382" cy="4517149"/>
            </a:xfrm>
            <a:custGeom>
              <a:avLst/>
              <a:gdLst>
                <a:gd name="T0" fmla="*/ 430 w 1920"/>
                <a:gd name="T1" fmla="*/ 2171 h 2549"/>
                <a:gd name="T2" fmla="*/ 602 w 1920"/>
                <a:gd name="T3" fmla="*/ 2430 h 2549"/>
                <a:gd name="T4" fmla="*/ 602 w 1920"/>
                <a:gd name="T5" fmla="*/ 2542 h 2549"/>
                <a:gd name="T6" fmla="*/ 0 w 1920"/>
                <a:gd name="T7" fmla="*/ 2549 h 2549"/>
                <a:gd name="T8" fmla="*/ 0 w 1920"/>
                <a:gd name="T9" fmla="*/ 0 h 2549"/>
                <a:gd name="T10" fmla="*/ 1920 w 1920"/>
                <a:gd name="T11" fmla="*/ 0 h 2549"/>
                <a:gd name="connsiteX0" fmla="*/ 2240 w 10146"/>
                <a:gd name="connsiteY0" fmla="*/ 9658 h 11141"/>
                <a:gd name="connsiteX1" fmla="*/ 3135 w 10146"/>
                <a:gd name="connsiteY1" fmla="*/ 10674 h 11141"/>
                <a:gd name="connsiteX2" fmla="*/ 3135 w 10146"/>
                <a:gd name="connsiteY2" fmla="*/ 11114 h 11141"/>
                <a:gd name="connsiteX3" fmla="*/ 0 w 10146"/>
                <a:gd name="connsiteY3" fmla="*/ 11141 h 11141"/>
                <a:gd name="connsiteX4" fmla="*/ 0 w 10146"/>
                <a:gd name="connsiteY4" fmla="*/ 1141 h 11141"/>
                <a:gd name="connsiteX5" fmla="*/ 10146 w 10146"/>
                <a:gd name="connsiteY5" fmla="*/ 0 h 11141"/>
                <a:gd name="connsiteX0" fmla="*/ 2240 w 10146"/>
                <a:gd name="connsiteY0" fmla="*/ 9658 h 11141"/>
                <a:gd name="connsiteX1" fmla="*/ 3135 w 10146"/>
                <a:gd name="connsiteY1" fmla="*/ 10674 h 11141"/>
                <a:gd name="connsiteX2" fmla="*/ 3135 w 10146"/>
                <a:gd name="connsiteY2" fmla="*/ 11114 h 11141"/>
                <a:gd name="connsiteX3" fmla="*/ 0 w 10146"/>
                <a:gd name="connsiteY3" fmla="*/ 11141 h 11141"/>
                <a:gd name="connsiteX4" fmla="*/ 0 w 10146"/>
                <a:gd name="connsiteY4" fmla="*/ 88 h 11141"/>
                <a:gd name="connsiteX5" fmla="*/ 10146 w 10146"/>
                <a:gd name="connsiteY5" fmla="*/ 0 h 11141"/>
                <a:gd name="connsiteX0" fmla="*/ 2240 w 10175"/>
                <a:gd name="connsiteY0" fmla="*/ 9570 h 11053"/>
                <a:gd name="connsiteX1" fmla="*/ 3135 w 10175"/>
                <a:gd name="connsiteY1" fmla="*/ 10586 h 11053"/>
                <a:gd name="connsiteX2" fmla="*/ 3135 w 10175"/>
                <a:gd name="connsiteY2" fmla="*/ 11026 h 11053"/>
                <a:gd name="connsiteX3" fmla="*/ 0 w 10175"/>
                <a:gd name="connsiteY3" fmla="*/ 11053 h 11053"/>
                <a:gd name="connsiteX4" fmla="*/ 0 w 10175"/>
                <a:gd name="connsiteY4" fmla="*/ 0 h 11053"/>
                <a:gd name="connsiteX5" fmla="*/ 10175 w 10175"/>
                <a:gd name="connsiteY5" fmla="*/ 0 h 11053"/>
                <a:gd name="connsiteX0" fmla="*/ 2240 w 10175"/>
                <a:gd name="connsiteY0" fmla="*/ 9636 h 11119"/>
                <a:gd name="connsiteX1" fmla="*/ 3135 w 10175"/>
                <a:gd name="connsiteY1" fmla="*/ 10652 h 11119"/>
                <a:gd name="connsiteX2" fmla="*/ 3135 w 10175"/>
                <a:gd name="connsiteY2" fmla="*/ 11092 h 11119"/>
                <a:gd name="connsiteX3" fmla="*/ 0 w 10175"/>
                <a:gd name="connsiteY3" fmla="*/ 11119 h 11119"/>
                <a:gd name="connsiteX4" fmla="*/ 0 w 10175"/>
                <a:gd name="connsiteY4" fmla="*/ 66 h 11119"/>
                <a:gd name="connsiteX5" fmla="*/ 10175 w 10175"/>
                <a:gd name="connsiteY5" fmla="*/ 0 h 11119"/>
                <a:gd name="connsiteX0" fmla="*/ 2240 w 10175"/>
                <a:gd name="connsiteY0" fmla="*/ 9658 h 11141"/>
                <a:gd name="connsiteX1" fmla="*/ 3135 w 10175"/>
                <a:gd name="connsiteY1" fmla="*/ 10674 h 11141"/>
                <a:gd name="connsiteX2" fmla="*/ 3135 w 10175"/>
                <a:gd name="connsiteY2" fmla="*/ 11114 h 11141"/>
                <a:gd name="connsiteX3" fmla="*/ 0 w 10175"/>
                <a:gd name="connsiteY3" fmla="*/ 11141 h 11141"/>
                <a:gd name="connsiteX4" fmla="*/ 0 w 10175"/>
                <a:gd name="connsiteY4" fmla="*/ 0 h 11141"/>
                <a:gd name="connsiteX5" fmla="*/ 10175 w 10175"/>
                <a:gd name="connsiteY5" fmla="*/ 22 h 11141"/>
                <a:gd name="connsiteX0" fmla="*/ 2240 w 10228"/>
                <a:gd name="connsiteY0" fmla="*/ 9680 h 11163"/>
                <a:gd name="connsiteX1" fmla="*/ 3135 w 10228"/>
                <a:gd name="connsiteY1" fmla="*/ 10696 h 11163"/>
                <a:gd name="connsiteX2" fmla="*/ 3135 w 10228"/>
                <a:gd name="connsiteY2" fmla="*/ 11136 h 11163"/>
                <a:gd name="connsiteX3" fmla="*/ 0 w 10228"/>
                <a:gd name="connsiteY3" fmla="*/ 11163 h 11163"/>
                <a:gd name="connsiteX4" fmla="*/ 0 w 10228"/>
                <a:gd name="connsiteY4" fmla="*/ 22 h 11163"/>
                <a:gd name="connsiteX5" fmla="*/ 10228 w 10228"/>
                <a:gd name="connsiteY5" fmla="*/ 0 h 11163"/>
                <a:gd name="connsiteX0" fmla="*/ 2267 w 10255"/>
                <a:gd name="connsiteY0" fmla="*/ 9724 h 11207"/>
                <a:gd name="connsiteX1" fmla="*/ 3162 w 10255"/>
                <a:gd name="connsiteY1" fmla="*/ 10740 h 11207"/>
                <a:gd name="connsiteX2" fmla="*/ 3162 w 10255"/>
                <a:gd name="connsiteY2" fmla="*/ 11180 h 11207"/>
                <a:gd name="connsiteX3" fmla="*/ 27 w 10255"/>
                <a:gd name="connsiteY3" fmla="*/ 11207 h 11207"/>
                <a:gd name="connsiteX4" fmla="*/ 0 w 10255"/>
                <a:gd name="connsiteY4" fmla="*/ 0 h 11207"/>
                <a:gd name="connsiteX5" fmla="*/ 10255 w 10255"/>
                <a:gd name="connsiteY5" fmla="*/ 44 h 11207"/>
                <a:gd name="connsiteX0" fmla="*/ 2320 w 10308"/>
                <a:gd name="connsiteY0" fmla="*/ 9680 h 11163"/>
                <a:gd name="connsiteX1" fmla="*/ 3215 w 10308"/>
                <a:gd name="connsiteY1" fmla="*/ 10696 h 11163"/>
                <a:gd name="connsiteX2" fmla="*/ 3215 w 10308"/>
                <a:gd name="connsiteY2" fmla="*/ 11136 h 11163"/>
                <a:gd name="connsiteX3" fmla="*/ 80 w 10308"/>
                <a:gd name="connsiteY3" fmla="*/ 11163 h 11163"/>
                <a:gd name="connsiteX4" fmla="*/ 0 w 10308"/>
                <a:gd name="connsiteY4" fmla="*/ 44 h 11163"/>
                <a:gd name="connsiteX5" fmla="*/ 10308 w 10308"/>
                <a:gd name="connsiteY5" fmla="*/ 0 h 11163"/>
                <a:gd name="connsiteX0" fmla="*/ 2320 w 10308"/>
                <a:gd name="connsiteY0" fmla="*/ 9680 h 11163"/>
                <a:gd name="connsiteX1" fmla="*/ 3215 w 10308"/>
                <a:gd name="connsiteY1" fmla="*/ 10696 h 11163"/>
                <a:gd name="connsiteX2" fmla="*/ 3215 w 10308"/>
                <a:gd name="connsiteY2" fmla="*/ 11136 h 11163"/>
                <a:gd name="connsiteX3" fmla="*/ 80 w 10308"/>
                <a:gd name="connsiteY3" fmla="*/ 11163 h 11163"/>
                <a:gd name="connsiteX4" fmla="*/ 0 w 10308"/>
                <a:gd name="connsiteY4" fmla="*/ 132 h 11163"/>
                <a:gd name="connsiteX5" fmla="*/ 10308 w 10308"/>
                <a:gd name="connsiteY5" fmla="*/ 0 h 11163"/>
                <a:gd name="connsiteX0" fmla="*/ 2347 w 10335"/>
                <a:gd name="connsiteY0" fmla="*/ 9680 h 11163"/>
                <a:gd name="connsiteX1" fmla="*/ 3242 w 10335"/>
                <a:gd name="connsiteY1" fmla="*/ 10696 h 11163"/>
                <a:gd name="connsiteX2" fmla="*/ 3242 w 10335"/>
                <a:gd name="connsiteY2" fmla="*/ 11136 h 11163"/>
                <a:gd name="connsiteX3" fmla="*/ 107 w 10335"/>
                <a:gd name="connsiteY3" fmla="*/ 11163 h 11163"/>
                <a:gd name="connsiteX4" fmla="*/ 0 w 10335"/>
                <a:gd name="connsiteY4" fmla="*/ 44 h 11163"/>
                <a:gd name="connsiteX5" fmla="*/ 10335 w 10335"/>
                <a:gd name="connsiteY5" fmla="*/ 0 h 11163"/>
                <a:gd name="connsiteX0" fmla="*/ 2374 w 10362"/>
                <a:gd name="connsiteY0" fmla="*/ 9724 h 11207"/>
                <a:gd name="connsiteX1" fmla="*/ 3269 w 10362"/>
                <a:gd name="connsiteY1" fmla="*/ 10740 h 11207"/>
                <a:gd name="connsiteX2" fmla="*/ 3269 w 10362"/>
                <a:gd name="connsiteY2" fmla="*/ 11180 h 11207"/>
                <a:gd name="connsiteX3" fmla="*/ 134 w 10362"/>
                <a:gd name="connsiteY3" fmla="*/ 11207 h 11207"/>
                <a:gd name="connsiteX4" fmla="*/ 0 w 10362"/>
                <a:gd name="connsiteY4" fmla="*/ 0 h 11207"/>
                <a:gd name="connsiteX5" fmla="*/ 10362 w 10362"/>
                <a:gd name="connsiteY5" fmla="*/ 44 h 11207"/>
                <a:gd name="connsiteX0" fmla="*/ 2347 w 10335"/>
                <a:gd name="connsiteY0" fmla="*/ 9680 h 11163"/>
                <a:gd name="connsiteX1" fmla="*/ 3242 w 10335"/>
                <a:gd name="connsiteY1" fmla="*/ 10696 h 11163"/>
                <a:gd name="connsiteX2" fmla="*/ 3242 w 10335"/>
                <a:gd name="connsiteY2" fmla="*/ 11136 h 11163"/>
                <a:gd name="connsiteX3" fmla="*/ 107 w 10335"/>
                <a:gd name="connsiteY3" fmla="*/ 11163 h 11163"/>
                <a:gd name="connsiteX4" fmla="*/ 0 w 10335"/>
                <a:gd name="connsiteY4" fmla="*/ 44 h 11163"/>
                <a:gd name="connsiteX5" fmla="*/ 10335 w 10335"/>
                <a:gd name="connsiteY5" fmla="*/ 0 h 11163"/>
                <a:gd name="connsiteX0" fmla="*/ 2347 w 10335"/>
                <a:gd name="connsiteY0" fmla="*/ 9680 h 11163"/>
                <a:gd name="connsiteX1" fmla="*/ 3242 w 10335"/>
                <a:gd name="connsiteY1" fmla="*/ 10696 h 11163"/>
                <a:gd name="connsiteX2" fmla="*/ 3242 w 10335"/>
                <a:gd name="connsiteY2" fmla="*/ 11136 h 11163"/>
                <a:gd name="connsiteX3" fmla="*/ 107 w 10335"/>
                <a:gd name="connsiteY3" fmla="*/ 11163 h 11163"/>
                <a:gd name="connsiteX4" fmla="*/ 0 w 10335"/>
                <a:gd name="connsiteY4" fmla="*/ 110 h 11163"/>
                <a:gd name="connsiteX5" fmla="*/ 10335 w 10335"/>
                <a:gd name="connsiteY5" fmla="*/ 0 h 11163"/>
                <a:gd name="connsiteX0" fmla="*/ 2347 w 10335"/>
                <a:gd name="connsiteY0" fmla="*/ 9680 h 11163"/>
                <a:gd name="connsiteX1" fmla="*/ 3242 w 10335"/>
                <a:gd name="connsiteY1" fmla="*/ 10696 h 11163"/>
                <a:gd name="connsiteX2" fmla="*/ 3242 w 10335"/>
                <a:gd name="connsiteY2" fmla="*/ 11136 h 11163"/>
                <a:gd name="connsiteX3" fmla="*/ 107 w 10335"/>
                <a:gd name="connsiteY3" fmla="*/ 11163 h 11163"/>
                <a:gd name="connsiteX4" fmla="*/ 0 w 10335"/>
                <a:gd name="connsiteY4" fmla="*/ 44 h 11163"/>
                <a:gd name="connsiteX5" fmla="*/ 10335 w 10335"/>
                <a:gd name="connsiteY5" fmla="*/ 0 h 11163"/>
                <a:gd name="connsiteX0" fmla="*/ 3565 w 11553"/>
                <a:gd name="connsiteY0" fmla="*/ 9680 h 11163"/>
                <a:gd name="connsiteX1" fmla="*/ 4460 w 11553"/>
                <a:gd name="connsiteY1" fmla="*/ 10696 h 11163"/>
                <a:gd name="connsiteX2" fmla="*/ 4460 w 11553"/>
                <a:gd name="connsiteY2" fmla="*/ 11136 h 11163"/>
                <a:gd name="connsiteX3" fmla="*/ 1325 w 11553"/>
                <a:gd name="connsiteY3" fmla="*/ 11163 h 11163"/>
                <a:gd name="connsiteX4" fmla="*/ 1218 w 11553"/>
                <a:gd name="connsiteY4" fmla="*/ 44 h 11163"/>
                <a:gd name="connsiteX5" fmla="*/ 11553 w 11553"/>
                <a:gd name="connsiteY5" fmla="*/ 0 h 11163"/>
                <a:gd name="connsiteX0" fmla="*/ 2347 w 10335"/>
                <a:gd name="connsiteY0" fmla="*/ 9680 h 11163"/>
                <a:gd name="connsiteX1" fmla="*/ 3242 w 10335"/>
                <a:gd name="connsiteY1" fmla="*/ 10696 h 11163"/>
                <a:gd name="connsiteX2" fmla="*/ 3242 w 10335"/>
                <a:gd name="connsiteY2" fmla="*/ 11136 h 11163"/>
                <a:gd name="connsiteX3" fmla="*/ 107 w 10335"/>
                <a:gd name="connsiteY3" fmla="*/ 11163 h 11163"/>
                <a:gd name="connsiteX4" fmla="*/ 0 w 10335"/>
                <a:gd name="connsiteY4" fmla="*/ 44 h 11163"/>
                <a:gd name="connsiteX5" fmla="*/ 10335 w 10335"/>
                <a:gd name="connsiteY5" fmla="*/ 0 h 11163"/>
                <a:gd name="connsiteX0" fmla="*/ 2347 w 10335"/>
                <a:gd name="connsiteY0" fmla="*/ 9680 h 11163"/>
                <a:gd name="connsiteX1" fmla="*/ 3242 w 10335"/>
                <a:gd name="connsiteY1" fmla="*/ 10696 h 11163"/>
                <a:gd name="connsiteX2" fmla="*/ 3002 w 10335"/>
                <a:gd name="connsiteY2" fmla="*/ 11136 h 11163"/>
                <a:gd name="connsiteX3" fmla="*/ 107 w 10335"/>
                <a:gd name="connsiteY3" fmla="*/ 11163 h 11163"/>
                <a:gd name="connsiteX4" fmla="*/ 0 w 10335"/>
                <a:gd name="connsiteY4" fmla="*/ 44 h 11163"/>
                <a:gd name="connsiteX5" fmla="*/ 10335 w 10335"/>
                <a:gd name="connsiteY5" fmla="*/ 0 h 11163"/>
                <a:gd name="connsiteX0" fmla="*/ 2347 w 10335"/>
                <a:gd name="connsiteY0" fmla="*/ 9680 h 11163"/>
                <a:gd name="connsiteX1" fmla="*/ 3002 w 10335"/>
                <a:gd name="connsiteY1" fmla="*/ 10696 h 11163"/>
                <a:gd name="connsiteX2" fmla="*/ 3002 w 10335"/>
                <a:gd name="connsiteY2" fmla="*/ 11136 h 11163"/>
                <a:gd name="connsiteX3" fmla="*/ 107 w 10335"/>
                <a:gd name="connsiteY3" fmla="*/ 11163 h 11163"/>
                <a:gd name="connsiteX4" fmla="*/ 0 w 10335"/>
                <a:gd name="connsiteY4" fmla="*/ 44 h 11163"/>
                <a:gd name="connsiteX5" fmla="*/ 10335 w 10335"/>
                <a:gd name="connsiteY5" fmla="*/ 0 h 11163"/>
                <a:gd name="connsiteX0" fmla="*/ 2187 w 10335"/>
                <a:gd name="connsiteY0" fmla="*/ 9680 h 11163"/>
                <a:gd name="connsiteX1" fmla="*/ 3002 w 10335"/>
                <a:gd name="connsiteY1" fmla="*/ 10696 h 11163"/>
                <a:gd name="connsiteX2" fmla="*/ 3002 w 10335"/>
                <a:gd name="connsiteY2" fmla="*/ 11136 h 11163"/>
                <a:gd name="connsiteX3" fmla="*/ 107 w 10335"/>
                <a:gd name="connsiteY3" fmla="*/ 11163 h 11163"/>
                <a:gd name="connsiteX4" fmla="*/ 0 w 10335"/>
                <a:gd name="connsiteY4" fmla="*/ 44 h 11163"/>
                <a:gd name="connsiteX5" fmla="*/ 10335 w 10335"/>
                <a:gd name="connsiteY5" fmla="*/ 0 h 1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5" h="11163">
                  <a:moveTo>
                    <a:pt x="2187" y="9680"/>
                  </a:moveTo>
                  <a:lnTo>
                    <a:pt x="3002" y="10696"/>
                  </a:lnTo>
                  <a:lnTo>
                    <a:pt x="3002" y="11136"/>
                  </a:lnTo>
                  <a:lnTo>
                    <a:pt x="107" y="11163"/>
                  </a:lnTo>
                  <a:cubicBezTo>
                    <a:pt x="71" y="7457"/>
                    <a:pt x="36" y="3750"/>
                    <a:pt x="0" y="44"/>
                  </a:cubicBezTo>
                  <a:lnTo>
                    <a:pt x="10335" y="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139418" name="Freeform 154"/>
            <p:cNvSpPr>
              <a:spLocks/>
            </p:cNvSpPr>
            <p:nvPr/>
          </p:nvSpPr>
          <p:spPr bwMode="auto">
            <a:xfrm>
              <a:off x="604838" y="1684379"/>
              <a:ext cx="3513137" cy="4705827"/>
            </a:xfrm>
            <a:custGeom>
              <a:avLst/>
              <a:gdLst>
                <a:gd name="T0" fmla="*/ 960 w 2019"/>
                <a:gd name="T1" fmla="*/ 2251 h 2681"/>
                <a:gd name="T2" fmla="*/ 754 w 2019"/>
                <a:gd name="T3" fmla="*/ 2503 h 2681"/>
                <a:gd name="T4" fmla="*/ 754 w 2019"/>
                <a:gd name="T5" fmla="*/ 2675 h 2681"/>
                <a:gd name="T6" fmla="*/ 0 w 2019"/>
                <a:gd name="T7" fmla="*/ 2681 h 2681"/>
                <a:gd name="T8" fmla="*/ 0 w 2019"/>
                <a:gd name="T9" fmla="*/ 0 h 2681"/>
                <a:gd name="T10" fmla="*/ 2019 w 2019"/>
                <a:gd name="T11" fmla="*/ 0 h 2681"/>
                <a:gd name="connsiteX0" fmla="*/ 4755 w 9972"/>
                <a:gd name="connsiteY0" fmla="*/ 9376 h 10980"/>
                <a:gd name="connsiteX1" fmla="*/ 3735 w 9972"/>
                <a:gd name="connsiteY1" fmla="*/ 10316 h 10980"/>
                <a:gd name="connsiteX2" fmla="*/ 3735 w 9972"/>
                <a:gd name="connsiteY2" fmla="*/ 10958 h 10980"/>
                <a:gd name="connsiteX3" fmla="*/ 0 w 9972"/>
                <a:gd name="connsiteY3" fmla="*/ 10980 h 10980"/>
                <a:gd name="connsiteX4" fmla="*/ 0 w 9972"/>
                <a:gd name="connsiteY4" fmla="*/ 980 h 10980"/>
                <a:gd name="connsiteX5" fmla="*/ 9972 w 9972"/>
                <a:gd name="connsiteY5" fmla="*/ 0 h 10980"/>
                <a:gd name="connsiteX0" fmla="*/ 4768 w 10000"/>
                <a:gd name="connsiteY0" fmla="*/ 8539 h 10000"/>
                <a:gd name="connsiteX1" fmla="*/ 3745 w 10000"/>
                <a:gd name="connsiteY1" fmla="*/ 9395 h 10000"/>
                <a:gd name="connsiteX2" fmla="*/ 3745 w 10000"/>
                <a:gd name="connsiteY2" fmla="*/ 9980 h 10000"/>
                <a:gd name="connsiteX3" fmla="*/ 0 w 10000"/>
                <a:gd name="connsiteY3" fmla="*/ 10000 h 10000"/>
                <a:gd name="connsiteX4" fmla="*/ 0 w 10000"/>
                <a:gd name="connsiteY4" fmla="*/ 0 h 10000"/>
                <a:gd name="connsiteX5" fmla="*/ 10000 w 10000"/>
                <a:gd name="connsiteY5" fmla="*/ 0 h 10000"/>
                <a:gd name="connsiteX0" fmla="*/ 4768 w 10000"/>
                <a:gd name="connsiteY0" fmla="*/ 8539 h 10000"/>
                <a:gd name="connsiteX1" fmla="*/ 3745 w 10000"/>
                <a:gd name="connsiteY1" fmla="*/ 9395 h 10000"/>
                <a:gd name="connsiteX2" fmla="*/ 3518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768 w 10000"/>
                <a:gd name="connsiteY0" fmla="*/ 8539 h 10000"/>
                <a:gd name="connsiteX1" fmla="*/ 3568 w 10000"/>
                <a:gd name="connsiteY1" fmla="*/ 9414 h 10000"/>
                <a:gd name="connsiteX2" fmla="*/ 3518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768 w 10000"/>
                <a:gd name="connsiteY0" fmla="*/ 8539 h 10000"/>
                <a:gd name="connsiteX1" fmla="*/ 3568 w 10000"/>
                <a:gd name="connsiteY1" fmla="*/ 9414 h 10000"/>
                <a:gd name="connsiteX2" fmla="*/ 3417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768 w 10000"/>
                <a:gd name="connsiteY0" fmla="*/ 8539 h 10000"/>
                <a:gd name="connsiteX1" fmla="*/ 3416 w 10000"/>
                <a:gd name="connsiteY1" fmla="*/ 9414 h 10000"/>
                <a:gd name="connsiteX2" fmla="*/ 3417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416 w 10000"/>
                <a:gd name="connsiteY1" fmla="*/ 9414 h 10000"/>
                <a:gd name="connsiteX2" fmla="*/ 3417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517 w 10000"/>
                <a:gd name="connsiteY1" fmla="*/ 9395 h 10000"/>
                <a:gd name="connsiteX2" fmla="*/ 3417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517 w 10000"/>
                <a:gd name="connsiteY1" fmla="*/ 9395 h 10000"/>
                <a:gd name="connsiteX2" fmla="*/ 3493 w 10000"/>
                <a:gd name="connsiteY2" fmla="*/ 9961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18"/>
                <a:gd name="connsiteX1" fmla="*/ 3517 w 10000"/>
                <a:gd name="connsiteY1" fmla="*/ 9395 h 10018"/>
                <a:gd name="connsiteX2" fmla="*/ 3518 w 10000"/>
                <a:gd name="connsiteY2" fmla="*/ 10018 h 10018"/>
                <a:gd name="connsiteX3" fmla="*/ 0 w 10000"/>
                <a:gd name="connsiteY3" fmla="*/ 10000 h 10018"/>
                <a:gd name="connsiteX4" fmla="*/ 0 w 10000"/>
                <a:gd name="connsiteY4" fmla="*/ 0 h 10018"/>
                <a:gd name="connsiteX5" fmla="*/ 10000 w 10000"/>
                <a:gd name="connsiteY5" fmla="*/ 0 h 10018"/>
                <a:gd name="connsiteX0" fmla="*/ 4288 w 10000"/>
                <a:gd name="connsiteY0" fmla="*/ 8558 h 10000"/>
                <a:gd name="connsiteX1" fmla="*/ 3517 w 10000"/>
                <a:gd name="connsiteY1" fmla="*/ 9395 h 10000"/>
                <a:gd name="connsiteX2" fmla="*/ 3543 w 10000"/>
                <a:gd name="connsiteY2" fmla="*/ 9961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517 w 10000"/>
                <a:gd name="connsiteY1" fmla="*/ 9395 h 10000"/>
                <a:gd name="connsiteX2" fmla="*/ 3518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593 w 10000"/>
                <a:gd name="connsiteY1" fmla="*/ 9376 h 10000"/>
                <a:gd name="connsiteX2" fmla="*/ 3518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593 w 10000"/>
                <a:gd name="connsiteY1" fmla="*/ 9376 h 10000"/>
                <a:gd name="connsiteX2" fmla="*/ 3518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00"/>
                <a:gd name="connsiteX1" fmla="*/ 3517 w 10000"/>
                <a:gd name="connsiteY1" fmla="*/ 9414 h 10000"/>
                <a:gd name="connsiteX2" fmla="*/ 3518 w 10000"/>
                <a:gd name="connsiteY2" fmla="*/ 9999 h 10000"/>
                <a:gd name="connsiteX3" fmla="*/ 0 w 10000"/>
                <a:gd name="connsiteY3" fmla="*/ 10000 h 10000"/>
                <a:gd name="connsiteX4" fmla="*/ 0 w 10000"/>
                <a:gd name="connsiteY4" fmla="*/ 0 h 10000"/>
                <a:gd name="connsiteX5" fmla="*/ 10000 w 10000"/>
                <a:gd name="connsiteY5" fmla="*/ 0 h 10000"/>
                <a:gd name="connsiteX0" fmla="*/ 4288 w 10000"/>
                <a:gd name="connsiteY0" fmla="*/ 8558 h 10018"/>
                <a:gd name="connsiteX1" fmla="*/ 3517 w 10000"/>
                <a:gd name="connsiteY1" fmla="*/ 9414 h 10018"/>
                <a:gd name="connsiteX2" fmla="*/ 3493 w 10000"/>
                <a:gd name="connsiteY2" fmla="*/ 10018 h 10018"/>
                <a:gd name="connsiteX3" fmla="*/ 0 w 10000"/>
                <a:gd name="connsiteY3" fmla="*/ 10000 h 10018"/>
                <a:gd name="connsiteX4" fmla="*/ 0 w 10000"/>
                <a:gd name="connsiteY4" fmla="*/ 0 h 10018"/>
                <a:gd name="connsiteX5" fmla="*/ 10000 w 10000"/>
                <a:gd name="connsiteY5" fmla="*/ 0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18">
                  <a:moveTo>
                    <a:pt x="4288" y="8558"/>
                  </a:moveTo>
                  <a:lnTo>
                    <a:pt x="3517" y="9414"/>
                  </a:lnTo>
                  <a:cubicBezTo>
                    <a:pt x="3492" y="9622"/>
                    <a:pt x="3518" y="9810"/>
                    <a:pt x="3493" y="10018"/>
                  </a:cubicBezTo>
                  <a:lnTo>
                    <a:pt x="0" y="10000"/>
                  </a:lnTo>
                  <a:lnTo>
                    <a:pt x="0" y="0"/>
                  </a:lnTo>
                  <a:lnTo>
                    <a:pt x="10000" y="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139419" name="Freeform 155"/>
            <p:cNvSpPr>
              <a:spLocks/>
            </p:cNvSpPr>
            <p:nvPr/>
          </p:nvSpPr>
          <p:spPr bwMode="auto">
            <a:xfrm>
              <a:off x="457200" y="1601794"/>
              <a:ext cx="3867150" cy="4886318"/>
            </a:xfrm>
            <a:custGeom>
              <a:avLst/>
              <a:gdLst>
                <a:gd name="T0" fmla="*/ 2271 w 2436"/>
                <a:gd name="T1" fmla="*/ 2324 h 2828"/>
                <a:gd name="T2" fmla="*/ 2436 w 2436"/>
                <a:gd name="T3" fmla="*/ 2583 h 2828"/>
                <a:gd name="T4" fmla="*/ 2436 w 2436"/>
                <a:gd name="T5" fmla="*/ 2828 h 2828"/>
                <a:gd name="T6" fmla="*/ 0 w 2436"/>
                <a:gd name="T7" fmla="*/ 2828 h 2828"/>
                <a:gd name="T8" fmla="*/ 0 w 2436"/>
                <a:gd name="T9" fmla="*/ 0 h 2828"/>
                <a:gd name="T10" fmla="*/ 2099 w 2436"/>
                <a:gd name="T11" fmla="*/ 7 h 2828"/>
                <a:gd name="connsiteX0" fmla="*/ 9323 w 10000"/>
                <a:gd name="connsiteY0" fmla="*/ 9043 h 10825"/>
                <a:gd name="connsiteX1" fmla="*/ 10000 w 10000"/>
                <a:gd name="connsiteY1" fmla="*/ 9959 h 10825"/>
                <a:gd name="connsiteX2" fmla="*/ 10000 w 10000"/>
                <a:gd name="connsiteY2" fmla="*/ 10825 h 10825"/>
                <a:gd name="connsiteX3" fmla="*/ 0 w 10000"/>
                <a:gd name="connsiteY3" fmla="*/ 10825 h 10825"/>
                <a:gd name="connsiteX4" fmla="*/ 0 w 10000"/>
                <a:gd name="connsiteY4" fmla="*/ 825 h 10825"/>
                <a:gd name="connsiteX5" fmla="*/ 8847 w 10000"/>
                <a:gd name="connsiteY5" fmla="*/ 0 h 10825"/>
                <a:gd name="connsiteX0" fmla="*/ 9323 w 10000"/>
                <a:gd name="connsiteY0" fmla="*/ 9088 h 10870"/>
                <a:gd name="connsiteX1" fmla="*/ 10000 w 10000"/>
                <a:gd name="connsiteY1" fmla="*/ 10004 h 10870"/>
                <a:gd name="connsiteX2" fmla="*/ 10000 w 10000"/>
                <a:gd name="connsiteY2" fmla="*/ 10870 h 10870"/>
                <a:gd name="connsiteX3" fmla="*/ 0 w 10000"/>
                <a:gd name="connsiteY3" fmla="*/ 10870 h 10870"/>
                <a:gd name="connsiteX4" fmla="*/ 23 w 10000"/>
                <a:gd name="connsiteY4" fmla="*/ 0 h 10870"/>
                <a:gd name="connsiteX5" fmla="*/ 8847 w 10000"/>
                <a:gd name="connsiteY5" fmla="*/ 45 h 10870"/>
                <a:gd name="connsiteX0" fmla="*/ 9323 w 10000"/>
                <a:gd name="connsiteY0" fmla="*/ 9088 h 10870"/>
                <a:gd name="connsiteX1" fmla="*/ 10000 w 10000"/>
                <a:gd name="connsiteY1" fmla="*/ 10004 h 10870"/>
                <a:gd name="connsiteX2" fmla="*/ 10000 w 10000"/>
                <a:gd name="connsiteY2" fmla="*/ 10870 h 10870"/>
                <a:gd name="connsiteX3" fmla="*/ 0 w 10000"/>
                <a:gd name="connsiteY3" fmla="*/ 10870 h 10870"/>
                <a:gd name="connsiteX4" fmla="*/ 23 w 10000"/>
                <a:gd name="connsiteY4" fmla="*/ 0 h 10870"/>
                <a:gd name="connsiteX5" fmla="*/ 8870 w 10000"/>
                <a:gd name="connsiteY5" fmla="*/ 25 h 10870"/>
                <a:gd name="connsiteX0" fmla="*/ 9323 w 10000"/>
                <a:gd name="connsiteY0" fmla="*/ 9088 h 10870"/>
                <a:gd name="connsiteX1" fmla="*/ 10000 w 10000"/>
                <a:gd name="connsiteY1" fmla="*/ 10004 h 10870"/>
                <a:gd name="connsiteX2" fmla="*/ 10000 w 10000"/>
                <a:gd name="connsiteY2" fmla="*/ 10870 h 10870"/>
                <a:gd name="connsiteX3" fmla="*/ 0 w 10000"/>
                <a:gd name="connsiteY3" fmla="*/ 10870 h 10870"/>
                <a:gd name="connsiteX4" fmla="*/ 23 w 10000"/>
                <a:gd name="connsiteY4" fmla="*/ 0 h 10870"/>
                <a:gd name="connsiteX5" fmla="*/ 8870 w 10000"/>
                <a:gd name="connsiteY5" fmla="*/ 45 h 10870"/>
                <a:gd name="connsiteX0" fmla="*/ 9323 w 10000"/>
                <a:gd name="connsiteY0" fmla="*/ 9102 h 10884"/>
                <a:gd name="connsiteX1" fmla="*/ 10000 w 10000"/>
                <a:gd name="connsiteY1" fmla="*/ 10018 h 10884"/>
                <a:gd name="connsiteX2" fmla="*/ 10000 w 10000"/>
                <a:gd name="connsiteY2" fmla="*/ 10884 h 10884"/>
                <a:gd name="connsiteX3" fmla="*/ 0 w 10000"/>
                <a:gd name="connsiteY3" fmla="*/ 10884 h 10884"/>
                <a:gd name="connsiteX4" fmla="*/ 23 w 10000"/>
                <a:gd name="connsiteY4" fmla="*/ 14 h 10884"/>
                <a:gd name="connsiteX5" fmla="*/ 8893 w 10000"/>
                <a:gd name="connsiteY5" fmla="*/ 0 h 10884"/>
                <a:gd name="connsiteX0" fmla="*/ 9323 w 10000"/>
                <a:gd name="connsiteY0" fmla="*/ 9102 h 10884"/>
                <a:gd name="connsiteX1" fmla="*/ 10000 w 10000"/>
                <a:gd name="connsiteY1" fmla="*/ 10018 h 10884"/>
                <a:gd name="connsiteX2" fmla="*/ 10000 w 10000"/>
                <a:gd name="connsiteY2" fmla="*/ 10884 h 10884"/>
                <a:gd name="connsiteX3" fmla="*/ 0 w 10000"/>
                <a:gd name="connsiteY3" fmla="*/ 10884 h 10884"/>
                <a:gd name="connsiteX4" fmla="*/ 23 w 10000"/>
                <a:gd name="connsiteY4" fmla="*/ 14 h 10884"/>
                <a:gd name="connsiteX5" fmla="*/ 9696 w 10000"/>
                <a:gd name="connsiteY5" fmla="*/ 0 h 1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884">
                  <a:moveTo>
                    <a:pt x="9323" y="9102"/>
                  </a:moveTo>
                  <a:lnTo>
                    <a:pt x="10000" y="10018"/>
                  </a:lnTo>
                  <a:lnTo>
                    <a:pt x="10000" y="10884"/>
                  </a:lnTo>
                  <a:lnTo>
                    <a:pt x="0" y="10884"/>
                  </a:lnTo>
                  <a:cubicBezTo>
                    <a:pt x="8" y="7261"/>
                    <a:pt x="15" y="3637"/>
                    <a:pt x="23" y="14"/>
                  </a:cubicBezTo>
                  <a:lnTo>
                    <a:pt x="9696" y="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20" name="Freeform 156"/>
            <p:cNvSpPr>
              <a:spLocks/>
            </p:cNvSpPr>
            <p:nvPr/>
          </p:nvSpPr>
          <p:spPr bwMode="auto">
            <a:xfrm>
              <a:off x="4082991" y="1600200"/>
              <a:ext cx="4676835" cy="4887913"/>
            </a:xfrm>
            <a:custGeom>
              <a:avLst/>
              <a:gdLst>
                <a:gd name="T0" fmla="*/ 496 w 3045"/>
                <a:gd name="T1" fmla="*/ 2575 h 3079"/>
                <a:gd name="T2" fmla="*/ 311 w 3045"/>
                <a:gd name="T3" fmla="*/ 2847 h 3079"/>
                <a:gd name="T4" fmla="*/ 311 w 3045"/>
                <a:gd name="T5" fmla="*/ 3072 h 3079"/>
                <a:gd name="T6" fmla="*/ 3045 w 3045"/>
                <a:gd name="T7" fmla="*/ 3079 h 3079"/>
                <a:gd name="T8" fmla="*/ 3045 w 3045"/>
                <a:gd name="T9" fmla="*/ 2635 h 3079"/>
                <a:gd name="T10" fmla="*/ 3045 w 3045"/>
                <a:gd name="T11" fmla="*/ 0 h 3079"/>
                <a:gd name="T12" fmla="*/ 99 w 3045"/>
                <a:gd name="T13" fmla="*/ 0 h 3079"/>
                <a:gd name="T14" fmla="*/ 0 w 3045"/>
                <a:gd name="T15" fmla="*/ 192 h 3079"/>
                <a:gd name="connsiteX0" fmla="*/ 1304 w 9675"/>
                <a:gd name="connsiteY0" fmla="*/ 8363 h 10000"/>
                <a:gd name="connsiteX1" fmla="*/ 696 w 9675"/>
                <a:gd name="connsiteY1" fmla="*/ 9247 h 10000"/>
                <a:gd name="connsiteX2" fmla="*/ 696 w 9675"/>
                <a:gd name="connsiteY2" fmla="*/ 9977 h 10000"/>
                <a:gd name="connsiteX3" fmla="*/ 9675 w 9675"/>
                <a:gd name="connsiteY3" fmla="*/ 10000 h 10000"/>
                <a:gd name="connsiteX4" fmla="*/ 9675 w 9675"/>
                <a:gd name="connsiteY4" fmla="*/ 8558 h 10000"/>
                <a:gd name="connsiteX5" fmla="*/ 9675 w 9675"/>
                <a:gd name="connsiteY5" fmla="*/ 0 h 10000"/>
                <a:gd name="connsiteX6" fmla="*/ 0 w 967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75" h="10000">
                  <a:moveTo>
                    <a:pt x="1304" y="8363"/>
                  </a:moveTo>
                  <a:lnTo>
                    <a:pt x="696" y="9247"/>
                  </a:lnTo>
                  <a:lnTo>
                    <a:pt x="696" y="9977"/>
                  </a:lnTo>
                  <a:lnTo>
                    <a:pt x="9675" y="10000"/>
                  </a:lnTo>
                  <a:lnTo>
                    <a:pt x="9675" y="8558"/>
                  </a:lnTo>
                  <a:lnTo>
                    <a:pt x="9675" y="0"/>
                  </a:lnTo>
                  <a:lnTo>
                    <a:pt x="0" y="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21" name="Freeform 157"/>
            <p:cNvSpPr>
              <a:spLocks/>
            </p:cNvSpPr>
            <p:nvPr/>
          </p:nvSpPr>
          <p:spPr bwMode="auto">
            <a:xfrm>
              <a:off x="4178924" y="1684378"/>
              <a:ext cx="4455491" cy="4697374"/>
            </a:xfrm>
            <a:custGeom>
              <a:avLst/>
              <a:gdLst>
                <a:gd name="T0" fmla="*/ 1976 w 2943"/>
                <a:gd name="T1" fmla="*/ 2522 h 2959"/>
                <a:gd name="T2" fmla="*/ 2158 w 2943"/>
                <a:gd name="T3" fmla="*/ 2818 h 2959"/>
                <a:gd name="T4" fmla="*/ 2158 w 2943"/>
                <a:gd name="T5" fmla="*/ 2958 h 2959"/>
                <a:gd name="T6" fmla="*/ 2943 w 2943"/>
                <a:gd name="T7" fmla="*/ 2959 h 2959"/>
                <a:gd name="T8" fmla="*/ 2943 w 2943"/>
                <a:gd name="T9" fmla="*/ 0 h 2959"/>
                <a:gd name="T10" fmla="*/ 103 w 2943"/>
                <a:gd name="T11" fmla="*/ 6 h 2959"/>
                <a:gd name="T12" fmla="*/ 46 w 2943"/>
                <a:gd name="T13" fmla="*/ 124 h 2959"/>
                <a:gd name="T14" fmla="*/ 0 w 2943"/>
                <a:gd name="T15" fmla="*/ 243 h 2959"/>
                <a:gd name="connsiteX0" fmla="*/ 6558 w 9844"/>
                <a:gd name="connsiteY0" fmla="*/ 8523 h 10000"/>
                <a:gd name="connsiteX1" fmla="*/ 7177 w 9844"/>
                <a:gd name="connsiteY1" fmla="*/ 9523 h 10000"/>
                <a:gd name="connsiteX2" fmla="*/ 7177 w 9844"/>
                <a:gd name="connsiteY2" fmla="*/ 9997 h 10000"/>
                <a:gd name="connsiteX3" fmla="*/ 9844 w 9844"/>
                <a:gd name="connsiteY3" fmla="*/ 10000 h 10000"/>
                <a:gd name="connsiteX4" fmla="*/ 9844 w 9844"/>
                <a:gd name="connsiteY4" fmla="*/ 0 h 10000"/>
                <a:gd name="connsiteX5" fmla="*/ 194 w 9844"/>
                <a:gd name="connsiteY5" fmla="*/ 20 h 10000"/>
                <a:gd name="connsiteX6" fmla="*/ 0 w 9844"/>
                <a:gd name="connsiteY6" fmla="*/ 419 h 10000"/>
                <a:gd name="connsiteX0" fmla="*/ 6662 w 10000"/>
                <a:gd name="connsiteY0" fmla="*/ 8523 h 10000"/>
                <a:gd name="connsiteX1" fmla="*/ 7291 w 10000"/>
                <a:gd name="connsiteY1" fmla="*/ 9523 h 10000"/>
                <a:gd name="connsiteX2" fmla="*/ 7291 w 10000"/>
                <a:gd name="connsiteY2" fmla="*/ 9997 h 10000"/>
                <a:gd name="connsiteX3" fmla="*/ 10000 w 10000"/>
                <a:gd name="connsiteY3" fmla="*/ 10000 h 10000"/>
                <a:gd name="connsiteX4" fmla="*/ 10000 w 10000"/>
                <a:gd name="connsiteY4" fmla="*/ 0 h 10000"/>
                <a:gd name="connsiteX5" fmla="*/ 197 w 10000"/>
                <a:gd name="connsiteY5" fmla="*/ 20 h 10000"/>
                <a:gd name="connsiteX6" fmla="*/ 0 w 10000"/>
                <a:gd name="connsiteY6" fmla="*/ 419 h 10000"/>
                <a:gd name="connsiteX0" fmla="*/ 6662 w 10000"/>
                <a:gd name="connsiteY0" fmla="*/ 8523 h 10000"/>
                <a:gd name="connsiteX1" fmla="*/ 7291 w 10000"/>
                <a:gd name="connsiteY1" fmla="*/ 9523 h 10000"/>
                <a:gd name="connsiteX2" fmla="*/ 7291 w 10000"/>
                <a:gd name="connsiteY2" fmla="*/ 9997 h 10000"/>
                <a:gd name="connsiteX3" fmla="*/ 10000 w 10000"/>
                <a:gd name="connsiteY3" fmla="*/ 10000 h 10000"/>
                <a:gd name="connsiteX4" fmla="*/ 10000 w 10000"/>
                <a:gd name="connsiteY4" fmla="*/ 0 h 10000"/>
                <a:gd name="connsiteX5" fmla="*/ 197 w 10000"/>
                <a:gd name="connsiteY5" fmla="*/ 20 h 10000"/>
                <a:gd name="connsiteX6" fmla="*/ 0 w 10000"/>
                <a:gd name="connsiteY6" fmla="*/ 419 h 10000"/>
                <a:gd name="connsiteX0" fmla="*/ 6485 w 9823"/>
                <a:gd name="connsiteY0" fmla="*/ 8556 h 10033"/>
                <a:gd name="connsiteX1" fmla="*/ 7114 w 9823"/>
                <a:gd name="connsiteY1" fmla="*/ 9556 h 10033"/>
                <a:gd name="connsiteX2" fmla="*/ 7114 w 9823"/>
                <a:gd name="connsiteY2" fmla="*/ 10030 h 10033"/>
                <a:gd name="connsiteX3" fmla="*/ 9823 w 9823"/>
                <a:gd name="connsiteY3" fmla="*/ 10033 h 10033"/>
                <a:gd name="connsiteX4" fmla="*/ 9823 w 9823"/>
                <a:gd name="connsiteY4" fmla="*/ 33 h 10033"/>
                <a:gd name="connsiteX5" fmla="*/ 20 w 9823"/>
                <a:gd name="connsiteY5" fmla="*/ 53 h 10033"/>
                <a:gd name="connsiteX6" fmla="*/ 16 w 9823"/>
                <a:gd name="connsiteY6" fmla="*/ 36 h 10033"/>
                <a:gd name="connsiteX0" fmla="*/ 6594 w 9992"/>
                <a:gd name="connsiteY0" fmla="*/ 8512 h 9984"/>
                <a:gd name="connsiteX1" fmla="*/ 7234 w 9992"/>
                <a:gd name="connsiteY1" fmla="*/ 9509 h 9984"/>
                <a:gd name="connsiteX2" fmla="*/ 7234 w 9992"/>
                <a:gd name="connsiteY2" fmla="*/ 9981 h 9984"/>
                <a:gd name="connsiteX3" fmla="*/ 9992 w 9992"/>
                <a:gd name="connsiteY3" fmla="*/ 9984 h 9984"/>
                <a:gd name="connsiteX4" fmla="*/ 9992 w 9992"/>
                <a:gd name="connsiteY4" fmla="*/ 17 h 9984"/>
                <a:gd name="connsiteX5" fmla="*/ 12 w 9992"/>
                <a:gd name="connsiteY5" fmla="*/ 37 h 9984"/>
                <a:gd name="connsiteX6" fmla="*/ 126 w 9992"/>
                <a:gd name="connsiteY6" fmla="*/ 39 h 9984"/>
                <a:gd name="connsiteX0" fmla="*/ 6587 w 9988"/>
                <a:gd name="connsiteY0" fmla="*/ 8509 h 9983"/>
                <a:gd name="connsiteX1" fmla="*/ 7228 w 9988"/>
                <a:gd name="connsiteY1" fmla="*/ 9507 h 9983"/>
                <a:gd name="connsiteX2" fmla="*/ 7228 w 9988"/>
                <a:gd name="connsiteY2" fmla="*/ 9980 h 9983"/>
                <a:gd name="connsiteX3" fmla="*/ 9988 w 9988"/>
                <a:gd name="connsiteY3" fmla="*/ 9983 h 9983"/>
                <a:gd name="connsiteX4" fmla="*/ 9988 w 9988"/>
                <a:gd name="connsiteY4" fmla="*/ 0 h 9983"/>
                <a:gd name="connsiteX5" fmla="*/ 0 w 9988"/>
                <a:gd name="connsiteY5" fmla="*/ 20 h 9983"/>
                <a:gd name="connsiteX0" fmla="*/ 6477 w 9882"/>
                <a:gd name="connsiteY0" fmla="*/ 8523 h 10000"/>
                <a:gd name="connsiteX1" fmla="*/ 7119 w 9882"/>
                <a:gd name="connsiteY1" fmla="*/ 9523 h 10000"/>
                <a:gd name="connsiteX2" fmla="*/ 7119 w 9882"/>
                <a:gd name="connsiteY2" fmla="*/ 9997 h 10000"/>
                <a:gd name="connsiteX3" fmla="*/ 9882 w 9882"/>
                <a:gd name="connsiteY3" fmla="*/ 10000 h 10000"/>
                <a:gd name="connsiteX4" fmla="*/ 9882 w 9882"/>
                <a:gd name="connsiteY4" fmla="*/ 0 h 10000"/>
                <a:gd name="connsiteX5" fmla="*/ 0 w 9882"/>
                <a:gd name="connsiteY5" fmla="*/ 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82" h="10000">
                  <a:moveTo>
                    <a:pt x="6477" y="8523"/>
                  </a:moveTo>
                  <a:lnTo>
                    <a:pt x="7119" y="9523"/>
                  </a:lnTo>
                  <a:lnTo>
                    <a:pt x="7119" y="9997"/>
                  </a:lnTo>
                  <a:lnTo>
                    <a:pt x="9882" y="10000"/>
                  </a:lnTo>
                  <a:lnTo>
                    <a:pt x="9882" y="0"/>
                  </a:lnTo>
                  <a:lnTo>
                    <a:pt x="0" y="1"/>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22" name="Freeform 158"/>
            <p:cNvSpPr>
              <a:spLocks/>
            </p:cNvSpPr>
            <p:nvPr/>
          </p:nvSpPr>
          <p:spPr bwMode="auto">
            <a:xfrm>
              <a:off x="4209878" y="1768475"/>
              <a:ext cx="4276898" cy="4519613"/>
            </a:xfrm>
            <a:custGeom>
              <a:avLst/>
              <a:gdLst>
                <a:gd name="T0" fmla="*/ 2324 w 2774"/>
                <a:gd name="T1" fmla="*/ 2476 h 2847"/>
                <a:gd name="T2" fmla="*/ 2157 w 2774"/>
                <a:gd name="T3" fmla="*/ 2754 h 2847"/>
                <a:gd name="T4" fmla="*/ 2157 w 2774"/>
                <a:gd name="T5" fmla="*/ 2847 h 2847"/>
                <a:gd name="T6" fmla="*/ 2772 w 2774"/>
                <a:gd name="T7" fmla="*/ 2847 h 2847"/>
                <a:gd name="T8" fmla="*/ 2774 w 2774"/>
                <a:gd name="T9" fmla="*/ 0 h 2847"/>
                <a:gd name="T10" fmla="*/ 80 w 2774"/>
                <a:gd name="T11" fmla="*/ 0 h 2847"/>
                <a:gd name="T12" fmla="*/ 0 w 2774"/>
                <a:gd name="T13" fmla="*/ 152 h 2847"/>
                <a:gd name="connsiteX0" fmla="*/ 8090 w 9712"/>
                <a:gd name="connsiteY0" fmla="*/ 8697 h 10000"/>
                <a:gd name="connsiteX1" fmla="*/ 7488 w 9712"/>
                <a:gd name="connsiteY1" fmla="*/ 9673 h 10000"/>
                <a:gd name="connsiteX2" fmla="*/ 7488 w 9712"/>
                <a:gd name="connsiteY2" fmla="*/ 10000 h 10000"/>
                <a:gd name="connsiteX3" fmla="*/ 9705 w 9712"/>
                <a:gd name="connsiteY3" fmla="*/ 10000 h 10000"/>
                <a:gd name="connsiteX4" fmla="*/ 9712 w 9712"/>
                <a:gd name="connsiteY4" fmla="*/ 0 h 10000"/>
                <a:gd name="connsiteX5" fmla="*/ 0 w 97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2" h="10000">
                  <a:moveTo>
                    <a:pt x="8090" y="8697"/>
                  </a:moveTo>
                  <a:lnTo>
                    <a:pt x="7488" y="9673"/>
                  </a:lnTo>
                  <a:lnTo>
                    <a:pt x="7488" y="10000"/>
                  </a:lnTo>
                  <a:lnTo>
                    <a:pt x="9705" y="10000"/>
                  </a:lnTo>
                  <a:cubicBezTo>
                    <a:pt x="9707" y="6667"/>
                    <a:pt x="9710" y="3333"/>
                    <a:pt x="9712" y="0"/>
                  </a:cubicBezTo>
                  <a:lnTo>
                    <a:pt x="0" y="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28" name="Line 64"/>
            <p:cNvSpPr>
              <a:spLocks noChangeShapeType="1"/>
            </p:cNvSpPr>
            <p:nvPr/>
          </p:nvSpPr>
          <p:spPr bwMode="auto">
            <a:xfrm flipH="1">
              <a:off x="2882900" y="2513014"/>
              <a:ext cx="1439863" cy="9366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29" name="Line 65"/>
            <p:cNvSpPr>
              <a:spLocks noChangeShapeType="1"/>
            </p:cNvSpPr>
            <p:nvPr/>
          </p:nvSpPr>
          <p:spPr bwMode="auto">
            <a:xfrm flipH="1">
              <a:off x="1741488" y="2513014"/>
              <a:ext cx="2581275" cy="90805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30" name="Line 66"/>
            <p:cNvSpPr>
              <a:spLocks noChangeShapeType="1"/>
            </p:cNvSpPr>
            <p:nvPr/>
          </p:nvSpPr>
          <p:spPr bwMode="auto">
            <a:xfrm>
              <a:off x="1739900" y="3449639"/>
              <a:ext cx="106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31" name="Oval 67"/>
            <p:cNvSpPr>
              <a:spLocks noChangeArrowheads="1"/>
            </p:cNvSpPr>
            <p:nvPr/>
          </p:nvSpPr>
          <p:spPr bwMode="auto">
            <a:xfrm>
              <a:off x="1511300" y="3189289"/>
              <a:ext cx="473075" cy="48101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1</a:t>
              </a:r>
            </a:p>
          </p:txBody>
        </p:sp>
        <p:grpSp>
          <p:nvGrpSpPr>
            <p:cNvPr id="139363" name="Group 99"/>
            <p:cNvGrpSpPr>
              <a:grpSpLocks/>
            </p:cNvGrpSpPr>
            <p:nvPr/>
          </p:nvGrpSpPr>
          <p:grpSpPr bwMode="auto">
            <a:xfrm>
              <a:off x="2654300" y="3221039"/>
              <a:ext cx="473075" cy="481013"/>
              <a:chOff x="1292" y="1852"/>
              <a:chExt cx="298" cy="303"/>
            </a:xfrm>
          </p:grpSpPr>
          <p:sp>
            <p:nvSpPr>
              <p:cNvPr id="139333" name="Oval 69"/>
              <p:cNvSpPr>
                <a:spLocks noChangeArrowheads="1"/>
              </p:cNvSpPr>
              <p:nvPr/>
            </p:nvSpPr>
            <p:spPr bwMode="auto">
              <a:xfrm>
                <a:off x="1292" y="185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1</a:t>
                </a:r>
              </a:p>
            </p:txBody>
          </p:sp>
          <p:sp>
            <p:nvSpPr>
              <p:cNvPr id="139334" name="Freeform 70"/>
              <p:cNvSpPr>
                <a:spLocks/>
              </p:cNvSpPr>
              <p:nvPr/>
            </p:nvSpPr>
            <p:spPr bwMode="auto">
              <a:xfrm>
                <a:off x="1390" y="1946"/>
                <a:ext cx="80" cy="1"/>
              </a:xfrm>
              <a:custGeom>
                <a:avLst/>
                <a:gdLst>
                  <a:gd name="T0" fmla="*/ 0 w 80"/>
                  <a:gd name="T1" fmla="*/ 0 h 1"/>
                  <a:gd name="T2" fmla="*/ 80 w 80"/>
                  <a:gd name="T3" fmla="*/ 0 h 1"/>
                </a:gdLst>
                <a:ahLst/>
                <a:cxnLst>
                  <a:cxn ang="0">
                    <a:pos x="T0" y="T1"/>
                  </a:cxn>
                  <a:cxn ang="0">
                    <a:pos x="T2" y="T3"/>
                  </a:cxn>
                </a:cxnLst>
                <a:rect l="0" t="0" r="r" b="b"/>
                <a:pathLst>
                  <a:path w="80" h="1">
                    <a:moveTo>
                      <a:pt x="0" y="0"/>
                    </a:moveTo>
                    <a:lnTo>
                      <a:pt x="8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139335" name="Line 71"/>
            <p:cNvSpPr>
              <a:spLocks noChangeShapeType="1"/>
            </p:cNvSpPr>
            <p:nvPr/>
          </p:nvSpPr>
          <p:spPr bwMode="auto">
            <a:xfrm>
              <a:off x="4322763" y="2513014"/>
              <a:ext cx="312738" cy="8604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36" name="Line 72"/>
            <p:cNvSpPr>
              <a:spLocks noChangeShapeType="1"/>
            </p:cNvSpPr>
            <p:nvPr/>
          </p:nvSpPr>
          <p:spPr bwMode="auto">
            <a:xfrm flipH="1">
              <a:off x="3873500" y="2513014"/>
              <a:ext cx="511175" cy="9366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37" name="Line 73"/>
            <p:cNvSpPr>
              <a:spLocks noChangeShapeType="1"/>
            </p:cNvSpPr>
            <p:nvPr/>
          </p:nvSpPr>
          <p:spPr bwMode="auto">
            <a:xfrm>
              <a:off x="3875088" y="3452814"/>
              <a:ext cx="7540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38" name="Oval 74"/>
            <p:cNvSpPr>
              <a:spLocks noChangeArrowheads="1"/>
            </p:cNvSpPr>
            <p:nvPr/>
          </p:nvSpPr>
          <p:spPr bwMode="auto">
            <a:xfrm>
              <a:off x="3644900" y="3221039"/>
              <a:ext cx="473075" cy="48101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2</a:t>
              </a:r>
            </a:p>
          </p:txBody>
        </p:sp>
        <p:sp>
          <p:nvSpPr>
            <p:cNvPr id="139342" name="Line 78"/>
            <p:cNvSpPr>
              <a:spLocks noChangeShapeType="1"/>
            </p:cNvSpPr>
            <p:nvPr/>
          </p:nvSpPr>
          <p:spPr bwMode="auto">
            <a:xfrm>
              <a:off x="4322763" y="2513014"/>
              <a:ext cx="2293938" cy="8604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43" name="Line 79"/>
            <p:cNvSpPr>
              <a:spLocks noChangeShapeType="1"/>
            </p:cNvSpPr>
            <p:nvPr/>
          </p:nvSpPr>
          <p:spPr bwMode="auto">
            <a:xfrm>
              <a:off x="4322763" y="2513014"/>
              <a:ext cx="1227138" cy="9366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44" name="Line 80"/>
            <p:cNvSpPr>
              <a:spLocks noChangeShapeType="1"/>
            </p:cNvSpPr>
            <p:nvPr/>
          </p:nvSpPr>
          <p:spPr bwMode="auto">
            <a:xfrm>
              <a:off x="5549900" y="3449639"/>
              <a:ext cx="1138238" cy="3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39345" name="Oval 81"/>
            <p:cNvSpPr>
              <a:spLocks noChangeArrowheads="1"/>
            </p:cNvSpPr>
            <p:nvPr/>
          </p:nvSpPr>
          <p:spPr bwMode="auto">
            <a:xfrm>
              <a:off x="5321300" y="3221039"/>
              <a:ext cx="473075" cy="48101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3</a:t>
              </a:r>
            </a:p>
          </p:txBody>
        </p:sp>
        <p:sp>
          <p:nvSpPr>
            <p:cNvPr id="139357" name="Line 93"/>
            <p:cNvSpPr>
              <a:spLocks noChangeShapeType="1"/>
            </p:cNvSpPr>
            <p:nvPr/>
          </p:nvSpPr>
          <p:spPr bwMode="auto">
            <a:xfrm flipH="1">
              <a:off x="4322762" y="2115742"/>
              <a:ext cx="782637" cy="397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46800">
              <a:spAutoFit/>
            </a:bodyPr>
            <a:lstStyle/>
            <a:p>
              <a:endParaRPr lang="en-CA"/>
            </a:p>
          </p:txBody>
        </p:sp>
        <p:sp>
          <p:nvSpPr>
            <p:cNvPr id="139359" name="Oval 95"/>
            <p:cNvSpPr>
              <a:spLocks noChangeArrowheads="1"/>
            </p:cNvSpPr>
            <p:nvPr/>
          </p:nvSpPr>
          <p:spPr bwMode="auto">
            <a:xfrm>
              <a:off x="4052062" y="1476376"/>
              <a:ext cx="492125" cy="484188"/>
            </a:xfrm>
            <a:prstGeom prst="ellipse">
              <a:avLst/>
            </a:prstGeom>
            <a:solidFill>
              <a:schemeClr val="fo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T</a:t>
              </a:r>
            </a:p>
          </p:txBody>
        </p:sp>
        <p:sp>
          <p:nvSpPr>
            <p:cNvPr id="139360" name="Oval 96"/>
            <p:cNvSpPr>
              <a:spLocks noChangeArrowheads="1"/>
            </p:cNvSpPr>
            <p:nvPr/>
          </p:nvSpPr>
          <p:spPr bwMode="auto">
            <a:xfrm>
              <a:off x="4871244" y="1917977"/>
              <a:ext cx="468313" cy="484188"/>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F</a:t>
              </a:r>
            </a:p>
          </p:txBody>
        </p:sp>
        <p:sp>
          <p:nvSpPr>
            <p:cNvPr id="139361" name="Oval 97"/>
            <p:cNvSpPr>
              <a:spLocks noChangeArrowheads="1"/>
            </p:cNvSpPr>
            <p:nvPr/>
          </p:nvSpPr>
          <p:spPr bwMode="auto">
            <a:xfrm>
              <a:off x="4089400" y="2279651"/>
              <a:ext cx="515938" cy="484188"/>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90000"/>
                </a:lnSpc>
              </a:pPr>
              <a:r>
                <a:rPr lang="en-US" b="1" dirty="0">
                  <a:solidFill>
                    <a:schemeClr val="bg1"/>
                  </a:solidFill>
                </a:rPr>
                <a:t>C</a:t>
              </a:r>
            </a:p>
          </p:txBody>
        </p:sp>
        <p:grpSp>
          <p:nvGrpSpPr>
            <p:cNvPr id="139364" name="Group 100"/>
            <p:cNvGrpSpPr>
              <a:grpSpLocks/>
            </p:cNvGrpSpPr>
            <p:nvPr/>
          </p:nvGrpSpPr>
          <p:grpSpPr bwMode="auto">
            <a:xfrm>
              <a:off x="4419600" y="3176589"/>
              <a:ext cx="473075" cy="481013"/>
              <a:chOff x="1292" y="1852"/>
              <a:chExt cx="298" cy="303"/>
            </a:xfrm>
          </p:grpSpPr>
          <p:sp>
            <p:nvSpPr>
              <p:cNvPr id="139365" name="Oval 101"/>
              <p:cNvSpPr>
                <a:spLocks noChangeArrowheads="1"/>
              </p:cNvSpPr>
              <p:nvPr/>
            </p:nvSpPr>
            <p:spPr bwMode="auto">
              <a:xfrm>
                <a:off x="1292" y="185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2</a:t>
                </a:r>
              </a:p>
            </p:txBody>
          </p:sp>
          <p:sp>
            <p:nvSpPr>
              <p:cNvPr id="139366" name="Freeform 102"/>
              <p:cNvSpPr>
                <a:spLocks/>
              </p:cNvSpPr>
              <p:nvPr/>
            </p:nvSpPr>
            <p:spPr bwMode="auto">
              <a:xfrm>
                <a:off x="1390" y="1946"/>
                <a:ext cx="80" cy="1"/>
              </a:xfrm>
              <a:custGeom>
                <a:avLst/>
                <a:gdLst>
                  <a:gd name="T0" fmla="*/ 0 w 80"/>
                  <a:gd name="T1" fmla="*/ 0 h 1"/>
                  <a:gd name="T2" fmla="*/ 80 w 80"/>
                  <a:gd name="T3" fmla="*/ 0 h 1"/>
                </a:gdLst>
                <a:ahLst/>
                <a:cxnLst>
                  <a:cxn ang="0">
                    <a:pos x="T0" y="T1"/>
                  </a:cxn>
                  <a:cxn ang="0">
                    <a:pos x="T2" y="T3"/>
                  </a:cxn>
                </a:cxnLst>
                <a:rect l="0" t="0" r="r" b="b"/>
                <a:pathLst>
                  <a:path w="80" h="1">
                    <a:moveTo>
                      <a:pt x="0" y="0"/>
                    </a:moveTo>
                    <a:lnTo>
                      <a:pt x="8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grpSp>
          <p:nvGrpSpPr>
            <p:cNvPr id="139367" name="Group 103"/>
            <p:cNvGrpSpPr>
              <a:grpSpLocks/>
            </p:cNvGrpSpPr>
            <p:nvPr/>
          </p:nvGrpSpPr>
          <p:grpSpPr bwMode="auto">
            <a:xfrm>
              <a:off x="6388100" y="3176589"/>
              <a:ext cx="473075" cy="481013"/>
              <a:chOff x="1292" y="1852"/>
              <a:chExt cx="298" cy="303"/>
            </a:xfrm>
          </p:grpSpPr>
          <p:sp>
            <p:nvSpPr>
              <p:cNvPr id="139368" name="Oval 104"/>
              <p:cNvSpPr>
                <a:spLocks noChangeArrowheads="1"/>
              </p:cNvSpPr>
              <p:nvPr/>
            </p:nvSpPr>
            <p:spPr bwMode="auto">
              <a:xfrm>
                <a:off x="1292" y="1852"/>
                <a:ext cx="298" cy="30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08000" tIns="0" rIns="54000" bIns="36000" anchor="ctr">
                <a:spAutoFit/>
              </a:bodyPr>
              <a:lstStyle/>
              <a:p>
                <a:r>
                  <a:rPr lang="en-US" sz="2000" dirty="0"/>
                  <a:t>x</a:t>
                </a:r>
                <a:r>
                  <a:rPr lang="en-US" sz="2000" baseline="-25000" dirty="0"/>
                  <a:t>3</a:t>
                </a:r>
              </a:p>
            </p:txBody>
          </p:sp>
          <p:sp>
            <p:nvSpPr>
              <p:cNvPr id="139369" name="Freeform 105"/>
              <p:cNvSpPr>
                <a:spLocks/>
              </p:cNvSpPr>
              <p:nvPr/>
            </p:nvSpPr>
            <p:spPr bwMode="auto">
              <a:xfrm>
                <a:off x="1390" y="1946"/>
                <a:ext cx="80" cy="1"/>
              </a:xfrm>
              <a:custGeom>
                <a:avLst/>
                <a:gdLst>
                  <a:gd name="T0" fmla="*/ 0 w 80"/>
                  <a:gd name="T1" fmla="*/ 0 h 1"/>
                  <a:gd name="T2" fmla="*/ 80 w 80"/>
                  <a:gd name="T3" fmla="*/ 0 h 1"/>
                </a:gdLst>
                <a:ahLst/>
                <a:cxnLst>
                  <a:cxn ang="0">
                    <a:pos x="T0" y="T1"/>
                  </a:cxn>
                  <a:cxn ang="0">
                    <a:pos x="T2" y="T3"/>
                  </a:cxn>
                </a:cxnLst>
                <a:rect l="0" t="0" r="r" b="b"/>
                <a:pathLst>
                  <a:path w="80" h="1">
                    <a:moveTo>
                      <a:pt x="0" y="0"/>
                    </a:moveTo>
                    <a:lnTo>
                      <a:pt x="80" y="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139309" name="Line 45"/>
            <p:cNvSpPr>
              <a:spLocks noChangeShapeType="1"/>
            </p:cNvSpPr>
            <p:nvPr/>
          </p:nvSpPr>
          <p:spPr bwMode="auto">
            <a:xfrm rot="16200000" flipH="1">
              <a:off x="1136650" y="4914900"/>
              <a:ext cx="381000" cy="246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10" name="Line 46"/>
            <p:cNvSpPr>
              <a:spLocks noChangeShapeType="1"/>
            </p:cNvSpPr>
            <p:nvPr/>
          </p:nvSpPr>
          <p:spPr bwMode="auto">
            <a:xfrm rot="16200000">
              <a:off x="1366837" y="4930775"/>
              <a:ext cx="381000" cy="2143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12" name="Line 48"/>
            <p:cNvSpPr>
              <a:spLocks noChangeShapeType="1"/>
            </p:cNvSpPr>
            <p:nvPr/>
          </p:nvSpPr>
          <p:spPr bwMode="auto">
            <a:xfrm rot="16200000" flipH="1">
              <a:off x="1217612" y="5459413"/>
              <a:ext cx="4619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15" name="Line 51"/>
            <p:cNvSpPr>
              <a:spLocks noChangeShapeType="1"/>
            </p:cNvSpPr>
            <p:nvPr/>
          </p:nvSpPr>
          <p:spPr bwMode="auto">
            <a:xfrm rot="16200000" flipH="1" flipV="1">
              <a:off x="1787525" y="5353050"/>
              <a:ext cx="0" cy="6746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23" name="Oval 59"/>
            <p:cNvSpPr>
              <a:spLocks noChangeArrowheads="1"/>
            </p:cNvSpPr>
            <p:nvPr/>
          </p:nvSpPr>
          <p:spPr bwMode="auto">
            <a:xfrm rot="16200000" flipH="1">
              <a:off x="1395412" y="5167313"/>
              <a:ext cx="107950"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24" name="Oval 60"/>
            <p:cNvSpPr>
              <a:spLocks noChangeArrowheads="1"/>
            </p:cNvSpPr>
            <p:nvPr/>
          </p:nvSpPr>
          <p:spPr bwMode="auto">
            <a:xfrm rot="16200000" flipH="1">
              <a:off x="1395412" y="5629275"/>
              <a:ext cx="107950"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72" name="Freeform 108"/>
            <p:cNvSpPr>
              <a:spLocks/>
            </p:cNvSpPr>
            <p:nvPr/>
          </p:nvSpPr>
          <p:spPr bwMode="auto">
            <a:xfrm>
              <a:off x="2117725" y="5691188"/>
              <a:ext cx="15875" cy="7938"/>
            </a:xfrm>
            <a:custGeom>
              <a:avLst/>
              <a:gdLst>
                <a:gd name="T0" fmla="*/ 10 w 10"/>
                <a:gd name="T1" fmla="*/ 0 h 5"/>
                <a:gd name="T2" fmla="*/ 0 w 10"/>
                <a:gd name="T3" fmla="*/ 5 h 5"/>
              </a:gdLst>
              <a:ahLst/>
              <a:cxnLst>
                <a:cxn ang="0">
                  <a:pos x="T0" y="T1"/>
                </a:cxn>
                <a:cxn ang="0">
                  <a:pos x="T2" y="T3"/>
                </a:cxn>
              </a:cxnLst>
              <a:rect l="0" t="0" r="r" b="b"/>
              <a:pathLst>
                <a:path w="10" h="5">
                  <a:moveTo>
                    <a:pt x="10" y="0"/>
                  </a:moveTo>
                  <a:lnTo>
                    <a:pt x="0" y="5"/>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11" name="Line 47"/>
            <p:cNvSpPr>
              <a:spLocks noChangeShapeType="1"/>
            </p:cNvSpPr>
            <p:nvPr/>
          </p:nvSpPr>
          <p:spPr bwMode="auto">
            <a:xfrm rot="16200000" flipH="1" flipV="1">
              <a:off x="1433513" y="4618038"/>
              <a:ext cx="0" cy="4603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21" name="Oval 57"/>
            <p:cNvSpPr>
              <a:spLocks noChangeArrowheads="1"/>
            </p:cNvSpPr>
            <p:nvPr/>
          </p:nvSpPr>
          <p:spPr bwMode="auto">
            <a:xfrm rot="16200000" flipH="1">
              <a:off x="1149350" y="4786313"/>
              <a:ext cx="109538" cy="122238"/>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22" name="Oval 58"/>
            <p:cNvSpPr>
              <a:spLocks noChangeArrowheads="1"/>
            </p:cNvSpPr>
            <p:nvPr/>
          </p:nvSpPr>
          <p:spPr bwMode="auto">
            <a:xfrm rot="16200000" flipH="1">
              <a:off x="1608137" y="4786313"/>
              <a:ext cx="109538"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25" name="Oval 61"/>
            <p:cNvSpPr>
              <a:spLocks noChangeArrowheads="1"/>
            </p:cNvSpPr>
            <p:nvPr/>
          </p:nvSpPr>
          <p:spPr bwMode="auto">
            <a:xfrm rot="16200000" flipH="1">
              <a:off x="2070100" y="5629275"/>
              <a:ext cx="107950" cy="122238"/>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75" name="Line 111"/>
            <p:cNvSpPr>
              <a:spLocks noChangeShapeType="1"/>
            </p:cNvSpPr>
            <p:nvPr/>
          </p:nvSpPr>
          <p:spPr bwMode="auto">
            <a:xfrm rot="16200000" flipH="1">
              <a:off x="3727450" y="4914900"/>
              <a:ext cx="381000" cy="246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76" name="Line 112"/>
            <p:cNvSpPr>
              <a:spLocks noChangeShapeType="1"/>
            </p:cNvSpPr>
            <p:nvPr/>
          </p:nvSpPr>
          <p:spPr bwMode="auto">
            <a:xfrm rot="16200000">
              <a:off x="3957637" y="4930775"/>
              <a:ext cx="381000" cy="2143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77" name="Line 113"/>
            <p:cNvSpPr>
              <a:spLocks noChangeShapeType="1"/>
            </p:cNvSpPr>
            <p:nvPr/>
          </p:nvSpPr>
          <p:spPr bwMode="auto">
            <a:xfrm rot="16200000" flipH="1">
              <a:off x="3808412" y="5459413"/>
              <a:ext cx="4619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80" name="Line 116"/>
            <p:cNvSpPr>
              <a:spLocks noChangeShapeType="1"/>
            </p:cNvSpPr>
            <p:nvPr/>
          </p:nvSpPr>
          <p:spPr bwMode="auto">
            <a:xfrm rot="16200000" flipH="1" flipV="1">
              <a:off x="4378325" y="5353050"/>
              <a:ext cx="0" cy="6746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81" name="Oval 117"/>
            <p:cNvSpPr>
              <a:spLocks noChangeArrowheads="1"/>
            </p:cNvSpPr>
            <p:nvPr/>
          </p:nvSpPr>
          <p:spPr bwMode="auto">
            <a:xfrm rot="16200000" flipH="1">
              <a:off x="3986212" y="5167313"/>
              <a:ext cx="107950"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82" name="Oval 118"/>
            <p:cNvSpPr>
              <a:spLocks noChangeArrowheads="1"/>
            </p:cNvSpPr>
            <p:nvPr/>
          </p:nvSpPr>
          <p:spPr bwMode="auto">
            <a:xfrm rot="16200000" flipH="1">
              <a:off x="3986212" y="5629275"/>
              <a:ext cx="107950"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86" name="Line 122"/>
            <p:cNvSpPr>
              <a:spLocks noChangeShapeType="1"/>
            </p:cNvSpPr>
            <p:nvPr/>
          </p:nvSpPr>
          <p:spPr bwMode="auto">
            <a:xfrm rot="16200000" flipH="1" flipV="1">
              <a:off x="4024313" y="4618038"/>
              <a:ext cx="0" cy="4603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87" name="Oval 123"/>
            <p:cNvSpPr>
              <a:spLocks noChangeArrowheads="1"/>
            </p:cNvSpPr>
            <p:nvPr/>
          </p:nvSpPr>
          <p:spPr bwMode="auto">
            <a:xfrm rot="16200000" flipH="1">
              <a:off x="3740150" y="4786313"/>
              <a:ext cx="109538" cy="122238"/>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88" name="Oval 124"/>
            <p:cNvSpPr>
              <a:spLocks noChangeArrowheads="1"/>
            </p:cNvSpPr>
            <p:nvPr/>
          </p:nvSpPr>
          <p:spPr bwMode="auto">
            <a:xfrm rot="16200000" flipH="1">
              <a:off x="4198937" y="4786313"/>
              <a:ext cx="109538"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89" name="Oval 125"/>
            <p:cNvSpPr>
              <a:spLocks noChangeArrowheads="1"/>
            </p:cNvSpPr>
            <p:nvPr/>
          </p:nvSpPr>
          <p:spPr bwMode="auto">
            <a:xfrm rot="16200000" flipH="1">
              <a:off x="4660900" y="5629275"/>
              <a:ext cx="107950" cy="122238"/>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91" name="Line 127"/>
            <p:cNvSpPr>
              <a:spLocks noChangeShapeType="1"/>
            </p:cNvSpPr>
            <p:nvPr/>
          </p:nvSpPr>
          <p:spPr bwMode="auto">
            <a:xfrm rot="16200000" flipH="1">
              <a:off x="6773862" y="4914900"/>
              <a:ext cx="381000" cy="246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92" name="Line 128"/>
            <p:cNvSpPr>
              <a:spLocks noChangeShapeType="1"/>
            </p:cNvSpPr>
            <p:nvPr/>
          </p:nvSpPr>
          <p:spPr bwMode="auto">
            <a:xfrm rot="16200000">
              <a:off x="7004050" y="4930775"/>
              <a:ext cx="381000" cy="2143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93" name="Line 129"/>
            <p:cNvSpPr>
              <a:spLocks noChangeShapeType="1"/>
            </p:cNvSpPr>
            <p:nvPr/>
          </p:nvSpPr>
          <p:spPr bwMode="auto">
            <a:xfrm rot="16200000" flipH="1">
              <a:off x="6854825" y="5459413"/>
              <a:ext cx="4619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96" name="Line 132"/>
            <p:cNvSpPr>
              <a:spLocks noChangeShapeType="1"/>
            </p:cNvSpPr>
            <p:nvPr/>
          </p:nvSpPr>
          <p:spPr bwMode="auto">
            <a:xfrm rot="16200000" flipH="1" flipV="1">
              <a:off x="7424738" y="5353050"/>
              <a:ext cx="0" cy="6746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397" name="Oval 133"/>
            <p:cNvSpPr>
              <a:spLocks noChangeArrowheads="1"/>
            </p:cNvSpPr>
            <p:nvPr/>
          </p:nvSpPr>
          <p:spPr bwMode="auto">
            <a:xfrm rot="16200000" flipH="1">
              <a:off x="7032625" y="5167313"/>
              <a:ext cx="107950"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398" name="Oval 134"/>
            <p:cNvSpPr>
              <a:spLocks noChangeArrowheads="1"/>
            </p:cNvSpPr>
            <p:nvPr/>
          </p:nvSpPr>
          <p:spPr bwMode="auto">
            <a:xfrm rot="16200000" flipH="1">
              <a:off x="7032625" y="5629275"/>
              <a:ext cx="107950"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402" name="Line 138"/>
            <p:cNvSpPr>
              <a:spLocks noChangeShapeType="1"/>
            </p:cNvSpPr>
            <p:nvPr/>
          </p:nvSpPr>
          <p:spPr bwMode="auto">
            <a:xfrm rot="16200000" flipH="1" flipV="1">
              <a:off x="7070725" y="4618038"/>
              <a:ext cx="0" cy="4603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39403" name="Oval 139"/>
            <p:cNvSpPr>
              <a:spLocks noChangeArrowheads="1"/>
            </p:cNvSpPr>
            <p:nvPr/>
          </p:nvSpPr>
          <p:spPr bwMode="auto">
            <a:xfrm rot="16200000" flipH="1">
              <a:off x="6786562" y="4786313"/>
              <a:ext cx="109538" cy="122238"/>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404" name="Oval 140"/>
            <p:cNvSpPr>
              <a:spLocks noChangeArrowheads="1"/>
            </p:cNvSpPr>
            <p:nvPr/>
          </p:nvSpPr>
          <p:spPr bwMode="auto">
            <a:xfrm rot="16200000" flipH="1">
              <a:off x="7245350" y="4786313"/>
              <a:ext cx="109538" cy="123825"/>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39405" name="Oval 141"/>
            <p:cNvSpPr>
              <a:spLocks noChangeArrowheads="1"/>
            </p:cNvSpPr>
            <p:nvPr/>
          </p:nvSpPr>
          <p:spPr bwMode="auto">
            <a:xfrm rot="16200000" flipH="1">
              <a:off x="7707312" y="5629275"/>
              <a:ext cx="107950" cy="122238"/>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3SAT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Independent Set</a:t>
            </a:r>
          </a:p>
        </p:txBody>
      </p:sp>
      <p:sp>
        <p:nvSpPr>
          <p:cNvPr id="123908" name="Text Box 4"/>
          <p:cNvSpPr txBox="1">
            <a:spLocks noChangeArrowheads="1"/>
          </p:cNvSpPr>
          <p:nvPr/>
        </p:nvSpPr>
        <p:spPr bwMode="auto">
          <a:xfrm>
            <a:off x="152400" y="762000"/>
            <a:ext cx="8839200" cy="1019175"/>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p>
            <a:pPr algn="l"/>
            <a:r>
              <a:rPr lang="en-US" sz="2000" b="1" dirty="0">
                <a:solidFill>
                  <a:srgbClr val="CC0000"/>
                </a:solidFill>
              </a:rPr>
              <a:t>The Independent Set Problem:</a:t>
            </a:r>
            <a:r>
              <a:rPr lang="en-US" sz="2000" dirty="0"/>
              <a:t>  </a:t>
            </a:r>
            <a:br>
              <a:rPr lang="en-US" sz="2000" dirty="0"/>
            </a:br>
            <a:r>
              <a:rPr lang="en-US" sz="2000" dirty="0"/>
              <a:t>An independent set in a graph is a set of vertices, no pair of which are adjacent. </a:t>
            </a:r>
            <a:br>
              <a:rPr lang="en-US" sz="2000" dirty="0"/>
            </a:br>
            <a:r>
              <a:rPr lang="en-US" sz="2000" dirty="0"/>
              <a:t>Given a graph G and integer K, does G have an independent set of size </a:t>
            </a:r>
            <a:r>
              <a:rPr lang="en-US" sz="2000" dirty="0">
                <a:sym typeface="Symbol" pitchFamily="18" charset="2"/>
              </a:rPr>
              <a:t> </a:t>
            </a:r>
            <a:r>
              <a:rPr lang="en-US" sz="2000" dirty="0"/>
              <a:t>K? </a:t>
            </a:r>
          </a:p>
        </p:txBody>
      </p:sp>
      <p:sp>
        <p:nvSpPr>
          <p:cNvPr id="123914" name="Text Box 10"/>
          <p:cNvSpPr txBox="1">
            <a:spLocks noChangeArrowheads="1"/>
          </p:cNvSpPr>
          <p:nvPr/>
        </p:nvSpPr>
        <p:spPr bwMode="auto">
          <a:xfrm>
            <a:off x="457200" y="1905000"/>
            <a:ext cx="78644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a:r>
              <a:rPr lang="en-US" sz="2000" b="1">
                <a:solidFill>
                  <a:schemeClr val="hlink"/>
                </a:solidFill>
              </a:rPr>
              <a:t>Reduction:</a:t>
            </a:r>
            <a:r>
              <a:rPr lang="en-US" sz="2000">
                <a:solidFill>
                  <a:schemeClr val="hlink"/>
                </a:solidFill>
              </a:rPr>
              <a:t>  Convert each clause with L literals to a clique of L vertices. </a:t>
            </a:r>
            <a:br>
              <a:rPr lang="en-US" sz="2000">
                <a:solidFill>
                  <a:schemeClr val="hlink"/>
                </a:solidFill>
              </a:rPr>
            </a:br>
            <a:r>
              <a:rPr lang="en-US" sz="2000">
                <a:solidFill>
                  <a:schemeClr val="hlink"/>
                </a:solidFill>
              </a:rPr>
              <a:t>Add an edge between each literal and its negation.      K = # clauses.</a:t>
            </a:r>
          </a:p>
        </p:txBody>
      </p:sp>
      <p:grpSp>
        <p:nvGrpSpPr>
          <p:cNvPr id="123963" name="Group 59"/>
          <p:cNvGrpSpPr>
            <a:grpSpLocks/>
          </p:cNvGrpSpPr>
          <p:nvPr/>
        </p:nvGrpSpPr>
        <p:grpSpPr bwMode="auto">
          <a:xfrm>
            <a:off x="533400" y="2819400"/>
            <a:ext cx="7848600" cy="3768725"/>
            <a:chOff x="432" y="1776"/>
            <a:chExt cx="4944" cy="2374"/>
          </a:xfrm>
        </p:grpSpPr>
        <p:sp>
          <p:nvSpPr>
            <p:cNvPr id="123953" name="Line 49"/>
            <p:cNvSpPr>
              <a:spLocks noChangeShapeType="1"/>
            </p:cNvSpPr>
            <p:nvPr/>
          </p:nvSpPr>
          <p:spPr bwMode="auto">
            <a:xfrm>
              <a:off x="5232" y="292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2" name="Line 48"/>
            <p:cNvSpPr>
              <a:spLocks noChangeShapeType="1"/>
            </p:cNvSpPr>
            <p:nvPr/>
          </p:nvSpPr>
          <p:spPr bwMode="auto">
            <a:xfrm flipH="1" flipV="1">
              <a:off x="3936" y="2928"/>
              <a:ext cx="384"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0" name="Line 46"/>
            <p:cNvSpPr>
              <a:spLocks noChangeShapeType="1"/>
            </p:cNvSpPr>
            <p:nvPr/>
          </p:nvSpPr>
          <p:spPr bwMode="auto">
            <a:xfrm flipH="1">
              <a:off x="3648" y="2928"/>
              <a:ext cx="288"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9" name="Freeform 45"/>
            <p:cNvSpPr>
              <a:spLocks/>
            </p:cNvSpPr>
            <p:nvPr/>
          </p:nvSpPr>
          <p:spPr bwMode="auto">
            <a:xfrm>
              <a:off x="2436" y="2963"/>
              <a:ext cx="396" cy="589"/>
            </a:xfrm>
            <a:custGeom>
              <a:avLst/>
              <a:gdLst>
                <a:gd name="T0" fmla="*/ 396 w 396"/>
                <a:gd name="T1" fmla="*/ 589 h 589"/>
                <a:gd name="T2" fmla="*/ 0 w 396"/>
                <a:gd name="T3" fmla="*/ 0 h 589"/>
              </a:gdLst>
              <a:ahLst/>
              <a:cxnLst>
                <a:cxn ang="0">
                  <a:pos x="T0" y="T1"/>
                </a:cxn>
                <a:cxn ang="0">
                  <a:pos x="T2" y="T3"/>
                </a:cxn>
              </a:cxnLst>
              <a:rect l="0" t="0" r="r" b="b"/>
              <a:pathLst>
                <a:path w="396" h="589">
                  <a:moveTo>
                    <a:pt x="396" y="589"/>
                  </a:moveTo>
                  <a:lnTo>
                    <a:pt x="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7" name="Freeform 43"/>
            <p:cNvSpPr>
              <a:spLocks/>
            </p:cNvSpPr>
            <p:nvPr/>
          </p:nvSpPr>
          <p:spPr bwMode="auto">
            <a:xfrm>
              <a:off x="2112" y="2950"/>
              <a:ext cx="318" cy="602"/>
            </a:xfrm>
            <a:custGeom>
              <a:avLst/>
              <a:gdLst>
                <a:gd name="T0" fmla="*/ 318 w 318"/>
                <a:gd name="T1" fmla="*/ 0 h 602"/>
                <a:gd name="T2" fmla="*/ 0 w 318"/>
                <a:gd name="T3" fmla="*/ 602 h 602"/>
              </a:gdLst>
              <a:ahLst/>
              <a:cxnLst>
                <a:cxn ang="0">
                  <a:pos x="T0" y="T1"/>
                </a:cxn>
                <a:cxn ang="0">
                  <a:pos x="T2" y="T3"/>
                </a:cxn>
              </a:cxnLst>
              <a:rect l="0" t="0" r="r" b="b"/>
              <a:pathLst>
                <a:path w="318" h="602">
                  <a:moveTo>
                    <a:pt x="318" y="0"/>
                  </a:moveTo>
                  <a:lnTo>
                    <a:pt x="0" y="602"/>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6" name="Line 42"/>
            <p:cNvSpPr>
              <a:spLocks noChangeShapeType="1"/>
            </p:cNvSpPr>
            <p:nvPr/>
          </p:nvSpPr>
          <p:spPr bwMode="auto">
            <a:xfrm flipH="1" flipV="1">
              <a:off x="912" y="2928"/>
              <a:ext cx="336"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4" name="Line 40"/>
            <p:cNvSpPr>
              <a:spLocks noChangeShapeType="1"/>
            </p:cNvSpPr>
            <p:nvPr/>
          </p:nvSpPr>
          <p:spPr bwMode="auto">
            <a:xfrm flipH="1">
              <a:off x="576" y="2928"/>
              <a:ext cx="336"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60" name="Freeform 56"/>
            <p:cNvSpPr>
              <a:spLocks/>
            </p:cNvSpPr>
            <p:nvPr/>
          </p:nvSpPr>
          <p:spPr bwMode="auto">
            <a:xfrm>
              <a:off x="920" y="2642"/>
              <a:ext cx="4310" cy="288"/>
            </a:xfrm>
            <a:custGeom>
              <a:avLst/>
              <a:gdLst>
                <a:gd name="T0" fmla="*/ 0 w 4310"/>
                <a:gd name="T1" fmla="*/ 268 h 288"/>
                <a:gd name="T2" fmla="*/ 940 w 4310"/>
                <a:gd name="T3" fmla="*/ 82 h 288"/>
                <a:gd name="T4" fmla="*/ 2079 w 4310"/>
                <a:gd name="T5" fmla="*/ 3 h 288"/>
                <a:gd name="T6" fmla="*/ 3178 w 4310"/>
                <a:gd name="T7" fmla="*/ 63 h 288"/>
                <a:gd name="T8" fmla="*/ 4310 w 4310"/>
                <a:gd name="T9" fmla="*/ 288 h 288"/>
              </a:gdLst>
              <a:ahLst/>
              <a:cxnLst>
                <a:cxn ang="0">
                  <a:pos x="T0" y="T1"/>
                </a:cxn>
                <a:cxn ang="0">
                  <a:pos x="T2" y="T3"/>
                </a:cxn>
                <a:cxn ang="0">
                  <a:pos x="T4" y="T5"/>
                </a:cxn>
                <a:cxn ang="0">
                  <a:pos x="T6" y="T7"/>
                </a:cxn>
                <a:cxn ang="0">
                  <a:pos x="T8" y="T9"/>
                </a:cxn>
              </a:cxnLst>
              <a:rect l="0" t="0" r="r" b="b"/>
              <a:pathLst>
                <a:path w="4310" h="288">
                  <a:moveTo>
                    <a:pt x="0" y="268"/>
                  </a:moveTo>
                  <a:cubicBezTo>
                    <a:pt x="157" y="237"/>
                    <a:pt x="594" y="126"/>
                    <a:pt x="940" y="82"/>
                  </a:cubicBezTo>
                  <a:cubicBezTo>
                    <a:pt x="1286" y="38"/>
                    <a:pt x="1706" y="6"/>
                    <a:pt x="2079" y="3"/>
                  </a:cubicBezTo>
                  <a:cubicBezTo>
                    <a:pt x="2452" y="0"/>
                    <a:pt x="2806" y="16"/>
                    <a:pt x="3178" y="63"/>
                  </a:cubicBezTo>
                  <a:cubicBezTo>
                    <a:pt x="3550" y="110"/>
                    <a:pt x="4074" y="241"/>
                    <a:pt x="4310" y="288"/>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6" name="Freeform 52"/>
            <p:cNvSpPr>
              <a:spLocks/>
            </p:cNvSpPr>
            <p:nvPr/>
          </p:nvSpPr>
          <p:spPr bwMode="auto">
            <a:xfrm>
              <a:off x="556" y="3598"/>
              <a:ext cx="3105" cy="513"/>
            </a:xfrm>
            <a:custGeom>
              <a:avLst/>
              <a:gdLst>
                <a:gd name="T0" fmla="*/ 0 w 3105"/>
                <a:gd name="T1" fmla="*/ 0 h 513"/>
                <a:gd name="T2" fmla="*/ 1377 w 3105"/>
                <a:gd name="T3" fmla="*/ 510 h 513"/>
                <a:gd name="T4" fmla="*/ 3105 w 3105"/>
                <a:gd name="T5" fmla="*/ 20 h 513"/>
              </a:gdLst>
              <a:ahLst/>
              <a:cxnLst>
                <a:cxn ang="0">
                  <a:pos x="T0" y="T1"/>
                </a:cxn>
                <a:cxn ang="0">
                  <a:pos x="T2" y="T3"/>
                </a:cxn>
                <a:cxn ang="0">
                  <a:pos x="T4" y="T5"/>
                </a:cxn>
              </a:cxnLst>
              <a:rect l="0" t="0" r="r" b="b"/>
              <a:pathLst>
                <a:path w="3105" h="513">
                  <a:moveTo>
                    <a:pt x="0" y="0"/>
                  </a:moveTo>
                  <a:cubicBezTo>
                    <a:pt x="230" y="85"/>
                    <a:pt x="860" y="507"/>
                    <a:pt x="1377" y="510"/>
                  </a:cubicBezTo>
                  <a:cubicBezTo>
                    <a:pt x="1894" y="513"/>
                    <a:pt x="2745" y="122"/>
                    <a:pt x="3105" y="2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7" name="Freeform 53"/>
            <p:cNvSpPr>
              <a:spLocks/>
            </p:cNvSpPr>
            <p:nvPr/>
          </p:nvSpPr>
          <p:spPr bwMode="auto">
            <a:xfrm>
              <a:off x="1205" y="3605"/>
              <a:ext cx="3132" cy="492"/>
            </a:xfrm>
            <a:custGeom>
              <a:avLst/>
              <a:gdLst>
                <a:gd name="T0" fmla="*/ 0 w 3132"/>
                <a:gd name="T1" fmla="*/ 0 h 492"/>
                <a:gd name="T2" fmla="*/ 1503 w 3132"/>
                <a:gd name="T3" fmla="*/ 490 h 492"/>
                <a:gd name="T4" fmla="*/ 3132 w 3132"/>
                <a:gd name="T5" fmla="*/ 13 h 492"/>
              </a:gdLst>
              <a:ahLst/>
              <a:cxnLst>
                <a:cxn ang="0">
                  <a:pos x="T0" y="T1"/>
                </a:cxn>
                <a:cxn ang="0">
                  <a:pos x="T2" y="T3"/>
                </a:cxn>
                <a:cxn ang="0">
                  <a:pos x="T4" y="T5"/>
                </a:cxn>
              </a:cxnLst>
              <a:rect l="0" t="0" r="r" b="b"/>
              <a:pathLst>
                <a:path w="3132" h="492">
                  <a:moveTo>
                    <a:pt x="0" y="0"/>
                  </a:moveTo>
                  <a:cubicBezTo>
                    <a:pt x="251" y="82"/>
                    <a:pt x="981" y="488"/>
                    <a:pt x="1503" y="490"/>
                  </a:cubicBezTo>
                  <a:cubicBezTo>
                    <a:pt x="2025" y="492"/>
                    <a:pt x="2793" y="112"/>
                    <a:pt x="3132" y="13"/>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9" name="Freeform 55"/>
            <p:cNvSpPr>
              <a:spLocks/>
            </p:cNvSpPr>
            <p:nvPr/>
          </p:nvSpPr>
          <p:spPr bwMode="auto">
            <a:xfrm>
              <a:off x="2112" y="3612"/>
              <a:ext cx="3118" cy="538"/>
            </a:xfrm>
            <a:custGeom>
              <a:avLst/>
              <a:gdLst>
                <a:gd name="T0" fmla="*/ 3118 w 3118"/>
                <a:gd name="T1" fmla="*/ 0 h 538"/>
                <a:gd name="T2" fmla="*/ 1781 w 3118"/>
                <a:gd name="T3" fmla="*/ 536 h 538"/>
                <a:gd name="T4" fmla="*/ 0 w 3118"/>
                <a:gd name="T5" fmla="*/ 13 h 538"/>
              </a:gdLst>
              <a:ahLst/>
              <a:cxnLst>
                <a:cxn ang="0">
                  <a:pos x="T0" y="T1"/>
                </a:cxn>
                <a:cxn ang="0">
                  <a:pos x="T2" y="T3"/>
                </a:cxn>
                <a:cxn ang="0">
                  <a:pos x="T4" y="T5"/>
                </a:cxn>
              </a:cxnLst>
              <a:rect l="0" t="0" r="r" b="b"/>
              <a:pathLst>
                <a:path w="3118" h="538">
                  <a:moveTo>
                    <a:pt x="3118" y="0"/>
                  </a:moveTo>
                  <a:cubicBezTo>
                    <a:pt x="2895" y="89"/>
                    <a:pt x="2301" y="534"/>
                    <a:pt x="1781" y="536"/>
                  </a:cubicBezTo>
                  <a:cubicBezTo>
                    <a:pt x="1261" y="538"/>
                    <a:pt x="371" y="122"/>
                    <a:pt x="0" y="13"/>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5" name="Freeform 51"/>
            <p:cNvSpPr>
              <a:spLocks/>
            </p:cNvSpPr>
            <p:nvPr/>
          </p:nvSpPr>
          <p:spPr bwMode="auto">
            <a:xfrm>
              <a:off x="556" y="3605"/>
              <a:ext cx="2278" cy="298"/>
            </a:xfrm>
            <a:custGeom>
              <a:avLst/>
              <a:gdLst>
                <a:gd name="T0" fmla="*/ 0 w 2278"/>
                <a:gd name="T1" fmla="*/ 0 h 298"/>
                <a:gd name="T2" fmla="*/ 1040 w 2278"/>
                <a:gd name="T3" fmla="*/ 298 h 298"/>
                <a:gd name="T4" fmla="*/ 2278 w 2278"/>
                <a:gd name="T5" fmla="*/ 0 h 298"/>
              </a:gdLst>
              <a:ahLst/>
              <a:cxnLst>
                <a:cxn ang="0">
                  <a:pos x="T0" y="T1"/>
                </a:cxn>
                <a:cxn ang="0">
                  <a:pos x="T2" y="T3"/>
                </a:cxn>
                <a:cxn ang="0">
                  <a:pos x="T4" y="T5"/>
                </a:cxn>
              </a:cxnLst>
              <a:rect l="0" t="0" r="r" b="b"/>
              <a:pathLst>
                <a:path w="2278" h="298">
                  <a:moveTo>
                    <a:pt x="0" y="0"/>
                  </a:moveTo>
                  <a:cubicBezTo>
                    <a:pt x="173" y="50"/>
                    <a:pt x="660" y="298"/>
                    <a:pt x="1040" y="298"/>
                  </a:cubicBezTo>
                  <a:cubicBezTo>
                    <a:pt x="1420" y="298"/>
                    <a:pt x="2020" y="62"/>
                    <a:pt x="2278"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5" name="Line 41"/>
            <p:cNvSpPr>
              <a:spLocks noChangeShapeType="1"/>
            </p:cNvSpPr>
            <p:nvPr/>
          </p:nvSpPr>
          <p:spPr bwMode="auto">
            <a:xfrm>
              <a:off x="576" y="360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8" name="Line 44"/>
            <p:cNvSpPr>
              <a:spLocks noChangeShapeType="1"/>
            </p:cNvSpPr>
            <p:nvPr/>
          </p:nvSpPr>
          <p:spPr bwMode="auto">
            <a:xfrm>
              <a:off x="2112" y="3600"/>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1" name="Line 47"/>
            <p:cNvSpPr>
              <a:spLocks noChangeShapeType="1"/>
            </p:cNvSpPr>
            <p:nvPr/>
          </p:nvSpPr>
          <p:spPr bwMode="auto">
            <a:xfrm>
              <a:off x="3648" y="360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54" name="Freeform 50"/>
            <p:cNvSpPr>
              <a:spLocks/>
            </p:cNvSpPr>
            <p:nvPr/>
          </p:nvSpPr>
          <p:spPr bwMode="auto">
            <a:xfrm>
              <a:off x="1218" y="3598"/>
              <a:ext cx="874" cy="1"/>
            </a:xfrm>
            <a:custGeom>
              <a:avLst/>
              <a:gdLst>
                <a:gd name="T0" fmla="*/ 0 w 874"/>
                <a:gd name="T1" fmla="*/ 0 h 1"/>
                <a:gd name="T2" fmla="*/ 874 w 874"/>
                <a:gd name="T3" fmla="*/ 0 h 1"/>
              </a:gdLst>
              <a:ahLst/>
              <a:cxnLst>
                <a:cxn ang="0">
                  <a:pos x="T0" y="T1"/>
                </a:cxn>
                <a:cxn ang="0">
                  <a:pos x="T2" y="T3"/>
                </a:cxn>
              </a:cxnLst>
              <a:rect l="0" t="0" r="r" b="b"/>
              <a:pathLst>
                <a:path w="874" h="1">
                  <a:moveTo>
                    <a:pt x="0" y="0"/>
                  </a:moveTo>
                  <a:lnTo>
                    <a:pt x="874"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61" name="Line 57"/>
            <p:cNvSpPr>
              <a:spLocks noChangeShapeType="1"/>
            </p:cNvSpPr>
            <p:nvPr/>
          </p:nvSpPr>
          <p:spPr bwMode="auto">
            <a:xfrm flipH="1">
              <a:off x="4320" y="3600"/>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42" name="Line 38"/>
            <p:cNvSpPr>
              <a:spLocks noChangeShapeType="1"/>
            </p:cNvSpPr>
            <p:nvPr/>
          </p:nvSpPr>
          <p:spPr bwMode="auto">
            <a:xfrm flipH="1">
              <a:off x="864" y="2928"/>
              <a:ext cx="43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3930" name="Oval 26"/>
            <p:cNvSpPr>
              <a:spLocks noChangeArrowheads="1"/>
            </p:cNvSpPr>
            <p:nvPr/>
          </p:nvSpPr>
          <p:spPr bwMode="auto">
            <a:xfrm>
              <a:off x="768" y="2784"/>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1" name="Oval 27"/>
            <p:cNvSpPr>
              <a:spLocks noChangeArrowheads="1"/>
            </p:cNvSpPr>
            <p:nvPr/>
          </p:nvSpPr>
          <p:spPr bwMode="auto">
            <a:xfrm>
              <a:off x="1056"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2" name="Oval 28"/>
            <p:cNvSpPr>
              <a:spLocks noChangeArrowheads="1"/>
            </p:cNvSpPr>
            <p:nvPr/>
          </p:nvSpPr>
          <p:spPr bwMode="auto">
            <a:xfrm>
              <a:off x="1968"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3" name="Oval 29"/>
            <p:cNvSpPr>
              <a:spLocks noChangeArrowheads="1"/>
            </p:cNvSpPr>
            <p:nvPr/>
          </p:nvSpPr>
          <p:spPr bwMode="auto">
            <a:xfrm>
              <a:off x="2304" y="2784"/>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4" name="Oval 30"/>
            <p:cNvSpPr>
              <a:spLocks noChangeArrowheads="1"/>
            </p:cNvSpPr>
            <p:nvPr/>
          </p:nvSpPr>
          <p:spPr bwMode="auto">
            <a:xfrm>
              <a:off x="2688"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5" name="Oval 31"/>
            <p:cNvSpPr>
              <a:spLocks noChangeArrowheads="1"/>
            </p:cNvSpPr>
            <p:nvPr/>
          </p:nvSpPr>
          <p:spPr bwMode="auto">
            <a:xfrm>
              <a:off x="3504"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6" name="Oval 32"/>
            <p:cNvSpPr>
              <a:spLocks noChangeArrowheads="1"/>
            </p:cNvSpPr>
            <p:nvPr/>
          </p:nvSpPr>
          <p:spPr bwMode="auto">
            <a:xfrm>
              <a:off x="4176"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7" name="Oval 33"/>
            <p:cNvSpPr>
              <a:spLocks noChangeArrowheads="1"/>
            </p:cNvSpPr>
            <p:nvPr/>
          </p:nvSpPr>
          <p:spPr bwMode="auto">
            <a:xfrm>
              <a:off x="3792" y="2784"/>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8" name="Oval 34"/>
            <p:cNvSpPr>
              <a:spLocks noChangeArrowheads="1"/>
            </p:cNvSpPr>
            <p:nvPr/>
          </p:nvSpPr>
          <p:spPr bwMode="auto">
            <a:xfrm>
              <a:off x="5088"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39" name="Oval 35"/>
            <p:cNvSpPr>
              <a:spLocks noChangeArrowheads="1"/>
            </p:cNvSpPr>
            <p:nvPr/>
          </p:nvSpPr>
          <p:spPr bwMode="auto">
            <a:xfrm>
              <a:off x="5088" y="2784"/>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sp>
          <p:nvSpPr>
            <p:cNvPr id="123929" name="Oval 25"/>
            <p:cNvSpPr>
              <a:spLocks noChangeArrowheads="1"/>
            </p:cNvSpPr>
            <p:nvPr/>
          </p:nvSpPr>
          <p:spPr bwMode="auto">
            <a:xfrm>
              <a:off x="432" y="3456"/>
              <a:ext cx="288" cy="288"/>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nchor="ctr">
              <a:spAutoFit/>
            </a:bodyPr>
            <a:lstStyle/>
            <a:p>
              <a:endParaRPr lang="en-CA"/>
            </a:p>
          </p:txBody>
        </p:sp>
        <p:graphicFrame>
          <p:nvGraphicFramePr>
            <p:cNvPr id="123915" name="Object 11"/>
            <p:cNvGraphicFramePr>
              <a:graphicFrameLocks noChangeAspect="1"/>
            </p:cNvGraphicFramePr>
            <p:nvPr/>
          </p:nvGraphicFramePr>
          <p:xfrm>
            <a:off x="912" y="1776"/>
            <a:ext cx="3937" cy="280"/>
          </p:xfrm>
          <a:graphic>
            <a:graphicData uri="http://schemas.openxmlformats.org/presentationml/2006/ole">
              <mc:AlternateContent xmlns:mc="http://schemas.openxmlformats.org/markup-compatibility/2006">
                <mc:Choice xmlns:v="urn:schemas-microsoft-com:vml" Requires="v">
                  <p:oleObj spid="_x0000_s124336" name="Equation" r:id="rId3" imgW="2857320" imgH="203040" progId="Equation.3">
                    <p:embed/>
                  </p:oleObj>
                </mc:Choice>
                <mc:Fallback>
                  <p:oleObj name="Equation" r:id="rId3" imgW="2857320" imgH="2030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776"/>
                          <a:ext cx="3937"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6" name="AutoShape 12"/>
            <p:cNvSpPr>
              <a:spLocks noChangeArrowheads="1"/>
            </p:cNvSpPr>
            <p:nvPr/>
          </p:nvSpPr>
          <p:spPr bwMode="auto">
            <a:xfrm>
              <a:off x="2880" y="2112"/>
              <a:ext cx="192" cy="288"/>
            </a:xfrm>
            <a:prstGeom prst="downArrow">
              <a:avLst>
                <a:gd name="adj1" fmla="val 50000"/>
                <a:gd name="adj2" fmla="val 37500"/>
              </a:avLst>
            </a:prstGeom>
            <a:solidFill>
              <a:srgbClr val="FF0000"/>
            </a:solidFill>
            <a:ln w="12700">
              <a:solidFill>
                <a:srgbClr val="C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endParaRPr lang="en-CA"/>
            </a:p>
          </p:txBody>
        </p:sp>
        <p:sp>
          <p:nvSpPr>
            <p:cNvPr id="123918" name="Text Box 14"/>
            <p:cNvSpPr txBox="1">
              <a:spLocks noChangeArrowheads="1"/>
            </p:cNvSpPr>
            <p:nvPr/>
          </p:nvSpPr>
          <p:spPr bwMode="auto">
            <a:xfrm>
              <a:off x="816" y="2736"/>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i="1" dirty="0"/>
                <a:t>y</a:t>
              </a:r>
            </a:p>
          </p:txBody>
        </p:sp>
        <p:graphicFrame>
          <p:nvGraphicFramePr>
            <p:cNvPr id="123919" name="Object 15"/>
            <p:cNvGraphicFramePr>
              <a:graphicFrameLocks noChangeAspect="1"/>
            </p:cNvGraphicFramePr>
            <p:nvPr/>
          </p:nvGraphicFramePr>
          <p:xfrm>
            <a:off x="1152" y="3504"/>
            <a:ext cx="176" cy="192"/>
          </p:xfrm>
          <a:graphic>
            <a:graphicData uri="http://schemas.openxmlformats.org/presentationml/2006/ole">
              <mc:AlternateContent xmlns:mc="http://schemas.openxmlformats.org/markup-compatibility/2006">
                <mc:Choice xmlns:v="urn:schemas-microsoft-com:vml" Requires="v">
                  <p:oleObj spid="_x0000_s124337" name="Equation" r:id="rId5" imgW="139680" imgH="152280" progId="Equation.3">
                    <p:embed/>
                  </p:oleObj>
                </mc:Choice>
                <mc:Fallback>
                  <p:oleObj name="Equation" r:id="rId5" imgW="139680" imgH="15228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504"/>
                          <a:ext cx="1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0" name="Object 16"/>
            <p:cNvGraphicFramePr>
              <a:graphicFrameLocks noChangeAspect="1"/>
            </p:cNvGraphicFramePr>
            <p:nvPr/>
          </p:nvGraphicFramePr>
          <p:xfrm>
            <a:off x="2352" y="2832"/>
            <a:ext cx="176" cy="224"/>
          </p:xfrm>
          <a:graphic>
            <a:graphicData uri="http://schemas.openxmlformats.org/presentationml/2006/ole">
              <mc:AlternateContent xmlns:mc="http://schemas.openxmlformats.org/markup-compatibility/2006">
                <mc:Choice xmlns:v="urn:schemas-microsoft-com:vml" Requires="v">
                  <p:oleObj spid="_x0000_s124338" name="Equation" r:id="rId7" imgW="139680" imgH="177480" progId="Equation.3">
                    <p:embed/>
                  </p:oleObj>
                </mc:Choice>
                <mc:Fallback>
                  <p:oleObj name="Equation" r:id="rId7" imgW="139680" imgH="1774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 y="2832"/>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1" name="Object 17"/>
            <p:cNvGraphicFramePr>
              <a:graphicFrameLocks noChangeAspect="1"/>
            </p:cNvGraphicFramePr>
            <p:nvPr/>
          </p:nvGraphicFramePr>
          <p:xfrm>
            <a:off x="480" y="3504"/>
            <a:ext cx="160" cy="176"/>
          </p:xfrm>
          <a:graphic>
            <a:graphicData uri="http://schemas.openxmlformats.org/presentationml/2006/ole">
              <mc:AlternateContent xmlns:mc="http://schemas.openxmlformats.org/markup-compatibility/2006">
                <mc:Choice xmlns:v="urn:schemas-microsoft-com:vml" Requires="v">
                  <p:oleObj spid="_x0000_s124339" name="Equation" r:id="rId9" imgW="126720" imgH="139680" progId="Equation.3">
                    <p:embed/>
                  </p:oleObj>
                </mc:Choice>
                <mc:Fallback>
                  <p:oleObj name="Equation" r:id="rId9" imgW="126720" imgH="1396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3504"/>
                          <a:ext cx="16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2" name="Object 18"/>
            <p:cNvGraphicFramePr>
              <a:graphicFrameLocks noChangeAspect="1"/>
            </p:cNvGraphicFramePr>
            <p:nvPr/>
          </p:nvGraphicFramePr>
          <p:xfrm>
            <a:off x="5136" y="3504"/>
            <a:ext cx="176" cy="192"/>
          </p:xfrm>
          <a:graphic>
            <a:graphicData uri="http://schemas.openxmlformats.org/presentationml/2006/ole">
              <mc:AlternateContent xmlns:mc="http://schemas.openxmlformats.org/markup-compatibility/2006">
                <mc:Choice xmlns:v="urn:schemas-microsoft-com:vml" Requires="v">
                  <p:oleObj spid="_x0000_s124340" name="Equation" r:id="rId11" imgW="139680" imgH="152280" progId="Equation.3">
                    <p:embed/>
                  </p:oleObj>
                </mc:Choice>
                <mc:Fallback>
                  <p:oleObj name="Equation" r:id="rId11" imgW="139680" imgH="1522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6" y="3504"/>
                          <a:ext cx="1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3" name="Object 19"/>
            <p:cNvGraphicFramePr>
              <a:graphicFrameLocks noChangeAspect="1"/>
            </p:cNvGraphicFramePr>
            <p:nvPr/>
          </p:nvGraphicFramePr>
          <p:xfrm>
            <a:off x="5136" y="2832"/>
            <a:ext cx="176" cy="224"/>
          </p:xfrm>
          <a:graphic>
            <a:graphicData uri="http://schemas.openxmlformats.org/presentationml/2006/ole">
              <mc:AlternateContent xmlns:mc="http://schemas.openxmlformats.org/markup-compatibility/2006">
                <mc:Choice xmlns:v="urn:schemas-microsoft-com:vml" Requires="v">
                  <p:oleObj spid="_x0000_s124341" name="Equation" r:id="rId13" imgW="139680" imgH="177480" progId="Equation.3">
                    <p:embed/>
                  </p:oleObj>
                </mc:Choice>
                <mc:Fallback>
                  <p:oleObj name="Equation" r:id="rId13" imgW="139680" imgH="17748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6" y="2832"/>
                          <a:ext cx="17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4" name="Text Box 20"/>
            <p:cNvSpPr txBox="1">
              <a:spLocks noChangeArrowheads="1"/>
            </p:cNvSpPr>
            <p:nvPr/>
          </p:nvSpPr>
          <p:spPr bwMode="auto">
            <a:xfrm>
              <a:off x="2016" y="3408"/>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i="1"/>
                <a:t>x</a:t>
              </a:r>
            </a:p>
          </p:txBody>
        </p:sp>
        <p:sp>
          <p:nvSpPr>
            <p:cNvPr id="123925" name="Text Box 21"/>
            <p:cNvSpPr txBox="1">
              <a:spLocks noChangeArrowheads="1"/>
            </p:cNvSpPr>
            <p:nvPr/>
          </p:nvSpPr>
          <p:spPr bwMode="auto">
            <a:xfrm>
              <a:off x="2736" y="3408"/>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i="1"/>
                <a:t>z</a:t>
              </a:r>
            </a:p>
          </p:txBody>
        </p:sp>
        <p:sp>
          <p:nvSpPr>
            <p:cNvPr id="123926" name="Text Box 22"/>
            <p:cNvSpPr txBox="1">
              <a:spLocks noChangeArrowheads="1"/>
            </p:cNvSpPr>
            <p:nvPr/>
          </p:nvSpPr>
          <p:spPr bwMode="auto">
            <a:xfrm>
              <a:off x="3552" y="3456"/>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i="1"/>
                <a:t>z</a:t>
              </a:r>
            </a:p>
          </p:txBody>
        </p:sp>
        <p:sp>
          <p:nvSpPr>
            <p:cNvPr id="123927" name="Text Box 23"/>
            <p:cNvSpPr txBox="1">
              <a:spLocks noChangeArrowheads="1"/>
            </p:cNvSpPr>
            <p:nvPr/>
          </p:nvSpPr>
          <p:spPr bwMode="auto">
            <a:xfrm>
              <a:off x="4224" y="3456"/>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i="1"/>
                <a:t>x</a:t>
              </a:r>
            </a:p>
          </p:txBody>
        </p:sp>
        <p:sp>
          <p:nvSpPr>
            <p:cNvPr id="123928" name="Text Box 24"/>
            <p:cNvSpPr txBox="1">
              <a:spLocks noChangeArrowheads="1"/>
            </p:cNvSpPr>
            <p:nvPr/>
          </p:nvSpPr>
          <p:spPr bwMode="auto">
            <a:xfrm>
              <a:off x="3840" y="2784"/>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i="1"/>
                <a:t>y</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p:cTn id="7" dur="500" fill="hold"/>
                                        <p:tgtEl>
                                          <p:spTgt spid="123906"/>
                                        </p:tgtEl>
                                        <p:attrNameLst>
                                          <p:attrName>ppt_w</p:attrName>
                                        </p:attrNameLst>
                                      </p:cBhvr>
                                      <p:tavLst>
                                        <p:tav tm="0">
                                          <p:val>
                                            <p:fltVal val="0"/>
                                          </p:val>
                                        </p:tav>
                                        <p:tav tm="100000">
                                          <p:val>
                                            <p:strVal val="#ppt_w"/>
                                          </p:val>
                                        </p:tav>
                                      </p:tavLst>
                                    </p:anim>
                                    <p:anim calcmode="lin" valueType="num">
                                      <p:cBhvr>
                                        <p:cTn id="8" dur="500" fill="hold"/>
                                        <p:tgtEl>
                                          <p:spTgt spid="12390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Effect transition="in" filter="wipe(up)">
                                      <p:cBhvr>
                                        <p:cTn id="13" dur="500"/>
                                        <p:tgtEl>
                                          <p:spTgt spid="1239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3914"/>
                                        </p:tgtEl>
                                        <p:attrNameLst>
                                          <p:attrName>style.visibility</p:attrName>
                                        </p:attrNameLst>
                                      </p:cBhvr>
                                      <p:to>
                                        <p:strVal val="visible"/>
                                      </p:to>
                                    </p:set>
                                    <p:animEffect transition="in" filter="wipe(left)">
                                      <p:cBhvr>
                                        <p:cTn id="18" dur="500"/>
                                        <p:tgtEl>
                                          <p:spTgt spid="123914"/>
                                        </p:tgtEl>
                                      </p:cBhvr>
                                    </p:animEffect>
                                  </p:childTnLst>
                                </p:cTn>
                              </p:par>
                            </p:childTnLst>
                          </p:cTn>
                        </p:par>
                        <p:par>
                          <p:cTn id="19" fill="hold" nodeType="afterGroup">
                            <p:stCondLst>
                              <p:cond delay="500"/>
                            </p:stCondLst>
                            <p:childTnLst>
                              <p:par>
                                <p:cTn id="20" presetID="22" presetClass="entr" presetSubtype="1" fill="hold" nodeType="afterEffect">
                                  <p:stCondLst>
                                    <p:cond delay="1000"/>
                                  </p:stCondLst>
                                  <p:childTnLst>
                                    <p:set>
                                      <p:cBhvr>
                                        <p:cTn id="21" dur="1" fill="hold">
                                          <p:stCondLst>
                                            <p:cond delay="0"/>
                                          </p:stCondLst>
                                        </p:cTn>
                                        <p:tgtEl>
                                          <p:spTgt spid="123963"/>
                                        </p:tgtEl>
                                        <p:attrNameLst>
                                          <p:attrName>style.visibility</p:attrName>
                                        </p:attrNameLst>
                                      </p:cBhvr>
                                      <p:to>
                                        <p:strVal val="visible"/>
                                      </p:to>
                                    </p:set>
                                    <p:animEffect transition="in" filter="wipe(up)">
                                      <p:cBhvr>
                                        <p:cTn id="22" dur="500"/>
                                        <p:tgtEl>
                                          <p:spTgt spid="123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nimBg="1" autoUpdateAnimBg="0"/>
      <p:bldP spid="123908" grpId="0" animBg="1" autoUpdateAnimBg="0"/>
      <p:bldP spid="1239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Independent Set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Clique</a:t>
            </a:r>
          </a:p>
        </p:txBody>
      </p:sp>
      <p:sp>
        <p:nvSpPr>
          <p:cNvPr id="124931" name="Text Box 3"/>
          <p:cNvSpPr txBox="1">
            <a:spLocks noChangeArrowheads="1"/>
          </p:cNvSpPr>
          <p:nvPr/>
        </p:nvSpPr>
        <p:spPr bwMode="auto">
          <a:xfrm>
            <a:off x="152400" y="762000"/>
            <a:ext cx="8839200" cy="1323975"/>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p>
            <a:pPr algn="l"/>
            <a:r>
              <a:rPr lang="en-US" sz="2000" b="1" dirty="0">
                <a:solidFill>
                  <a:srgbClr val="CC0000"/>
                </a:solidFill>
              </a:rPr>
              <a:t>The Clique Problem:</a:t>
            </a:r>
            <a:r>
              <a:rPr lang="en-US" sz="2000" dirty="0"/>
              <a:t>  </a:t>
            </a:r>
            <a:br>
              <a:rPr lang="en-US" sz="2000" dirty="0"/>
            </a:br>
            <a:r>
              <a:rPr lang="en-US" sz="2000" dirty="0"/>
              <a:t>	A clique in a graph is a complete sub-graph, </a:t>
            </a:r>
            <a:br>
              <a:rPr lang="en-US" sz="2000" dirty="0"/>
            </a:br>
            <a:r>
              <a:rPr lang="en-US" sz="2000" dirty="0"/>
              <a:t>	i.e., a set of vertices, every pair of which are adjacent. </a:t>
            </a:r>
            <a:br>
              <a:rPr lang="en-US" sz="2000" dirty="0"/>
            </a:br>
            <a:r>
              <a:rPr lang="en-US" sz="2000" dirty="0"/>
              <a:t>	Given a graph G and integer K, does G have a clique of size </a:t>
            </a:r>
            <a:r>
              <a:rPr lang="en-US" sz="2000" dirty="0">
                <a:sym typeface="Symbol" pitchFamily="18" charset="2"/>
              </a:rPr>
              <a:t> </a:t>
            </a:r>
            <a:r>
              <a:rPr lang="en-US" sz="2000" dirty="0"/>
              <a:t>K? </a:t>
            </a:r>
          </a:p>
        </p:txBody>
      </p:sp>
      <p:grpSp>
        <p:nvGrpSpPr>
          <p:cNvPr id="124978" name="Group 50"/>
          <p:cNvGrpSpPr>
            <a:grpSpLocks/>
          </p:cNvGrpSpPr>
          <p:nvPr/>
        </p:nvGrpSpPr>
        <p:grpSpPr bwMode="auto">
          <a:xfrm>
            <a:off x="228600" y="2209800"/>
            <a:ext cx="8534400" cy="396875"/>
            <a:chOff x="288" y="1200"/>
            <a:chExt cx="5376" cy="250"/>
          </a:xfrm>
        </p:grpSpPr>
        <p:sp>
          <p:nvSpPr>
            <p:cNvPr id="124932" name="Text Box 4"/>
            <p:cNvSpPr txBox="1">
              <a:spLocks noChangeArrowheads="1"/>
            </p:cNvSpPr>
            <p:nvPr/>
          </p:nvSpPr>
          <p:spPr bwMode="auto">
            <a:xfrm>
              <a:off x="288" y="1200"/>
              <a:ext cx="53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a:r>
                <a:rPr lang="en-US" sz="2000" b="1">
                  <a:solidFill>
                    <a:schemeClr val="hlink"/>
                  </a:solidFill>
                </a:rPr>
                <a:t>Reduction:</a:t>
              </a:r>
              <a:r>
                <a:rPr lang="en-US" sz="2000">
                  <a:solidFill>
                    <a:schemeClr val="hlink"/>
                  </a:solidFill>
                </a:rPr>
                <a:t>  S is an independent set in G  </a:t>
              </a:r>
              <a:r>
                <a:rPr lang="en-US" sz="2000">
                  <a:solidFill>
                    <a:schemeClr val="hlink"/>
                  </a:solidFill>
                  <a:sym typeface="Symbol" pitchFamily="18" charset="2"/>
                </a:rPr>
                <a:t>  </a:t>
              </a:r>
              <a:r>
                <a:rPr lang="en-US" sz="2000">
                  <a:solidFill>
                    <a:schemeClr val="hlink"/>
                  </a:solidFill>
                </a:rPr>
                <a:t>S is a clique in the complement G.</a:t>
              </a:r>
            </a:p>
          </p:txBody>
        </p:sp>
        <p:sp>
          <p:nvSpPr>
            <p:cNvPr id="124976" name="Line 48"/>
            <p:cNvSpPr>
              <a:spLocks noChangeShapeType="1"/>
            </p:cNvSpPr>
            <p:nvPr/>
          </p:nvSpPr>
          <p:spPr bwMode="auto">
            <a:xfrm>
              <a:off x="5328" y="1248"/>
              <a:ext cx="96"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grpSp>
      <p:grpSp>
        <p:nvGrpSpPr>
          <p:cNvPr id="125049" name="Group 121"/>
          <p:cNvGrpSpPr>
            <a:grpSpLocks/>
          </p:cNvGrpSpPr>
          <p:nvPr/>
        </p:nvGrpSpPr>
        <p:grpSpPr bwMode="auto">
          <a:xfrm>
            <a:off x="990600" y="2743200"/>
            <a:ext cx="7121525" cy="3597275"/>
            <a:chOff x="624" y="1536"/>
            <a:chExt cx="4486" cy="2266"/>
          </a:xfrm>
        </p:grpSpPr>
        <p:grpSp>
          <p:nvGrpSpPr>
            <p:cNvPr id="125048" name="Group 120"/>
            <p:cNvGrpSpPr>
              <a:grpSpLocks/>
            </p:cNvGrpSpPr>
            <p:nvPr/>
          </p:nvGrpSpPr>
          <p:grpSpPr bwMode="auto">
            <a:xfrm>
              <a:off x="624" y="1536"/>
              <a:ext cx="1846" cy="2266"/>
              <a:chOff x="3072" y="1488"/>
              <a:chExt cx="1846" cy="2266"/>
            </a:xfrm>
          </p:grpSpPr>
          <p:sp>
            <p:nvSpPr>
              <p:cNvPr id="125043" name="Freeform 115"/>
              <p:cNvSpPr>
                <a:spLocks/>
              </p:cNvSpPr>
              <p:nvPr/>
            </p:nvSpPr>
            <p:spPr bwMode="auto">
              <a:xfrm>
                <a:off x="3072" y="1488"/>
                <a:ext cx="1846" cy="1513"/>
              </a:xfrm>
              <a:custGeom>
                <a:avLst/>
                <a:gdLst>
                  <a:gd name="T0" fmla="*/ 986 w 1846"/>
                  <a:gd name="T1" fmla="*/ 0 h 1513"/>
                  <a:gd name="T2" fmla="*/ 86 w 1846"/>
                  <a:gd name="T3" fmla="*/ 457 h 1513"/>
                  <a:gd name="T4" fmla="*/ 470 w 1846"/>
                  <a:gd name="T5" fmla="*/ 877 h 1513"/>
                  <a:gd name="T6" fmla="*/ 940 w 1846"/>
                  <a:gd name="T7" fmla="*/ 1503 h 1513"/>
                  <a:gd name="T8" fmla="*/ 1377 w 1846"/>
                  <a:gd name="T9" fmla="*/ 940 h 1513"/>
                  <a:gd name="T10" fmla="*/ 1781 w 1846"/>
                  <a:gd name="T11" fmla="*/ 457 h 1513"/>
                  <a:gd name="T12" fmla="*/ 986 w 1846"/>
                  <a:gd name="T13" fmla="*/ 0 h 1513"/>
                </a:gdLst>
                <a:ahLst/>
                <a:cxnLst>
                  <a:cxn ang="0">
                    <a:pos x="T0" y="T1"/>
                  </a:cxn>
                  <a:cxn ang="0">
                    <a:pos x="T2" y="T3"/>
                  </a:cxn>
                  <a:cxn ang="0">
                    <a:pos x="T4" y="T5"/>
                  </a:cxn>
                  <a:cxn ang="0">
                    <a:pos x="T6" y="T7"/>
                  </a:cxn>
                  <a:cxn ang="0">
                    <a:pos x="T8" y="T9"/>
                  </a:cxn>
                  <a:cxn ang="0">
                    <a:pos x="T10" y="T11"/>
                  </a:cxn>
                  <a:cxn ang="0">
                    <a:pos x="T12" y="T13"/>
                  </a:cxn>
                </a:cxnLst>
                <a:rect l="0" t="0" r="r" b="b"/>
                <a:pathLst>
                  <a:path w="1846" h="1513">
                    <a:moveTo>
                      <a:pt x="986" y="0"/>
                    </a:moveTo>
                    <a:cubicBezTo>
                      <a:pt x="704" y="0"/>
                      <a:pt x="172" y="311"/>
                      <a:pt x="86" y="457"/>
                    </a:cubicBezTo>
                    <a:cubicBezTo>
                      <a:pt x="0" y="603"/>
                      <a:pt x="328" y="703"/>
                      <a:pt x="470" y="877"/>
                    </a:cubicBezTo>
                    <a:cubicBezTo>
                      <a:pt x="612" y="1051"/>
                      <a:pt x="789" y="1493"/>
                      <a:pt x="940" y="1503"/>
                    </a:cubicBezTo>
                    <a:cubicBezTo>
                      <a:pt x="1091" y="1513"/>
                      <a:pt x="1237" y="1114"/>
                      <a:pt x="1377" y="940"/>
                    </a:cubicBezTo>
                    <a:cubicBezTo>
                      <a:pt x="1517" y="766"/>
                      <a:pt x="1846" y="614"/>
                      <a:pt x="1781" y="457"/>
                    </a:cubicBezTo>
                    <a:cubicBezTo>
                      <a:pt x="1716" y="300"/>
                      <a:pt x="1268" y="0"/>
                      <a:pt x="986" y="0"/>
                    </a:cubicBezTo>
                    <a:close/>
                  </a:path>
                </a:pathLst>
              </a:custGeom>
              <a:solidFill>
                <a:srgbClr val="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cap="flat" cmpd="sng">
                    <a:solidFill>
                      <a:schemeClr val="tx1"/>
                    </a:solidFill>
                    <a:prstDash val="solid"/>
                    <a:round/>
                    <a:headEnd type="none" w="med" len="med"/>
                    <a:tailEnd type="none" w="med" len="med"/>
                  </a14:hiddenLine>
                </a:ext>
              </a:extLst>
            </p:spPr>
            <p:txBody>
              <a:bodyPr wrap="none" bIns="46800">
                <a:spAutoFit/>
              </a:bodyPr>
              <a:lstStyle/>
              <a:p>
                <a:endParaRPr lang="en-CA"/>
              </a:p>
            </p:txBody>
          </p:sp>
          <p:sp>
            <p:nvSpPr>
              <p:cNvPr id="125036" name="Line 108"/>
              <p:cNvSpPr>
                <a:spLocks noChangeShapeType="1"/>
              </p:cNvSpPr>
              <p:nvPr/>
            </p:nvSpPr>
            <p:spPr bwMode="auto">
              <a:xfrm>
                <a:off x="3360" y="2544"/>
                <a:ext cx="1248" cy="0"/>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37" name="Line 109"/>
              <p:cNvSpPr>
                <a:spLocks noChangeShapeType="1"/>
              </p:cNvSpPr>
              <p:nvPr/>
            </p:nvSpPr>
            <p:spPr bwMode="auto">
              <a:xfrm flipV="1">
                <a:off x="3360" y="1968"/>
                <a:ext cx="1248" cy="576"/>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38" name="Line 110"/>
              <p:cNvSpPr>
                <a:spLocks noChangeShapeType="1"/>
              </p:cNvSpPr>
              <p:nvPr/>
            </p:nvSpPr>
            <p:spPr bwMode="auto">
              <a:xfrm flipH="1" flipV="1">
                <a:off x="3360" y="1968"/>
                <a:ext cx="1248" cy="576"/>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39" name="Line 111"/>
              <p:cNvSpPr>
                <a:spLocks noChangeShapeType="1"/>
              </p:cNvSpPr>
              <p:nvPr/>
            </p:nvSpPr>
            <p:spPr bwMode="auto">
              <a:xfrm flipH="1" flipV="1">
                <a:off x="3984" y="1680"/>
                <a:ext cx="624" cy="864"/>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40" name="Line 112"/>
              <p:cNvSpPr>
                <a:spLocks noChangeShapeType="1"/>
              </p:cNvSpPr>
              <p:nvPr/>
            </p:nvSpPr>
            <p:spPr bwMode="auto">
              <a:xfrm flipH="1">
                <a:off x="3360" y="1680"/>
                <a:ext cx="624" cy="864"/>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41" name="Oval 113"/>
              <p:cNvSpPr>
                <a:spLocks noChangeArrowheads="1"/>
              </p:cNvSpPr>
              <p:nvPr/>
            </p:nvSpPr>
            <p:spPr bwMode="auto">
              <a:xfrm>
                <a:off x="3984" y="2784"/>
                <a:ext cx="48" cy="4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nchor="ctr">
                <a:spAutoFit/>
              </a:bodyPr>
              <a:lstStyle/>
              <a:p>
                <a:endParaRPr lang="en-CA"/>
              </a:p>
            </p:txBody>
          </p:sp>
          <p:sp>
            <p:nvSpPr>
              <p:cNvPr id="125045" name="Text Box 117"/>
              <p:cNvSpPr txBox="1">
                <a:spLocks noChangeArrowheads="1"/>
              </p:cNvSpPr>
              <p:nvPr/>
            </p:nvSpPr>
            <p:spPr bwMode="auto">
              <a:xfrm>
                <a:off x="3389" y="3312"/>
                <a:ext cx="135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An independent set</a:t>
                </a:r>
                <a:br>
                  <a:rPr lang="en-US" sz="2000"/>
                </a:br>
                <a:r>
                  <a:rPr lang="en-US" sz="2000"/>
                  <a:t>of size 4 in G.</a:t>
                </a:r>
              </a:p>
            </p:txBody>
          </p:sp>
        </p:grpSp>
        <p:grpSp>
          <p:nvGrpSpPr>
            <p:cNvPr id="125047" name="Group 119"/>
            <p:cNvGrpSpPr>
              <a:grpSpLocks/>
            </p:cNvGrpSpPr>
            <p:nvPr/>
          </p:nvGrpSpPr>
          <p:grpSpPr bwMode="auto">
            <a:xfrm>
              <a:off x="3264" y="1584"/>
              <a:ext cx="1846" cy="2048"/>
              <a:chOff x="874" y="1523"/>
              <a:chExt cx="1846" cy="2048"/>
            </a:xfrm>
          </p:grpSpPr>
          <p:sp>
            <p:nvSpPr>
              <p:cNvPr id="125042" name="Freeform 114"/>
              <p:cNvSpPr>
                <a:spLocks/>
              </p:cNvSpPr>
              <p:nvPr/>
            </p:nvSpPr>
            <p:spPr bwMode="auto">
              <a:xfrm>
                <a:off x="874" y="1523"/>
                <a:ext cx="1846" cy="1513"/>
              </a:xfrm>
              <a:custGeom>
                <a:avLst/>
                <a:gdLst>
                  <a:gd name="T0" fmla="*/ 986 w 1846"/>
                  <a:gd name="T1" fmla="*/ 0 h 1513"/>
                  <a:gd name="T2" fmla="*/ 86 w 1846"/>
                  <a:gd name="T3" fmla="*/ 457 h 1513"/>
                  <a:gd name="T4" fmla="*/ 470 w 1846"/>
                  <a:gd name="T5" fmla="*/ 877 h 1513"/>
                  <a:gd name="T6" fmla="*/ 940 w 1846"/>
                  <a:gd name="T7" fmla="*/ 1503 h 1513"/>
                  <a:gd name="T8" fmla="*/ 1377 w 1846"/>
                  <a:gd name="T9" fmla="*/ 940 h 1513"/>
                  <a:gd name="T10" fmla="*/ 1781 w 1846"/>
                  <a:gd name="T11" fmla="*/ 457 h 1513"/>
                  <a:gd name="T12" fmla="*/ 986 w 1846"/>
                  <a:gd name="T13" fmla="*/ 0 h 1513"/>
                </a:gdLst>
                <a:ahLst/>
                <a:cxnLst>
                  <a:cxn ang="0">
                    <a:pos x="T0" y="T1"/>
                  </a:cxn>
                  <a:cxn ang="0">
                    <a:pos x="T2" y="T3"/>
                  </a:cxn>
                  <a:cxn ang="0">
                    <a:pos x="T4" y="T5"/>
                  </a:cxn>
                  <a:cxn ang="0">
                    <a:pos x="T6" y="T7"/>
                  </a:cxn>
                  <a:cxn ang="0">
                    <a:pos x="T8" y="T9"/>
                  </a:cxn>
                  <a:cxn ang="0">
                    <a:pos x="T10" y="T11"/>
                  </a:cxn>
                  <a:cxn ang="0">
                    <a:pos x="T12" y="T13"/>
                  </a:cxn>
                </a:cxnLst>
                <a:rect l="0" t="0" r="r" b="b"/>
                <a:pathLst>
                  <a:path w="1846" h="1513">
                    <a:moveTo>
                      <a:pt x="986" y="0"/>
                    </a:moveTo>
                    <a:cubicBezTo>
                      <a:pt x="704" y="0"/>
                      <a:pt x="172" y="311"/>
                      <a:pt x="86" y="457"/>
                    </a:cubicBezTo>
                    <a:cubicBezTo>
                      <a:pt x="0" y="603"/>
                      <a:pt x="328" y="703"/>
                      <a:pt x="470" y="877"/>
                    </a:cubicBezTo>
                    <a:cubicBezTo>
                      <a:pt x="612" y="1051"/>
                      <a:pt x="789" y="1493"/>
                      <a:pt x="940" y="1503"/>
                    </a:cubicBezTo>
                    <a:cubicBezTo>
                      <a:pt x="1091" y="1513"/>
                      <a:pt x="1237" y="1114"/>
                      <a:pt x="1377" y="940"/>
                    </a:cubicBezTo>
                    <a:cubicBezTo>
                      <a:pt x="1517" y="766"/>
                      <a:pt x="1846" y="614"/>
                      <a:pt x="1781" y="457"/>
                    </a:cubicBezTo>
                    <a:cubicBezTo>
                      <a:pt x="1716" y="300"/>
                      <a:pt x="1268" y="0"/>
                      <a:pt x="986" y="0"/>
                    </a:cubicBezTo>
                    <a:close/>
                  </a:path>
                </a:pathLst>
              </a:custGeom>
              <a:solidFill>
                <a:srgbClr val="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cap="flat" cmpd="sng">
                    <a:solidFill>
                      <a:schemeClr val="tx1"/>
                    </a:solidFill>
                    <a:prstDash val="solid"/>
                    <a:round/>
                    <a:headEnd type="none" w="med" len="med"/>
                    <a:tailEnd type="none" w="med" len="med"/>
                  </a14:hiddenLine>
                </a:ext>
              </a:extLst>
            </p:spPr>
            <p:txBody>
              <a:bodyPr wrap="none" bIns="46800">
                <a:spAutoFit/>
              </a:bodyPr>
              <a:lstStyle/>
              <a:p>
                <a:endParaRPr lang="en-CA"/>
              </a:p>
            </p:txBody>
          </p:sp>
          <p:sp>
            <p:nvSpPr>
              <p:cNvPr id="125016" name="Freeform 88"/>
              <p:cNvSpPr>
                <a:spLocks/>
              </p:cNvSpPr>
              <p:nvPr/>
            </p:nvSpPr>
            <p:spPr bwMode="auto">
              <a:xfrm>
                <a:off x="1200" y="1728"/>
                <a:ext cx="621" cy="288"/>
              </a:xfrm>
              <a:custGeom>
                <a:avLst/>
                <a:gdLst>
                  <a:gd name="T0" fmla="*/ 621 w 621"/>
                  <a:gd name="T1" fmla="*/ 0 h 288"/>
                  <a:gd name="T2" fmla="*/ 0 w 621"/>
                  <a:gd name="T3" fmla="*/ 288 h 288"/>
                </a:gdLst>
                <a:ahLst/>
                <a:cxnLst>
                  <a:cxn ang="0">
                    <a:pos x="T0" y="T1"/>
                  </a:cxn>
                  <a:cxn ang="0">
                    <a:pos x="T2" y="T3"/>
                  </a:cxn>
                </a:cxnLst>
                <a:rect l="0" t="0" r="r" b="b"/>
                <a:pathLst>
                  <a:path w="621" h="288">
                    <a:moveTo>
                      <a:pt x="621" y="0"/>
                    </a:moveTo>
                    <a:lnTo>
                      <a:pt x="0" y="288"/>
                    </a:lnTo>
                  </a:path>
                </a:pathLst>
              </a:custGeom>
              <a:noFill/>
              <a:ln w="1905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17" name="Line 89"/>
              <p:cNvSpPr>
                <a:spLocks noChangeShapeType="1"/>
              </p:cNvSpPr>
              <p:nvPr/>
            </p:nvSpPr>
            <p:spPr bwMode="auto">
              <a:xfrm>
                <a:off x="1200" y="2016"/>
                <a:ext cx="0" cy="576"/>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18" name="Line 90"/>
              <p:cNvSpPr>
                <a:spLocks noChangeShapeType="1"/>
              </p:cNvSpPr>
              <p:nvPr/>
            </p:nvSpPr>
            <p:spPr bwMode="auto">
              <a:xfrm>
                <a:off x="1200" y="2592"/>
                <a:ext cx="624" cy="288"/>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19" name="Line 91"/>
              <p:cNvSpPr>
                <a:spLocks noChangeShapeType="1"/>
              </p:cNvSpPr>
              <p:nvPr/>
            </p:nvSpPr>
            <p:spPr bwMode="auto">
              <a:xfrm flipV="1">
                <a:off x="1824" y="2592"/>
                <a:ext cx="624" cy="288"/>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20" name="Line 92"/>
              <p:cNvSpPr>
                <a:spLocks noChangeShapeType="1"/>
              </p:cNvSpPr>
              <p:nvPr/>
            </p:nvSpPr>
            <p:spPr bwMode="auto">
              <a:xfrm flipV="1">
                <a:off x="2448" y="2016"/>
                <a:ext cx="0" cy="576"/>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21" name="Freeform 93"/>
              <p:cNvSpPr>
                <a:spLocks/>
              </p:cNvSpPr>
              <p:nvPr/>
            </p:nvSpPr>
            <p:spPr bwMode="auto">
              <a:xfrm>
                <a:off x="1821" y="1728"/>
                <a:ext cx="627" cy="288"/>
              </a:xfrm>
              <a:custGeom>
                <a:avLst/>
                <a:gdLst>
                  <a:gd name="T0" fmla="*/ 627 w 627"/>
                  <a:gd name="T1" fmla="*/ 288 h 288"/>
                  <a:gd name="T2" fmla="*/ 0 w 627"/>
                  <a:gd name="T3" fmla="*/ 0 h 288"/>
                </a:gdLst>
                <a:ahLst/>
                <a:cxnLst>
                  <a:cxn ang="0">
                    <a:pos x="T0" y="T1"/>
                  </a:cxn>
                  <a:cxn ang="0">
                    <a:pos x="T2" y="T3"/>
                  </a:cxn>
                </a:cxnLst>
                <a:rect l="0" t="0" r="r" b="b"/>
                <a:pathLst>
                  <a:path w="627" h="288">
                    <a:moveTo>
                      <a:pt x="627" y="288"/>
                    </a:moveTo>
                    <a:lnTo>
                      <a:pt x="0" y="0"/>
                    </a:lnTo>
                  </a:path>
                </a:pathLst>
              </a:custGeom>
              <a:noFill/>
              <a:ln w="1905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22" name="Line 94"/>
              <p:cNvSpPr>
                <a:spLocks noChangeShapeType="1"/>
              </p:cNvSpPr>
              <p:nvPr/>
            </p:nvSpPr>
            <p:spPr bwMode="auto">
              <a:xfrm>
                <a:off x="1200" y="2016"/>
                <a:ext cx="1248" cy="0"/>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23" name="Line 95"/>
              <p:cNvSpPr>
                <a:spLocks noChangeShapeType="1"/>
              </p:cNvSpPr>
              <p:nvPr/>
            </p:nvSpPr>
            <p:spPr bwMode="auto">
              <a:xfrm flipH="1">
                <a:off x="1824" y="2016"/>
                <a:ext cx="624" cy="864"/>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24" name="Line 96"/>
              <p:cNvSpPr>
                <a:spLocks noChangeShapeType="1"/>
              </p:cNvSpPr>
              <p:nvPr/>
            </p:nvSpPr>
            <p:spPr bwMode="auto">
              <a:xfrm flipH="1" flipV="1">
                <a:off x="1200" y="2016"/>
                <a:ext cx="624" cy="864"/>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25" name="Line 97"/>
              <p:cNvSpPr>
                <a:spLocks noChangeShapeType="1"/>
              </p:cNvSpPr>
              <p:nvPr/>
            </p:nvSpPr>
            <p:spPr bwMode="auto">
              <a:xfrm flipV="1">
                <a:off x="1824" y="1728"/>
                <a:ext cx="0" cy="1152"/>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044" name="Text Box 116"/>
              <p:cNvSpPr txBox="1">
                <a:spLocks noChangeArrowheads="1"/>
              </p:cNvSpPr>
              <p:nvPr/>
            </p:nvSpPr>
            <p:spPr bwMode="auto">
              <a:xfrm>
                <a:off x="1104" y="3321"/>
                <a:ext cx="115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A 4-clique in G.</a:t>
                </a:r>
              </a:p>
            </p:txBody>
          </p:sp>
          <p:sp>
            <p:nvSpPr>
              <p:cNvPr id="125046" name="Line 118"/>
              <p:cNvSpPr>
                <a:spLocks noChangeShapeType="1"/>
              </p:cNvSpPr>
              <p:nvPr/>
            </p:nvSpPr>
            <p:spPr bwMode="auto">
              <a:xfrm>
                <a:off x="2064" y="3360"/>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grpSp>
      </p:grpSp>
      <p:sp>
        <p:nvSpPr>
          <p:cNvPr id="2" name="Slide Number Placeholder 1"/>
          <p:cNvSpPr>
            <a:spLocks noGrp="1"/>
          </p:cNvSpPr>
          <p:nvPr>
            <p:ph type="sldNum" sz="quarter" idx="12"/>
          </p:nvPr>
        </p:nvSpPr>
        <p:spPr/>
        <p:txBody>
          <a:bodyPr/>
          <a:lstStyle/>
          <a:p>
            <a:fld id="{3EDEDE8A-5CF4-4A0F-9B71-AAD942558277}"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p:cTn id="7" dur="500" fill="hold"/>
                                        <p:tgtEl>
                                          <p:spTgt spid="124930"/>
                                        </p:tgtEl>
                                        <p:attrNameLst>
                                          <p:attrName>ppt_w</p:attrName>
                                        </p:attrNameLst>
                                      </p:cBhvr>
                                      <p:tavLst>
                                        <p:tav tm="0">
                                          <p:val>
                                            <p:fltVal val="0"/>
                                          </p:val>
                                        </p:tav>
                                        <p:tav tm="100000">
                                          <p:val>
                                            <p:strVal val="#ppt_w"/>
                                          </p:val>
                                        </p:tav>
                                      </p:tavLst>
                                    </p:anim>
                                    <p:anim calcmode="lin" valueType="num">
                                      <p:cBhvr>
                                        <p:cTn id="8" dur="500" fill="hold"/>
                                        <p:tgtEl>
                                          <p:spTgt spid="12493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4931"/>
                                        </p:tgtEl>
                                        <p:attrNameLst>
                                          <p:attrName>style.visibility</p:attrName>
                                        </p:attrNameLst>
                                      </p:cBhvr>
                                      <p:to>
                                        <p:strVal val="visible"/>
                                      </p:to>
                                    </p:set>
                                    <p:animEffect transition="in" filter="wipe(up)">
                                      <p:cBhvr>
                                        <p:cTn id="13" dur="500"/>
                                        <p:tgtEl>
                                          <p:spTgt spid="1249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24978"/>
                                        </p:tgtEl>
                                        <p:attrNameLst>
                                          <p:attrName>style.visibility</p:attrName>
                                        </p:attrNameLst>
                                      </p:cBhvr>
                                      <p:to>
                                        <p:strVal val="visible"/>
                                      </p:to>
                                    </p:set>
                                    <p:animEffect transition="in" filter="wipe(left)">
                                      <p:cBhvr>
                                        <p:cTn id="18" dur="500"/>
                                        <p:tgtEl>
                                          <p:spTgt spid="1249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25049"/>
                                        </p:tgtEl>
                                        <p:attrNameLst>
                                          <p:attrName>style.visibility</p:attrName>
                                        </p:attrNameLst>
                                      </p:cBhvr>
                                      <p:to>
                                        <p:strVal val="visible"/>
                                      </p:to>
                                    </p:set>
                                    <p:animEffect transition="in" filter="wipe(left)">
                                      <p:cBhvr>
                                        <p:cTn id="23" dur="500"/>
                                        <p:tgtEl>
                                          <p:spTgt spid="125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autoUpdateAnimBg="0"/>
      <p:bldP spid="124931"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Independent Set</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Vertex Cover</a:t>
            </a:r>
          </a:p>
        </p:txBody>
      </p:sp>
      <p:sp>
        <p:nvSpPr>
          <p:cNvPr id="125955" name="Text Box 3"/>
          <p:cNvSpPr txBox="1">
            <a:spLocks noChangeArrowheads="1"/>
          </p:cNvSpPr>
          <p:nvPr/>
        </p:nvSpPr>
        <p:spPr bwMode="auto">
          <a:xfrm>
            <a:off x="152400" y="762000"/>
            <a:ext cx="8839200" cy="1323975"/>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p>
            <a:pPr algn="l"/>
            <a:r>
              <a:rPr lang="en-US" sz="2000" b="1" dirty="0">
                <a:solidFill>
                  <a:srgbClr val="CC0000"/>
                </a:solidFill>
              </a:rPr>
              <a:t>The Vertex Cover Problem:</a:t>
            </a:r>
            <a:r>
              <a:rPr lang="en-US" sz="2000" dirty="0"/>
              <a:t>  </a:t>
            </a:r>
            <a:br>
              <a:rPr lang="en-US" sz="2000" dirty="0"/>
            </a:br>
            <a:r>
              <a:rPr lang="en-US" sz="2000" dirty="0"/>
              <a:t>A vertex cover in a graph is a subset C of vertices that covers every edge, i.e., each edge of the graph has at least one end in C. </a:t>
            </a:r>
            <a:br>
              <a:rPr lang="en-US" sz="2000" dirty="0"/>
            </a:br>
            <a:r>
              <a:rPr lang="en-US" sz="2000" dirty="0"/>
              <a:t>Given a graph G = (V, E) and integer K, does G have a vertex cover of size </a:t>
            </a:r>
            <a:r>
              <a:rPr lang="en-US" sz="2000" dirty="0">
                <a:sym typeface="Symbol" pitchFamily="18" charset="2"/>
              </a:rPr>
              <a:t></a:t>
            </a:r>
            <a:r>
              <a:rPr lang="en-US" sz="2000" dirty="0"/>
              <a:t> K? </a:t>
            </a:r>
          </a:p>
        </p:txBody>
      </p:sp>
      <p:sp>
        <p:nvSpPr>
          <p:cNvPr id="125957" name="Text Box 5"/>
          <p:cNvSpPr txBox="1">
            <a:spLocks noChangeArrowheads="1"/>
          </p:cNvSpPr>
          <p:nvPr/>
        </p:nvSpPr>
        <p:spPr bwMode="auto">
          <a:xfrm>
            <a:off x="228600" y="2209800"/>
            <a:ext cx="8763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pPr algn="l"/>
            <a:r>
              <a:rPr lang="en-US" sz="2000" b="1">
                <a:solidFill>
                  <a:schemeClr val="hlink"/>
                </a:solidFill>
              </a:rPr>
              <a:t>Reduction:</a:t>
            </a:r>
            <a:r>
              <a:rPr lang="en-US" sz="2000">
                <a:solidFill>
                  <a:schemeClr val="hlink"/>
                </a:solidFill>
              </a:rPr>
              <a:t>  C </a:t>
            </a:r>
            <a:r>
              <a:rPr lang="en-US" sz="2000">
                <a:solidFill>
                  <a:schemeClr val="hlink"/>
                </a:solidFill>
                <a:sym typeface="Symbol" pitchFamily="18" charset="2"/>
              </a:rPr>
              <a:t> V</a:t>
            </a:r>
            <a:r>
              <a:rPr lang="en-US" sz="2000">
                <a:solidFill>
                  <a:schemeClr val="hlink"/>
                </a:solidFill>
              </a:rPr>
              <a:t> is a vertex cover in G  </a:t>
            </a:r>
            <a:r>
              <a:rPr lang="en-US" sz="2000">
                <a:solidFill>
                  <a:schemeClr val="hlink"/>
                </a:solidFill>
                <a:sym typeface="Symbol" pitchFamily="18" charset="2"/>
              </a:rPr>
              <a:t>  </a:t>
            </a:r>
            <a:r>
              <a:rPr lang="en-US" sz="2000">
                <a:solidFill>
                  <a:schemeClr val="hlink"/>
                </a:solidFill>
              </a:rPr>
              <a:t>V – C is an independent set in G.</a:t>
            </a:r>
            <a:br>
              <a:rPr lang="en-US" sz="2000">
                <a:solidFill>
                  <a:schemeClr val="hlink"/>
                </a:solidFill>
              </a:rPr>
            </a:br>
            <a:r>
              <a:rPr lang="en-US" sz="2000">
                <a:solidFill>
                  <a:schemeClr val="hlink"/>
                </a:solidFill>
              </a:rPr>
              <a:t>         </a:t>
            </a:r>
            <a:r>
              <a:rPr lang="en-US" sz="2000"/>
              <a:t>G has an independent set of size </a:t>
            </a:r>
            <a:r>
              <a:rPr lang="en-US" sz="2000">
                <a:sym typeface="Symbol" pitchFamily="18" charset="2"/>
              </a:rPr>
              <a:t></a:t>
            </a:r>
            <a:r>
              <a:rPr lang="en-US" sz="2000"/>
              <a:t> K </a:t>
            </a:r>
            <a:r>
              <a:rPr lang="en-US" sz="2000">
                <a:sym typeface="Symbol" pitchFamily="18" charset="2"/>
              </a:rPr>
              <a:t> G has a vertex cover of size  |V| – K.</a:t>
            </a:r>
            <a:r>
              <a:rPr lang="en-US" sz="2000">
                <a:solidFill>
                  <a:schemeClr val="hlink"/>
                </a:solidFill>
                <a:sym typeface="Symbol" pitchFamily="18" charset="2"/>
              </a:rPr>
              <a:t> </a:t>
            </a:r>
          </a:p>
        </p:txBody>
      </p:sp>
      <p:grpSp>
        <p:nvGrpSpPr>
          <p:cNvPr id="125995" name="Group 43"/>
          <p:cNvGrpSpPr>
            <a:grpSpLocks/>
          </p:cNvGrpSpPr>
          <p:nvPr/>
        </p:nvGrpSpPr>
        <p:grpSpPr bwMode="auto">
          <a:xfrm>
            <a:off x="2667000" y="3124200"/>
            <a:ext cx="2971800" cy="3124200"/>
            <a:chOff x="1680" y="1968"/>
            <a:chExt cx="1872" cy="1968"/>
          </a:xfrm>
        </p:grpSpPr>
        <p:sp>
          <p:nvSpPr>
            <p:cNvPr id="125983" name="Oval 31"/>
            <p:cNvSpPr>
              <a:spLocks noChangeArrowheads="1"/>
            </p:cNvSpPr>
            <p:nvPr/>
          </p:nvSpPr>
          <p:spPr bwMode="auto">
            <a:xfrm>
              <a:off x="1680" y="1968"/>
              <a:ext cx="1440" cy="1968"/>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tx1"/>
                  </a:solidFill>
                  <a:round/>
                  <a:headEnd/>
                  <a:tailEnd/>
                </a14:hiddenLine>
              </a:ext>
            </a:extLst>
          </p:spPr>
          <p:txBody>
            <a:bodyPr wrap="none" bIns="46800" anchor="ctr">
              <a:spAutoFit/>
            </a:bodyPr>
            <a:lstStyle/>
            <a:p>
              <a:endParaRPr lang="en-CA"/>
            </a:p>
          </p:txBody>
        </p:sp>
        <p:sp>
          <p:nvSpPr>
            <p:cNvPr id="125984" name="Line 32"/>
            <p:cNvSpPr>
              <a:spLocks noChangeShapeType="1"/>
            </p:cNvSpPr>
            <p:nvPr/>
          </p:nvSpPr>
          <p:spPr bwMode="auto">
            <a:xfrm flipV="1">
              <a:off x="2592" y="2112"/>
              <a:ext cx="768" cy="240"/>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5985" name="Line 33"/>
            <p:cNvSpPr>
              <a:spLocks noChangeShapeType="1"/>
            </p:cNvSpPr>
            <p:nvPr/>
          </p:nvSpPr>
          <p:spPr bwMode="auto">
            <a:xfrm flipV="1">
              <a:off x="2736" y="2448"/>
              <a:ext cx="720" cy="480"/>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5986" name="Line 34"/>
            <p:cNvSpPr>
              <a:spLocks noChangeShapeType="1"/>
            </p:cNvSpPr>
            <p:nvPr/>
          </p:nvSpPr>
          <p:spPr bwMode="auto">
            <a:xfrm>
              <a:off x="2736" y="2928"/>
              <a:ext cx="816" cy="144"/>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5987" name="Line 35"/>
            <p:cNvSpPr>
              <a:spLocks noChangeShapeType="1"/>
            </p:cNvSpPr>
            <p:nvPr/>
          </p:nvSpPr>
          <p:spPr bwMode="auto">
            <a:xfrm flipH="1">
              <a:off x="2640" y="3504"/>
              <a:ext cx="912" cy="144"/>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988" name="Line 36"/>
            <p:cNvSpPr>
              <a:spLocks noChangeShapeType="1"/>
            </p:cNvSpPr>
            <p:nvPr/>
          </p:nvSpPr>
          <p:spPr bwMode="auto">
            <a:xfrm flipH="1" flipV="1">
              <a:off x="2160" y="3120"/>
              <a:ext cx="480" cy="528"/>
            </a:xfrm>
            <a:prstGeom prst="line">
              <a:avLst/>
            </a:prstGeom>
            <a:noFill/>
            <a:ln w="1905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990" name="Line 38"/>
            <p:cNvSpPr>
              <a:spLocks noChangeShapeType="1"/>
            </p:cNvSpPr>
            <p:nvPr/>
          </p:nvSpPr>
          <p:spPr bwMode="auto">
            <a:xfrm flipH="1" flipV="1">
              <a:off x="2592" y="2352"/>
              <a:ext cx="144"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5991" name="Line 39"/>
            <p:cNvSpPr>
              <a:spLocks noChangeShapeType="1"/>
            </p:cNvSpPr>
            <p:nvPr/>
          </p:nvSpPr>
          <p:spPr bwMode="auto">
            <a:xfrm flipH="1">
              <a:off x="2160" y="2352"/>
              <a:ext cx="432"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5994" name="Line 42"/>
            <p:cNvSpPr>
              <a:spLocks noChangeShapeType="1"/>
            </p:cNvSpPr>
            <p:nvPr/>
          </p:nvSpPr>
          <p:spPr bwMode="auto">
            <a:xfrm>
              <a:off x="2160" y="3120"/>
              <a:ext cx="1392"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p:cTn id="7" dur="500" fill="hold"/>
                                        <p:tgtEl>
                                          <p:spTgt spid="125954"/>
                                        </p:tgtEl>
                                        <p:attrNameLst>
                                          <p:attrName>ppt_w</p:attrName>
                                        </p:attrNameLst>
                                      </p:cBhvr>
                                      <p:tavLst>
                                        <p:tav tm="0">
                                          <p:val>
                                            <p:fltVal val="0"/>
                                          </p:val>
                                        </p:tav>
                                        <p:tav tm="100000">
                                          <p:val>
                                            <p:strVal val="#ppt_w"/>
                                          </p:val>
                                        </p:tav>
                                      </p:tavLst>
                                    </p:anim>
                                    <p:anim calcmode="lin" valueType="num">
                                      <p:cBhvr>
                                        <p:cTn id="8" dur="500" fill="hold"/>
                                        <p:tgtEl>
                                          <p:spTgt spid="12595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5955"/>
                                        </p:tgtEl>
                                        <p:attrNameLst>
                                          <p:attrName>style.visibility</p:attrName>
                                        </p:attrNameLst>
                                      </p:cBhvr>
                                      <p:to>
                                        <p:strVal val="visible"/>
                                      </p:to>
                                    </p:set>
                                    <p:animEffect transition="in" filter="wipe(up)">
                                      <p:cBhvr>
                                        <p:cTn id="13" dur="500"/>
                                        <p:tgtEl>
                                          <p:spTgt spid="1259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5957"/>
                                        </p:tgtEl>
                                        <p:attrNameLst>
                                          <p:attrName>style.visibility</p:attrName>
                                        </p:attrNameLst>
                                      </p:cBhvr>
                                      <p:to>
                                        <p:strVal val="visible"/>
                                      </p:to>
                                    </p:set>
                                    <p:animEffect transition="in" filter="wipe(left)">
                                      <p:cBhvr>
                                        <p:cTn id="18" dur="500"/>
                                        <p:tgtEl>
                                          <p:spTgt spid="125957"/>
                                        </p:tgtEl>
                                      </p:cBhvr>
                                    </p:animEffect>
                                  </p:childTnLst>
                                </p:cTn>
                              </p:par>
                            </p:childTnLst>
                          </p:cTn>
                        </p:par>
                        <p:par>
                          <p:cTn id="19" fill="hold" nodeType="afterGroup">
                            <p:stCondLst>
                              <p:cond delay="500"/>
                            </p:stCondLst>
                            <p:childTnLst>
                              <p:par>
                                <p:cTn id="20" presetID="22" presetClass="entr" presetSubtype="1" fill="hold" nodeType="afterEffect">
                                  <p:stCondLst>
                                    <p:cond delay="1000"/>
                                  </p:stCondLst>
                                  <p:childTnLst>
                                    <p:set>
                                      <p:cBhvr>
                                        <p:cTn id="21" dur="1" fill="hold">
                                          <p:stCondLst>
                                            <p:cond delay="0"/>
                                          </p:stCondLst>
                                        </p:cTn>
                                        <p:tgtEl>
                                          <p:spTgt spid="125995"/>
                                        </p:tgtEl>
                                        <p:attrNameLst>
                                          <p:attrName>style.visibility</p:attrName>
                                        </p:attrNameLst>
                                      </p:cBhvr>
                                      <p:to>
                                        <p:strVal val="visible"/>
                                      </p:to>
                                    </p:set>
                                    <p:animEffect transition="in" filter="wipe(up)">
                                      <p:cBhvr>
                                        <p:cTn id="22" dur="500"/>
                                        <p:tgtEl>
                                          <p:spTgt spid="125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autoUpdateAnimBg="0"/>
      <p:bldP spid="125955" grpId="0" animBg="1" autoUpdateAnimBg="0"/>
      <p:bldP spid="12595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Vertex Cover</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Set Cover</a:t>
            </a:r>
          </a:p>
        </p:txBody>
      </p:sp>
      <p:sp>
        <p:nvSpPr>
          <p:cNvPr id="126979" name="Text Box 3"/>
          <p:cNvSpPr txBox="1">
            <a:spLocks noChangeArrowheads="1"/>
          </p:cNvSpPr>
          <p:nvPr/>
        </p:nvSpPr>
        <p:spPr bwMode="auto">
          <a:xfrm>
            <a:off x="152400" y="762000"/>
            <a:ext cx="8839200" cy="1628775"/>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141413" eaLnBrk="0" hangingPunct="0">
              <a:defRPr sz="2400">
                <a:solidFill>
                  <a:schemeClr val="tx1"/>
                </a:solidFill>
                <a:latin typeface="Times New Roman" pitchFamily="18" charset="0"/>
              </a:defRPr>
            </a:lvl1pPr>
            <a:lvl2pPr algn="l" defTabSz="1141413" eaLnBrk="0" hangingPunct="0">
              <a:defRPr sz="2400">
                <a:solidFill>
                  <a:schemeClr val="tx1"/>
                </a:solidFill>
                <a:latin typeface="Times New Roman" pitchFamily="18" charset="0"/>
              </a:defRPr>
            </a:lvl2pPr>
            <a:lvl3pPr algn="l" defTabSz="1141413" eaLnBrk="0" hangingPunct="0">
              <a:defRPr sz="2400">
                <a:solidFill>
                  <a:schemeClr val="tx1"/>
                </a:solidFill>
                <a:latin typeface="Times New Roman" pitchFamily="18" charset="0"/>
              </a:defRPr>
            </a:lvl3pPr>
            <a:lvl4pPr algn="l" defTabSz="1141413" eaLnBrk="0" hangingPunct="0">
              <a:defRPr sz="2400">
                <a:solidFill>
                  <a:schemeClr val="tx1"/>
                </a:solidFill>
                <a:latin typeface="Times New Roman" pitchFamily="18" charset="0"/>
              </a:defRPr>
            </a:lvl4pPr>
            <a:lvl5pPr algn="l" defTabSz="1141413" eaLnBrk="0" hangingPunct="0">
              <a:defRPr sz="2400">
                <a:solidFill>
                  <a:schemeClr val="tx1"/>
                </a:solidFill>
                <a:latin typeface="Times New Roman" pitchFamily="18" charset="0"/>
              </a:defRPr>
            </a:lvl5pPr>
            <a:lvl6pPr defTabSz="1141413" eaLnBrk="0" fontAlgn="base" hangingPunct="0">
              <a:spcBef>
                <a:spcPct val="0"/>
              </a:spcBef>
              <a:spcAft>
                <a:spcPct val="0"/>
              </a:spcAft>
              <a:defRPr sz="2400">
                <a:solidFill>
                  <a:schemeClr val="tx1"/>
                </a:solidFill>
                <a:latin typeface="Times New Roman" pitchFamily="18" charset="0"/>
              </a:defRPr>
            </a:lvl6pPr>
            <a:lvl7pPr defTabSz="1141413" eaLnBrk="0" fontAlgn="base" hangingPunct="0">
              <a:spcBef>
                <a:spcPct val="0"/>
              </a:spcBef>
              <a:spcAft>
                <a:spcPct val="0"/>
              </a:spcAft>
              <a:defRPr sz="2400">
                <a:solidFill>
                  <a:schemeClr val="tx1"/>
                </a:solidFill>
                <a:latin typeface="Times New Roman" pitchFamily="18" charset="0"/>
              </a:defRPr>
            </a:lvl7pPr>
            <a:lvl8pPr defTabSz="1141413" eaLnBrk="0" fontAlgn="base" hangingPunct="0">
              <a:spcBef>
                <a:spcPct val="0"/>
              </a:spcBef>
              <a:spcAft>
                <a:spcPct val="0"/>
              </a:spcAft>
              <a:defRPr sz="2400">
                <a:solidFill>
                  <a:schemeClr val="tx1"/>
                </a:solidFill>
                <a:latin typeface="Times New Roman" pitchFamily="18" charset="0"/>
              </a:defRPr>
            </a:lvl8pPr>
            <a:lvl9pPr defTabSz="11414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The Set Cover Problem:</a:t>
            </a:r>
            <a:r>
              <a:rPr lang="en-US" sz="2000" dirty="0"/>
              <a:t>  </a:t>
            </a:r>
            <a:br>
              <a:rPr lang="en-US" sz="2000" dirty="0"/>
            </a:br>
            <a:r>
              <a:rPr lang="en-US" sz="2000" b="1" dirty="0"/>
              <a:t>Instance:</a:t>
            </a:r>
            <a:r>
              <a:rPr lang="en-US" sz="2000" dirty="0"/>
              <a:t> 	A set X = {x</a:t>
            </a:r>
            <a:r>
              <a:rPr lang="en-US" sz="2000" baseline="-25000" dirty="0"/>
              <a:t>1 </a:t>
            </a:r>
            <a:r>
              <a:rPr lang="en-US" sz="2000" dirty="0"/>
              <a:t>, x</a:t>
            </a:r>
            <a:r>
              <a:rPr lang="en-US" sz="2000" baseline="-25000" dirty="0"/>
              <a:t>2 </a:t>
            </a:r>
            <a:r>
              <a:rPr lang="en-US" sz="2000" dirty="0"/>
              <a:t>, … , </a:t>
            </a:r>
            <a:r>
              <a:rPr lang="en-US" sz="2000" dirty="0" err="1"/>
              <a:t>x</a:t>
            </a:r>
            <a:r>
              <a:rPr lang="en-US" sz="2000" baseline="-25000" dirty="0" err="1"/>
              <a:t>n</a:t>
            </a:r>
            <a:r>
              <a:rPr lang="en-US" sz="2000" dirty="0"/>
              <a:t>} and a collection S = {S</a:t>
            </a:r>
            <a:r>
              <a:rPr lang="en-US" sz="2000" baseline="-25000" dirty="0"/>
              <a:t>1 </a:t>
            </a:r>
            <a:r>
              <a:rPr lang="en-US" sz="2000" dirty="0"/>
              <a:t>, S</a:t>
            </a:r>
            <a:r>
              <a:rPr lang="en-US" sz="2000" baseline="-25000" dirty="0"/>
              <a:t>2 </a:t>
            </a:r>
            <a:r>
              <a:rPr lang="en-US" sz="2000" dirty="0"/>
              <a:t>, … , </a:t>
            </a:r>
            <a:r>
              <a:rPr lang="en-US" sz="2000" dirty="0" err="1"/>
              <a:t>S</a:t>
            </a:r>
            <a:r>
              <a:rPr lang="en-US" sz="2000" baseline="-25000" dirty="0" err="1"/>
              <a:t>m</a:t>
            </a:r>
            <a:r>
              <a:rPr lang="en-US" sz="2000" dirty="0"/>
              <a:t>} of 	subsets of X such that S covers X, i.e.,   S</a:t>
            </a:r>
            <a:r>
              <a:rPr lang="en-US" sz="2000" baseline="-25000" dirty="0"/>
              <a:t>1 </a:t>
            </a:r>
            <a:r>
              <a:rPr lang="en-US" sz="2000" dirty="0">
                <a:sym typeface="Symbol" pitchFamily="18" charset="2"/>
              </a:rPr>
              <a:t></a:t>
            </a:r>
            <a:r>
              <a:rPr lang="en-US" sz="2000" dirty="0"/>
              <a:t> S</a:t>
            </a:r>
            <a:r>
              <a:rPr lang="en-US" sz="2000" baseline="-25000" dirty="0"/>
              <a:t>2 </a:t>
            </a:r>
            <a:r>
              <a:rPr lang="en-US" sz="2000" dirty="0"/>
              <a:t> </a:t>
            </a:r>
            <a:r>
              <a:rPr lang="en-US" sz="2000" dirty="0">
                <a:sym typeface="Symbol" pitchFamily="18" charset="2"/>
              </a:rPr>
              <a:t> </a:t>
            </a:r>
            <a:r>
              <a:rPr lang="en-US" sz="2000" dirty="0"/>
              <a:t>… </a:t>
            </a:r>
            <a:r>
              <a:rPr lang="en-US" sz="2000" dirty="0">
                <a:sym typeface="Symbol" pitchFamily="18" charset="2"/>
              </a:rPr>
              <a:t> </a:t>
            </a:r>
            <a:r>
              <a:rPr lang="en-US" sz="2000" dirty="0" err="1"/>
              <a:t>S</a:t>
            </a:r>
            <a:r>
              <a:rPr lang="en-US" sz="2000" baseline="-25000" dirty="0" err="1"/>
              <a:t>m</a:t>
            </a:r>
            <a:r>
              <a:rPr lang="en-US" sz="2000" dirty="0"/>
              <a:t>= X. </a:t>
            </a:r>
            <a:br>
              <a:rPr lang="en-US" sz="2000" dirty="0"/>
            </a:br>
            <a:r>
              <a:rPr lang="en-US" sz="2000" dirty="0"/>
              <a:t>	A </a:t>
            </a:r>
            <a:r>
              <a:rPr lang="en-US" sz="2000" b="1" dirty="0">
                <a:solidFill>
                  <a:srgbClr val="CC0000"/>
                </a:solidFill>
              </a:rPr>
              <a:t>cover set</a:t>
            </a:r>
            <a:r>
              <a:rPr lang="en-US" sz="2000" dirty="0"/>
              <a:t> is any sub-collection C </a:t>
            </a:r>
            <a:r>
              <a:rPr lang="en-US" sz="2000" dirty="0">
                <a:sym typeface="Symbol" pitchFamily="18" charset="2"/>
              </a:rPr>
              <a:t> </a:t>
            </a:r>
            <a:r>
              <a:rPr lang="en-US" sz="2000" dirty="0"/>
              <a:t>S that also covers X.</a:t>
            </a:r>
            <a:br>
              <a:rPr lang="en-US" sz="2000" dirty="0"/>
            </a:br>
            <a:r>
              <a:rPr lang="en-US" sz="2000" b="1" dirty="0"/>
              <a:t>Question:</a:t>
            </a:r>
            <a:r>
              <a:rPr lang="en-US" sz="2000" dirty="0"/>
              <a:t> Given </a:t>
            </a:r>
            <a:r>
              <a:rPr lang="en-US" sz="2000" dirty="0">
                <a:sym typeface="Symbol" pitchFamily="18" charset="2"/>
              </a:rPr>
              <a:t>X, S, K</a:t>
            </a:r>
            <a:r>
              <a:rPr lang="en-US" sz="2000" dirty="0"/>
              <a:t>,  is there a cover set C of size </a:t>
            </a:r>
            <a:r>
              <a:rPr lang="en-US" sz="2000" dirty="0">
                <a:sym typeface="Symbol" pitchFamily="18" charset="2"/>
              </a:rPr>
              <a:t></a:t>
            </a:r>
            <a:r>
              <a:rPr lang="en-US" sz="2000" dirty="0"/>
              <a:t> K? </a:t>
            </a:r>
          </a:p>
        </p:txBody>
      </p:sp>
      <p:sp>
        <p:nvSpPr>
          <p:cNvPr id="126980" name="Text Box 4"/>
          <p:cNvSpPr txBox="1">
            <a:spLocks noChangeArrowheads="1"/>
          </p:cNvSpPr>
          <p:nvPr/>
        </p:nvSpPr>
        <p:spPr bwMode="auto">
          <a:xfrm>
            <a:off x="152400" y="2438400"/>
            <a:ext cx="8763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algn="l" defTabSz="1328738" eaLnBrk="0" hangingPunct="0">
              <a:defRPr sz="2400">
                <a:solidFill>
                  <a:schemeClr val="tx1"/>
                </a:solidFill>
                <a:latin typeface="Times New Roman" pitchFamily="18" charset="0"/>
              </a:defRPr>
            </a:lvl1pPr>
            <a:lvl2pPr algn="l" defTabSz="1328738" eaLnBrk="0" hangingPunct="0">
              <a:defRPr sz="2400">
                <a:solidFill>
                  <a:schemeClr val="tx1"/>
                </a:solidFill>
                <a:latin typeface="Times New Roman" pitchFamily="18" charset="0"/>
              </a:defRPr>
            </a:lvl2pPr>
            <a:lvl3pPr algn="l" defTabSz="1328738" eaLnBrk="0" hangingPunct="0">
              <a:defRPr sz="2400">
                <a:solidFill>
                  <a:schemeClr val="tx1"/>
                </a:solidFill>
                <a:latin typeface="Times New Roman" pitchFamily="18" charset="0"/>
              </a:defRPr>
            </a:lvl3pPr>
            <a:lvl4pPr algn="l" defTabSz="1328738" eaLnBrk="0" hangingPunct="0">
              <a:defRPr sz="2400">
                <a:solidFill>
                  <a:schemeClr val="tx1"/>
                </a:solidFill>
                <a:latin typeface="Times New Roman" pitchFamily="18" charset="0"/>
              </a:defRPr>
            </a:lvl4pPr>
            <a:lvl5pPr algn="l" defTabSz="1328738" eaLnBrk="0" hangingPunct="0">
              <a:defRPr sz="2400">
                <a:solidFill>
                  <a:schemeClr val="tx1"/>
                </a:solidFill>
                <a:latin typeface="Times New Roman" pitchFamily="18" charset="0"/>
              </a:defRPr>
            </a:lvl5pPr>
            <a:lvl6pPr defTabSz="1328738" eaLnBrk="0" fontAlgn="base" hangingPunct="0">
              <a:spcBef>
                <a:spcPct val="0"/>
              </a:spcBef>
              <a:spcAft>
                <a:spcPct val="0"/>
              </a:spcAft>
              <a:defRPr sz="2400">
                <a:solidFill>
                  <a:schemeClr val="tx1"/>
                </a:solidFill>
                <a:latin typeface="Times New Roman" pitchFamily="18" charset="0"/>
              </a:defRPr>
            </a:lvl6pPr>
            <a:lvl7pPr defTabSz="1328738" eaLnBrk="0" fontAlgn="base" hangingPunct="0">
              <a:spcBef>
                <a:spcPct val="0"/>
              </a:spcBef>
              <a:spcAft>
                <a:spcPct val="0"/>
              </a:spcAft>
              <a:defRPr sz="2400">
                <a:solidFill>
                  <a:schemeClr val="tx1"/>
                </a:solidFill>
                <a:latin typeface="Times New Roman" pitchFamily="18" charset="0"/>
              </a:defRPr>
            </a:lvl7pPr>
            <a:lvl8pPr defTabSz="1328738" eaLnBrk="0" fontAlgn="base" hangingPunct="0">
              <a:spcBef>
                <a:spcPct val="0"/>
              </a:spcBef>
              <a:spcAft>
                <a:spcPct val="0"/>
              </a:spcAft>
              <a:defRPr sz="2400">
                <a:solidFill>
                  <a:schemeClr val="tx1"/>
                </a:solidFill>
                <a:latin typeface="Times New Roman" pitchFamily="18" charset="0"/>
              </a:defRPr>
            </a:lvl8pPr>
            <a:lvl9pPr defTabSz="1328738"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chemeClr val="hlink"/>
                </a:solidFill>
              </a:rPr>
              <a:t>Reduction:</a:t>
            </a:r>
            <a:r>
              <a:rPr lang="en-US" sz="2000">
                <a:solidFill>
                  <a:schemeClr val="hlink"/>
                </a:solidFill>
              </a:rPr>
              <a:t>  </a:t>
            </a:r>
            <a:r>
              <a:rPr lang="en-US" sz="2000">
                <a:solidFill>
                  <a:schemeClr val="hlink"/>
                </a:solidFill>
                <a:sym typeface="Symbol" pitchFamily="18" charset="2"/>
              </a:rPr>
              <a:t></a:t>
            </a:r>
            <a:r>
              <a:rPr lang="en-US" sz="2000">
                <a:solidFill>
                  <a:schemeClr val="hlink"/>
                </a:solidFill>
              </a:rPr>
              <a:t>G</a:t>
            </a:r>
            <a:r>
              <a:rPr lang="en-US" sz="2000">
                <a:solidFill>
                  <a:schemeClr val="hlink"/>
                </a:solidFill>
                <a:sym typeface="Symbol" pitchFamily="18" charset="2"/>
              </a:rPr>
              <a:t>, K      X, S, K</a:t>
            </a:r>
            <a:br>
              <a:rPr lang="en-US" sz="2000">
                <a:solidFill>
                  <a:schemeClr val="hlink"/>
                </a:solidFill>
                <a:sym typeface="Symbol" pitchFamily="18" charset="2"/>
              </a:rPr>
            </a:br>
            <a:r>
              <a:rPr lang="en-US" sz="2000">
                <a:solidFill>
                  <a:schemeClr val="hlink"/>
                </a:solidFill>
                <a:sym typeface="Symbol" pitchFamily="18" charset="2"/>
              </a:rPr>
              <a:t>		X = E(G)  ,    </a:t>
            </a:r>
            <a:r>
              <a:rPr lang="en-US" sz="2000">
                <a:solidFill>
                  <a:schemeClr val="hlink"/>
                </a:solidFill>
              </a:rPr>
              <a:t>S = { S</a:t>
            </a:r>
            <a:r>
              <a:rPr lang="en-US" sz="2000" baseline="-25000">
                <a:solidFill>
                  <a:schemeClr val="hlink"/>
                </a:solidFill>
              </a:rPr>
              <a:t>v </a:t>
            </a:r>
            <a:r>
              <a:rPr lang="en-US" sz="2000">
                <a:solidFill>
                  <a:schemeClr val="hlink"/>
                </a:solidFill>
              </a:rPr>
              <a:t> |  v</a:t>
            </a:r>
            <a:r>
              <a:rPr lang="en-US" sz="2000">
                <a:solidFill>
                  <a:schemeClr val="hlink"/>
                </a:solidFill>
                <a:sym typeface="Symbol" pitchFamily="18" charset="2"/>
              </a:rPr>
              <a:t></a:t>
            </a:r>
            <a:r>
              <a:rPr lang="en-US" sz="2000">
                <a:solidFill>
                  <a:schemeClr val="hlink"/>
                </a:solidFill>
              </a:rPr>
              <a:t>V(G) }</a:t>
            </a:r>
          </a:p>
          <a:p>
            <a:pPr eaLnBrk="1" hangingPunct="1"/>
            <a:r>
              <a:rPr lang="en-US" sz="2000">
                <a:solidFill>
                  <a:schemeClr val="hlink"/>
                </a:solidFill>
              </a:rPr>
              <a:t>		S</a:t>
            </a:r>
            <a:r>
              <a:rPr lang="en-US" sz="2000" baseline="-25000">
                <a:solidFill>
                  <a:schemeClr val="hlink"/>
                </a:solidFill>
              </a:rPr>
              <a:t>v </a:t>
            </a:r>
            <a:r>
              <a:rPr lang="en-US" sz="2000">
                <a:solidFill>
                  <a:schemeClr val="hlink"/>
                </a:solidFill>
              </a:rPr>
              <a:t> =  { e</a:t>
            </a:r>
            <a:r>
              <a:rPr lang="en-US" sz="2000">
                <a:solidFill>
                  <a:schemeClr val="hlink"/>
                </a:solidFill>
                <a:sym typeface="Symbol" pitchFamily="18" charset="2"/>
              </a:rPr>
              <a:t></a:t>
            </a:r>
            <a:r>
              <a:rPr lang="en-US" sz="2000">
                <a:solidFill>
                  <a:schemeClr val="hlink"/>
                </a:solidFill>
              </a:rPr>
              <a:t>E(G)  |  e is incident to v in G},  for v</a:t>
            </a:r>
            <a:r>
              <a:rPr lang="en-US" sz="2000">
                <a:solidFill>
                  <a:schemeClr val="hlink"/>
                </a:solidFill>
                <a:sym typeface="Symbol" pitchFamily="18" charset="2"/>
              </a:rPr>
              <a:t></a:t>
            </a:r>
            <a:r>
              <a:rPr lang="en-US" sz="2000">
                <a:solidFill>
                  <a:schemeClr val="hlink"/>
                </a:solidFill>
              </a:rPr>
              <a:t>V(G).</a:t>
            </a:r>
          </a:p>
        </p:txBody>
      </p:sp>
      <p:grpSp>
        <p:nvGrpSpPr>
          <p:cNvPr id="127016" name="Group 40"/>
          <p:cNvGrpSpPr>
            <a:grpSpLocks/>
          </p:cNvGrpSpPr>
          <p:nvPr/>
        </p:nvGrpSpPr>
        <p:grpSpPr bwMode="auto">
          <a:xfrm>
            <a:off x="228600" y="4267201"/>
            <a:ext cx="8686800" cy="2366963"/>
            <a:chOff x="144" y="2688"/>
            <a:chExt cx="5472" cy="1491"/>
          </a:xfrm>
        </p:grpSpPr>
        <p:sp>
          <p:nvSpPr>
            <p:cNvPr id="127006" name="AutoShape 30"/>
            <p:cNvSpPr>
              <a:spLocks noChangeArrowheads="1"/>
            </p:cNvSpPr>
            <p:nvPr/>
          </p:nvSpPr>
          <p:spPr bwMode="auto">
            <a:xfrm>
              <a:off x="1776" y="3216"/>
              <a:ext cx="432" cy="144"/>
            </a:xfrm>
            <a:prstGeom prst="rightArrow">
              <a:avLst>
                <a:gd name="adj1" fmla="val 50000"/>
                <a:gd name="adj2" fmla="val 75000"/>
              </a:avLst>
            </a:prstGeom>
            <a:solidFill>
              <a:srgbClr val="FF0000"/>
            </a:solidFill>
            <a:ln w="12700">
              <a:solidFill>
                <a:srgbClr val="FF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endParaRPr lang="en-CA"/>
            </a:p>
          </p:txBody>
        </p:sp>
        <p:sp>
          <p:nvSpPr>
            <p:cNvPr id="127007" name="Text Box 31"/>
            <p:cNvSpPr txBox="1">
              <a:spLocks noChangeArrowheads="1"/>
            </p:cNvSpPr>
            <p:nvPr/>
          </p:nvSpPr>
          <p:spPr bwMode="auto">
            <a:xfrm>
              <a:off x="2592" y="2688"/>
              <a:ext cx="3024" cy="122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lvl1pPr algn="l" defTabSz="1008063" eaLnBrk="0" hangingPunct="0">
                <a:defRPr sz="2400">
                  <a:solidFill>
                    <a:schemeClr val="tx1"/>
                  </a:solidFill>
                  <a:latin typeface="Times New Roman" pitchFamily="18" charset="0"/>
                </a:defRPr>
              </a:lvl1pPr>
              <a:lvl2pPr algn="l" defTabSz="1008063" eaLnBrk="0" hangingPunct="0">
                <a:defRPr sz="2400">
                  <a:solidFill>
                    <a:schemeClr val="tx1"/>
                  </a:solidFill>
                  <a:latin typeface="Times New Roman" pitchFamily="18" charset="0"/>
                </a:defRPr>
              </a:lvl2pPr>
              <a:lvl3pPr algn="l" defTabSz="1008063" eaLnBrk="0" hangingPunct="0">
                <a:defRPr sz="2400">
                  <a:solidFill>
                    <a:schemeClr val="tx1"/>
                  </a:solidFill>
                  <a:latin typeface="Times New Roman" pitchFamily="18" charset="0"/>
                </a:defRPr>
              </a:lvl3pPr>
              <a:lvl4pPr algn="l" defTabSz="1008063" eaLnBrk="0" hangingPunct="0">
                <a:defRPr sz="2400">
                  <a:solidFill>
                    <a:schemeClr val="tx1"/>
                  </a:solidFill>
                  <a:latin typeface="Times New Roman" pitchFamily="18" charset="0"/>
                </a:defRPr>
              </a:lvl4pPr>
              <a:lvl5pPr algn="l" defTabSz="1008063" eaLnBrk="0" hangingPunct="0">
                <a:defRPr sz="2400">
                  <a:solidFill>
                    <a:schemeClr val="tx1"/>
                  </a:solidFill>
                  <a:latin typeface="Times New Roman" pitchFamily="18" charset="0"/>
                </a:defRPr>
              </a:lvl5pPr>
              <a:lvl6pPr defTabSz="1008063" eaLnBrk="0" fontAlgn="base" hangingPunct="0">
                <a:spcBef>
                  <a:spcPct val="0"/>
                </a:spcBef>
                <a:spcAft>
                  <a:spcPct val="0"/>
                </a:spcAft>
                <a:defRPr sz="2400">
                  <a:solidFill>
                    <a:schemeClr val="tx1"/>
                  </a:solidFill>
                  <a:latin typeface="Times New Roman" pitchFamily="18" charset="0"/>
                </a:defRPr>
              </a:lvl6pPr>
              <a:lvl7pPr defTabSz="1008063" eaLnBrk="0" fontAlgn="base" hangingPunct="0">
                <a:spcBef>
                  <a:spcPct val="0"/>
                </a:spcBef>
                <a:spcAft>
                  <a:spcPct val="0"/>
                </a:spcAft>
                <a:defRPr sz="2400">
                  <a:solidFill>
                    <a:schemeClr val="tx1"/>
                  </a:solidFill>
                  <a:latin typeface="Times New Roman" pitchFamily="18" charset="0"/>
                </a:defRPr>
              </a:lvl7pPr>
              <a:lvl8pPr defTabSz="1008063" eaLnBrk="0" fontAlgn="base" hangingPunct="0">
                <a:spcBef>
                  <a:spcPct val="0"/>
                </a:spcBef>
                <a:spcAft>
                  <a:spcPct val="0"/>
                </a:spcAft>
                <a:defRPr sz="2400">
                  <a:solidFill>
                    <a:schemeClr val="tx1"/>
                  </a:solidFill>
                  <a:latin typeface="Times New Roman" pitchFamily="18" charset="0"/>
                </a:defRPr>
              </a:lvl8pPr>
              <a:lvl9pPr defTabSz="100806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chemeClr val="hlink"/>
                  </a:solidFill>
                </a:rPr>
                <a:t>X = {e</a:t>
              </a:r>
              <a:r>
                <a:rPr lang="en-US" baseline="-25000">
                  <a:solidFill>
                    <a:schemeClr val="hlink"/>
                  </a:solidFill>
                </a:rPr>
                <a:t>1 </a:t>
              </a:r>
              <a:r>
                <a:rPr lang="en-US">
                  <a:solidFill>
                    <a:schemeClr val="hlink"/>
                  </a:solidFill>
                </a:rPr>
                <a:t>, e</a:t>
              </a:r>
              <a:r>
                <a:rPr lang="en-US" baseline="-25000">
                  <a:solidFill>
                    <a:schemeClr val="hlink"/>
                  </a:solidFill>
                </a:rPr>
                <a:t>2 </a:t>
              </a:r>
              <a:r>
                <a:rPr lang="en-US">
                  <a:solidFill>
                    <a:schemeClr val="hlink"/>
                  </a:solidFill>
                </a:rPr>
                <a:t>, e</a:t>
              </a:r>
              <a:r>
                <a:rPr lang="en-US" baseline="-25000">
                  <a:solidFill>
                    <a:schemeClr val="hlink"/>
                  </a:solidFill>
                </a:rPr>
                <a:t>3 </a:t>
              </a:r>
              <a:r>
                <a:rPr lang="en-US">
                  <a:solidFill>
                    <a:schemeClr val="hlink"/>
                  </a:solidFill>
                </a:rPr>
                <a:t>, e</a:t>
              </a:r>
              <a:r>
                <a:rPr lang="en-US" baseline="-25000">
                  <a:solidFill>
                    <a:schemeClr val="hlink"/>
                  </a:solidFill>
                </a:rPr>
                <a:t>4 </a:t>
              </a:r>
              <a:r>
                <a:rPr lang="en-US">
                  <a:solidFill>
                    <a:schemeClr val="hlink"/>
                  </a:solidFill>
                </a:rPr>
                <a:t>, e</a:t>
              </a:r>
              <a:r>
                <a:rPr lang="en-US" baseline="-25000">
                  <a:solidFill>
                    <a:schemeClr val="hlink"/>
                  </a:solidFill>
                </a:rPr>
                <a:t>5 </a:t>
              </a:r>
              <a:r>
                <a:rPr lang="en-US">
                  <a:solidFill>
                    <a:schemeClr val="hlink"/>
                  </a:solidFill>
                </a:rPr>
                <a:t>, e</a:t>
              </a:r>
              <a:r>
                <a:rPr lang="en-US" baseline="-25000">
                  <a:solidFill>
                    <a:schemeClr val="hlink"/>
                  </a:solidFill>
                </a:rPr>
                <a:t>6</a:t>
              </a:r>
              <a:r>
                <a:rPr lang="en-US">
                  <a:solidFill>
                    <a:schemeClr val="hlink"/>
                  </a:solidFill>
                </a:rPr>
                <a:t>}</a:t>
              </a:r>
            </a:p>
            <a:p>
              <a:pPr eaLnBrk="1" hangingPunct="1"/>
              <a:r>
                <a:rPr lang="en-US">
                  <a:solidFill>
                    <a:schemeClr val="hlink"/>
                  </a:solidFill>
                </a:rPr>
                <a:t>S = {S</a:t>
              </a:r>
              <a:r>
                <a:rPr lang="en-US" baseline="-25000">
                  <a:solidFill>
                    <a:schemeClr val="hlink"/>
                  </a:solidFill>
                </a:rPr>
                <a:t>1 </a:t>
              </a:r>
              <a:r>
                <a:rPr lang="en-US">
                  <a:solidFill>
                    <a:schemeClr val="hlink"/>
                  </a:solidFill>
                </a:rPr>
                <a:t>, S</a:t>
              </a:r>
              <a:r>
                <a:rPr lang="en-US" baseline="-25000">
                  <a:solidFill>
                    <a:schemeClr val="hlink"/>
                  </a:solidFill>
                </a:rPr>
                <a:t>2 </a:t>
              </a:r>
              <a:r>
                <a:rPr lang="en-US">
                  <a:solidFill>
                    <a:schemeClr val="hlink"/>
                  </a:solidFill>
                </a:rPr>
                <a:t>, S</a:t>
              </a:r>
              <a:r>
                <a:rPr lang="en-US" baseline="-25000">
                  <a:solidFill>
                    <a:schemeClr val="hlink"/>
                  </a:solidFill>
                </a:rPr>
                <a:t>3 </a:t>
              </a:r>
              <a:r>
                <a:rPr lang="en-US">
                  <a:solidFill>
                    <a:schemeClr val="hlink"/>
                  </a:solidFill>
                </a:rPr>
                <a:t>, S</a:t>
              </a:r>
              <a:r>
                <a:rPr lang="en-US" baseline="-25000">
                  <a:solidFill>
                    <a:schemeClr val="hlink"/>
                  </a:solidFill>
                </a:rPr>
                <a:t>4 </a:t>
              </a:r>
              <a:r>
                <a:rPr lang="en-US">
                  <a:solidFill>
                    <a:schemeClr val="hlink"/>
                  </a:solidFill>
                </a:rPr>
                <a:t>, S</a:t>
              </a:r>
              <a:r>
                <a:rPr lang="en-US" baseline="-25000">
                  <a:solidFill>
                    <a:schemeClr val="hlink"/>
                  </a:solidFill>
                </a:rPr>
                <a:t>5</a:t>
              </a:r>
              <a:r>
                <a:rPr lang="en-US">
                  <a:solidFill>
                    <a:schemeClr val="hlink"/>
                  </a:solidFill>
                </a:rPr>
                <a:t>}</a:t>
              </a:r>
            </a:p>
            <a:p>
              <a:pPr eaLnBrk="1" hangingPunct="1"/>
              <a:r>
                <a:rPr lang="en-US">
                  <a:solidFill>
                    <a:srgbClr val="CC0000"/>
                  </a:solidFill>
                </a:rPr>
                <a:t>S</a:t>
              </a:r>
              <a:r>
                <a:rPr lang="en-US" baseline="-25000">
                  <a:solidFill>
                    <a:srgbClr val="CC0000"/>
                  </a:solidFill>
                </a:rPr>
                <a:t>1 </a:t>
              </a:r>
              <a:r>
                <a:rPr lang="en-US">
                  <a:solidFill>
                    <a:srgbClr val="CC0000"/>
                  </a:solidFill>
                </a:rPr>
                <a:t>= {e</a:t>
              </a:r>
              <a:r>
                <a:rPr lang="en-US" baseline="-25000">
                  <a:solidFill>
                    <a:srgbClr val="CC0000"/>
                  </a:solidFill>
                </a:rPr>
                <a:t>1 </a:t>
              </a:r>
              <a:r>
                <a:rPr lang="en-US">
                  <a:solidFill>
                    <a:srgbClr val="CC0000"/>
                  </a:solidFill>
                </a:rPr>
                <a:t>, e</a:t>
              </a:r>
              <a:r>
                <a:rPr lang="en-US" baseline="-25000">
                  <a:solidFill>
                    <a:srgbClr val="CC0000"/>
                  </a:solidFill>
                </a:rPr>
                <a:t>3 </a:t>
              </a:r>
              <a:r>
                <a:rPr lang="en-US">
                  <a:solidFill>
                    <a:srgbClr val="CC0000"/>
                  </a:solidFill>
                </a:rPr>
                <a:t>, e</a:t>
              </a:r>
              <a:r>
                <a:rPr lang="en-US" baseline="-25000">
                  <a:solidFill>
                    <a:srgbClr val="CC0000"/>
                  </a:solidFill>
                </a:rPr>
                <a:t>5 </a:t>
              </a:r>
              <a:r>
                <a:rPr lang="en-US">
                  <a:solidFill>
                    <a:srgbClr val="CC0000"/>
                  </a:solidFill>
                </a:rPr>
                <a:t>, e</a:t>
              </a:r>
              <a:r>
                <a:rPr lang="en-US" baseline="-25000">
                  <a:solidFill>
                    <a:srgbClr val="CC0000"/>
                  </a:solidFill>
                </a:rPr>
                <a:t>6</a:t>
              </a:r>
              <a:r>
                <a:rPr lang="en-US">
                  <a:solidFill>
                    <a:srgbClr val="CC0000"/>
                  </a:solidFill>
                </a:rPr>
                <a:t>} ,	S</a:t>
              </a:r>
              <a:r>
                <a:rPr lang="en-US" baseline="-25000">
                  <a:solidFill>
                    <a:srgbClr val="CC0000"/>
                  </a:solidFill>
                </a:rPr>
                <a:t>4 </a:t>
              </a:r>
              <a:r>
                <a:rPr lang="en-US">
                  <a:solidFill>
                    <a:srgbClr val="CC0000"/>
                  </a:solidFill>
                </a:rPr>
                <a:t>= {e</a:t>
              </a:r>
              <a:r>
                <a:rPr lang="en-US" baseline="-25000">
                  <a:solidFill>
                    <a:srgbClr val="CC0000"/>
                  </a:solidFill>
                </a:rPr>
                <a:t>4 </a:t>
              </a:r>
              <a:r>
                <a:rPr lang="en-US">
                  <a:solidFill>
                    <a:srgbClr val="CC0000"/>
                  </a:solidFill>
                </a:rPr>
                <a:t>, e</a:t>
              </a:r>
              <a:r>
                <a:rPr lang="en-US" baseline="-25000">
                  <a:solidFill>
                    <a:srgbClr val="CC0000"/>
                  </a:solidFill>
                </a:rPr>
                <a:t>5</a:t>
              </a:r>
              <a:r>
                <a:rPr lang="en-US">
                  <a:solidFill>
                    <a:srgbClr val="CC0000"/>
                  </a:solidFill>
                </a:rPr>
                <a:t>}</a:t>
              </a:r>
            </a:p>
            <a:p>
              <a:pPr eaLnBrk="1" hangingPunct="1"/>
              <a:r>
                <a:rPr lang="en-US">
                  <a:solidFill>
                    <a:srgbClr val="CC0000"/>
                  </a:solidFill>
                </a:rPr>
                <a:t>S</a:t>
              </a:r>
              <a:r>
                <a:rPr lang="en-US" baseline="-25000">
                  <a:solidFill>
                    <a:srgbClr val="CC0000"/>
                  </a:solidFill>
                </a:rPr>
                <a:t>2 </a:t>
              </a:r>
              <a:r>
                <a:rPr lang="en-US">
                  <a:solidFill>
                    <a:srgbClr val="CC0000"/>
                  </a:solidFill>
                </a:rPr>
                <a:t>= {e</a:t>
              </a:r>
              <a:r>
                <a:rPr lang="en-US" baseline="-25000">
                  <a:solidFill>
                    <a:srgbClr val="CC0000"/>
                  </a:solidFill>
                </a:rPr>
                <a:t>2 </a:t>
              </a:r>
              <a:r>
                <a:rPr lang="en-US">
                  <a:solidFill>
                    <a:srgbClr val="CC0000"/>
                  </a:solidFill>
                </a:rPr>
                <a:t>, e</a:t>
              </a:r>
              <a:r>
                <a:rPr lang="en-US" baseline="-25000">
                  <a:solidFill>
                    <a:srgbClr val="CC0000"/>
                  </a:solidFill>
                </a:rPr>
                <a:t>3 </a:t>
              </a:r>
              <a:r>
                <a:rPr lang="en-US">
                  <a:solidFill>
                    <a:srgbClr val="CC0000"/>
                  </a:solidFill>
                </a:rPr>
                <a:t>, e</a:t>
              </a:r>
              <a:r>
                <a:rPr lang="en-US" baseline="-25000">
                  <a:solidFill>
                    <a:srgbClr val="CC0000"/>
                  </a:solidFill>
                </a:rPr>
                <a:t>4</a:t>
              </a:r>
              <a:r>
                <a:rPr lang="en-US">
                  <a:solidFill>
                    <a:srgbClr val="CC0000"/>
                  </a:solidFill>
                </a:rPr>
                <a:t>} ,	S</a:t>
              </a:r>
              <a:r>
                <a:rPr lang="en-US" baseline="-25000">
                  <a:solidFill>
                    <a:srgbClr val="CC0000"/>
                  </a:solidFill>
                </a:rPr>
                <a:t>5 </a:t>
              </a:r>
              <a:r>
                <a:rPr lang="en-US">
                  <a:solidFill>
                    <a:srgbClr val="CC0000"/>
                  </a:solidFill>
                </a:rPr>
                <a:t>= {e</a:t>
              </a:r>
              <a:r>
                <a:rPr lang="en-US" baseline="-25000">
                  <a:solidFill>
                    <a:srgbClr val="CC0000"/>
                  </a:solidFill>
                </a:rPr>
                <a:t>6</a:t>
              </a:r>
              <a:r>
                <a:rPr lang="en-US">
                  <a:solidFill>
                    <a:srgbClr val="CC0000"/>
                  </a:solidFill>
                </a:rPr>
                <a:t>}</a:t>
              </a:r>
            </a:p>
            <a:p>
              <a:pPr eaLnBrk="1" hangingPunct="1"/>
              <a:r>
                <a:rPr lang="en-US">
                  <a:solidFill>
                    <a:srgbClr val="CC0000"/>
                  </a:solidFill>
                </a:rPr>
                <a:t>S</a:t>
              </a:r>
              <a:r>
                <a:rPr lang="en-US" baseline="-25000">
                  <a:solidFill>
                    <a:srgbClr val="CC0000"/>
                  </a:solidFill>
                </a:rPr>
                <a:t>3 </a:t>
              </a:r>
              <a:r>
                <a:rPr lang="en-US">
                  <a:solidFill>
                    <a:srgbClr val="CC0000"/>
                  </a:solidFill>
                </a:rPr>
                <a:t>= {e</a:t>
              </a:r>
              <a:r>
                <a:rPr lang="en-US" baseline="-25000">
                  <a:solidFill>
                    <a:srgbClr val="CC0000"/>
                  </a:solidFill>
                </a:rPr>
                <a:t>1 </a:t>
              </a:r>
              <a:r>
                <a:rPr lang="en-US">
                  <a:solidFill>
                    <a:srgbClr val="CC0000"/>
                  </a:solidFill>
                </a:rPr>
                <a:t>, e</a:t>
              </a:r>
              <a:r>
                <a:rPr lang="en-US" baseline="-25000">
                  <a:solidFill>
                    <a:srgbClr val="CC0000"/>
                  </a:solidFill>
                </a:rPr>
                <a:t>2</a:t>
              </a:r>
              <a:r>
                <a:rPr lang="en-US">
                  <a:solidFill>
                    <a:srgbClr val="CC0000"/>
                  </a:solidFill>
                </a:rPr>
                <a:t>}</a:t>
              </a:r>
            </a:p>
          </p:txBody>
        </p:sp>
        <p:grpSp>
          <p:nvGrpSpPr>
            <p:cNvPr id="127010" name="Group 34"/>
            <p:cNvGrpSpPr>
              <a:grpSpLocks/>
            </p:cNvGrpSpPr>
            <p:nvPr/>
          </p:nvGrpSpPr>
          <p:grpSpPr bwMode="auto">
            <a:xfrm>
              <a:off x="336" y="2688"/>
              <a:ext cx="1103" cy="1120"/>
              <a:chOff x="528" y="2832"/>
              <a:chExt cx="1103" cy="1120"/>
            </a:xfrm>
          </p:grpSpPr>
          <p:sp>
            <p:nvSpPr>
              <p:cNvPr id="127008" name="Line 32"/>
              <p:cNvSpPr>
                <a:spLocks noChangeShapeType="1"/>
              </p:cNvSpPr>
              <p:nvPr/>
            </p:nvSpPr>
            <p:spPr bwMode="auto">
              <a:xfrm>
                <a:off x="768" y="3360"/>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6996" name="Line 20"/>
              <p:cNvSpPr>
                <a:spLocks noChangeShapeType="1"/>
              </p:cNvSpPr>
              <p:nvPr/>
            </p:nvSpPr>
            <p:spPr bwMode="auto">
              <a:xfrm flipH="1">
                <a:off x="720" y="2928"/>
                <a:ext cx="33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6997" name="Line 21"/>
              <p:cNvSpPr>
                <a:spLocks noChangeShapeType="1"/>
              </p:cNvSpPr>
              <p:nvPr/>
            </p:nvSpPr>
            <p:spPr bwMode="auto">
              <a:xfrm>
                <a:off x="720" y="3360"/>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6998" name="Line 22"/>
              <p:cNvSpPr>
                <a:spLocks noChangeShapeType="1"/>
              </p:cNvSpPr>
              <p:nvPr/>
            </p:nvSpPr>
            <p:spPr bwMode="auto">
              <a:xfrm flipV="1">
                <a:off x="720" y="3360"/>
                <a:ext cx="72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6999" name="Line 23"/>
              <p:cNvSpPr>
                <a:spLocks noChangeShapeType="1"/>
              </p:cNvSpPr>
              <p:nvPr/>
            </p:nvSpPr>
            <p:spPr bwMode="auto">
              <a:xfrm>
                <a:off x="1056" y="2928"/>
                <a:ext cx="384"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endParaRPr lang="en-CA"/>
              </a:p>
            </p:txBody>
          </p:sp>
          <p:sp>
            <p:nvSpPr>
              <p:cNvPr id="127000" name="Line 24"/>
              <p:cNvSpPr>
                <a:spLocks noChangeShapeType="1"/>
              </p:cNvSpPr>
              <p:nvPr/>
            </p:nvSpPr>
            <p:spPr bwMode="auto">
              <a:xfrm flipH="1">
                <a:off x="1440" y="3360"/>
                <a:ext cx="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spAutoFit/>
              </a:bodyPr>
              <a:lstStyle/>
              <a:p>
                <a:endParaRPr lang="en-CA"/>
              </a:p>
            </p:txBody>
          </p:sp>
          <p:sp>
            <p:nvSpPr>
              <p:cNvPr id="126991" name="Oval 15"/>
              <p:cNvSpPr>
                <a:spLocks noChangeArrowheads="1"/>
              </p:cNvSpPr>
              <p:nvPr/>
            </p:nvSpPr>
            <p:spPr bwMode="auto">
              <a:xfrm>
                <a:off x="629" y="3255"/>
                <a:ext cx="230" cy="208"/>
              </a:xfrm>
              <a:prstGeom prst="ellipse">
                <a:avLst/>
              </a:prstGeom>
              <a:solidFill>
                <a:schemeClr val="accent2">
                  <a:lumMod val="60000"/>
                  <a:lumOff val="40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80000"/>
                  </a:lnSpc>
                </a:pPr>
                <a:r>
                  <a:rPr lang="en-US" sz="1800" b="1" dirty="0"/>
                  <a:t>2</a:t>
                </a:r>
              </a:p>
            </p:txBody>
          </p:sp>
          <p:sp>
            <p:nvSpPr>
              <p:cNvPr id="126993" name="Oval 17"/>
              <p:cNvSpPr>
                <a:spLocks noChangeArrowheads="1"/>
              </p:cNvSpPr>
              <p:nvPr/>
            </p:nvSpPr>
            <p:spPr bwMode="auto">
              <a:xfrm>
                <a:off x="1296" y="3264"/>
                <a:ext cx="230" cy="208"/>
              </a:xfrm>
              <a:prstGeom prst="ellipse">
                <a:avLst/>
              </a:prstGeom>
              <a:solidFill>
                <a:schemeClr val="accent2">
                  <a:lumMod val="60000"/>
                  <a:lumOff val="40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80000"/>
                  </a:lnSpc>
                </a:pPr>
                <a:r>
                  <a:rPr lang="en-US" sz="1800" b="1"/>
                  <a:t>1</a:t>
                </a:r>
              </a:p>
            </p:txBody>
          </p:sp>
          <p:sp>
            <p:nvSpPr>
              <p:cNvPr id="126994" name="Oval 18"/>
              <p:cNvSpPr>
                <a:spLocks noChangeArrowheads="1"/>
              </p:cNvSpPr>
              <p:nvPr/>
            </p:nvSpPr>
            <p:spPr bwMode="auto">
              <a:xfrm>
                <a:off x="624" y="3744"/>
                <a:ext cx="230" cy="208"/>
              </a:xfrm>
              <a:prstGeom prst="ellipse">
                <a:avLst/>
              </a:prstGeom>
              <a:solidFill>
                <a:schemeClr val="accent3">
                  <a:lumMod val="8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80000"/>
                  </a:lnSpc>
                </a:pPr>
                <a:r>
                  <a:rPr lang="en-US" sz="1800" b="1" dirty="0"/>
                  <a:t>4</a:t>
                </a:r>
              </a:p>
            </p:txBody>
          </p:sp>
          <p:sp>
            <p:nvSpPr>
              <p:cNvPr id="126995" name="Oval 19"/>
              <p:cNvSpPr>
                <a:spLocks noChangeArrowheads="1"/>
              </p:cNvSpPr>
              <p:nvPr/>
            </p:nvSpPr>
            <p:spPr bwMode="auto">
              <a:xfrm>
                <a:off x="1296" y="3744"/>
                <a:ext cx="230" cy="208"/>
              </a:xfrm>
              <a:prstGeom prst="ellipse">
                <a:avLst/>
              </a:prstGeom>
              <a:solidFill>
                <a:schemeClr val="accent3">
                  <a:lumMod val="8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80000"/>
                  </a:lnSpc>
                </a:pPr>
                <a:r>
                  <a:rPr lang="en-US" sz="1800" b="1" dirty="0"/>
                  <a:t>5</a:t>
                </a:r>
              </a:p>
            </p:txBody>
          </p:sp>
          <p:sp>
            <p:nvSpPr>
              <p:cNvPr id="126992" name="Oval 16"/>
              <p:cNvSpPr>
                <a:spLocks noChangeArrowheads="1"/>
              </p:cNvSpPr>
              <p:nvPr/>
            </p:nvSpPr>
            <p:spPr bwMode="auto">
              <a:xfrm>
                <a:off x="960" y="2832"/>
                <a:ext cx="230" cy="208"/>
              </a:xfrm>
              <a:prstGeom prst="ellipse">
                <a:avLst/>
              </a:prstGeom>
              <a:solidFill>
                <a:schemeClr val="accent3">
                  <a:lumMod val="8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80000"/>
                  </a:lnSpc>
                </a:pPr>
                <a:r>
                  <a:rPr lang="en-US" sz="1800" b="1" dirty="0"/>
                  <a:t>3</a:t>
                </a:r>
              </a:p>
            </p:txBody>
          </p:sp>
          <p:sp>
            <p:nvSpPr>
              <p:cNvPr id="127001" name="Text Box 25"/>
              <p:cNvSpPr txBox="1">
                <a:spLocks noChangeArrowheads="1"/>
              </p:cNvSpPr>
              <p:nvPr/>
            </p:nvSpPr>
            <p:spPr bwMode="auto">
              <a:xfrm>
                <a:off x="1200" y="2976"/>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t>
                </a:r>
                <a:r>
                  <a:rPr lang="en-US" sz="2000" baseline="-25000"/>
                  <a:t>1</a:t>
                </a:r>
              </a:p>
            </p:txBody>
          </p:sp>
          <p:sp>
            <p:nvSpPr>
              <p:cNvPr id="127002" name="Text Box 26"/>
              <p:cNvSpPr txBox="1">
                <a:spLocks noChangeArrowheads="1"/>
              </p:cNvSpPr>
              <p:nvPr/>
            </p:nvSpPr>
            <p:spPr bwMode="auto">
              <a:xfrm>
                <a:off x="672" y="2928"/>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t>
                </a:r>
                <a:r>
                  <a:rPr lang="en-US" sz="2000" baseline="-25000"/>
                  <a:t>2</a:t>
                </a:r>
              </a:p>
            </p:txBody>
          </p:sp>
          <p:sp>
            <p:nvSpPr>
              <p:cNvPr id="127003" name="Text Box 27"/>
              <p:cNvSpPr txBox="1">
                <a:spLocks noChangeArrowheads="1"/>
              </p:cNvSpPr>
              <p:nvPr/>
            </p:nvSpPr>
            <p:spPr bwMode="auto">
              <a:xfrm>
                <a:off x="528" y="3456"/>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t>
                </a:r>
                <a:r>
                  <a:rPr lang="en-US" sz="2000" baseline="-25000"/>
                  <a:t>4</a:t>
                </a:r>
              </a:p>
            </p:txBody>
          </p:sp>
          <p:sp>
            <p:nvSpPr>
              <p:cNvPr id="127004" name="Text Box 28"/>
              <p:cNvSpPr txBox="1">
                <a:spLocks noChangeArrowheads="1"/>
              </p:cNvSpPr>
              <p:nvPr/>
            </p:nvSpPr>
            <p:spPr bwMode="auto">
              <a:xfrm>
                <a:off x="912" y="3360"/>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t>
                </a:r>
                <a:r>
                  <a:rPr lang="en-US" sz="2000" baseline="-25000"/>
                  <a:t>5</a:t>
                </a:r>
              </a:p>
            </p:txBody>
          </p:sp>
          <p:sp>
            <p:nvSpPr>
              <p:cNvPr id="127005" name="Text Box 29"/>
              <p:cNvSpPr txBox="1">
                <a:spLocks noChangeArrowheads="1"/>
              </p:cNvSpPr>
              <p:nvPr/>
            </p:nvSpPr>
            <p:spPr bwMode="auto">
              <a:xfrm>
                <a:off x="1392" y="3456"/>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t>
                </a:r>
                <a:r>
                  <a:rPr lang="en-US" sz="2000" baseline="-25000"/>
                  <a:t>6</a:t>
                </a:r>
              </a:p>
            </p:txBody>
          </p:sp>
          <p:sp>
            <p:nvSpPr>
              <p:cNvPr id="127009" name="Rectangle 33"/>
              <p:cNvSpPr>
                <a:spLocks noChangeArrowheads="1"/>
              </p:cNvSpPr>
              <p:nvPr/>
            </p:nvSpPr>
            <p:spPr bwMode="auto">
              <a:xfrm>
                <a:off x="960" y="3120"/>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000"/>
                  <a:t>e</a:t>
                </a:r>
                <a:r>
                  <a:rPr lang="en-US" sz="2000" baseline="-25000"/>
                  <a:t>3</a:t>
                </a:r>
              </a:p>
            </p:txBody>
          </p:sp>
        </p:grpSp>
        <p:sp>
          <p:nvSpPr>
            <p:cNvPr id="127011" name="Text Box 35"/>
            <p:cNvSpPr txBox="1">
              <a:spLocks noChangeArrowheads="1"/>
            </p:cNvSpPr>
            <p:nvPr/>
          </p:nvSpPr>
          <p:spPr bwMode="auto">
            <a:xfrm>
              <a:off x="144" y="3888"/>
              <a:ext cx="201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46800">
              <a:spAutoFit/>
            </a:bodyPr>
            <a:lstStyle/>
            <a:p>
              <a:r>
                <a:rPr lang="en-US" sz="2000" dirty="0">
                  <a:solidFill>
                    <a:schemeClr val="accent2"/>
                  </a:solidFill>
                </a:rPr>
                <a:t>{1, 2}</a:t>
              </a:r>
              <a:r>
                <a:rPr lang="en-US" sz="2000" dirty="0">
                  <a:solidFill>
                    <a:srgbClr val="CC0000"/>
                  </a:solidFill>
                </a:rPr>
                <a:t> is a vertex cover in G</a:t>
              </a:r>
            </a:p>
          </p:txBody>
        </p:sp>
        <p:sp>
          <p:nvSpPr>
            <p:cNvPr id="127012" name="Rectangle 36"/>
            <p:cNvSpPr>
              <a:spLocks noChangeArrowheads="1"/>
            </p:cNvSpPr>
            <p:nvPr/>
          </p:nvSpPr>
          <p:spPr bwMode="auto">
            <a:xfrm>
              <a:off x="2966" y="3888"/>
              <a:ext cx="22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dirty="0">
                  <a:solidFill>
                    <a:schemeClr val="accent2"/>
                  </a:solidFill>
                </a:rPr>
                <a:t>{S</a:t>
              </a:r>
              <a:r>
                <a:rPr lang="en-US" baseline="-25000" dirty="0">
                  <a:solidFill>
                    <a:schemeClr val="accent2"/>
                  </a:solidFill>
                </a:rPr>
                <a:t>1 </a:t>
              </a:r>
              <a:r>
                <a:rPr lang="en-US" dirty="0">
                  <a:solidFill>
                    <a:schemeClr val="accent2"/>
                  </a:solidFill>
                </a:rPr>
                <a:t>, S</a:t>
              </a:r>
              <a:r>
                <a:rPr lang="en-US" baseline="-25000" dirty="0">
                  <a:solidFill>
                    <a:schemeClr val="accent2"/>
                  </a:solidFill>
                </a:rPr>
                <a:t>2</a:t>
              </a:r>
              <a:r>
                <a:rPr lang="en-US" dirty="0">
                  <a:solidFill>
                    <a:schemeClr val="accent2"/>
                  </a:solidFill>
                </a:rPr>
                <a:t>} </a:t>
              </a:r>
              <a:r>
                <a:rPr lang="en-US" dirty="0">
                  <a:solidFill>
                    <a:srgbClr val="CC0000"/>
                  </a:solidFill>
                </a:rPr>
                <a:t>is a set cover of X</a:t>
              </a:r>
            </a:p>
          </p:txBody>
        </p:sp>
      </p:grpSp>
      <p:sp>
        <p:nvSpPr>
          <p:cNvPr id="127013" name="Rectangle 37"/>
          <p:cNvSpPr>
            <a:spLocks noChangeArrowheads="1"/>
          </p:cNvSpPr>
          <p:nvPr/>
        </p:nvSpPr>
        <p:spPr bwMode="auto">
          <a:xfrm>
            <a:off x="228600" y="3505200"/>
            <a:ext cx="8686800" cy="415925"/>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p>
            <a:r>
              <a:rPr lang="en-US" sz="2000" dirty="0"/>
              <a:t>G has a vertex cover of size </a:t>
            </a:r>
            <a:r>
              <a:rPr lang="en-US" sz="2000" dirty="0">
                <a:sym typeface="Symbol" pitchFamily="18" charset="2"/>
              </a:rPr>
              <a:t></a:t>
            </a:r>
            <a:r>
              <a:rPr lang="en-US" sz="2000" dirty="0"/>
              <a:t> K  </a:t>
            </a:r>
            <a:r>
              <a:rPr lang="en-US" sz="2000" dirty="0">
                <a:sym typeface="Symbol" pitchFamily="18" charset="2"/>
              </a:rPr>
              <a:t>  X, S has a set cover of size  K.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p:cTn id="7" dur="500" fill="hold"/>
                                        <p:tgtEl>
                                          <p:spTgt spid="126978"/>
                                        </p:tgtEl>
                                        <p:attrNameLst>
                                          <p:attrName>ppt_w</p:attrName>
                                        </p:attrNameLst>
                                      </p:cBhvr>
                                      <p:tavLst>
                                        <p:tav tm="0">
                                          <p:val>
                                            <p:fltVal val="0"/>
                                          </p:val>
                                        </p:tav>
                                        <p:tav tm="100000">
                                          <p:val>
                                            <p:strVal val="#ppt_w"/>
                                          </p:val>
                                        </p:tav>
                                      </p:tavLst>
                                    </p:anim>
                                    <p:anim calcmode="lin" valueType="num">
                                      <p:cBhvr>
                                        <p:cTn id="8" dur="500" fill="hold"/>
                                        <p:tgtEl>
                                          <p:spTgt spid="12697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6979"/>
                                        </p:tgtEl>
                                        <p:attrNameLst>
                                          <p:attrName>style.visibility</p:attrName>
                                        </p:attrNameLst>
                                      </p:cBhvr>
                                      <p:to>
                                        <p:strVal val="visible"/>
                                      </p:to>
                                    </p:set>
                                    <p:animEffect transition="in" filter="wipe(up)">
                                      <p:cBhvr>
                                        <p:cTn id="13" dur="500"/>
                                        <p:tgtEl>
                                          <p:spTgt spid="1269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6980"/>
                                        </p:tgtEl>
                                        <p:attrNameLst>
                                          <p:attrName>style.visibility</p:attrName>
                                        </p:attrNameLst>
                                      </p:cBhvr>
                                      <p:to>
                                        <p:strVal val="visible"/>
                                      </p:to>
                                    </p:set>
                                    <p:animEffect transition="in" filter="wipe(left)">
                                      <p:cBhvr>
                                        <p:cTn id="18" dur="500"/>
                                        <p:tgtEl>
                                          <p:spTgt spid="1269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7013"/>
                                        </p:tgtEl>
                                        <p:attrNameLst>
                                          <p:attrName>style.visibility</p:attrName>
                                        </p:attrNameLst>
                                      </p:cBhvr>
                                      <p:to>
                                        <p:strVal val="visible"/>
                                      </p:to>
                                    </p:set>
                                    <p:animEffect transition="in" filter="wipe(left)">
                                      <p:cBhvr>
                                        <p:cTn id="23" dur="500"/>
                                        <p:tgtEl>
                                          <p:spTgt spid="1270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27016"/>
                                        </p:tgtEl>
                                        <p:attrNameLst>
                                          <p:attrName>style.visibility</p:attrName>
                                        </p:attrNameLst>
                                      </p:cBhvr>
                                      <p:to>
                                        <p:strVal val="visible"/>
                                      </p:to>
                                    </p:set>
                                    <p:animEffect transition="in" filter="wipe(up)">
                                      <p:cBhvr>
                                        <p:cTn id="28" dur="500"/>
                                        <p:tgtEl>
                                          <p:spTgt spid="12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nimBg="1" autoUpdateAnimBg="0"/>
      <p:bldP spid="126979" grpId="0" animBg="1" autoUpdateAnimBg="0"/>
      <p:bldP spid="126980" grpId="0" autoUpdateAnimBg="0"/>
      <p:bldP spid="12701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Freeform 41"/>
          <p:cNvSpPr>
            <a:spLocks/>
          </p:cNvSpPr>
          <p:nvPr/>
        </p:nvSpPr>
        <p:spPr bwMode="auto">
          <a:xfrm>
            <a:off x="990600" y="2865438"/>
            <a:ext cx="2762250" cy="2354263"/>
          </a:xfrm>
          <a:custGeom>
            <a:avLst/>
            <a:gdLst>
              <a:gd name="T0" fmla="*/ 0 w 1740"/>
              <a:gd name="T1" fmla="*/ 588 h 1483"/>
              <a:gd name="T2" fmla="*/ 852 w 1740"/>
              <a:gd name="T3" fmla="*/ 0 h 1483"/>
              <a:gd name="T4" fmla="*/ 1740 w 1740"/>
              <a:gd name="T5" fmla="*/ 510 h 1483"/>
              <a:gd name="T6" fmla="*/ 1415 w 1740"/>
              <a:gd name="T7" fmla="*/ 1483 h 1483"/>
              <a:gd name="T8" fmla="*/ 1223 w 1740"/>
              <a:gd name="T9" fmla="*/ 1245 h 1483"/>
              <a:gd name="T10" fmla="*/ 826 w 1740"/>
              <a:gd name="T11" fmla="*/ 1152 h 1483"/>
              <a:gd name="T12" fmla="*/ 833 w 1740"/>
              <a:gd name="T13" fmla="*/ 980 h 1483"/>
              <a:gd name="T14" fmla="*/ 624 w 1740"/>
              <a:gd name="T15" fmla="*/ 876 h 1483"/>
              <a:gd name="T16" fmla="*/ 727 w 1740"/>
              <a:gd name="T17" fmla="*/ 649 h 1483"/>
              <a:gd name="T18" fmla="*/ 1005 w 1740"/>
              <a:gd name="T19" fmla="*/ 649 h 1483"/>
              <a:gd name="T20" fmla="*/ 1064 w 1740"/>
              <a:gd name="T21" fmla="*/ 848 h 1483"/>
              <a:gd name="T22" fmla="*/ 1210 w 1740"/>
              <a:gd name="T23" fmla="*/ 907 h 1483"/>
              <a:gd name="T24" fmla="*/ 1440 w 1740"/>
              <a:gd name="T25" fmla="*/ 636 h 1483"/>
              <a:gd name="T26" fmla="*/ 1104 w 1740"/>
              <a:gd name="T27" fmla="*/ 530 h 1483"/>
              <a:gd name="T28" fmla="*/ 892 w 1740"/>
              <a:gd name="T29" fmla="*/ 292 h 1483"/>
              <a:gd name="T30" fmla="*/ 634 w 1740"/>
              <a:gd name="T31" fmla="*/ 532 h 1483"/>
              <a:gd name="T32" fmla="*/ 310 w 1740"/>
              <a:gd name="T33" fmla="*/ 603 h 1483"/>
              <a:gd name="T34" fmla="*/ 508 w 1740"/>
              <a:gd name="T35" fmla="*/ 888 h 1483"/>
              <a:gd name="T36" fmla="*/ 495 w 1740"/>
              <a:gd name="T37" fmla="*/ 1232 h 1483"/>
              <a:gd name="T38" fmla="*/ 310 w 1740"/>
              <a:gd name="T39" fmla="*/ 1477 h 1483"/>
              <a:gd name="T40" fmla="*/ 0 w 1740"/>
              <a:gd name="T41" fmla="*/ 588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0" h="1483">
                <a:moveTo>
                  <a:pt x="0" y="588"/>
                </a:moveTo>
                <a:lnTo>
                  <a:pt x="852" y="0"/>
                </a:lnTo>
                <a:lnTo>
                  <a:pt x="1740" y="510"/>
                </a:lnTo>
                <a:lnTo>
                  <a:pt x="1415" y="1483"/>
                </a:lnTo>
                <a:lnTo>
                  <a:pt x="1223" y="1245"/>
                </a:lnTo>
                <a:lnTo>
                  <a:pt x="826" y="1152"/>
                </a:lnTo>
                <a:lnTo>
                  <a:pt x="833" y="980"/>
                </a:lnTo>
                <a:lnTo>
                  <a:pt x="624" y="876"/>
                </a:lnTo>
                <a:lnTo>
                  <a:pt x="727" y="649"/>
                </a:lnTo>
                <a:lnTo>
                  <a:pt x="1005" y="649"/>
                </a:lnTo>
                <a:lnTo>
                  <a:pt x="1064" y="848"/>
                </a:lnTo>
                <a:lnTo>
                  <a:pt x="1210" y="907"/>
                </a:lnTo>
                <a:lnTo>
                  <a:pt x="1440" y="636"/>
                </a:lnTo>
                <a:lnTo>
                  <a:pt x="1104" y="530"/>
                </a:lnTo>
                <a:lnTo>
                  <a:pt x="892" y="292"/>
                </a:lnTo>
                <a:lnTo>
                  <a:pt x="634" y="532"/>
                </a:lnTo>
                <a:lnTo>
                  <a:pt x="310" y="603"/>
                </a:lnTo>
                <a:lnTo>
                  <a:pt x="508" y="888"/>
                </a:lnTo>
                <a:lnTo>
                  <a:pt x="495" y="1232"/>
                </a:lnTo>
                <a:lnTo>
                  <a:pt x="310" y="1477"/>
                </a:lnTo>
                <a:lnTo>
                  <a:pt x="0" y="588"/>
                </a:lnTo>
                <a:close/>
              </a:path>
            </a:pathLst>
          </a:custGeom>
          <a:noFill/>
          <a:ln w="88900" cap="flat" cmpd="sng">
            <a:solidFill>
              <a:schemeClr val="accent2">
                <a:lumMod val="40000"/>
                <a:lumOff val="6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19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Hamiltonian Cycle</a:t>
            </a:r>
          </a:p>
        </p:txBody>
      </p:sp>
      <p:sp>
        <p:nvSpPr>
          <p:cNvPr id="136232" name="Text Box 40"/>
          <p:cNvSpPr txBox="1">
            <a:spLocks noChangeArrowheads="1"/>
          </p:cNvSpPr>
          <p:nvPr/>
        </p:nvSpPr>
        <p:spPr bwMode="auto">
          <a:xfrm>
            <a:off x="152400" y="914400"/>
            <a:ext cx="8839200" cy="1323975"/>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141413" eaLnBrk="0" hangingPunct="0">
              <a:defRPr sz="2400">
                <a:solidFill>
                  <a:schemeClr val="tx1"/>
                </a:solidFill>
                <a:latin typeface="Times New Roman" pitchFamily="18" charset="0"/>
              </a:defRPr>
            </a:lvl1pPr>
            <a:lvl2pPr algn="l" defTabSz="1141413" eaLnBrk="0" hangingPunct="0">
              <a:defRPr sz="2400">
                <a:solidFill>
                  <a:schemeClr val="tx1"/>
                </a:solidFill>
                <a:latin typeface="Times New Roman" pitchFamily="18" charset="0"/>
              </a:defRPr>
            </a:lvl2pPr>
            <a:lvl3pPr algn="l" defTabSz="1141413" eaLnBrk="0" hangingPunct="0">
              <a:defRPr sz="2400">
                <a:solidFill>
                  <a:schemeClr val="tx1"/>
                </a:solidFill>
                <a:latin typeface="Times New Roman" pitchFamily="18" charset="0"/>
              </a:defRPr>
            </a:lvl3pPr>
            <a:lvl4pPr algn="l" defTabSz="1141413" eaLnBrk="0" hangingPunct="0">
              <a:defRPr sz="2400">
                <a:solidFill>
                  <a:schemeClr val="tx1"/>
                </a:solidFill>
                <a:latin typeface="Times New Roman" pitchFamily="18" charset="0"/>
              </a:defRPr>
            </a:lvl4pPr>
            <a:lvl5pPr algn="l" defTabSz="1141413" eaLnBrk="0" hangingPunct="0">
              <a:defRPr sz="2400">
                <a:solidFill>
                  <a:schemeClr val="tx1"/>
                </a:solidFill>
                <a:latin typeface="Times New Roman" pitchFamily="18" charset="0"/>
              </a:defRPr>
            </a:lvl5pPr>
            <a:lvl6pPr defTabSz="1141413" eaLnBrk="0" fontAlgn="base" hangingPunct="0">
              <a:spcBef>
                <a:spcPct val="0"/>
              </a:spcBef>
              <a:spcAft>
                <a:spcPct val="0"/>
              </a:spcAft>
              <a:defRPr sz="2400">
                <a:solidFill>
                  <a:schemeClr val="tx1"/>
                </a:solidFill>
                <a:latin typeface="Times New Roman" pitchFamily="18" charset="0"/>
              </a:defRPr>
            </a:lvl6pPr>
            <a:lvl7pPr defTabSz="1141413" eaLnBrk="0" fontAlgn="base" hangingPunct="0">
              <a:spcBef>
                <a:spcPct val="0"/>
              </a:spcBef>
              <a:spcAft>
                <a:spcPct val="0"/>
              </a:spcAft>
              <a:defRPr sz="2400">
                <a:solidFill>
                  <a:schemeClr val="tx1"/>
                </a:solidFill>
                <a:latin typeface="Times New Roman" pitchFamily="18" charset="0"/>
              </a:defRPr>
            </a:lvl7pPr>
            <a:lvl8pPr defTabSz="1141413" eaLnBrk="0" fontAlgn="base" hangingPunct="0">
              <a:spcBef>
                <a:spcPct val="0"/>
              </a:spcBef>
              <a:spcAft>
                <a:spcPct val="0"/>
              </a:spcAft>
              <a:defRPr sz="2400">
                <a:solidFill>
                  <a:schemeClr val="tx1"/>
                </a:solidFill>
                <a:latin typeface="Times New Roman" pitchFamily="18" charset="0"/>
              </a:defRPr>
            </a:lvl8pPr>
            <a:lvl9pPr defTabSz="11414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The Undirected (Directed) Hamiltonian Cycle Problem:</a:t>
            </a:r>
            <a:r>
              <a:rPr lang="en-US" sz="2000" dirty="0"/>
              <a:t>  </a:t>
            </a:r>
            <a:br>
              <a:rPr lang="en-US" sz="2000" dirty="0"/>
            </a:br>
            <a:r>
              <a:rPr lang="en-US" sz="2000" b="1" dirty="0"/>
              <a:t>Instance:</a:t>
            </a:r>
            <a:r>
              <a:rPr lang="en-US" sz="2000" dirty="0"/>
              <a:t>  An undirected (directed) graph G = (V, E).</a:t>
            </a:r>
          </a:p>
          <a:p>
            <a:pPr eaLnBrk="1" hangingPunct="1"/>
            <a:r>
              <a:rPr lang="en-US" sz="2000" b="1" dirty="0"/>
              <a:t>Question:</a:t>
            </a:r>
            <a:r>
              <a:rPr lang="en-US" sz="2000" dirty="0"/>
              <a:t> Is G Hamiltonian, i.e.,  does G have a Hamiltonian cycle; </a:t>
            </a:r>
            <a:br>
              <a:rPr lang="en-US" sz="2000" dirty="0"/>
            </a:br>
            <a:r>
              <a:rPr lang="en-US" sz="2000" dirty="0"/>
              <a:t>	a cycle that goes through each vertex exactly once? </a:t>
            </a:r>
          </a:p>
        </p:txBody>
      </p:sp>
      <p:grpSp>
        <p:nvGrpSpPr>
          <p:cNvPr id="136256" name="Group 64"/>
          <p:cNvGrpSpPr>
            <a:grpSpLocks/>
          </p:cNvGrpSpPr>
          <p:nvPr/>
        </p:nvGrpSpPr>
        <p:grpSpPr bwMode="auto">
          <a:xfrm>
            <a:off x="827088" y="2790825"/>
            <a:ext cx="6891337" cy="3325813"/>
            <a:chOff x="521" y="1758"/>
            <a:chExt cx="4341" cy="2095"/>
          </a:xfrm>
        </p:grpSpPr>
        <p:sp>
          <p:nvSpPr>
            <p:cNvPr id="136234" name="Freeform 42"/>
            <p:cNvSpPr>
              <a:spLocks/>
            </p:cNvSpPr>
            <p:nvPr/>
          </p:nvSpPr>
          <p:spPr bwMode="auto">
            <a:xfrm>
              <a:off x="1248" y="2448"/>
              <a:ext cx="434" cy="344"/>
            </a:xfrm>
            <a:custGeom>
              <a:avLst/>
              <a:gdLst>
                <a:gd name="T0" fmla="*/ 96 w 434"/>
                <a:gd name="T1" fmla="*/ 0 h 344"/>
                <a:gd name="T2" fmla="*/ 367 w 434"/>
                <a:gd name="T3" fmla="*/ 0 h 344"/>
                <a:gd name="T4" fmla="*/ 434 w 434"/>
                <a:gd name="T5" fmla="*/ 205 h 344"/>
                <a:gd name="T6" fmla="*/ 228 w 434"/>
                <a:gd name="T7" fmla="*/ 344 h 344"/>
                <a:gd name="T8" fmla="*/ 0 w 434"/>
                <a:gd name="T9" fmla="*/ 233 h 344"/>
                <a:gd name="T10" fmla="*/ 96 w 434"/>
                <a:gd name="T11" fmla="*/ 0 h 344"/>
              </a:gdLst>
              <a:ahLst/>
              <a:cxnLst>
                <a:cxn ang="0">
                  <a:pos x="T0" y="T1"/>
                </a:cxn>
                <a:cxn ang="0">
                  <a:pos x="T2" y="T3"/>
                </a:cxn>
                <a:cxn ang="0">
                  <a:pos x="T4" y="T5"/>
                </a:cxn>
                <a:cxn ang="0">
                  <a:pos x="T6" y="T7"/>
                </a:cxn>
                <a:cxn ang="0">
                  <a:pos x="T8" y="T9"/>
                </a:cxn>
                <a:cxn ang="0">
                  <a:pos x="T10" y="T11"/>
                </a:cxn>
              </a:cxnLst>
              <a:rect l="0" t="0" r="r" b="b"/>
              <a:pathLst>
                <a:path w="434" h="344">
                  <a:moveTo>
                    <a:pt x="96" y="0"/>
                  </a:moveTo>
                  <a:lnTo>
                    <a:pt x="367" y="0"/>
                  </a:lnTo>
                  <a:lnTo>
                    <a:pt x="434" y="205"/>
                  </a:lnTo>
                  <a:lnTo>
                    <a:pt x="228" y="344"/>
                  </a:lnTo>
                  <a:lnTo>
                    <a:pt x="0" y="233"/>
                  </a:lnTo>
                  <a:lnTo>
                    <a:pt x="96" y="0"/>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35" name="Freeform 43"/>
            <p:cNvSpPr>
              <a:spLocks/>
            </p:cNvSpPr>
            <p:nvPr/>
          </p:nvSpPr>
          <p:spPr bwMode="auto">
            <a:xfrm>
              <a:off x="940" y="2099"/>
              <a:ext cx="1126" cy="938"/>
            </a:xfrm>
            <a:custGeom>
              <a:avLst/>
              <a:gdLst>
                <a:gd name="T0" fmla="*/ 570 w 1126"/>
                <a:gd name="T1" fmla="*/ 0 h 938"/>
                <a:gd name="T2" fmla="*/ 318 w 1126"/>
                <a:gd name="T3" fmla="*/ 238 h 938"/>
                <a:gd name="T4" fmla="*/ 0 w 1126"/>
                <a:gd name="T5" fmla="*/ 318 h 938"/>
                <a:gd name="T6" fmla="*/ 186 w 1126"/>
                <a:gd name="T7" fmla="*/ 602 h 938"/>
                <a:gd name="T8" fmla="*/ 172 w 1126"/>
                <a:gd name="T9" fmla="*/ 938 h 938"/>
                <a:gd name="T10" fmla="*/ 530 w 1126"/>
                <a:gd name="T11" fmla="*/ 852 h 938"/>
                <a:gd name="T12" fmla="*/ 907 w 1126"/>
                <a:gd name="T13" fmla="*/ 938 h 938"/>
                <a:gd name="T14" fmla="*/ 894 w 1126"/>
                <a:gd name="T15" fmla="*/ 607 h 938"/>
                <a:gd name="T16" fmla="*/ 1126 w 1126"/>
                <a:gd name="T17" fmla="*/ 329 h 938"/>
                <a:gd name="T18" fmla="*/ 788 w 1126"/>
                <a:gd name="T19" fmla="*/ 229 h 938"/>
                <a:gd name="T20" fmla="*/ 570 w 1126"/>
                <a:gd name="T21" fmla="*/ 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6" h="938">
                  <a:moveTo>
                    <a:pt x="570" y="0"/>
                  </a:moveTo>
                  <a:lnTo>
                    <a:pt x="318" y="238"/>
                  </a:lnTo>
                  <a:lnTo>
                    <a:pt x="0" y="318"/>
                  </a:lnTo>
                  <a:lnTo>
                    <a:pt x="186" y="602"/>
                  </a:lnTo>
                  <a:lnTo>
                    <a:pt x="172" y="938"/>
                  </a:lnTo>
                  <a:lnTo>
                    <a:pt x="530" y="852"/>
                  </a:lnTo>
                  <a:lnTo>
                    <a:pt x="907" y="938"/>
                  </a:lnTo>
                  <a:lnTo>
                    <a:pt x="894" y="607"/>
                  </a:lnTo>
                  <a:lnTo>
                    <a:pt x="1126" y="329"/>
                  </a:lnTo>
                  <a:lnTo>
                    <a:pt x="788" y="229"/>
                  </a:lnTo>
                  <a:lnTo>
                    <a:pt x="570" y="0"/>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36" name="Freeform 44"/>
            <p:cNvSpPr>
              <a:spLocks/>
            </p:cNvSpPr>
            <p:nvPr/>
          </p:nvSpPr>
          <p:spPr bwMode="auto">
            <a:xfrm>
              <a:off x="624" y="1817"/>
              <a:ext cx="1742" cy="1476"/>
            </a:xfrm>
            <a:custGeom>
              <a:avLst/>
              <a:gdLst>
                <a:gd name="T0" fmla="*/ 848 w 1742"/>
                <a:gd name="T1" fmla="*/ 0 h 1476"/>
                <a:gd name="T2" fmla="*/ 1742 w 1742"/>
                <a:gd name="T3" fmla="*/ 510 h 1476"/>
                <a:gd name="T4" fmla="*/ 1417 w 1742"/>
                <a:gd name="T5" fmla="*/ 1476 h 1476"/>
                <a:gd name="T6" fmla="*/ 310 w 1742"/>
                <a:gd name="T7" fmla="*/ 1473 h 1476"/>
                <a:gd name="T8" fmla="*/ 0 w 1742"/>
                <a:gd name="T9" fmla="*/ 596 h 1476"/>
                <a:gd name="T10" fmla="*/ 848 w 1742"/>
                <a:gd name="T11" fmla="*/ 0 h 1476"/>
              </a:gdLst>
              <a:ahLst/>
              <a:cxnLst>
                <a:cxn ang="0">
                  <a:pos x="T0" y="T1"/>
                </a:cxn>
                <a:cxn ang="0">
                  <a:pos x="T2" y="T3"/>
                </a:cxn>
                <a:cxn ang="0">
                  <a:pos x="T4" y="T5"/>
                </a:cxn>
                <a:cxn ang="0">
                  <a:pos x="T6" y="T7"/>
                </a:cxn>
                <a:cxn ang="0">
                  <a:pos x="T8" y="T9"/>
                </a:cxn>
                <a:cxn ang="0">
                  <a:pos x="T10" y="T11"/>
                </a:cxn>
              </a:cxnLst>
              <a:rect l="0" t="0" r="r" b="b"/>
              <a:pathLst>
                <a:path w="1742" h="1476">
                  <a:moveTo>
                    <a:pt x="848" y="0"/>
                  </a:moveTo>
                  <a:lnTo>
                    <a:pt x="1742" y="510"/>
                  </a:lnTo>
                  <a:lnTo>
                    <a:pt x="1417" y="1476"/>
                  </a:lnTo>
                  <a:lnTo>
                    <a:pt x="310" y="1473"/>
                  </a:lnTo>
                  <a:lnTo>
                    <a:pt x="0" y="596"/>
                  </a:lnTo>
                  <a:lnTo>
                    <a:pt x="848" y="0"/>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37" name="Freeform 45"/>
            <p:cNvSpPr>
              <a:spLocks/>
            </p:cNvSpPr>
            <p:nvPr/>
          </p:nvSpPr>
          <p:spPr bwMode="auto">
            <a:xfrm>
              <a:off x="622" y="2397"/>
              <a:ext cx="312" cy="18"/>
            </a:xfrm>
            <a:custGeom>
              <a:avLst/>
              <a:gdLst>
                <a:gd name="T0" fmla="*/ 0 w 312"/>
                <a:gd name="T1" fmla="*/ 0 h 18"/>
                <a:gd name="T2" fmla="*/ 312 w 312"/>
                <a:gd name="T3" fmla="*/ 18 h 18"/>
              </a:gdLst>
              <a:ahLst/>
              <a:cxnLst>
                <a:cxn ang="0">
                  <a:pos x="T0" y="T1"/>
                </a:cxn>
                <a:cxn ang="0">
                  <a:pos x="T2" y="T3"/>
                </a:cxn>
              </a:cxnLst>
              <a:rect l="0" t="0" r="r" b="b"/>
              <a:pathLst>
                <a:path w="312" h="18">
                  <a:moveTo>
                    <a:pt x="0" y="0"/>
                  </a:moveTo>
                  <a:lnTo>
                    <a:pt x="312" y="18"/>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38" name="Freeform 46"/>
            <p:cNvSpPr>
              <a:spLocks/>
            </p:cNvSpPr>
            <p:nvPr/>
          </p:nvSpPr>
          <p:spPr bwMode="auto">
            <a:xfrm>
              <a:off x="1470" y="1799"/>
              <a:ext cx="33" cy="298"/>
            </a:xfrm>
            <a:custGeom>
              <a:avLst/>
              <a:gdLst>
                <a:gd name="T0" fmla="*/ 33 w 33"/>
                <a:gd name="T1" fmla="*/ 298 h 298"/>
                <a:gd name="T2" fmla="*/ 0 w 33"/>
                <a:gd name="T3" fmla="*/ 0 h 298"/>
              </a:gdLst>
              <a:ahLst/>
              <a:cxnLst>
                <a:cxn ang="0">
                  <a:pos x="T0" y="T1"/>
                </a:cxn>
                <a:cxn ang="0">
                  <a:pos x="T2" y="T3"/>
                </a:cxn>
              </a:cxnLst>
              <a:rect l="0" t="0" r="r" b="b"/>
              <a:pathLst>
                <a:path w="33" h="298">
                  <a:moveTo>
                    <a:pt x="33" y="298"/>
                  </a:moveTo>
                  <a:lnTo>
                    <a:pt x="0" y="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39" name="Freeform 47"/>
            <p:cNvSpPr>
              <a:spLocks/>
            </p:cNvSpPr>
            <p:nvPr/>
          </p:nvSpPr>
          <p:spPr bwMode="auto">
            <a:xfrm>
              <a:off x="2052" y="2315"/>
              <a:ext cx="305" cy="119"/>
            </a:xfrm>
            <a:custGeom>
              <a:avLst/>
              <a:gdLst>
                <a:gd name="T0" fmla="*/ 0 w 305"/>
                <a:gd name="T1" fmla="*/ 119 h 119"/>
                <a:gd name="T2" fmla="*/ 305 w 305"/>
                <a:gd name="T3" fmla="*/ 0 h 119"/>
              </a:gdLst>
              <a:ahLst/>
              <a:cxnLst>
                <a:cxn ang="0">
                  <a:pos x="T0" y="T1"/>
                </a:cxn>
                <a:cxn ang="0">
                  <a:pos x="T2" y="T3"/>
                </a:cxn>
              </a:cxnLst>
              <a:rect l="0" t="0" r="r" b="b"/>
              <a:pathLst>
                <a:path w="305" h="119">
                  <a:moveTo>
                    <a:pt x="0" y="119"/>
                  </a:moveTo>
                  <a:lnTo>
                    <a:pt x="305" y="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0" name="Freeform 48"/>
            <p:cNvSpPr>
              <a:spLocks/>
            </p:cNvSpPr>
            <p:nvPr/>
          </p:nvSpPr>
          <p:spPr bwMode="auto">
            <a:xfrm>
              <a:off x="1841" y="3043"/>
              <a:ext cx="198" cy="232"/>
            </a:xfrm>
            <a:custGeom>
              <a:avLst/>
              <a:gdLst>
                <a:gd name="T0" fmla="*/ 0 w 198"/>
                <a:gd name="T1" fmla="*/ 0 h 232"/>
                <a:gd name="T2" fmla="*/ 198 w 198"/>
                <a:gd name="T3" fmla="*/ 232 h 232"/>
              </a:gdLst>
              <a:ahLst/>
              <a:cxnLst>
                <a:cxn ang="0">
                  <a:pos x="T0" y="T1"/>
                </a:cxn>
                <a:cxn ang="0">
                  <a:pos x="T2" y="T3"/>
                </a:cxn>
              </a:cxnLst>
              <a:rect l="0" t="0" r="r" b="b"/>
              <a:pathLst>
                <a:path w="198" h="232">
                  <a:moveTo>
                    <a:pt x="0" y="0"/>
                  </a:moveTo>
                  <a:lnTo>
                    <a:pt x="198" y="232"/>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1" name="Freeform 49"/>
            <p:cNvSpPr>
              <a:spLocks/>
            </p:cNvSpPr>
            <p:nvPr/>
          </p:nvSpPr>
          <p:spPr bwMode="auto">
            <a:xfrm>
              <a:off x="934" y="3030"/>
              <a:ext cx="185" cy="245"/>
            </a:xfrm>
            <a:custGeom>
              <a:avLst/>
              <a:gdLst>
                <a:gd name="T0" fmla="*/ 185 w 185"/>
                <a:gd name="T1" fmla="*/ 0 h 245"/>
                <a:gd name="T2" fmla="*/ 0 w 185"/>
                <a:gd name="T3" fmla="*/ 245 h 245"/>
              </a:gdLst>
              <a:ahLst/>
              <a:cxnLst>
                <a:cxn ang="0">
                  <a:pos x="T0" y="T1"/>
                </a:cxn>
                <a:cxn ang="0">
                  <a:pos x="T2" y="T3"/>
                </a:cxn>
              </a:cxnLst>
              <a:rect l="0" t="0" r="r" b="b"/>
              <a:pathLst>
                <a:path w="185" h="245">
                  <a:moveTo>
                    <a:pt x="185" y="0"/>
                  </a:moveTo>
                  <a:lnTo>
                    <a:pt x="0" y="245"/>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2" name="Freeform 50"/>
            <p:cNvSpPr>
              <a:spLocks/>
            </p:cNvSpPr>
            <p:nvPr/>
          </p:nvSpPr>
          <p:spPr bwMode="auto">
            <a:xfrm>
              <a:off x="1251" y="2328"/>
              <a:ext cx="100" cy="126"/>
            </a:xfrm>
            <a:custGeom>
              <a:avLst/>
              <a:gdLst>
                <a:gd name="T0" fmla="*/ 100 w 100"/>
                <a:gd name="T1" fmla="*/ 126 h 126"/>
                <a:gd name="T2" fmla="*/ 0 w 100"/>
                <a:gd name="T3" fmla="*/ 0 h 126"/>
              </a:gdLst>
              <a:ahLst/>
              <a:cxnLst>
                <a:cxn ang="0">
                  <a:pos x="T0" y="T1"/>
                </a:cxn>
                <a:cxn ang="0">
                  <a:pos x="T2" y="T3"/>
                </a:cxn>
              </a:cxnLst>
              <a:rect l="0" t="0" r="r" b="b"/>
              <a:pathLst>
                <a:path w="100" h="126">
                  <a:moveTo>
                    <a:pt x="100" y="126"/>
                  </a:moveTo>
                  <a:lnTo>
                    <a:pt x="0" y="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3" name="Freeform 51"/>
            <p:cNvSpPr>
              <a:spLocks/>
            </p:cNvSpPr>
            <p:nvPr/>
          </p:nvSpPr>
          <p:spPr bwMode="auto">
            <a:xfrm>
              <a:off x="1622" y="2322"/>
              <a:ext cx="99" cy="132"/>
            </a:xfrm>
            <a:custGeom>
              <a:avLst/>
              <a:gdLst>
                <a:gd name="T0" fmla="*/ 0 w 99"/>
                <a:gd name="T1" fmla="*/ 132 h 132"/>
                <a:gd name="T2" fmla="*/ 99 w 99"/>
                <a:gd name="T3" fmla="*/ 0 h 132"/>
              </a:gdLst>
              <a:ahLst/>
              <a:cxnLst>
                <a:cxn ang="0">
                  <a:pos x="T0" y="T1"/>
                </a:cxn>
                <a:cxn ang="0">
                  <a:pos x="T2" y="T3"/>
                </a:cxn>
              </a:cxnLst>
              <a:rect l="0" t="0" r="r" b="b"/>
              <a:pathLst>
                <a:path w="99" h="132">
                  <a:moveTo>
                    <a:pt x="0" y="132"/>
                  </a:moveTo>
                  <a:lnTo>
                    <a:pt x="99" y="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4" name="Freeform 52"/>
            <p:cNvSpPr>
              <a:spLocks/>
            </p:cNvSpPr>
            <p:nvPr/>
          </p:nvSpPr>
          <p:spPr bwMode="auto">
            <a:xfrm>
              <a:off x="1682" y="2653"/>
              <a:ext cx="145" cy="46"/>
            </a:xfrm>
            <a:custGeom>
              <a:avLst/>
              <a:gdLst>
                <a:gd name="T0" fmla="*/ 0 w 145"/>
                <a:gd name="T1" fmla="*/ 0 h 46"/>
                <a:gd name="T2" fmla="*/ 145 w 145"/>
                <a:gd name="T3" fmla="*/ 46 h 46"/>
              </a:gdLst>
              <a:ahLst/>
              <a:cxnLst>
                <a:cxn ang="0">
                  <a:pos x="T0" y="T1"/>
                </a:cxn>
                <a:cxn ang="0">
                  <a:pos x="T2" y="T3"/>
                </a:cxn>
              </a:cxnLst>
              <a:rect l="0" t="0" r="r" b="b"/>
              <a:pathLst>
                <a:path w="145" h="46">
                  <a:moveTo>
                    <a:pt x="0" y="0"/>
                  </a:moveTo>
                  <a:lnTo>
                    <a:pt x="145" y="46"/>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5" name="Freeform 53"/>
            <p:cNvSpPr>
              <a:spLocks/>
            </p:cNvSpPr>
            <p:nvPr/>
          </p:nvSpPr>
          <p:spPr bwMode="auto">
            <a:xfrm>
              <a:off x="1126" y="2681"/>
              <a:ext cx="122" cy="18"/>
            </a:xfrm>
            <a:custGeom>
              <a:avLst/>
              <a:gdLst>
                <a:gd name="T0" fmla="*/ 122 w 122"/>
                <a:gd name="T1" fmla="*/ 0 h 18"/>
                <a:gd name="T2" fmla="*/ 0 w 122"/>
                <a:gd name="T3" fmla="*/ 18 h 18"/>
              </a:gdLst>
              <a:ahLst/>
              <a:cxnLst>
                <a:cxn ang="0">
                  <a:pos x="T0" y="T1"/>
                </a:cxn>
                <a:cxn ang="0">
                  <a:pos x="T2" y="T3"/>
                </a:cxn>
              </a:cxnLst>
              <a:rect l="0" t="0" r="r" b="b"/>
              <a:pathLst>
                <a:path w="122" h="18">
                  <a:moveTo>
                    <a:pt x="122" y="0"/>
                  </a:moveTo>
                  <a:lnTo>
                    <a:pt x="0" y="18"/>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6" name="Freeform 54"/>
            <p:cNvSpPr>
              <a:spLocks/>
            </p:cNvSpPr>
            <p:nvPr/>
          </p:nvSpPr>
          <p:spPr bwMode="auto">
            <a:xfrm>
              <a:off x="1447" y="2777"/>
              <a:ext cx="3" cy="167"/>
            </a:xfrm>
            <a:custGeom>
              <a:avLst/>
              <a:gdLst>
                <a:gd name="T0" fmla="*/ 0 w 3"/>
                <a:gd name="T1" fmla="*/ 0 h 167"/>
                <a:gd name="T2" fmla="*/ 3 w 3"/>
                <a:gd name="T3" fmla="*/ 167 h 167"/>
              </a:gdLst>
              <a:ahLst/>
              <a:cxnLst>
                <a:cxn ang="0">
                  <a:pos x="T0" y="T1"/>
                </a:cxn>
                <a:cxn ang="0">
                  <a:pos x="T2" y="T3"/>
                </a:cxn>
              </a:cxnLst>
              <a:rect l="0" t="0" r="r" b="b"/>
              <a:pathLst>
                <a:path w="3" h="167">
                  <a:moveTo>
                    <a:pt x="0" y="0"/>
                  </a:moveTo>
                  <a:lnTo>
                    <a:pt x="3" y="167"/>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7" name="Text Box 55"/>
            <p:cNvSpPr txBox="1">
              <a:spLocks noChangeArrowheads="1"/>
            </p:cNvSpPr>
            <p:nvPr/>
          </p:nvSpPr>
          <p:spPr bwMode="auto">
            <a:xfrm>
              <a:off x="521" y="3487"/>
              <a:ext cx="167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1600">
                  <a:solidFill>
                    <a:schemeClr val="tx2"/>
                  </a:solidFill>
                  <a:latin typeface="Arial" pitchFamily="34" charset="0"/>
                </a:rPr>
                <a:t>Hamiltonian</a:t>
              </a:r>
              <a:br>
                <a:rPr lang="en-US" sz="1600">
                  <a:solidFill>
                    <a:schemeClr val="tx2"/>
                  </a:solidFill>
                  <a:latin typeface="Arial" pitchFamily="34" charset="0"/>
                </a:rPr>
              </a:br>
              <a:r>
                <a:rPr lang="en-US" sz="1600">
                  <a:solidFill>
                    <a:srgbClr val="FF3300"/>
                  </a:solidFill>
                  <a:latin typeface="Arial" pitchFamily="34" charset="0"/>
                </a:rPr>
                <a:t>(skeleton of dodecahedron)</a:t>
              </a:r>
            </a:p>
          </p:txBody>
        </p:sp>
        <p:sp>
          <p:nvSpPr>
            <p:cNvPr id="136248" name="Freeform 56"/>
            <p:cNvSpPr>
              <a:spLocks/>
            </p:cNvSpPr>
            <p:nvPr/>
          </p:nvSpPr>
          <p:spPr bwMode="auto">
            <a:xfrm>
              <a:off x="3125" y="1768"/>
              <a:ext cx="1737" cy="1484"/>
            </a:xfrm>
            <a:custGeom>
              <a:avLst/>
              <a:gdLst>
                <a:gd name="T0" fmla="*/ 847 w 1737"/>
                <a:gd name="T1" fmla="*/ 0 h 1484"/>
                <a:gd name="T2" fmla="*/ 1737 w 1737"/>
                <a:gd name="T3" fmla="*/ 518 h 1484"/>
                <a:gd name="T4" fmla="*/ 1412 w 1737"/>
                <a:gd name="T5" fmla="*/ 1484 h 1484"/>
                <a:gd name="T6" fmla="*/ 305 w 1737"/>
                <a:gd name="T7" fmla="*/ 1481 h 1484"/>
                <a:gd name="T8" fmla="*/ 0 w 1737"/>
                <a:gd name="T9" fmla="*/ 576 h 1484"/>
                <a:gd name="T10" fmla="*/ 847 w 1737"/>
                <a:gd name="T11" fmla="*/ 0 h 1484"/>
              </a:gdLst>
              <a:ahLst/>
              <a:cxnLst>
                <a:cxn ang="0">
                  <a:pos x="T0" y="T1"/>
                </a:cxn>
                <a:cxn ang="0">
                  <a:pos x="T2" y="T3"/>
                </a:cxn>
                <a:cxn ang="0">
                  <a:pos x="T4" y="T5"/>
                </a:cxn>
                <a:cxn ang="0">
                  <a:pos x="T6" y="T7"/>
                </a:cxn>
                <a:cxn ang="0">
                  <a:pos x="T8" y="T9"/>
                </a:cxn>
                <a:cxn ang="0">
                  <a:pos x="T10" y="T11"/>
                </a:cxn>
              </a:cxnLst>
              <a:rect l="0" t="0" r="r" b="b"/>
              <a:pathLst>
                <a:path w="1737" h="1484">
                  <a:moveTo>
                    <a:pt x="847" y="0"/>
                  </a:moveTo>
                  <a:lnTo>
                    <a:pt x="1737" y="518"/>
                  </a:lnTo>
                  <a:lnTo>
                    <a:pt x="1412" y="1484"/>
                  </a:lnTo>
                  <a:lnTo>
                    <a:pt x="305" y="1481"/>
                  </a:lnTo>
                  <a:lnTo>
                    <a:pt x="0" y="576"/>
                  </a:lnTo>
                  <a:lnTo>
                    <a:pt x="847" y="0"/>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49" name="Freeform 57"/>
            <p:cNvSpPr>
              <a:spLocks/>
            </p:cNvSpPr>
            <p:nvPr/>
          </p:nvSpPr>
          <p:spPr bwMode="auto">
            <a:xfrm>
              <a:off x="3118" y="2340"/>
              <a:ext cx="318" cy="50"/>
            </a:xfrm>
            <a:custGeom>
              <a:avLst/>
              <a:gdLst>
                <a:gd name="T0" fmla="*/ 0 w 318"/>
                <a:gd name="T1" fmla="*/ 0 h 50"/>
                <a:gd name="T2" fmla="*/ 318 w 318"/>
                <a:gd name="T3" fmla="*/ 50 h 50"/>
              </a:gdLst>
              <a:ahLst/>
              <a:cxnLst>
                <a:cxn ang="0">
                  <a:pos x="T0" y="T1"/>
                </a:cxn>
                <a:cxn ang="0">
                  <a:pos x="T2" y="T3"/>
                </a:cxn>
              </a:cxnLst>
              <a:rect l="0" t="0" r="r" b="b"/>
              <a:pathLst>
                <a:path w="318" h="50">
                  <a:moveTo>
                    <a:pt x="0" y="0"/>
                  </a:moveTo>
                  <a:lnTo>
                    <a:pt x="318" y="5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50" name="Freeform 58"/>
            <p:cNvSpPr>
              <a:spLocks/>
            </p:cNvSpPr>
            <p:nvPr/>
          </p:nvSpPr>
          <p:spPr bwMode="auto">
            <a:xfrm>
              <a:off x="3966" y="1758"/>
              <a:ext cx="33" cy="298"/>
            </a:xfrm>
            <a:custGeom>
              <a:avLst/>
              <a:gdLst>
                <a:gd name="T0" fmla="*/ 33 w 33"/>
                <a:gd name="T1" fmla="*/ 298 h 298"/>
                <a:gd name="T2" fmla="*/ 0 w 33"/>
                <a:gd name="T3" fmla="*/ 0 h 298"/>
              </a:gdLst>
              <a:ahLst/>
              <a:cxnLst>
                <a:cxn ang="0">
                  <a:pos x="T0" y="T1"/>
                </a:cxn>
                <a:cxn ang="0">
                  <a:pos x="T2" y="T3"/>
                </a:cxn>
              </a:cxnLst>
              <a:rect l="0" t="0" r="r" b="b"/>
              <a:pathLst>
                <a:path w="33" h="298">
                  <a:moveTo>
                    <a:pt x="33" y="298"/>
                  </a:moveTo>
                  <a:lnTo>
                    <a:pt x="0" y="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51" name="Freeform 59"/>
            <p:cNvSpPr>
              <a:spLocks/>
            </p:cNvSpPr>
            <p:nvPr/>
          </p:nvSpPr>
          <p:spPr bwMode="auto">
            <a:xfrm>
              <a:off x="4548" y="2274"/>
              <a:ext cx="305" cy="119"/>
            </a:xfrm>
            <a:custGeom>
              <a:avLst/>
              <a:gdLst>
                <a:gd name="T0" fmla="*/ 0 w 305"/>
                <a:gd name="T1" fmla="*/ 119 h 119"/>
                <a:gd name="T2" fmla="*/ 305 w 305"/>
                <a:gd name="T3" fmla="*/ 0 h 119"/>
              </a:gdLst>
              <a:ahLst/>
              <a:cxnLst>
                <a:cxn ang="0">
                  <a:pos x="T0" y="T1"/>
                </a:cxn>
                <a:cxn ang="0">
                  <a:pos x="T2" y="T3"/>
                </a:cxn>
              </a:cxnLst>
              <a:rect l="0" t="0" r="r" b="b"/>
              <a:pathLst>
                <a:path w="305" h="119">
                  <a:moveTo>
                    <a:pt x="0" y="119"/>
                  </a:moveTo>
                  <a:lnTo>
                    <a:pt x="305" y="0"/>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52" name="Freeform 60"/>
            <p:cNvSpPr>
              <a:spLocks/>
            </p:cNvSpPr>
            <p:nvPr/>
          </p:nvSpPr>
          <p:spPr bwMode="auto">
            <a:xfrm>
              <a:off x="4337" y="3002"/>
              <a:ext cx="198" cy="232"/>
            </a:xfrm>
            <a:custGeom>
              <a:avLst/>
              <a:gdLst>
                <a:gd name="T0" fmla="*/ 0 w 198"/>
                <a:gd name="T1" fmla="*/ 0 h 232"/>
                <a:gd name="T2" fmla="*/ 198 w 198"/>
                <a:gd name="T3" fmla="*/ 232 h 232"/>
              </a:gdLst>
              <a:ahLst/>
              <a:cxnLst>
                <a:cxn ang="0">
                  <a:pos x="T0" y="T1"/>
                </a:cxn>
                <a:cxn ang="0">
                  <a:pos x="T2" y="T3"/>
                </a:cxn>
              </a:cxnLst>
              <a:rect l="0" t="0" r="r" b="b"/>
              <a:pathLst>
                <a:path w="198" h="232">
                  <a:moveTo>
                    <a:pt x="0" y="0"/>
                  </a:moveTo>
                  <a:lnTo>
                    <a:pt x="198" y="232"/>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53" name="Freeform 61"/>
            <p:cNvSpPr>
              <a:spLocks/>
            </p:cNvSpPr>
            <p:nvPr/>
          </p:nvSpPr>
          <p:spPr bwMode="auto">
            <a:xfrm>
              <a:off x="3430" y="2989"/>
              <a:ext cx="185" cy="245"/>
            </a:xfrm>
            <a:custGeom>
              <a:avLst/>
              <a:gdLst>
                <a:gd name="T0" fmla="*/ 185 w 185"/>
                <a:gd name="T1" fmla="*/ 0 h 245"/>
                <a:gd name="T2" fmla="*/ 0 w 185"/>
                <a:gd name="T3" fmla="*/ 245 h 245"/>
              </a:gdLst>
              <a:ahLst/>
              <a:cxnLst>
                <a:cxn ang="0">
                  <a:pos x="T0" y="T1"/>
                </a:cxn>
                <a:cxn ang="0">
                  <a:pos x="T2" y="T3"/>
                </a:cxn>
              </a:cxnLst>
              <a:rect l="0" t="0" r="r" b="b"/>
              <a:pathLst>
                <a:path w="185" h="245">
                  <a:moveTo>
                    <a:pt x="185" y="0"/>
                  </a:moveTo>
                  <a:lnTo>
                    <a:pt x="0" y="245"/>
                  </a:lnTo>
                </a:path>
              </a:pathLst>
            </a:custGeom>
            <a:noFill/>
            <a:ln w="12700" cap="flat" cmpd="sng">
              <a:solidFill>
                <a:schemeClr val="tx1"/>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136254" name="Text Box 62"/>
            <p:cNvSpPr txBox="1">
              <a:spLocks noChangeArrowheads="1"/>
            </p:cNvSpPr>
            <p:nvPr/>
          </p:nvSpPr>
          <p:spPr bwMode="auto">
            <a:xfrm>
              <a:off x="3456" y="3408"/>
              <a:ext cx="107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1600">
                  <a:solidFill>
                    <a:schemeClr val="tx2"/>
                  </a:solidFill>
                  <a:latin typeface="Arial" pitchFamily="34" charset="0"/>
                </a:rPr>
                <a:t>Non-Hamiltonian</a:t>
              </a:r>
              <a:br>
                <a:rPr lang="en-US" sz="1600">
                  <a:solidFill>
                    <a:schemeClr val="tx2"/>
                  </a:solidFill>
                  <a:latin typeface="Arial" pitchFamily="34" charset="0"/>
                </a:rPr>
              </a:br>
              <a:r>
                <a:rPr lang="en-US" sz="1600">
                  <a:solidFill>
                    <a:srgbClr val="FF3300"/>
                  </a:solidFill>
                  <a:latin typeface="Arial" pitchFamily="34" charset="0"/>
                </a:rPr>
                <a:t>(Peterson graph)</a:t>
              </a:r>
            </a:p>
          </p:txBody>
        </p:sp>
        <p:sp>
          <p:nvSpPr>
            <p:cNvPr id="136255" name="Freeform 63"/>
            <p:cNvSpPr>
              <a:spLocks/>
            </p:cNvSpPr>
            <p:nvPr/>
          </p:nvSpPr>
          <p:spPr bwMode="auto">
            <a:xfrm>
              <a:off x="3449" y="2059"/>
              <a:ext cx="1093" cy="940"/>
            </a:xfrm>
            <a:custGeom>
              <a:avLst/>
              <a:gdLst>
                <a:gd name="T0" fmla="*/ 0 w 1093"/>
                <a:gd name="T1" fmla="*/ 338 h 940"/>
                <a:gd name="T2" fmla="*/ 1093 w 1093"/>
                <a:gd name="T3" fmla="*/ 338 h 940"/>
                <a:gd name="T4" fmla="*/ 166 w 1093"/>
                <a:gd name="T5" fmla="*/ 934 h 940"/>
                <a:gd name="T6" fmla="*/ 557 w 1093"/>
                <a:gd name="T7" fmla="*/ 0 h 940"/>
                <a:gd name="T8" fmla="*/ 894 w 1093"/>
                <a:gd name="T9" fmla="*/ 940 h 940"/>
                <a:gd name="T10" fmla="*/ 7 w 1093"/>
                <a:gd name="T11" fmla="*/ 341 h 940"/>
                <a:gd name="T12" fmla="*/ 0 w 1093"/>
                <a:gd name="T13" fmla="*/ 338 h 940"/>
              </a:gdLst>
              <a:ahLst/>
              <a:cxnLst>
                <a:cxn ang="0">
                  <a:pos x="T0" y="T1"/>
                </a:cxn>
                <a:cxn ang="0">
                  <a:pos x="T2" y="T3"/>
                </a:cxn>
                <a:cxn ang="0">
                  <a:pos x="T4" y="T5"/>
                </a:cxn>
                <a:cxn ang="0">
                  <a:pos x="T6" y="T7"/>
                </a:cxn>
                <a:cxn ang="0">
                  <a:pos x="T8" y="T9"/>
                </a:cxn>
                <a:cxn ang="0">
                  <a:pos x="T10" y="T11"/>
                </a:cxn>
                <a:cxn ang="0">
                  <a:pos x="T12" y="T13"/>
                </a:cxn>
              </a:cxnLst>
              <a:rect l="0" t="0" r="r" b="b"/>
              <a:pathLst>
                <a:path w="1093" h="940">
                  <a:moveTo>
                    <a:pt x="0" y="338"/>
                  </a:moveTo>
                  <a:lnTo>
                    <a:pt x="1093" y="338"/>
                  </a:lnTo>
                  <a:lnTo>
                    <a:pt x="166" y="934"/>
                  </a:lnTo>
                  <a:lnTo>
                    <a:pt x="557" y="0"/>
                  </a:lnTo>
                  <a:lnTo>
                    <a:pt x="894" y="940"/>
                  </a:lnTo>
                  <a:lnTo>
                    <a:pt x="7" y="341"/>
                  </a:lnTo>
                  <a:lnTo>
                    <a:pt x="0" y="338"/>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500" fill="hold"/>
                                        <p:tgtEl>
                                          <p:spTgt spid="136194"/>
                                        </p:tgtEl>
                                        <p:attrNameLst>
                                          <p:attrName>ppt_w</p:attrName>
                                        </p:attrNameLst>
                                      </p:cBhvr>
                                      <p:tavLst>
                                        <p:tav tm="0">
                                          <p:val>
                                            <p:fltVal val="0"/>
                                          </p:val>
                                        </p:tav>
                                        <p:tav tm="100000">
                                          <p:val>
                                            <p:strVal val="#ppt_w"/>
                                          </p:val>
                                        </p:tav>
                                      </p:tavLst>
                                    </p:anim>
                                    <p:anim calcmode="lin" valueType="num">
                                      <p:cBhvr>
                                        <p:cTn id="8" dur="500" fill="hold"/>
                                        <p:tgtEl>
                                          <p:spTgt spid="13619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36232"/>
                                        </p:tgtEl>
                                        <p:attrNameLst>
                                          <p:attrName>style.visibility</p:attrName>
                                        </p:attrNameLst>
                                      </p:cBhvr>
                                      <p:to>
                                        <p:strVal val="visible"/>
                                      </p:to>
                                    </p:set>
                                    <p:animEffect transition="in" filter="wipe(up)">
                                      <p:cBhvr>
                                        <p:cTn id="12" dur="500"/>
                                        <p:tgtEl>
                                          <p:spTgt spid="136232"/>
                                        </p:tgtEl>
                                      </p:cBhvr>
                                    </p:animEffect>
                                  </p:childTnLst>
                                </p:cTn>
                              </p:par>
                            </p:childTnLst>
                          </p:cTn>
                        </p:par>
                        <p:par>
                          <p:cTn id="13" fill="hold" nodeType="afterGroup">
                            <p:stCondLst>
                              <p:cond delay="1000"/>
                            </p:stCondLst>
                            <p:childTnLst>
                              <p:par>
                                <p:cTn id="14" presetID="22" presetClass="entr" presetSubtype="1" fill="hold" nodeType="afterEffect">
                                  <p:stCondLst>
                                    <p:cond delay="250"/>
                                  </p:stCondLst>
                                  <p:childTnLst>
                                    <p:set>
                                      <p:cBhvr>
                                        <p:cTn id="15" dur="1" fill="hold">
                                          <p:stCondLst>
                                            <p:cond delay="0"/>
                                          </p:stCondLst>
                                        </p:cTn>
                                        <p:tgtEl>
                                          <p:spTgt spid="136256"/>
                                        </p:tgtEl>
                                        <p:attrNameLst>
                                          <p:attrName>style.visibility</p:attrName>
                                        </p:attrNameLst>
                                      </p:cBhvr>
                                      <p:to>
                                        <p:strVal val="visible"/>
                                      </p:to>
                                    </p:set>
                                    <p:animEffect transition="in" filter="wipe(up)">
                                      <p:cBhvr>
                                        <p:cTn id="16" dur="500"/>
                                        <p:tgtEl>
                                          <p:spTgt spid="13625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36194" grpId="0" animBg="1" autoUpdateAnimBg="0"/>
      <p:bldP spid="13623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427" name="Text Box 115"/>
          <p:cNvSpPr txBox="1">
            <a:spLocks noChangeArrowheads="1"/>
          </p:cNvSpPr>
          <p:nvPr/>
        </p:nvSpPr>
        <p:spPr bwMode="auto">
          <a:xfrm>
            <a:off x="2209800" y="3886200"/>
            <a:ext cx="5257800" cy="769938"/>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19050">
                <a:solidFill>
                  <a:schemeClr val="hlink"/>
                </a:solidFill>
                <a:miter lim="800000"/>
                <a:headEnd/>
                <a:tailEnd/>
              </a14:hiddenLine>
            </a:ext>
          </a:extLst>
        </p:spPr>
        <p:txBody>
          <a:bodyPr bIns="82800">
            <a:spAutoFit/>
          </a:bodyPr>
          <a:lstStyle/>
          <a:p>
            <a:pPr>
              <a:lnSpc>
                <a:spcPct val="75000"/>
              </a:lnSpc>
            </a:pPr>
            <a:r>
              <a:rPr lang="en-US" sz="2800">
                <a:solidFill>
                  <a:schemeClr val="hlink"/>
                </a:solidFill>
              </a:rPr>
              <a:t>A vertex cover</a:t>
            </a:r>
          </a:p>
          <a:p>
            <a:pPr>
              <a:lnSpc>
                <a:spcPct val="75000"/>
              </a:lnSpc>
            </a:pPr>
            <a:endParaRPr lang="en-US" sz="2800">
              <a:solidFill>
                <a:schemeClr val="hlink"/>
              </a:solidFill>
            </a:endParaRPr>
          </a:p>
        </p:txBody>
      </p:sp>
      <p:sp>
        <p:nvSpPr>
          <p:cNvPr id="14131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Vertex Cover</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Directed Ham-Cycle</a:t>
            </a:r>
          </a:p>
        </p:txBody>
      </p:sp>
      <p:sp>
        <p:nvSpPr>
          <p:cNvPr id="141391" name="Text Box 79"/>
          <p:cNvSpPr txBox="1">
            <a:spLocks noChangeArrowheads="1"/>
          </p:cNvSpPr>
          <p:nvPr/>
        </p:nvSpPr>
        <p:spPr bwMode="auto">
          <a:xfrm>
            <a:off x="1247775" y="762000"/>
            <a:ext cx="6764338" cy="93980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spAutoFit/>
          </a:bodyPr>
          <a:lstStyle>
            <a:lvl1pPr algn="l" defTabSz="669925" eaLnBrk="0" hangingPunct="0">
              <a:defRPr sz="2400">
                <a:solidFill>
                  <a:schemeClr val="tx1"/>
                </a:solidFill>
                <a:latin typeface="Times New Roman" pitchFamily="18" charset="0"/>
              </a:defRPr>
            </a:lvl1pPr>
            <a:lvl2pPr algn="l" defTabSz="669925" eaLnBrk="0" hangingPunct="0">
              <a:defRPr sz="2400">
                <a:solidFill>
                  <a:schemeClr val="tx1"/>
                </a:solidFill>
                <a:latin typeface="Times New Roman" pitchFamily="18" charset="0"/>
              </a:defRPr>
            </a:lvl2pPr>
            <a:lvl3pPr algn="l" defTabSz="669925" eaLnBrk="0" hangingPunct="0">
              <a:defRPr sz="2400">
                <a:solidFill>
                  <a:schemeClr val="tx1"/>
                </a:solidFill>
                <a:latin typeface="Times New Roman" pitchFamily="18" charset="0"/>
              </a:defRPr>
            </a:lvl3pPr>
            <a:lvl4pPr algn="l" defTabSz="669925" eaLnBrk="0" hangingPunct="0">
              <a:defRPr sz="2400">
                <a:solidFill>
                  <a:schemeClr val="tx1"/>
                </a:solidFill>
                <a:latin typeface="Times New Roman" pitchFamily="18" charset="0"/>
              </a:defRPr>
            </a:lvl4pPr>
            <a:lvl5pPr algn="l" defTabSz="669925" eaLnBrk="0" hangingPunct="0">
              <a:defRPr sz="2400">
                <a:solidFill>
                  <a:schemeClr val="tx1"/>
                </a:solidFill>
                <a:latin typeface="Times New Roman" pitchFamily="18" charset="0"/>
              </a:defRPr>
            </a:lvl5pPr>
            <a:lvl6pPr defTabSz="669925" eaLnBrk="0" fontAlgn="base" hangingPunct="0">
              <a:spcBef>
                <a:spcPct val="0"/>
              </a:spcBef>
              <a:spcAft>
                <a:spcPct val="0"/>
              </a:spcAft>
              <a:defRPr sz="2400">
                <a:solidFill>
                  <a:schemeClr val="tx1"/>
                </a:solidFill>
                <a:latin typeface="Times New Roman" pitchFamily="18" charset="0"/>
              </a:defRPr>
            </a:lvl6pPr>
            <a:lvl7pPr defTabSz="669925" eaLnBrk="0" fontAlgn="base" hangingPunct="0">
              <a:spcBef>
                <a:spcPct val="0"/>
              </a:spcBef>
              <a:spcAft>
                <a:spcPct val="0"/>
              </a:spcAft>
              <a:defRPr sz="2400">
                <a:solidFill>
                  <a:schemeClr val="tx1"/>
                </a:solidFill>
                <a:latin typeface="Times New Roman" pitchFamily="18" charset="0"/>
              </a:defRPr>
            </a:lvl7pPr>
            <a:lvl8pPr defTabSz="669925" eaLnBrk="0" fontAlgn="base" hangingPunct="0">
              <a:spcBef>
                <a:spcPct val="0"/>
              </a:spcBef>
              <a:spcAft>
                <a:spcPct val="0"/>
              </a:spcAft>
              <a:defRPr sz="2400">
                <a:solidFill>
                  <a:schemeClr val="tx1"/>
                </a:solidFill>
                <a:latin typeface="Times New Roman" pitchFamily="18" charset="0"/>
              </a:defRPr>
            </a:lvl8pPr>
            <a:lvl9pPr defTabSz="669925"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sym typeface="Symbol" pitchFamily="18" charset="2"/>
              </a:rPr>
              <a:t>	G, K: does G have a vertex cover of size  K? </a:t>
            </a:r>
          </a:p>
          <a:p>
            <a:pPr eaLnBrk="1" hangingPunct="1"/>
            <a:r>
              <a:rPr lang="en-US" sz="2800" b="1" dirty="0">
                <a:solidFill>
                  <a:srgbClr val="CC0000"/>
                </a:solidFill>
                <a:sym typeface="Symbol" pitchFamily="18" charset="2"/>
              </a:rPr>
              <a:t> </a:t>
            </a:r>
            <a:r>
              <a:rPr lang="en-US" dirty="0">
                <a:sym typeface="Symbol" pitchFamily="18" charset="2"/>
              </a:rPr>
              <a:t>  	G’:  is digraph G’ Hamiltonian? </a:t>
            </a:r>
            <a:endParaRPr lang="en-US" dirty="0"/>
          </a:p>
        </p:txBody>
      </p:sp>
      <p:sp>
        <p:nvSpPr>
          <p:cNvPr id="141392" name="Rectangle 80"/>
          <p:cNvSpPr>
            <a:spLocks noChangeArrowheads="1"/>
          </p:cNvSpPr>
          <p:nvPr/>
        </p:nvSpPr>
        <p:spPr bwMode="auto">
          <a:xfrm>
            <a:off x="304800" y="2209800"/>
            <a:ext cx="1506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p>
            <a:r>
              <a:rPr lang="en-US" sz="2800"/>
              <a:t>Intuition:</a:t>
            </a:r>
          </a:p>
        </p:txBody>
      </p:sp>
      <p:grpSp>
        <p:nvGrpSpPr>
          <p:cNvPr id="141417" name="Group 105"/>
          <p:cNvGrpSpPr>
            <a:grpSpLocks/>
          </p:cNvGrpSpPr>
          <p:nvPr/>
        </p:nvGrpSpPr>
        <p:grpSpPr bwMode="auto">
          <a:xfrm>
            <a:off x="762000" y="3733800"/>
            <a:ext cx="7620000" cy="2743200"/>
            <a:chOff x="480" y="2064"/>
            <a:chExt cx="4800" cy="1728"/>
          </a:xfrm>
        </p:grpSpPr>
        <p:sp>
          <p:nvSpPr>
            <p:cNvPr id="141393" name="AutoShape 81"/>
            <p:cNvSpPr>
              <a:spLocks noChangeArrowheads="1"/>
            </p:cNvSpPr>
            <p:nvPr/>
          </p:nvSpPr>
          <p:spPr bwMode="auto">
            <a:xfrm>
              <a:off x="1008" y="2064"/>
              <a:ext cx="4272" cy="1728"/>
            </a:xfrm>
            <a:prstGeom prst="roundRect">
              <a:avLst>
                <a:gd name="adj" fmla="val 16667"/>
              </a:avLst>
            </a:prstGeom>
            <a:no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Lst>
          </p:spPr>
          <p:txBody>
            <a:bodyPr bIns="82800" anchor="ctr">
              <a:spAutoFit/>
            </a:bodyPr>
            <a:lstStyle/>
            <a:p>
              <a:endParaRPr lang="en-CA"/>
            </a:p>
          </p:txBody>
        </p:sp>
        <p:sp>
          <p:nvSpPr>
            <p:cNvPr id="141394" name="Text Box 82"/>
            <p:cNvSpPr txBox="1">
              <a:spLocks noChangeArrowheads="1"/>
            </p:cNvSpPr>
            <p:nvPr/>
          </p:nvSpPr>
          <p:spPr bwMode="auto">
            <a:xfrm>
              <a:off x="480" y="2784"/>
              <a:ext cx="278" cy="3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bIns="82800">
              <a:spAutoFit/>
            </a:bodyPr>
            <a:lstStyle/>
            <a:p>
              <a:r>
                <a:rPr lang="en-US" sz="2800" dirty="0"/>
                <a:t>G</a:t>
              </a:r>
            </a:p>
          </p:txBody>
        </p:sp>
        <p:sp>
          <p:nvSpPr>
            <p:cNvPr id="141395" name="Oval 83"/>
            <p:cNvSpPr>
              <a:spLocks noChangeArrowheads="1"/>
            </p:cNvSpPr>
            <p:nvPr/>
          </p:nvSpPr>
          <p:spPr bwMode="auto">
            <a:xfrm>
              <a:off x="1728" y="2448"/>
              <a:ext cx="96" cy="96"/>
            </a:xfrm>
            <a:prstGeom prst="ellipse">
              <a:avLst/>
            </a:prstGeom>
            <a:solidFill>
              <a:schemeClr val="tx1"/>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396" name="Oval 84"/>
            <p:cNvSpPr>
              <a:spLocks noChangeArrowheads="1"/>
            </p:cNvSpPr>
            <p:nvPr/>
          </p:nvSpPr>
          <p:spPr bwMode="auto">
            <a:xfrm>
              <a:off x="3024" y="2448"/>
              <a:ext cx="96" cy="96"/>
            </a:xfrm>
            <a:prstGeom prst="ellipse">
              <a:avLst/>
            </a:prstGeom>
            <a:solidFill>
              <a:schemeClr val="tx1"/>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397" name="Oval 85"/>
            <p:cNvSpPr>
              <a:spLocks noChangeArrowheads="1"/>
            </p:cNvSpPr>
            <p:nvPr/>
          </p:nvSpPr>
          <p:spPr bwMode="auto">
            <a:xfrm>
              <a:off x="4320" y="2448"/>
              <a:ext cx="96" cy="96"/>
            </a:xfrm>
            <a:prstGeom prst="ellipse">
              <a:avLst/>
            </a:prstGeom>
            <a:solidFill>
              <a:schemeClr val="tx1"/>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9" name="Line 97"/>
            <p:cNvSpPr>
              <a:spLocks noChangeShapeType="1"/>
            </p:cNvSpPr>
            <p:nvPr/>
          </p:nvSpPr>
          <p:spPr bwMode="auto">
            <a:xfrm flipV="1">
              <a:off x="1392" y="2496"/>
              <a:ext cx="384"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0" name="Line 98"/>
            <p:cNvSpPr>
              <a:spLocks noChangeShapeType="1"/>
            </p:cNvSpPr>
            <p:nvPr/>
          </p:nvSpPr>
          <p:spPr bwMode="auto">
            <a:xfrm>
              <a:off x="1776" y="2496"/>
              <a:ext cx="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1" name="Line 99"/>
            <p:cNvSpPr>
              <a:spLocks noChangeShapeType="1"/>
            </p:cNvSpPr>
            <p:nvPr/>
          </p:nvSpPr>
          <p:spPr bwMode="auto">
            <a:xfrm>
              <a:off x="1776" y="2496"/>
              <a:ext cx="480" cy="7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2" name="Line 100"/>
            <p:cNvSpPr>
              <a:spLocks noChangeShapeType="1"/>
            </p:cNvSpPr>
            <p:nvPr/>
          </p:nvSpPr>
          <p:spPr bwMode="auto">
            <a:xfrm flipH="1">
              <a:off x="2832" y="2496"/>
              <a:ext cx="240" cy="6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3" name="Line 101"/>
            <p:cNvSpPr>
              <a:spLocks noChangeShapeType="1"/>
            </p:cNvSpPr>
            <p:nvPr/>
          </p:nvSpPr>
          <p:spPr bwMode="auto">
            <a:xfrm>
              <a:off x="3072" y="2496"/>
              <a:ext cx="288" cy="6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4" name="Line 102"/>
            <p:cNvSpPr>
              <a:spLocks noChangeShapeType="1"/>
            </p:cNvSpPr>
            <p:nvPr/>
          </p:nvSpPr>
          <p:spPr bwMode="auto">
            <a:xfrm flipH="1">
              <a:off x="3984" y="2496"/>
              <a:ext cx="384" cy="6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5" name="Line 103"/>
            <p:cNvSpPr>
              <a:spLocks noChangeShapeType="1"/>
            </p:cNvSpPr>
            <p:nvPr/>
          </p:nvSpPr>
          <p:spPr bwMode="auto">
            <a:xfrm>
              <a:off x="4368" y="2496"/>
              <a:ext cx="0" cy="6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16" name="Line 104"/>
            <p:cNvSpPr>
              <a:spLocks noChangeShapeType="1"/>
            </p:cNvSpPr>
            <p:nvPr/>
          </p:nvSpPr>
          <p:spPr bwMode="auto">
            <a:xfrm>
              <a:off x="4368" y="2496"/>
              <a:ext cx="336" cy="6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398" name="Oval 86"/>
            <p:cNvSpPr>
              <a:spLocks noChangeArrowheads="1"/>
            </p:cNvSpPr>
            <p:nvPr/>
          </p:nvSpPr>
          <p:spPr bwMode="auto">
            <a:xfrm>
              <a:off x="1344" y="3168"/>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399" name="Oval 87"/>
            <p:cNvSpPr>
              <a:spLocks noChangeArrowheads="1"/>
            </p:cNvSpPr>
            <p:nvPr/>
          </p:nvSpPr>
          <p:spPr bwMode="auto">
            <a:xfrm>
              <a:off x="1728" y="3168"/>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0" name="Oval 88"/>
            <p:cNvSpPr>
              <a:spLocks noChangeArrowheads="1"/>
            </p:cNvSpPr>
            <p:nvPr/>
          </p:nvSpPr>
          <p:spPr bwMode="auto">
            <a:xfrm>
              <a:off x="2208" y="3168"/>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1" name="Oval 89"/>
            <p:cNvSpPr>
              <a:spLocks noChangeArrowheads="1"/>
            </p:cNvSpPr>
            <p:nvPr/>
          </p:nvSpPr>
          <p:spPr bwMode="auto">
            <a:xfrm>
              <a:off x="4320" y="3072"/>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2" name="Oval 90"/>
            <p:cNvSpPr>
              <a:spLocks noChangeArrowheads="1"/>
            </p:cNvSpPr>
            <p:nvPr/>
          </p:nvSpPr>
          <p:spPr bwMode="auto">
            <a:xfrm>
              <a:off x="4656" y="3072"/>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3" name="Oval 91"/>
            <p:cNvSpPr>
              <a:spLocks noChangeArrowheads="1"/>
            </p:cNvSpPr>
            <p:nvPr/>
          </p:nvSpPr>
          <p:spPr bwMode="auto">
            <a:xfrm>
              <a:off x="3936" y="3072"/>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4" name="Oval 92"/>
            <p:cNvSpPr>
              <a:spLocks noChangeArrowheads="1"/>
            </p:cNvSpPr>
            <p:nvPr/>
          </p:nvSpPr>
          <p:spPr bwMode="auto">
            <a:xfrm>
              <a:off x="3312" y="3120"/>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5" name="Oval 93"/>
            <p:cNvSpPr>
              <a:spLocks noChangeArrowheads="1"/>
            </p:cNvSpPr>
            <p:nvPr/>
          </p:nvSpPr>
          <p:spPr bwMode="auto">
            <a:xfrm>
              <a:off x="2784" y="3120"/>
              <a:ext cx="96" cy="96"/>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grpSp>
      <p:grpSp>
        <p:nvGrpSpPr>
          <p:cNvPr id="141433" name="Group 121"/>
          <p:cNvGrpSpPr>
            <a:grpSpLocks/>
          </p:cNvGrpSpPr>
          <p:nvPr/>
        </p:nvGrpSpPr>
        <p:grpSpPr bwMode="auto">
          <a:xfrm>
            <a:off x="2017713" y="2362200"/>
            <a:ext cx="6800850" cy="3421063"/>
            <a:chOff x="1271" y="1488"/>
            <a:chExt cx="4284" cy="2155"/>
          </a:xfrm>
        </p:grpSpPr>
        <p:sp>
          <p:nvSpPr>
            <p:cNvPr id="141419" name="Freeform 107"/>
            <p:cNvSpPr>
              <a:spLocks/>
            </p:cNvSpPr>
            <p:nvPr/>
          </p:nvSpPr>
          <p:spPr bwMode="auto">
            <a:xfrm>
              <a:off x="1271" y="1953"/>
              <a:ext cx="3549" cy="1690"/>
            </a:xfrm>
            <a:custGeom>
              <a:avLst/>
              <a:gdLst>
                <a:gd name="T0" fmla="*/ 364 w 3549"/>
                <a:gd name="T1" fmla="*/ 867 h 1690"/>
                <a:gd name="T2" fmla="*/ 27 w 3549"/>
                <a:gd name="T3" fmla="*/ 1529 h 1690"/>
                <a:gd name="T4" fmla="*/ 199 w 3549"/>
                <a:gd name="T5" fmla="*/ 1622 h 1690"/>
                <a:gd name="T6" fmla="*/ 417 w 3549"/>
                <a:gd name="T7" fmla="*/ 1165 h 1690"/>
                <a:gd name="T8" fmla="*/ 417 w 3549"/>
                <a:gd name="T9" fmla="*/ 1616 h 1690"/>
                <a:gd name="T10" fmla="*/ 603 w 3549"/>
                <a:gd name="T11" fmla="*/ 1609 h 1690"/>
                <a:gd name="T12" fmla="*/ 603 w 3549"/>
                <a:gd name="T13" fmla="*/ 1132 h 1690"/>
                <a:gd name="T14" fmla="*/ 901 w 3549"/>
                <a:gd name="T15" fmla="*/ 1609 h 1690"/>
                <a:gd name="T16" fmla="*/ 1086 w 3549"/>
                <a:gd name="T17" fmla="*/ 1503 h 1690"/>
                <a:gd name="T18" fmla="*/ 649 w 3549"/>
                <a:gd name="T19" fmla="*/ 861 h 1690"/>
                <a:gd name="T20" fmla="*/ 649 w 3549"/>
                <a:gd name="T21" fmla="*/ 166 h 1690"/>
                <a:gd name="T22" fmla="*/ 649 w 3549"/>
                <a:gd name="T23" fmla="*/ 15 h 1690"/>
                <a:gd name="T24" fmla="*/ 801 w 3549"/>
                <a:gd name="T25" fmla="*/ 7 h 1690"/>
                <a:gd name="T26" fmla="*/ 1705 w 3549"/>
                <a:gd name="T27" fmla="*/ 15 h 1690"/>
                <a:gd name="T28" fmla="*/ 1702 w 3549"/>
                <a:gd name="T29" fmla="*/ 901 h 1690"/>
                <a:gd name="T30" fmla="*/ 1470 w 3549"/>
                <a:gd name="T31" fmla="*/ 1503 h 1690"/>
                <a:gd name="T32" fmla="*/ 1629 w 3549"/>
                <a:gd name="T33" fmla="*/ 1569 h 1690"/>
                <a:gd name="T34" fmla="*/ 1801 w 3549"/>
                <a:gd name="T35" fmla="*/ 1023 h 1690"/>
                <a:gd name="T36" fmla="*/ 2019 w 3549"/>
                <a:gd name="T37" fmla="*/ 1576 h 1690"/>
                <a:gd name="T38" fmla="*/ 2205 w 3549"/>
                <a:gd name="T39" fmla="*/ 1496 h 1690"/>
                <a:gd name="T40" fmla="*/ 1914 w 3549"/>
                <a:gd name="T41" fmla="*/ 848 h 1690"/>
                <a:gd name="T42" fmla="*/ 1914 w 3549"/>
                <a:gd name="T43" fmla="*/ 13 h 1690"/>
                <a:gd name="T44" fmla="*/ 2993 w 3549"/>
                <a:gd name="T45" fmla="*/ 13 h 1690"/>
                <a:gd name="T46" fmla="*/ 2993 w 3549"/>
                <a:gd name="T47" fmla="*/ 874 h 1690"/>
                <a:gd name="T48" fmla="*/ 2642 w 3549"/>
                <a:gd name="T49" fmla="*/ 1424 h 1690"/>
                <a:gd name="T50" fmla="*/ 2794 w 3549"/>
                <a:gd name="T51" fmla="*/ 1510 h 1690"/>
                <a:gd name="T52" fmla="*/ 3026 w 3549"/>
                <a:gd name="T53" fmla="*/ 1099 h 1690"/>
                <a:gd name="T54" fmla="*/ 3026 w 3549"/>
                <a:gd name="T55" fmla="*/ 1510 h 1690"/>
                <a:gd name="T56" fmla="*/ 3171 w 3549"/>
                <a:gd name="T57" fmla="*/ 1523 h 1690"/>
                <a:gd name="T58" fmla="*/ 3171 w 3549"/>
                <a:gd name="T59" fmla="*/ 1086 h 1690"/>
                <a:gd name="T60" fmla="*/ 3370 w 3549"/>
                <a:gd name="T61" fmla="*/ 1523 h 1690"/>
                <a:gd name="T62" fmla="*/ 3522 w 3549"/>
                <a:gd name="T63" fmla="*/ 1443 h 1690"/>
                <a:gd name="T64" fmla="*/ 3205 w 3549"/>
                <a:gd name="T65" fmla="*/ 881 h 1690"/>
                <a:gd name="T66" fmla="*/ 3205 w 3549"/>
                <a:gd name="T67" fmla="*/ 0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49" h="1690">
                  <a:moveTo>
                    <a:pt x="364" y="867"/>
                  </a:moveTo>
                  <a:lnTo>
                    <a:pt x="27" y="1529"/>
                  </a:lnTo>
                  <a:cubicBezTo>
                    <a:pt x="0" y="1655"/>
                    <a:pt x="134" y="1683"/>
                    <a:pt x="199" y="1622"/>
                  </a:cubicBezTo>
                  <a:lnTo>
                    <a:pt x="417" y="1165"/>
                  </a:lnTo>
                  <a:lnTo>
                    <a:pt x="417" y="1616"/>
                  </a:lnTo>
                  <a:cubicBezTo>
                    <a:pt x="448" y="1690"/>
                    <a:pt x="572" y="1690"/>
                    <a:pt x="603" y="1609"/>
                  </a:cubicBezTo>
                  <a:lnTo>
                    <a:pt x="603" y="1132"/>
                  </a:lnTo>
                  <a:lnTo>
                    <a:pt x="901" y="1609"/>
                  </a:lnTo>
                  <a:cubicBezTo>
                    <a:pt x="981" y="1671"/>
                    <a:pt x="1128" y="1628"/>
                    <a:pt x="1086" y="1503"/>
                  </a:cubicBezTo>
                  <a:lnTo>
                    <a:pt x="649" y="861"/>
                  </a:lnTo>
                  <a:lnTo>
                    <a:pt x="649" y="166"/>
                  </a:lnTo>
                  <a:lnTo>
                    <a:pt x="649" y="15"/>
                  </a:lnTo>
                  <a:lnTo>
                    <a:pt x="801" y="7"/>
                  </a:lnTo>
                  <a:lnTo>
                    <a:pt x="1705" y="15"/>
                  </a:lnTo>
                  <a:lnTo>
                    <a:pt x="1702" y="901"/>
                  </a:lnTo>
                  <a:lnTo>
                    <a:pt x="1470" y="1503"/>
                  </a:lnTo>
                  <a:cubicBezTo>
                    <a:pt x="1458" y="1614"/>
                    <a:pt x="1574" y="1649"/>
                    <a:pt x="1629" y="1569"/>
                  </a:cubicBezTo>
                  <a:lnTo>
                    <a:pt x="1801" y="1023"/>
                  </a:lnTo>
                  <a:lnTo>
                    <a:pt x="2019" y="1576"/>
                  </a:lnTo>
                  <a:cubicBezTo>
                    <a:pt x="2086" y="1655"/>
                    <a:pt x="2222" y="1617"/>
                    <a:pt x="2205" y="1496"/>
                  </a:cubicBezTo>
                  <a:lnTo>
                    <a:pt x="1914" y="848"/>
                  </a:lnTo>
                  <a:lnTo>
                    <a:pt x="1914" y="13"/>
                  </a:lnTo>
                  <a:lnTo>
                    <a:pt x="2993" y="13"/>
                  </a:lnTo>
                  <a:lnTo>
                    <a:pt x="2993" y="874"/>
                  </a:lnTo>
                  <a:lnTo>
                    <a:pt x="2642" y="1424"/>
                  </a:lnTo>
                  <a:cubicBezTo>
                    <a:pt x="2609" y="1530"/>
                    <a:pt x="2730" y="1564"/>
                    <a:pt x="2794" y="1510"/>
                  </a:cubicBezTo>
                  <a:lnTo>
                    <a:pt x="3026" y="1099"/>
                  </a:lnTo>
                  <a:lnTo>
                    <a:pt x="3026" y="1510"/>
                  </a:lnTo>
                  <a:cubicBezTo>
                    <a:pt x="3050" y="1581"/>
                    <a:pt x="3147" y="1594"/>
                    <a:pt x="3171" y="1523"/>
                  </a:cubicBezTo>
                  <a:lnTo>
                    <a:pt x="3171" y="1086"/>
                  </a:lnTo>
                  <a:lnTo>
                    <a:pt x="3370" y="1523"/>
                  </a:lnTo>
                  <a:cubicBezTo>
                    <a:pt x="3428" y="1582"/>
                    <a:pt x="3549" y="1550"/>
                    <a:pt x="3522" y="1443"/>
                  </a:cubicBezTo>
                  <a:lnTo>
                    <a:pt x="3205" y="881"/>
                  </a:lnTo>
                  <a:lnTo>
                    <a:pt x="3205" y="0"/>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20" name="Freeform 108"/>
            <p:cNvSpPr>
              <a:spLocks/>
            </p:cNvSpPr>
            <p:nvPr/>
          </p:nvSpPr>
          <p:spPr bwMode="auto">
            <a:xfrm>
              <a:off x="1629" y="1715"/>
              <a:ext cx="2847" cy="304"/>
            </a:xfrm>
            <a:custGeom>
              <a:avLst/>
              <a:gdLst>
                <a:gd name="T0" fmla="*/ 2847 w 2847"/>
                <a:gd name="T1" fmla="*/ 304 h 304"/>
                <a:gd name="T2" fmla="*/ 2847 w 2847"/>
                <a:gd name="T3" fmla="*/ 6 h 304"/>
                <a:gd name="T4" fmla="*/ 0 w 2847"/>
                <a:gd name="T5" fmla="*/ 0 h 304"/>
                <a:gd name="T6" fmla="*/ 0 w 2847"/>
                <a:gd name="T7" fmla="*/ 238 h 304"/>
              </a:gdLst>
              <a:ahLst/>
              <a:cxnLst>
                <a:cxn ang="0">
                  <a:pos x="T0" y="T1"/>
                </a:cxn>
                <a:cxn ang="0">
                  <a:pos x="T2" y="T3"/>
                </a:cxn>
                <a:cxn ang="0">
                  <a:pos x="T4" y="T5"/>
                </a:cxn>
                <a:cxn ang="0">
                  <a:pos x="T6" y="T7"/>
                </a:cxn>
              </a:cxnLst>
              <a:rect l="0" t="0" r="r" b="b"/>
              <a:pathLst>
                <a:path w="2847" h="304">
                  <a:moveTo>
                    <a:pt x="2847" y="304"/>
                  </a:moveTo>
                  <a:lnTo>
                    <a:pt x="2847" y="6"/>
                  </a:lnTo>
                  <a:lnTo>
                    <a:pt x="0" y="0"/>
                  </a:lnTo>
                  <a:lnTo>
                    <a:pt x="0" y="238"/>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23" name="Freeform 111"/>
            <p:cNvSpPr>
              <a:spLocks/>
            </p:cNvSpPr>
            <p:nvPr/>
          </p:nvSpPr>
          <p:spPr bwMode="auto">
            <a:xfrm>
              <a:off x="1629" y="1920"/>
              <a:ext cx="1" cy="927"/>
            </a:xfrm>
            <a:custGeom>
              <a:avLst/>
              <a:gdLst>
                <a:gd name="T0" fmla="*/ 0 w 1"/>
                <a:gd name="T1" fmla="*/ 0 h 927"/>
                <a:gd name="T2" fmla="*/ 0 w 1"/>
                <a:gd name="T3" fmla="*/ 927 h 927"/>
              </a:gdLst>
              <a:ahLst/>
              <a:cxnLst>
                <a:cxn ang="0">
                  <a:pos x="T0" y="T1"/>
                </a:cxn>
                <a:cxn ang="0">
                  <a:pos x="T2" y="T3"/>
                </a:cxn>
              </a:cxnLst>
              <a:rect l="0" t="0" r="r" b="b"/>
              <a:pathLst>
                <a:path w="1" h="927">
                  <a:moveTo>
                    <a:pt x="0" y="0"/>
                  </a:moveTo>
                  <a:lnTo>
                    <a:pt x="0" y="927"/>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1425" name="Text Box 113"/>
            <p:cNvSpPr txBox="1">
              <a:spLocks noChangeArrowheads="1"/>
            </p:cNvSpPr>
            <p:nvPr/>
          </p:nvSpPr>
          <p:spPr bwMode="auto">
            <a:xfrm>
              <a:off x="4512" y="1488"/>
              <a:ext cx="1043" cy="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rgbClr val="CC0000"/>
                  </a:solidFill>
                </a:rPr>
                <a:t>Ham-Cycle</a:t>
              </a:r>
              <a:br>
                <a:rPr lang="en-US" b="1">
                  <a:solidFill>
                    <a:srgbClr val="CC0000"/>
                  </a:solidFill>
                </a:rPr>
              </a:br>
              <a:r>
                <a:rPr lang="en-US" b="1">
                  <a:solidFill>
                    <a:srgbClr val="CC0000"/>
                  </a:solidFill>
                </a:rPr>
                <a:t>in</a:t>
              </a:r>
              <a:br>
                <a:rPr lang="en-US" b="1">
                  <a:solidFill>
                    <a:srgbClr val="CC0000"/>
                  </a:solidFill>
                </a:rPr>
              </a:br>
              <a:r>
                <a:rPr lang="en-US" b="1">
                  <a:solidFill>
                    <a:srgbClr val="CC0000"/>
                  </a:solidFill>
                </a:rPr>
                <a:t>G’</a:t>
              </a:r>
            </a:p>
          </p:txBody>
        </p:sp>
      </p:grpSp>
      <p:grpSp>
        <p:nvGrpSpPr>
          <p:cNvPr id="141432" name="Group 120"/>
          <p:cNvGrpSpPr>
            <a:grpSpLocks/>
          </p:cNvGrpSpPr>
          <p:nvPr/>
        </p:nvGrpSpPr>
        <p:grpSpPr bwMode="auto">
          <a:xfrm>
            <a:off x="2743200" y="2209800"/>
            <a:ext cx="4267200" cy="874713"/>
            <a:chOff x="1728" y="1392"/>
            <a:chExt cx="2688" cy="551"/>
          </a:xfrm>
        </p:grpSpPr>
        <p:sp>
          <p:nvSpPr>
            <p:cNvPr id="141406" name="Oval 94"/>
            <p:cNvSpPr>
              <a:spLocks noChangeArrowheads="1"/>
            </p:cNvSpPr>
            <p:nvPr/>
          </p:nvSpPr>
          <p:spPr bwMode="auto">
            <a:xfrm>
              <a:off x="1728" y="1824"/>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7" name="Oval 95"/>
            <p:cNvSpPr>
              <a:spLocks noChangeArrowheads="1"/>
            </p:cNvSpPr>
            <p:nvPr/>
          </p:nvSpPr>
          <p:spPr bwMode="auto">
            <a:xfrm>
              <a:off x="3024" y="1824"/>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08" name="Oval 96"/>
            <p:cNvSpPr>
              <a:spLocks noChangeArrowheads="1"/>
            </p:cNvSpPr>
            <p:nvPr/>
          </p:nvSpPr>
          <p:spPr bwMode="auto">
            <a:xfrm>
              <a:off x="4320" y="1824"/>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1421" name="Text Box 109"/>
            <p:cNvSpPr txBox="1">
              <a:spLocks noChangeArrowheads="1"/>
            </p:cNvSpPr>
            <p:nvPr/>
          </p:nvSpPr>
          <p:spPr bwMode="auto">
            <a:xfrm>
              <a:off x="2262" y="1392"/>
              <a:ext cx="157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rgbClr val="CC0000"/>
                  </a:solidFill>
                </a:rPr>
                <a:t>K control vertices</a:t>
              </a:r>
            </a:p>
          </p:txBody>
        </p:sp>
        <p:sp>
          <p:nvSpPr>
            <p:cNvPr id="141429" name="Rectangle 117"/>
            <p:cNvSpPr>
              <a:spLocks noChangeArrowheads="1"/>
            </p:cNvSpPr>
            <p:nvPr/>
          </p:nvSpPr>
          <p:spPr bwMode="auto">
            <a:xfrm>
              <a:off x="1824" y="1632"/>
              <a:ext cx="26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rgbClr val="CC0000"/>
                  </a:solidFill>
                </a:rPr>
                <a:t>c</a:t>
              </a:r>
              <a:r>
                <a:rPr lang="en-US" b="1" baseline="-25000">
                  <a:solidFill>
                    <a:srgbClr val="CC0000"/>
                  </a:solidFill>
                </a:rPr>
                <a:t>1</a:t>
              </a:r>
            </a:p>
          </p:txBody>
        </p:sp>
        <p:sp>
          <p:nvSpPr>
            <p:cNvPr id="141430" name="Rectangle 118"/>
            <p:cNvSpPr>
              <a:spLocks noChangeArrowheads="1"/>
            </p:cNvSpPr>
            <p:nvPr/>
          </p:nvSpPr>
          <p:spPr bwMode="auto">
            <a:xfrm>
              <a:off x="3072" y="1632"/>
              <a:ext cx="26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rgbClr val="CC0000"/>
                  </a:solidFill>
                </a:rPr>
                <a:t>c</a:t>
              </a:r>
              <a:r>
                <a:rPr lang="en-US" b="1" baseline="-25000">
                  <a:solidFill>
                    <a:srgbClr val="CC0000"/>
                  </a:solidFill>
                </a:rPr>
                <a:t>2</a:t>
              </a:r>
            </a:p>
          </p:txBody>
        </p:sp>
        <p:sp>
          <p:nvSpPr>
            <p:cNvPr id="141431" name="Rectangle 119"/>
            <p:cNvSpPr>
              <a:spLocks noChangeArrowheads="1"/>
            </p:cNvSpPr>
            <p:nvPr/>
          </p:nvSpPr>
          <p:spPr bwMode="auto">
            <a:xfrm>
              <a:off x="4080" y="1632"/>
              <a:ext cx="26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01600">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rgbClr val="CC0000"/>
                  </a:solidFill>
                </a:rPr>
                <a:t>c</a:t>
              </a:r>
              <a:r>
                <a:rPr lang="en-US" b="1" baseline="-25000">
                  <a:solidFill>
                    <a:srgbClr val="CC0000"/>
                  </a:solidFill>
                </a:rPr>
                <a:t>3</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500" fill="hold"/>
                                        <p:tgtEl>
                                          <p:spTgt spid="141314"/>
                                        </p:tgtEl>
                                        <p:attrNameLst>
                                          <p:attrName>ppt_w</p:attrName>
                                        </p:attrNameLst>
                                      </p:cBhvr>
                                      <p:tavLst>
                                        <p:tav tm="0">
                                          <p:val>
                                            <p:fltVal val="0"/>
                                          </p:val>
                                        </p:tav>
                                        <p:tav tm="100000">
                                          <p:val>
                                            <p:strVal val="#ppt_w"/>
                                          </p:val>
                                        </p:tav>
                                      </p:tavLst>
                                    </p:anim>
                                    <p:anim calcmode="lin" valueType="num">
                                      <p:cBhvr>
                                        <p:cTn id="8" dur="500" fill="hold"/>
                                        <p:tgtEl>
                                          <p:spTgt spid="14131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1391"/>
                                        </p:tgtEl>
                                        <p:attrNameLst>
                                          <p:attrName>style.visibility</p:attrName>
                                        </p:attrNameLst>
                                      </p:cBhvr>
                                      <p:to>
                                        <p:strVal val="visible"/>
                                      </p:to>
                                    </p:set>
                                    <p:animEffect transition="in" filter="wipe(left)">
                                      <p:cBhvr>
                                        <p:cTn id="13" dur="500"/>
                                        <p:tgtEl>
                                          <p:spTgt spid="1413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1392"/>
                                        </p:tgtEl>
                                        <p:attrNameLst>
                                          <p:attrName>style.visibility</p:attrName>
                                        </p:attrNameLst>
                                      </p:cBhvr>
                                      <p:to>
                                        <p:strVal val="visible"/>
                                      </p:to>
                                    </p:set>
                                    <p:anim calcmode="lin" valueType="num">
                                      <p:cBhvr additive="base">
                                        <p:cTn id="18" dur="500" fill="hold"/>
                                        <p:tgtEl>
                                          <p:spTgt spid="141392"/>
                                        </p:tgtEl>
                                        <p:attrNameLst>
                                          <p:attrName>ppt_x</p:attrName>
                                        </p:attrNameLst>
                                      </p:cBhvr>
                                      <p:tavLst>
                                        <p:tav tm="0">
                                          <p:val>
                                            <p:strVal val="0-#ppt_w/2"/>
                                          </p:val>
                                        </p:tav>
                                        <p:tav tm="100000">
                                          <p:val>
                                            <p:strVal val="#ppt_x"/>
                                          </p:val>
                                        </p:tav>
                                      </p:tavLst>
                                    </p:anim>
                                    <p:anim calcmode="lin" valueType="num">
                                      <p:cBhvr additive="base">
                                        <p:cTn id="19" dur="500" fill="hold"/>
                                        <p:tgtEl>
                                          <p:spTgt spid="1413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41417"/>
                                        </p:tgtEl>
                                        <p:attrNameLst>
                                          <p:attrName>style.visibility</p:attrName>
                                        </p:attrNameLst>
                                      </p:cBhvr>
                                      <p:to>
                                        <p:strVal val="visible"/>
                                      </p:to>
                                    </p:set>
                                    <p:animEffect transition="in" filter="wipe(left)">
                                      <p:cBhvr>
                                        <p:cTn id="24" dur="500"/>
                                        <p:tgtEl>
                                          <p:spTgt spid="1414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1427"/>
                                        </p:tgtEl>
                                        <p:attrNameLst>
                                          <p:attrName>style.visibility</p:attrName>
                                        </p:attrNameLst>
                                      </p:cBhvr>
                                      <p:to>
                                        <p:strVal val="visible"/>
                                      </p:to>
                                    </p:set>
                                    <p:anim calcmode="lin" valueType="num">
                                      <p:cBhvr>
                                        <p:cTn id="29" dur="500" fill="hold"/>
                                        <p:tgtEl>
                                          <p:spTgt spid="141427"/>
                                        </p:tgtEl>
                                        <p:attrNameLst>
                                          <p:attrName>ppt_w</p:attrName>
                                        </p:attrNameLst>
                                      </p:cBhvr>
                                      <p:tavLst>
                                        <p:tav tm="0">
                                          <p:val>
                                            <p:fltVal val="0"/>
                                          </p:val>
                                        </p:tav>
                                        <p:tav tm="100000">
                                          <p:val>
                                            <p:strVal val="#ppt_w"/>
                                          </p:val>
                                        </p:tav>
                                      </p:tavLst>
                                    </p:anim>
                                    <p:anim calcmode="lin" valueType="num">
                                      <p:cBhvr>
                                        <p:cTn id="30" dur="500" fill="hold"/>
                                        <p:tgtEl>
                                          <p:spTgt spid="14142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41427"/>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141432"/>
                                        </p:tgtEl>
                                        <p:attrNameLst>
                                          <p:attrName>style.visibility</p:attrName>
                                        </p:attrNameLst>
                                      </p:cBhvr>
                                      <p:to>
                                        <p:strVal val="visible"/>
                                      </p:to>
                                    </p:set>
                                    <p:anim calcmode="lin" valueType="num">
                                      <p:cBhvr>
                                        <p:cTn id="35" dur="500" fill="hold"/>
                                        <p:tgtEl>
                                          <p:spTgt spid="141432"/>
                                        </p:tgtEl>
                                        <p:attrNameLst>
                                          <p:attrName>ppt_w</p:attrName>
                                        </p:attrNameLst>
                                      </p:cBhvr>
                                      <p:tavLst>
                                        <p:tav tm="0">
                                          <p:val>
                                            <p:fltVal val="0"/>
                                          </p:val>
                                        </p:tav>
                                        <p:tav tm="100000">
                                          <p:val>
                                            <p:strVal val="#ppt_w"/>
                                          </p:val>
                                        </p:tav>
                                      </p:tavLst>
                                    </p:anim>
                                    <p:anim calcmode="lin" valueType="num">
                                      <p:cBhvr>
                                        <p:cTn id="36" dur="500" fill="hold"/>
                                        <p:tgtEl>
                                          <p:spTgt spid="141432"/>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41433"/>
                                        </p:tgtEl>
                                        <p:attrNameLst>
                                          <p:attrName>style.visibility</p:attrName>
                                        </p:attrNameLst>
                                      </p:cBhvr>
                                      <p:to>
                                        <p:strVal val="visible"/>
                                      </p:to>
                                    </p:set>
                                    <p:animEffect transition="in" filter="wipe(up)">
                                      <p:cBhvr>
                                        <p:cTn id="41" dur="500"/>
                                        <p:tgtEl>
                                          <p:spTgt spid="141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27" grpId="0" animBg="1" autoUpdateAnimBg="0"/>
      <p:bldP spid="141314" grpId="0" animBg="1" autoUpdateAnimBg="0"/>
      <p:bldP spid="141391" grpId="0" animBg="1" autoUpdateAnimBg="0"/>
      <p:bldP spid="14139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Computational Complexity Classes</a:t>
            </a:r>
          </a:p>
        </p:txBody>
      </p:sp>
      <p:sp>
        <p:nvSpPr>
          <p:cNvPr id="90115" name="Text Box 3"/>
          <p:cNvSpPr txBox="1">
            <a:spLocks noChangeArrowheads="1"/>
          </p:cNvSpPr>
          <p:nvPr/>
        </p:nvSpPr>
        <p:spPr bwMode="auto">
          <a:xfrm>
            <a:off x="228600" y="838200"/>
            <a:ext cx="8778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8913" indent="-188913" algn="l" eaLnBrk="0" hangingPunct="0">
              <a:defRPr sz="2400">
                <a:solidFill>
                  <a:schemeClr val="tx1"/>
                </a:solidFill>
                <a:latin typeface="Times New Roman" pitchFamily="18" charset="0"/>
              </a:defRPr>
            </a:lvl1pPr>
            <a:lvl2pPr marL="1023938" indent="-457200" algn="l" eaLnBrk="0" hangingPunct="0">
              <a:defRPr sz="2400">
                <a:solidFill>
                  <a:schemeClr val="tx1"/>
                </a:solidFill>
                <a:latin typeface="Times New Roman" pitchFamily="18" charset="0"/>
              </a:defRPr>
            </a:lvl2pPr>
            <a:lvl3pPr marL="1671638" indent="-457200" algn="l" eaLnBrk="0" hangingPunct="0">
              <a:defRPr sz="2400">
                <a:solidFill>
                  <a:schemeClr val="tx1"/>
                </a:solidFill>
                <a:latin typeface="Times New Roman" pitchFamily="18" charset="0"/>
              </a:defRPr>
            </a:lvl3pPr>
            <a:lvl4pPr marL="2319338" indent="-457200" algn="l" eaLnBrk="0" hangingPunct="0">
              <a:defRPr sz="2400">
                <a:solidFill>
                  <a:schemeClr val="tx1"/>
                </a:solidFill>
                <a:latin typeface="Times New Roman" pitchFamily="18" charset="0"/>
              </a:defRPr>
            </a:lvl4pPr>
            <a:lvl5pPr marL="2967038" indent="-457200" algn="l" eaLnBrk="0" hangingPunct="0">
              <a:defRPr sz="2400">
                <a:solidFill>
                  <a:schemeClr val="tx1"/>
                </a:solidFill>
                <a:latin typeface="Times New Roman" pitchFamily="18" charset="0"/>
              </a:defRPr>
            </a:lvl5pPr>
            <a:lvl6pPr marL="3424238" indent="-457200" eaLnBrk="0" fontAlgn="base" hangingPunct="0">
              <a:spcBef>
                <a:spcPct val="0"/>
              </a:spcBef>
              <a:spcAft>
                <a:spcPct val="0"/>
              </a:spcAft>
              <a:defRPr sz="2400">
                <a:solidFill>
                  <a:schemeClr val="tx1"/>
                </a:solidFill>
                <a:latin typeface="Times New Roman" pitchFamily="18" charset="0"/>
              </a:defRPr>
            </a:lvl6pPr>
            <a:lvl7pPr marL="3881438" indent="-457200" eaLnBrk="0" fontAlgn="base" hangingPunct="0">
              <a:spcBef>
                <a:spcPct val="0"/>
              </a:spcBef>
              <a:spcAft>
                <a:spcPct val="0"/>
              </a:spcAft>
              <a:defRPr sz="2400">
                <a:solidFill>
                  <a:schemeClr val="tx1"/>
                </a:solidFill>
                <a:latin typeface="Times New Roman" pitchFamily="18" charset="0"/>
              </a:defRPr>
            </a:lvl7pPr>
            <a:lvl8pPr marL="4338638" indent="-457200" eaLnBrk="0" fontAlgn="base" hangingPunct="0">
              <a:spcBef>
                <a:spcPct val="0"/>
              </a:spcBef>
              <a:spcAft>
                <a:spcPct val="0"/>
              </a:spcAft>
              <a:defRPr sz="2400">
                <a:solidFill>
                  <a:schemeClr val="tx1"/>
                </a:solidFill>
                <a:latin typeface="Times New Roman" pitchFamily="18" charset="0"/>
              </a:defRPr>
            </a:lvl8pPr>
            <a:lvl9pPr marL="4795838" indent="-4572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
            </a:pPr>
            <a:r>
              <a:rPr lang="en-US" sz="1800">
                <a:solidFill>
                  <a:schemeClr val="tx2"/>
                </a:solidFill>
                <a:latin typeface="Arial" pitchFamily="34" charset="0"/>
              </a:rPr>
              <a:t>So, there are computationally unsolvable problems.</a:t>
            </a:r>
          </a:p>
          <a:p>
            <a:pPr eaLnBrk="1" hangingPunct="1">
              <a:buFont typeface="Wingdings" pitchFamily="2" charset="2"/>
              <a:buChar char="§"/>
            </a:pPr>
            <a:r>
              <a:rPr lang="en-US" sz="1800">
                <a:solidFill>
                  <a:schemeClr val="tx2"/>
                </a:solidFill>
                <a:latin typeface="Arial" pitchFamily="34" charset="0"/>
              </a:rPr>
              <a:t>Computable problems themselves have vastly different computational complexity.</a:t>
            </a:r>
          </a:p>
          <a:p>
            <a:pPr eaLnBrk="1" hangingPunct="1">
              <a:buFont typeface="Wingdings" pitchFamily="2" charset="2"/>
              <a:buChar char="§"/>
            </a:pPr>
            <a:r>
              <a:rPr lang="en-US" sz="1800" b="1">
                <a:solidFill>
                  <a:srgbClr val="CC0000"/>
                </a:solidFill>
                <a:latin typeface="Arial" pitchFamily="34" charset="0"/>
              </a:rPr>
              <a:t>Complexity Classes</a:t>
            </a:r>
            <a:r>
              <a:rPr lang="en-US" sz="1800">
                <a:solidFill>
                  <a:schemeClr val="tx2"/>
                </a:solidFill>
                <a:latin typeface="Arial" pitchFamily="34" charset="0"/>
              </a:rPr>
              <a:t> classify problems by their computational complexity.</a:t>
            </a:r>
          </a:p>
        </p:txBody>
      </p:sp>
      <p:grpSp>
        <p:nvGrpSpPr>
          <p:cNvPr id="90127" name="Group 15"/>
          <p:cNvGrpSpPr>
            <a:grpSpLocks/>
          </p:cNvGrpSpPr>
          <p:nvPr/>
        </p:nvGrpSpPr>
        <p:grpSpPr bwMode="auto">
          <a:xfrm>
            <a:off x="228600" y="1905000"/>
            <a:ext cx="8686800" cy="4800600"/>
            <a:chOff x="144" y="1200"/>
            <a:chExt cx="5472" cy="3024"/>
          </a:xfrm>
        </p:grpSpPr>
        <p:sp>
          <p:nvSpPr>
            <p:cNvPr id="90124" name="AutoShape 12" descr="Newsprint"/>
            <p:cNvSpPr>
              <a:spLocks noChangeArrowheads="1"/>
            </p:cNvSpPr>
            <p:nvPr/>
          </p:nvSpPr>
          <p:spPr bwMode="auto">
            <a:xfrm>
              <a:off x="144" y="1200"/>
              <a:ext cx="5472" cy="3024"/>
            </a:xfrm>
            <a:prstGeom prst="roundRect">
              <a:avLst>
                <a:gd name="adj" fmla="val 16667"/>
              </a:avLst>
            </a:prstGeom>
            <a:blipFill dpi="0" rotWithShape="0">
              <a:blip r:embed="rId2"/>
              <a:srcRect/>
              <a:tile tx="0" ty="0" sx="100000" sy="100000" flip="none" algn="tl"/>
            </a:blip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90126" name="Oval 14"/>
            <p:cNvSpPr>
              <a:spLocks noChangeArrowheads="1"/>
            </p:cNvSpPr>
            <p:nvPr/>
          </p:nvSpPr>
          <p:spPr bwMode="auto">
            <a:xfrm>
              <a:off x="480" y="1248"/>
              <a:ext cx="4704" cy="2832"/>
            </a:xfrm>
            <a:prstGeom prst="ellipse">
              <a:avLst/>
            </a:prstGeom>
            <a:solidFill>
              <a:schemeClr val="bg1"/>
            </a:solidFill>
            <a:ln w="19050">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90118" name="Rectangle 6"/>
            <p:cNvSpPr>
              <a:spLocks noChangeArrowheads="1"/>
            </p:cNvSpPr>
            <p:nvPr/>
          </p:nvSpPr>
          <p:spPr bwMode="auto">
            <a:xfrm>
              <a:off x="1442" y="1472"/>
              <a:ext cx="10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2000" b="1">
                  <a:solidFill>
                    <a:schemeClr val="tx2"/>
                  </a:solidFill>
                  <a:latin typeface="Arial" pitchFamily="34" charset="0"/>
                </a:rPr>
                <a:t>Computable</a:t>
              </a:r>
            </a:p>
          </p:txBody>
        </p:sp>
        <p:sp>
          <p:nvSpPr>
            <p:cNvPr id="90119" name="Rectangle 7"/>
            <p:cNvSpPr>
              <a:spLocks noChangeArrowheads="1"/>
            </p:cNvSpPr>
            <p:nvPr/>
          </p:nvSpPr>
          <p:spPr bwMode="auto">
            <a:xfrm>
              <a:off x="4132" y="1280"/>
              <a:ext cx="12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2000" b="1">
                  <a:solidFill>
                    <a:schemeClr val="tx2"/>
                  </a:solidFill>
                  <a:latin typeface="Arial" pitchFamily="34" charset="0"/>
                </a:rPr>
                <a:t>Uncomputable</a:t>
              </a:r>
            </a:p>
          </p:txBody>
        </p:sp>
        <p:sp>
          <p:nvSpPr>
            <p:cNvPr id="90120" name="Oval 8"/>
            <p:cNvSpPr>
              <a:spLocks noChangeArrowheads="1"/>
            </p:cNvSpPr>
            <p:nvPr/>
          </p:nvSpPr>
          <p:spPr bwMode="auto">
            <a:xfrm rot="-1480423">
              <a:off x="1241" y="1747"/>
              <a:ext cx="3352" cy="1776"/>
            </a:xfrm>
            <a:prstGeom prst="ellipse">
              <a:avLst/>
            </a:prstGeom>
            <a:solidFill>
              <a:srgbClr val="FFCCCC"/>
            </a:solidFill>
            <a:ln w="19050">
              <a:solidFill>
                <a:schemeClr val="bg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nchor="ctr">
              <a:spAutoFit/>
            </a:bodyPr>
            <a:lstStyle/>
            <a:p>
              <a:endParaRPr lang="en-CA"/>
            </a:p>
          </p:txBody>
        </p:sp>
        <p:sp>
          <p:nvSpPr>
            <p:cNvPr id="90121" name="Rectangle 9"/>
            <p:cNvSpPr>
              <a:spLocks noChangeArrowheads="1"/>
            </p:cNvSpPr>
            <p:nvPr/>
          </p:nvSpPr>
          <p:spPr bwMode="auto">
            <a:xfrm>
              <a:off x="2448" y="1872"/>
              <a:ext cx="1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b="1">
                  <a:solidFill>
                    <a:schemeClr val="tx2"/>
                  </a:solidFill>
                  <a:latin typeface="Arial" pitchFamily="34" charset="0"/>
                </a:rPr>
                <a:t>EXP = exponential</a:t>
              </a:r>
            </a:p>
          </p:txBody>
        </p:sp>
        <p:sp>
          <p:nvSpPr>
            <p:cNvPr id="90122" name="Oval 10"/>
            <p:cNvSpPr>
              <a:spLocks noChangeArrowheads="1"/>
            </p:cNvSpPr>
            <p:nvPr/>
          </p:nvSpPr>
          <p:spPr bwMode="auto">
            <a:xfrm>
              <a:off x="1632" y="2160"/>
              <a:ext cx="2304" cy="1104"/>
            </a:xfrm>
            <a:prstGeom prst="ellipse">
              <a:avLst/>
            </a:prstGeom>
            <a:solidFill>
              <a:srgbClr val="CCFF99"/>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90123" name="Rectangle 11"/>
            <p:cNvSpPr>
              <a:spLocks noChangeArrowheads="1"/>
            </p:cNvSpPr>
            <p:nvPr/>
          </p:nvSpPr>
          <p:spPr bwMode="auto">
            <a:xfrm>
              <a:off x="2112" y="2544"/>
              <a:ext cx="14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b="1">
                  <a:solidFill>
                    <a:schemeClr val="tx2"/>
                  </a:solidFill>
                  <a:latin typeface="Arial" pitchFamily="34" charset="0"/>
                </a:rPr>
                <a:t>P = polynomial</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p:cTn id="7" dur="500" fill="hold"/>
                                        <p:tgtEl>
                                          <p:spTgt spid="90114"/>
                                        </p:tgtEl>
                                        <p:attrNameLst>
                                          <p:attrName>ppt_w</p:attrName>
                                        </p:attrNameLst>
                                      </p:cBhvr>
                                      <p:tavLst>
                                        <p:tav tm="0">
                                          <p:val>
                                            <p:fltVal val="0"/>
                                          </p:val>
                                        </p:tav>
                                        <p:tav tm="100000">
                                          <p:val>
                                            <p:strVal val="#ppt_w"/>
                                          </p:val>
                                        </p:tav>
                                      </p:tavLst>
                                    </p:anim>
                                    <p:anim calcmode="lin" valueType="num">
                                      <p:cBhvr>
                                        <p:cTn id="8" dur="500" fill="hold"/>
                                        <p:tgtEl>
                                          <p:spTgt spid="901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1000"/>
                                  </p:stCondLst>
                                  <p:childTnLst>
                                    <p:set>
                                      <p:cBhvr>
                                        <p:cTn id="11" dur="1" fill="hold">
                                          <p:stCondLst>
                                            <p:cond delay="0"/>
                                          </p:stCondLst>
                                        </p:cTn>
                                        <p:tgtEl>
                                          <p:spTgt spid="90115">
                                            <p:txEl>
                                              <p:pRg st="0" end="0"/>
                                            </p:txEl>
                                          </p:spTgt>
                                        </p:tgtEl>
                                        <p:attrNameLst>
                                          <p:attrName>style.visibility</p:attrName>
                                        </p:attrNameLst>
                                      </p:cBhvr>
                                      <p:to>
                                        <p:strVal val="visible"/>
                                      </p:to>
                                    </p:set>
                                    <p:animEffect transition="in" filter="wipe(left)">
                                      <p:cBhvr>
                                        <p:cTn id="12" dur="500"/>
                                        <p:tgtEl>
                                          <p:spTgt spid="90115">
                                            <p:txEl>
                                              <p:pRg st="0" end="0"/>
                                            </p:txEl>
                                          </p:spTgt>
                                        </p:tgtEl>
                                      </p:cBhvr>
                                    </p:animEffect>
                                  </p:childTnLst>
                                </p:cTn>
                              </p:par>
                            </p:childTnLst>
                          </p:cTn>
                        </p:par>
                        <p:par>
                          <p:cTn id="13" fill="hold" nodeType="afterGroup">
                            <p:stCondLst>
                              <p:cond delay="2000"/>
                            </p:stCondLst>
                            <p:childTnLst>
                              <p:par>
                                <p:cTn id="14" presetID="22" presetClass="entr" presetSubtype="8" fill="hold" grpId="0" nodeType="afterEffect">
                                  <p:stCondLst>
                                    <p:cond delay="1000"/>
                                  </p:stCondLst>
                                  <p:childTnLst>
                                    <p:set>
                                      <p:cBhvr>
                                        <p:cTn id="15" dur="1" fill="hold">
                                          <p:stCondLst>
                                            <p:cond delay="0"/>
                                          </p:stCondLst>
                                        </p:cTn>
                                        <p:tgtEl>
                                          <p:spTgt spid="90115">
                                            <p:txEl>
                                              <p:pRg st="1" end="1"/>
                                            </p:txEl>
                                          </p:spTgt>
                                        </p:tgtEl>
                                        <p:attrNameLst>
                                          <p:attrName>style.visibility</p:attrName>
                                        </p:attrNameLst>
                                      </p:cBhvr>
                                      <p:to>
                                        <p:strVal val="visible"/>
                                      </p:to>
                                    </p:set>
                                    <p:animEffect transition="in" filter="wipe(left)">
                                      <p:cBhvr>
                                        <p:cTn id="16" dur="500"/>
                                        <p:tgtEl>
                                          <p:spTgt spid="90115">
                                            <p:txEl>
                                              <p:pRg st="1" end="1"/>
                                            </p:txEl>
                                          </p:spTgt>
                                        </p:tgtEl>
                                      </p:cBhvr>
                                    </p:animEffect>
                                  </p:childTnLst>
                                </p:cTn>
                              </p:par>
                            </p:childTnLst>
                          </p:cTn>
                        </p:par>
                        <p:par>
                          <p:cTn id="17" fill="hold" nodeType="afterGroup">
                            <p:stCondLst>
                              <p:cond delay="3500"/>
                            </p:stCondLst>
                            <p:childTnLst>
                              <p:par>
                                <p:cTn id="18" presetID="22" presetClass="entr" presetSubtype="8" fill="hold" grpId="0" nodeType="afterEffect">
                                  <p:stCondLst>
                                    <p:cond delay="1000"/>
                                  </p:stCondLst>
                                  <p:childTnLst>
                                    <p:set>
                                      <p:cBhvr>
                                        <p:cTn id="19" dur="1" fill="hold">
                                          <p:stCondLst>
                                            <p:cond delay="0"/>
                                          </p:stCondLst>
                                        </p:cTn>
                                        <p:tgtEl>
                                          <p:spTgt spid="90115">
                                            <p:txEl>
                                              <p:pRg st="2" end="2"/>
                                            </p:txEl>
                                          </p:spTgt>
                                        </p:tgtEl>
                                        <p:attrNameLst>
                                          <p:attrName>style.visibility</p:attrName>
                                        </p:attrNameLst>
                                      </p:cBhvr>
                                      <p:to>
                                        <p:strVal val="visible"/>
                                      </p:to>
                                    </p:set>
                                    <p:animEffect transition="in" filter="wipe(left)">
                                      <p:cBhvr>
                                        <p:cTn id="20" dur="500"/>
                                        <p:tgtEl>
                                          <p:spTgt spid="90115">
                                            <p:txEl>
                                              <p:pRg st="2" end="2"/>
                                            </p:txEl>
                                          </p:spTgt>
                                        </p:tgtEl>
                                      </p:cBhvr>
                                    </p:animEffect>
                                  </p:childTnLst>
                                </p:cTn>
                              </p:par>
                            </p:childTnLst>
                          </p:cTn>
                        </p:par>
                        <p:par>
                          <p:cTn id="21" fill="hold" nodeType="afterGroup">
                            <p:stCondLst>
                              <p:cond delay="5000"/>
                            </p:stCondLst>
                            <p:childTnLst>
                              <p:par>
                                <p:cTn id="22" presetID="22" presetClass="entr" presetSubtype="1" fill="hold" nodeType="afterEffect">
                                  <p:stCondLst>
                                    <p:cond delay="1000"/>
                                  </p:stCondLst>
                                  <p:childTnLst>
                                    <p:set>
                                      <p:cBhvr>
                                        <p:cTn id="23" dur="1" fill="hold">
                                          <p:stCondLst>
                                            <p:cond delay="0"/>
                                          </p:stCondLst>
                                        </p:cTn>
                                        <p:tgtEl>
                                          <p:spTgt spid="90127"/>
                                        </p:tgtEl>
                                        <p:attrNameLst>
                                          <p:attrName>style.visibility</p:attrName>
                                        </p:attrNameLst>
                                      </p:cBhvr>
                                      <p:to>
                                        <p:strVal val="visible"/>
                                      </p:to>
                                    </p:set>
                                    <p:animEffect transition="in" filter="wipe(up)">
                                      <p:cBhvr>
                                        <p:cTn id="24" dur="500"/>
                                        <p:tgtEl>
                                          <p:spTgt spid="90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autoUpdateAnimBg="0"/>
      <p:bldP spid="90115" grpId="0" build="p" autoUpdateAnimBg="0" advAuto="100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Vertex Cover</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Directed Ham-Cycle</a:t>
            </a:r>
          </a:p>
        </p:txBody>
      </p:sp>
      <p:grpSp>
        <p:nvGrpSpPr>
          <p:cNvPr id="142416" name="Group 80"/>
          <p:cNvGrpSpPr>
            <a:grpSpLocks/>
          </p:cNvGrpSpPr>
          <p:nvPr/>
        </p:nvGrpSpPr>
        <p:grpSpPr bwMode="auto">
          <a:xfrm>
            <a:off x="457200" y="1447800"/>
            <a:ext cx="4191000" cy="914400"/>
            <a:chOff x="1056" y="1104"/>
            <a:chExt cx="2640" cy="576"/>
          </a:xfrm>
        </p:grpSpPr>
        <p:sp>
          <p:nvSpPr>
            <p:cNvPr id="142374" name="Line 38"/>
            <p:cNvSpPr>
              <a:spLocks noChangeShapeType="1"/>
            </p:cNvSpPr>
            <p:nvPr/>
          </p:nvSpPr>
          <p:spPr bwMode="auto">
            <a:xfrm flipH="1" flipV="1">
              <a:off x="1824" y="1152"/>
              <a:ext cx="384"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75" name="Line 39"/>
            <p:cNvSpPr>
              <a:spLocks noChangeShapeType="1"/>
            </p:cNvSpPr>
            <p:nvPr/>
          </p:nvSpPr>
          <p:spPr bwMode="auto">
            <a:xfrm flipH="1">
              <a:off x="1776" y="1392"/>
              <a:ext cx="432"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76" name="Line 40"/>
            <p:cNvSpPr>
              <a:spLocks noChangeShapeType="1"/>
            </p:cNvSpPr>
            <p:nvPr/>
          </p:nvSpPr>
          <p:spPr bwMode="auto">
            <a:xfrm flipH="1">
              <a:off x="1872" y="1392"/>
              <a:ext cx="336"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77" name="Line 41"/>
            <p:cNvSpPr>
              <a:spLocks noChangeShapeType="1"/>
            </p:cNvSpPr>
            <p:nvPr/>
          </p:nvSpPr>
          <p:spPr bwMode="auto">
            <a:xfrm>
              <a:off x="2208" y="1392"/>
              <a:ext cx="10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78" name="Line 42"/>
            <p:cNvSpPr>
              <a:spLocks noChangeShapeType="1"/>
            </p:cNvSpPr>
            <p:nvPr/>
          </p:nvSpPr>
          <p:spPr bwMode="auto">
            <a:xfrm flipV="1">
              <a:off x="3264" y="1104"/>
              <a:ext cx="33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79" name="Line 43"/>
            <p:cNvSpPr>
              <a:spLocks noChangeShapeType="1"/>
            </p:cNvSpPr>
            <p:nvPr/>
          </p:nvSpPr>
          <p:spPr bwMode="auto">
            <a:xfrm>
              <a:off x="3264" y="1392"/>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80" name="Line 44"/>
            <p:cNvSpPr>
              <a:spLocks noChangeShapeType="1"/>
            </p:cNvSpPr>
            <p:nvPr/>
          </p:nvSpPr>
          <p:spPr bwMode="auto">
            <a:xfrm>
              <a:off x="3264" y="1392"/>
              <a:ext cx="384"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381" name="Oval 45"/>
            <p:cNvSpPr>
              <a:spLocks noChangeArrowheads="1"/>
            </p:cNvSpPr>
            <p:nvPr/>
          </p:nvSpPr>
          <p:spPr bwMode="auto">
            <a:xfrm>
              <a:off x="2078" y="1265"/>
              <a:ext cx="260" cy="25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75000"/>
                </a:lnSpc>
              </a:pPr>
              <a:r>
                <a:rPr lang="en-US" dirty="0"/>
                <a:t>u</a:t>
              </a:r>
            </a:p>
          </p:txBody>
        </p:sp>
        <p:sp>
          <p:nvSpPr>
            <p:cNvPr id="142383" name="Oval 47"/>
            <p:cNvSpPr>
              <a:spLocks noChangeArrowheads="1"/>
            </p:cNvSpPr>
            <p:nvPr/>
          </p:nvSpPr>
          <p:spPr bwMode="auto">
            <a:xfrm>
              <a:off x="3168" y="1248"/>
              <a:ext cx="260" cy="253"/>
            </a:xfrm>
            <a:prstGeom prst="ellipse">
              <a:avLst/>
            </a:prstGeom>
            <a:solidFill>
              <a:schemeClr val="accent3">
                <a:lumMod val="85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75000"/>
                </a:lnSpc>
              </a:pPr>
              <a:r>
                <a:rPr lang="en-US" dirty="0"/>
                <a:t>v</a:t>
              </a:r>
            </a:p>
          </p:txBody>
        </p:sp>
        <p:sp>
          <p:nvSpPr>
            <p:cNvPr id="142384" name="Text Box 48"/>
            <p:cNvSpPr txBox="1">
              <a:spLocks noChangeArrowheads="1"/>
            </p:cNvSpPr>
            <p:nvPr/>
          </p:nvSpPr>
          <p:spPr bwMode="auto">
            <a:xfrm>
              <a:off x="2592" y="1104"/>
              <a:ext cx="201"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e</a:t>
              </a:r>
            </a:p>
          </p:txBody>
        </p:sp>
        <p:sp>
          <p:nvSpPr>
            <p:cNvPr id="142386" name="Text Box 50"/>
            <p:cNvSpPr txBox="1">
              <a:spLocks noChangeArrowheads="1"/>
            </p:cNvSpPr>
            <p:nvPr/>
          </p:nvSpPr>
          <p:spPr bwMode="auto">
            <a:xfrm>
              <a:off x="1056" y="1200"/>
              <a:ext cx="30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G:</a:t>
              </a:r>
            </a:p>
          </p:txBody>
        </p:sp>
      </p:grpSp>
      <p:sp>
        <p:nvSpPr>
          <p:cNvPr id="142387" name="Text Box 51"/>
          <p:cNvSpPr txBox="1">
            <a:spLocks noChangeArrowheads="1"/>
          </p:cNvSpPr>
          <p:nvPr/>
        </p:nvSpPr>
        <p:spPr bwMode="auto">
          <a:xfrm>
            <a:off x="2819400" y="762000"/>
            <a:ext cx="3627438" cy="476250"/>
          </a:xfrm>
          <a:prstGeom prst="rect">
            <a:avLst/>
          </a:prstGeom>
          <a:solidFill>
            <a:schemeClr val="accent3">
              <a:lumMod val="9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spAutoFit/>
          </a:bodyPr>
          <a:lstStyle/>
          <a:p>
            <a:pPr algn="l"/>
            <a:r>
              <a:rPr lang="en-US" dirty="0"/>
              <a:t>STEP 1:  edge assembly  </a:t>
            </a:r>
            <a:r>
              <a:rPr lang="en-US" dirty="0" err="1"/>
              <a:t>A</a:t>
            </a:r>
            <a:r>
              <a:rPr lang="en-US" baseline="-25000" dirty="0" err="1"/>
              <a:t>e</a:t>
            </a:r>
            <a:endParaRPr lang="en-US" baseline="-25000" dirty="0"/>
          </a:p>
        </p:txBody>
      </p:sp>
      <p:grpSp>
        <p:nvGrpSpPr>
          <p:cNvPr id="142438" name="Group 102"/>
          <p:cNvGrpSpPr>
            <a:grpSpLocks/>
          </p:cNvGrpSpPr>
          <p:nvPr/>
        </p:nvGrpSpPr>
        <p:grpSpPr bwMode="auto">
          <a:xfrm>
            <a:off x="2286000" y="2819400"/>
            <a:ext cx="5546725" cy="3846513"/>
            <a:chOff x="1781" y="1337"/>
            <a:chExt cx="3494" cy="2423"/>
          </a:xfrm>
        </p:grpSpPr>
        <p:sp>
          <p:nvSpPr>
            <p:cNvPr id="142421" name="Freeform 85"/>
            <p:cNvSpPr>
              <a:spLocks/>
            </p:cNvSpPr>
            <p:nvPr/>
          </p:nvSpPr>
          <p:spPr bwMode="auto">
            <a:xfrm>
              <a:off x="1781" y="1337"/>
              <a:ext cx="1132" cy="2423"/>
            </a:xfrm>
            <a:custGeom>
              <a:avLst/>
              <a:gdLst>
                <a:gd name="T0" fmla="*/ 0 w 1132"/>
                <a:gd name="T1" fmla="*/ 0 h 2423"/>
                <a:gd name="T2" fmla="*/ 0 w 1132"/>
                <a:gd name="T3" fmla="*/ 848 h 2423"/>
                <a:gd name="T4" fmla="*/ 1132 w 1132"/>
                <a:gd name="T5" fmla="*/ 854 h 2423"/>
                <a:gd name="T6" fmla="*/ 1132 w 1132"/>
                <a:gd name="T7" fmla="*/ 1569 h 2423"/>
                <a:gd name="T8" fmla="*/ 8 w 1132"/>
                <a:gd name="T9" fmla="*/ 1576 h 2423"/>
                <a:gd name="T10" fmla="*/ 8 w 1132"/>
                <a:gd name="T11" fmla="*/ 2423 h 2423"/>
              </a:gdLst>
              <a:ahLst/>
              <a:cxnLst>
                <a:cxn ang="0">
                  <a:pos x="T0" y="T1"/>
                </a:cxn>
                <a:cxn ang="0">
                  <a:pos x="T2" y="T3"/>
                </a:cxn>
                <a:cxn ang="0">
                  <a:pos x="T4" y="T5"/>
                </a:cxn>
                <a:cxn ang="0">
                  <a:pos x="T6" y="T7"/>
                </a:cxn>
                <a:cxn ang="0">
                  <a:pos x="T8" y="T9"/>
                </a:cxn>
                <a:cxn ang="0">
                  <a:pos x="T10" y="T11"/>
                </a:cxn>
              </a:cxnLst>
              <a:rect l="0" t="0" r="r" b="b"/>
              <a:pathLst>
                <a:path w="1132" h="2423">
                  <a:moveTo>
                    <a:pt x="0" y="0"/>
                  </a:moveTo>
                  <a:lnTo>
                    <a:pt x="0" y="848"/>
                  </a:lnTo>
                  <a:lnTo>
                    <a:pt x="1132" y="854"/>
                  </a:lnTo>
                  <a:lnTo>
                    <a:pt x="1132" y="1569"/>
                  </a:lnTo>
                  <a:lnTo>
                    <a:pt x="8" y="1576"/>
                  </a:lnTo>
                  <a:lnTo>
                    <a:pt x="8" y="2423"/>
                  </a:lnTo>
                </a:path>
              </a:pathLst>
            </a:custGeom>
            <a:noFill/>
            <a:ln w="101600" cap="flat" cmpd="sng">
              <a:solidFill>
                <a:srgbClr val="FF7C8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22" name="Text Box 86"/>
            <p:cNvSpPr txBox="1">
              <a:spLocks noChangeArrowheads="1"/>
            </p:cNvSpPr>
            <p:nvPr/>
          </p:nvSpPr>
          <p:spPr bwMode="auto">
            <a:xfrm>
              <a:off x="4252" y="2160"/>
              <a:ext cx="1023" cy="619"/>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r>
                <a:rPr lang="en-US" sz="2800">
                  <a:solidFill>
                    <a:srgbClr val="CC0000"/>
                  </a:solidFill>
                </a:rPr>
                <a:t>Case 2:</a:t>
              </a:r>
              <a:br>
                <a:rPr lang="en-US" sz="2800">
                  <a:solidFill>
                    <a:srgbClr val="CC0000"/>
                  </a:solidFill>
                </a:rPr>
              </a:br>
              <a:r>
                <a:rPr lang="en-US" sz="2800">
                  <a:solidFill>
                    <a:srgbClr val="CC0000"/>
                  </a:solidFill>
                </a:rPr>
                <a:t>u covers e</a:t>
              </a:r>
            </a:p>
          </p:txBody>
        </p:sp>
      </p:grpSp>
      <p:grpSp>
        <p:nvGrpSpPr>
          <p:cNvPr id="142480" name="Group 144"/>
          <p:cNvGrpSpPr>
            <a:grpSpLocks/>
          </p:cNvGrpSpPr>
          <p:nvPr/>
        </p:nvGrpSpPr>
        <p:grpSpPr bwMode="auto">
          <a:xfrm>
            <a:off x="2335212" y="2895600"/>
            <a:ext cx="5651500" cy="3713163"/>
            <a:chOff x="2200" y="528"/>
            <a:chExt cx="3560" cy="2339"/>
          </a:xfrm>
        </p:grpSpPr>
        <p:sp>
          <p:nvSpPr>
            <p:cNvPr id="142467" name="Freeform 131"/>
            <p:cNvSpPr>
              <a:spLocks/>
            </p:cNvSpPr>
            <p:nvPr/>
          </p:nvSpPr>
          <p:spPr bwMode="auto">
            <a:xfrm>
              <a:off x="2200" y="528"/>
              <a:ext cx="3" cy="2339"/>
            </a:xfrm>
            <a:custGeom>
              <a:avLst/>
              <a:gdLst>
                <a:gd name="T0" fmla="*/ 0 w 3"/>
                <a:gd name="T1" fmla="*/ 0 h 2339"/>
                <a:gd name="T2" fmla="*/ 3 w 3"/>
                <a:gd name="T3" fmla="*/ 2339 h 2339"/>
              </a:gdLst>
              <a:ahLst/>
              <a:cxnLst>
                <a:cxn ang="0">
                  <a:pos x="T0" y="T1"/>
                </a:cxn>
                <a:cxn ang="0">
                  <a:pos x="T2" y="T3"/>
                </a:cxn>
              </a:cxnLst>
              <a:rect l="0" t="0" r="r" b="b"/>
              <a:pathLst>
                <a:path w="3" h="2339">
                  <a:moveTo>
                    <a:pt x="0" y="0"/>
                  </a:moveTo>
                  <a:lnTo>
                    <a:pt x="3" y="2339"/>
                  </a:lnTo>
                </a:path>
              </a:pathLst>
            </a:custGeom>
            <a:noFill/>
            <a:ln w="101600" cap="flat" cmpd="sng">
              <a:solidFill>
                <a:srgbClr val="FF7C8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2466" name="Freeform 130"/>
            <p:cNvSpPr>
              <a:spLocks/>
            </p:cNvSpPr>
            <p:nvPr/>
          </p:nvSpPr>
          <p:spPr bwMode="auto">
            <a:xfrm>
              <a:off x="3294" y="528"/>
              <a:ext cx="2" cy="2339"/>
            </a:xfrm>
            <a:custGeom>
              <a:avLst/>
              <a:gdLst>
                <a:gd name="T0" fmla="*/ 2 w 2"/>
                <a:gd name="T1" fmla="*/ 0 h 2339"/>
                <a:gd name="T2" fmla="*/ 0 w 2"/>
                <a:gd name="T3" fmla="*/ 2339 h 2339"/>
              </a:gdLst>
              <a:ahLst/>
              <a:cxnLst>
                <a:cxn ang="0">
                  <a:pos x="T0" y="T1"/>
                </a:cxn>
                <a:cxn ang="0">
                  <a:pos x="T2" y="T3"/>
                </a:cxn>
              </a:cxnLst>
              <a:rect l="0" t="0" r="r" b="b"/>
              <a:pathLst>
                <a:path w="2" h="2339">
                  <a:moveTo>
                    <a:pt x="2" y="0"/>
                  </a:moveTo>
                  <a:lnTo>
                    <a:pt x="0" y="2339"/>
                  </a:lnTo>
                </a:path>
              </a:pathLst>
            </a:custGeom>
            <a:noFill/>
            <a:ln w="101600" cap="flat" cmpd="sng">
              <a:solidFill>
                <a:srgbClr val="FF7C8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2441" name="Text Box 105"/>
            <p:cNvSpPr txBox="1">
              <a:spLocks noChangeArrowheads="1"/>
            </p:cNvSpPr>
            <p:nvPr/>
          </p:nvSpPr>
          <p:spPr bwMode="auto">
            <a:xfrm>
              <a:off x="4439" y="1307"/>
              <a:ext cx="1321" cy="838"/>
            </a:xfrm>
            <a:prstGeom prst="rect">
              <a:avLst/>
            </a:prstGeom>
            <a:solidFill>
              <a:schemeClr val="bg1"/>
            </a:solidFill>
            <a:ln>
              <a:noFill/>
            </a:ln>
            <a:effectLst/>
            <a:extLst>
              <a:ext uri="{91240B29-F687-4F45-9708-019B960494DF}">
                <a14:hiddenLine xmlns:a14="http://schemas.microsoft.com/office/drawing/2010/main" w="101600">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118800">
              <a:spAutoFit/>
            </a:bodyPr>
            <a:lstStyle/>
            <a:p>
              <a:r>
                <a:rPr lang="en-US" sz="2800">
                  <a:solidFill>
                    <a:srgbClr val="CC0000"/>
                  </a:solidFill>
                </a:rPr>
                <a:t>Case 4:</a:t>
              </a:r>
            </a:p>
            <a:p>
              <a:r>
                <a:rPr lang="en-US" sz="2800">
                  <a:solidFill>
                    <a:srgbClr val="CC0000"/>
                  </a:solidFill>
                </a:rPr>
                <a:t>e skipped</a:t>
              </a:r>
            </a:p>
            <a:p>
              <a:r>
                <a:rPr lang="en-US" sz="1800"/>
                <a:t>(u, v: cover nodes)</a:t>
              </a:r>
            </a:p>
          </p:txBody>
        </p:sp>
      </p:grpSp>
      <p:grpSp>
        <p:nvGrpSpPr>
          <p:cNvPr id="142482" name="Group 146"/>
          <p:cNvGrpSpPr>
            <a:grpSpLocks/>
          </p:cNvGrpSpPr>
          <p:nvPr/>
        </p:nvGrpSpPr>
        <p:grpSpPr bwMode="auto">
          <a:xfrm>
            <a:off x="2325688" y="2732088"/>
            <a:ext cx="5281613" cy="3857625"/>
            <a:chOff x="2089" y="329"/>
            <a:chExt cx="3327" cy="2430"/>
          </a:xfrm>
        </p:grpSpPr>
        <p:sp>
          <p:nvSpPr>
            <p:cNvPr id="142472" name="Freeform 136"/>
            <p:cNvSpPr>
              <a:spLocks/>
            </p:cNvSpPr>
            <p:nvPr/>
          </p:nvSpPr>
          <p:spPr bwMode="auto">
            <a:xfrm>
              <a:off x="2089" y="329"/>
              <a:ext cx="1121" cy="2430"/>
            </a:xfrm>
            <a:custGeom>
              <a:avLst/>
              <a:gdLst>
                <a:gd name="T0" fmla="*/ 1112 w 1121"/>
                <a:gd name="T1" fmla="*/ 0 h 2430"/>
                <a:gd name="T2" fmla="*/ 1114 w 1121"/>
                <a:gd name="T3" fmla="*/ 1041 h 2430"/>
                <a:gd name="T4" fmla="*/ 0 w 1121"/>
                <a:gd name="T5" fmla="*/ 1040 h 2430"/>
                <a:gd name="T6" fmla="*/ 0 w 1121"/>
                <a:gd name="T7" fmla="*/ 1483 h 2430"/>
                <a:gd name="T8" fmla="*/ 1121 w 1121"/>
                <a:gd name="T9" fmla="*/ 1485 h 2430"/>
                <a:gd name="T10" fmla="*/ 1119 w 1121"/>
                <a:gd name="T11" fmla="*/ 2430 h 2430"/>
              </a:gdLst>
              <a:ahLst/>
              <a:cxnLst>
                <a:cxn ang="0">
                  <a:pos x="T0" y="T1"/>
                </a:cxn>
                <a:cxn ang="0">
                  <a:pos x="T2" y="T3"/>
                </a:cxn>
                <a:cxn ang="0">
                  <a:pos x="T4" y="T5"/>
                </a:cxn>
                <a:cxn ang="0">
                  <a:pos x="T6" y="T7"/>
                </a:cxn>
                <a:cxn ang="0">
                  <a:pos x="T8" y="T9"/>
                </a:cxn>
                <a:cxn ang="0">
                  <a:pos x="T10" y="T11"/>
                </a:cxn>
              </a:cxnLst>
              <a:rect l="0" t="0" r="r" b="b"/>
              <a:pathLst>
                <a:path w="1121" h="2430">
                  <a:moveTo>
                    <a:pt x="1112" y="0"/>
                  </a:moveTo>
                  <a:lnTo>
                    <a:pt x="1114" y="1041"/>
                  </a:lnTo>
                  <a:lnTo>
                    <a:pt x="0" y="1040"/>
                  </a:lnTo>
                  <a:lnTo>
                    <a:pt x="0" y="1483"/>
                  </a:lnTo>
                  <a:lnTo>
                    <a:pt x="1121" y="1485"/>
                  </a:lnTo>
                  <a:lnTo>
                    <a:pt x="1119" y="2430"/>
                  </a:lnTo>
                </a:path>
              </a:pathLst>
            </a:custGeom>
            <a:noFill/>
            <a:ln w="101600" cap="flat" cmpd="sng">
              <a:solidFill>
                <a:srgbClr val="FF7C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73" name="Text Box 137"/>
            <p:cNvSpPr txBox="1">
              <a:spLocks noChangeArrowheads="1"/>
            </p:cNvSpPr>
            <p:nvPr/>
          </p:nvSpPr>
          <p:spPr bwMode="auto">
            <a:xfrm>
              <a:off x="4393" y="1235"/>
              <a:ext cx="1023" cy="619"/>
            </a:xfrm>
            <a:prstGeom prst="rect">
              <a:avLst/>
            </a:prstGeom>
            <a:solidFill>
              <a:schemeClr val="bg1"/>
            </a:solidFill>
            <a:ln>
              <a:noFill/>
            </a:ln>
            <a:effectLst/>
            <a:extLst>
              <a:ext uri="{91240B29-F687-4F45-9708-019B960494DF}">
                <a14:hiddenLine xmlns:a14="http://schemas.microsoft.com/office/drawing/2010/main" w="101600">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2800">
                  <a:solidFill>
                    <a:srgbClr val="CC0000"/>
                  </a:solidFill>
                </a:rPr>
                <a:t>Case 3:</a:t>
              </a:r>
            </a:p>
            <a:p>
              <a:r>
                <a:rPr lang="en-US" sz="2800">
                  <a:solidFill>
                    <a:srgbClr val="CC0000"/>
                  </a:solidFill>
                </a:rPr>
                <a:t>v covers e</a:t>
              </a:r>
            </a:p>
          </p:txBody>
        </p:sp>
      </p:grpSp>
      <p:grpSp>
        <p:nvGrpSpPr>
          <p:cNvPr id="142481" name="Group 145"/>
          <p:cNvGrpSpPr>
            <a:grpSpLocks/>
          </p:cNvGrpSpPr>
          <p:nvPr/>
        </p:nvGrpSpPr>
        <p:grpSpPr bwMode="auto">
          <a:xfrm>
            <a:off x="2330450" y="2743200"/>
            <a:ext cx="5535613" cy="3889375"/>
            <a:chOff x="2147" y="814"/>
            <a:chExt cx="3487" cy="2450"/>
          </a:xfrm>
        </p:grpSpPr>
        <p:sp>
          <p:nvSpPr>
            <p:cNvPr id="142475" name="Freeform 139"/>
            <p:cNvSpPr>
              <a:spLocks/>
            </p:cNvSpPr>
            <p:nvPr/>
          </p:nvSpPr>
          <p:spPr bwMode="auto">
            <a:xfrm>
              <a:off x="2147" y="814"/>
              <a:ext cx="1099" cy="2450"/>
            </a:xfrm>
            <a:custGeom>
              <a:avLst/>
              <a:gdLst>
                <a:gd name="T0" fmla="*/ 0 w 1099"/>
                <a:gd name="T1" fmla="*/ 0 h 2450"/>
                <a:gd name="T2" fmla="*/ 0 w 1099"/>
                <a:gd name="T3" fmla="*/ 935 h 2450"/>
                <a:gd name="T4" fmla="*/ 1099 w 1099"/>
                <a:gd name="T5" fmla="*/ 929 h 2450"/>
                <a:gd name="T6" fmla="*/ 1099 w 1099"/>
                <a:gd name="T7" fmla="*/ 2450 h 2450"/>
              </a:gdLst>
              <a:ahLst/>
              <a:cxnLst>
                <a:cxn ang="0">
                  <a:pos x="T0" y="T1"/>
                </a:cxn>
                <a:cxn ang="0">
                  <a:pos x="T2" y="T3"/>
                </a:cxn>
                <a:cxn ang="0">
                  <a:pos x="T4" y="T5"/>
                </a:cxn>
                <a:cxn ang="0">
                  <a:pos x="T6" y="T7"/>
                </a:cxn>
              </a:cxnLst>
              <a:rect l="0" t="0" r="r" b="b"/>
              <a:pathLst>
                <a:path w="1099" h="2450">
                  <a:moveTo>
                    <a:pt x="0" y="0"/>
                  </a:moveTo>
                  <a:lnTo>
                    <a:pt x="0" y="935"/>
                  </a:lnTo>
                  <a:lnTo>
                    <a:pt x="1099" y="929"/>
                  </a:lnTo>
                  <a:lnTo>
                    <a:pt x="1099" y="2450"/>
                  </a:lnTo>
                </a:path>
              </a:pathLst>
            </a:custGeom>
            <a:noFill/>
            <a:ln w="101600" cap="flat" cmpd="sng">
              <a:solidFill>
                <a:srgbClr val="FF7C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76" name="Text Box 140"/>
            <p:cNvSpPr txBox="1">
              <a:spLocks noChangeArrowheads="1"/>
            </p:cNvSpPr>
            <p:nvPr/>
          </p:nvSpPr>
          <p:spPr bwMode="auto">
            <a:xfrm>
              <a:off x="4242" y="1549"/>
              <a:ext cx="1392" cy="1330"/>
            </a:xfrm>
            <a:prstGeom prst="rect">
              <a:avLst/>
            </a:prstGeom>
            <a:solidFill>
              <a:schemeClr val="bg1"/>
            </a:solidFill>
            <a:ln>
              <a:noFill/>
            </a:ln>
            <a:effectLst/>
            <a:extLst>
              <a:ext uri="{91240B29-F687-4F45-9708-019B960494DF}">
                <a14:hiddenLine xmlns:a14="http://schemas.microsoft.com/office/drawing/2010/main" w="101600">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2800">
                  <a:solidFill>
                    <a:srgbClr val="CC0000"/>
                  </a:solidFill>
                </a:rPr>
                <a:t>Case 1:</a:t>
              </a:r>
            </a:p>
            <a:p>
              <a:r>
                <a:rPr lang="en-US" sz="2800">
                  <a:solidFill>
                    <a:srgbClr val="CC0000"/>
                  </a:solidFill>
                </a:rPr>
                <a:t>  Impossible.  </a:t>
              </a:r>
            </a:p>
            <a:p>
              <a:r>
                <a:rPr lang="en-US" sz="2800">
                  <a:solidFill>
                    <a:srgbClr val="CC0000"/>
                  </a:solidFill>
                </a:rPr>
                <a:t>[u,e,1] can’t</a:t>
              </a:r>
            </a:p>
            <a:p>
              <a:r>
                <a:rPr lang="en-US" sz="2800">
                  <a:solidFill>
                    <a:srgbClr val="CC0000"/>
                  </a:solidFill>
                </a:rPr>
                <a:t>be visited.</a:t>
              </a:r>
            </a:p>
            <a:p>
              <a:r>
                <a:rPr lang="en-US" sz="1800"/>
                <a:t>(3 other similar cases)</a:t>
              </a:r>
            </a:p>
          </p:txBody>
        </p:sp>
      </p:grpSp>
      <p:grpSp>
        <p:nvGrpSpPr>
          <p:cNvPr id="142420" name="Group 84"/>
          <p:cNvGrpSpPr>
            <a:grpSpLocks/>
          </p:cNvGrpSpPr>
          <p:nvPr/>
        </p:nvGrpSpPr>
        <p:grpSpPr bwMode="auto">
          <a:xfrm>
            <a:off x="304800" y="2971800"/>
            <a:ext cx="5370513" cy="3595688"/>
            <a:chOff x="881" y="1872"/>
            <a:chExt cx="3383" cy="2265"/>
          </a:xfrm>
        </p:grpSpPr>
        <p:sp>
          <p:nvSpPr>
            <p:cNvPr id="142398" name="Text Box 62"/>
            <p:cNvSpPr txBox="1">
              <a:spLocks noChangeArrowheads="1"/>
            </p:cNvSpPr>
            <p:nvPr/>
          </p:nvSpPr>
          <p:spPr bwMode="auto">
            <a:xfrm>
              <a:off x="881" y="2848"/>
              <a:ext cx="476"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2800" b="1"/>
                <a:t>A</a:t>
              </a:r>
              <a:r>
                <a:rPr lang="en-US" sz="2800" b="1" baseline="-25000"/>
                <a:t>e</a:t>
              </a:r>
              <a:r>
                <a:rPr lang="en-US" sz="2800" b="1"/>
                <a:t> :</a:t>
              </a:r>
            </a:p>
          </p:txBody>
        </p:sp>
        <p:sp>
          <p:nvSpPr>
            <p:cNvPr id="142399" name="AutoShape 63"/>
            <p:cNvSpPr>
              <a:spLocks noChangeArrowheads="1"/>
            </p:cNvSpPr>
            <p:nvPr/>
          </p:nvSpPr>
          <p:spPr bwMode="auto">
            <a:xfrm>
              <a:off x="1920" y="2592"/>
              <a:ext cx="52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[u,e,0]</a:t>
              </a:r>
            </a:p>
          </p:txBody>
        </p:sp>
        <p:sp>
          <p:nvSpPr>
            <p:cNvPr id="142400" name="AutoShape 64"/>
            <p:cNvSpPr>
              <a:spLocks noChangeArrowheads="1"/>
            </p:cNvSpPr>
            <p:nvPr/>
          </p:nvSpPr>
          <p:spPr bwMode="auto">
            <a:xfrm>
              <a:off x="3024" y="2592"/>
              <a:ext cx="52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[v,e,0]</a:t>
              </a:r>
            </a:p>
          </p:txBody>
        </p:sp>
        <p:sp>
          <p:nvSpPr>
            <p:cNvPr id="142402" name="Line 66"/>
            <p:cNvSpPr>
              <a:spLocks noChangeShapeType="1"/>
            </p:cNvSpPr>
            <p:nvPr/>
          </p:nvSpPr>
          <p:spPr bwMode="auto">
            <a:xfrm>
              <a:off x="2448" y="2640"/>
              <a:ext cx="5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03" name="Line 67"/>
            <p:cNvSpPr>
              <a:spLocks noChangeShapeType="1"/>
            </p:cNvSpPr>
            <p:nvPr/>
          </p:nvSpPr>
          <p:spPr bwMode="auto">
            <a:xfrm flipH="1">
              <a:off x="2448" y="2784"/>
              <a:ext cx="5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05" name="Line 69"/>
            <p:cNvSpPr>
              <a:spLocks noChangeShapeType="1"/>
            </p:cNvSpPr>
            <p:nvPr/>
          </p:nvSpPr>
          <p:spPr bwMode="auto">
            <a:xfrm>
              <a:off x="2160" y="2256"/>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06" name="Line 70"/>
            <p:cNvSpPr>
              <a:spLocks noChangeShapeType="1"/>
            </p:cNvSpPr>
            <p:nvPr/>
          </p:nvSpPr>
          <p:spPr bwMode="auto">
            <a:xfrm>
              <a:off x="3264" y="2256"/>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07" name="AutoShape 71"/>
            <p:cNvSpPr>
              <a:spLocks noChangeArrowheads="1"/>
            </p:cNvSpPr>
            <p:nvPr/>
          </p:nvSpPr>
          <p:spPr bwMode="auto">
            <a:xfrm>
              <a:off x="1920" y="3168"/>
              <a:ext cx="52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[u,e,1]</a:t>
              </a:r>
            </a:p>
          </p:txBody>
        </p:sp>
        <p:sp>
          <p:nvSpPr>
            <p:cNvPr id="142408" name="AutoShape 72"/>
            <p:cNvSpPr>
              <a:spLocks noChangeArrowheads="1"/>
            </p:cNvSpPr>
            <p:nvPr/>
          </p:nvSpPr>
          <p:spPr bwMode="auto">
            <a:xfrm>
              <a:off x="3024" y="3168"/>
              <a:ext cx="52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[v,e,1]</a:t>
              </a:r>
            </a:p>
          </p:txBody>
        </p:sp>
        <p:sp>
          <p:nvSpPr>
            <p:cNvPr id="142409" name="Line 73"/>
            <p:cNvSpPr>
              <a:spLocks noChangeShapeType="1"/>
            </p:cNvSpPr>
            <p:nvPr/>
          </p:nvSpPr>
          <p:spPr bwMode="auto">
            <a:xfrm>
              <a:off x="2448" y="3216"/>
              <a:ext cx="5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10" name="Line 74"/>
            <p:cNvSpPr>
              <a:spLocks noChangeShapeType="1"/>
            </p:cNvSpPr>
            <p:nvPr/>
          </p:nvSpPr>
          <p:spPr bwMode="auto">
            <a:xfrm flipH="1">
              <a:off x="2448" y="3360"/>
              <a:ext cx="5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11" name="Line 75"/>
            <p:cNvSpPr>
              <a:spLocks noChangeShapeType="1"/>
            </p:cNvSpPr>
            <p:nvPr/>
          </p:nvSpPr>
          <p:spPr bwMode="auto">
            <a:xfrm>
              <a:off x="2160" y="2832"/>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12" name="Line 76"/>
            <p:cNvSpPr>
              <a:spLocks noChangeShapeType="1"/>
            </p:cNvSpPr>
            <p:nvPr/>
          </p:nvSpPr>
          <p:spPr bwMode="auto">
            <a:xfrm>
              <a:off x="3264" y="2832"/>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13" name="Line 77"/>
            <p:cNvSpPr>
              <a:spLocks noChangeShapeType="1"/>
            </p:cNvSpPr>
            <p:nvPr/>
          </p:nvSpPr>
          <p:spPr bwMode="auto">
            <a:xfrm>
              <a:off x="2160" y="3408"/>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14" name="Line 78"/>
            <p:cNvSpPr>
              <a:spLocks noChangeShapeType="1"/>
            </p:cNvSpPr>
            <p:nvPr/>
          </p:nvSpPr>
          <p:spPr bwMode="auto">
            <a:xfrm>
              <a:off x="3264" y="3408"/>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endParaRPr lang="en-CA"/>
            </a:p>
          </p:txBody>
        </p:sp>
        <p:sp>
          <p:nvSpPr>
            <p:cNvPr id="142415" name="Text Box 79"/>
            <p:cNvSpPr txBox="1">
              <a:spLocks noChangeArrowheads="1"/>
            </p:cNvSpPr>
            <p:nvPr/>
          </p:nvSpPr>
          <p:spPr bwMode="auto">
            <a:xfrm>
              <a:off x="1248" y="1872"/>
              <a:ext cx="114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r">
                <a:lnSpc>
                  <a:spcPct val="90000"/>
                </a:lnSpc>
              </a:pPr>
              <a:r>
                <a:rPr lang="en-US" sz="1800"/>
                <a:t>from previous</a:t>
              </a:r>
              <a:br>
                <a:rPr lang="en-US" sz="1800"/>
              </a:br>
              <a:r>
                <a:rPr lang="en-US" sz="1800"/>
                <a:t>edge incident to u</a:t>
              </a:r>
            </a:p>
          </p:txBody>
        </p:sp>
        <p:sp>
          <p:nvSpPr>
            <p:cNvPr id="142417" name="Text Box 81"/>
            <p:cNvSpPr txBox="1">
              <a:spLocks noChangeArrowheads="1"/>
            </p:cNvSpPr>
            <p:nvPr/>
          </p:nvSpPr>
          <p:spPr bwMode="auto">
            <a:xfrm>
              <a:off x="3120" y="1872"/>
              <a:ext cx="114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lnSpc>
                  <a:spcPct val="90000"/>
                </a:lnSpc>
              </a:pPr>
              <a:r>
                <a:rPr lang="en-US" sz="1800"/>
                <a:t>from previous</a:t>
              </a:r>
              <a:br>
                <a:rPr lang="en-US" sz="1800"/>
              </a:br>
              <a:r>
                <a:rPr lang="en-US" sz="1800"/>
                <a:t>edge incident to v</a:t>
              </a:r>
            </a:p>
          </p:txBody>
        </p:sp>
        <p:sp>
          <p:nvSpPr>
            <p:cNvPr id="142418" name="Text Box 82"/>
            <p:cNvSpPr txBox="1">
              <a:spLocks noChangeArrowheads="1"/>
            </p:cNvSpPr>
            <p:nvPr/>
          </p:nvSpPr>
          <p:spPr bwMode="auto">
            <a:xfrm>
              <a:off x="1200" y="3744"/>
              <a:ext cx="114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r">
                <a:lnSpc>
                  <a:spcPct val="90000"/>
                </a:lnSpc>
              </a:pPr>
              <a:r>
                <a:rPr lang="en-US" sz="1800"/>
                <a:t>to next</a:t>
              </a:r>
              <a:br>
                <a:rPr lang="en-US" sz="1800"/>
              </a:br>
              <a:r>
                <a:rPr lang="en-US" sz="1800"/>
                <a:t>edge incident to u</a:t>
              </a:r>
            </a:p>
          </p:txBody>
        </p:sp>
        <p:sp>
          <p:nvSpPr>
            <p:cNvPr id="142419" name="Text Box 83"/>
            <p:cNvSpPr txBox="1">
              <a:spLocks noChangeArrowheads="1"/>
            </p:cNvSpPr>
            <p:nvPr/>
          </p:nvSpPr>
          <p:spPr bwMode="auto">
            <a:xfrm>
              <a:off x="3072" y="3744"/>
              <a:ext cx="114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lnSpc>
                  <a:spcPct val="90000"/>
                </a:lnSpc>
              </a:pPr>
              <a:r>
                <a:rPr lang="en-US" sz="1800"/>
                <a:t>to next</a:t>
              </a:r>
              <a:br>
                <a:rPr lang="en-US" sz="1800"/>
              </a:br>
              <a:r>
                <a:rPr lang="en-US" sz="1800"/>
                <a:t>edge incident to v</a:t>
              </a:r>
            </a:p>
          </p:txBody>
        </p:sp>
      </p:grpSp>
      <p:grpSp>
        <p:nvGrpSpPr>
          <p:cNvPr id="142490" name="Group 154"/>
          <p:cNvGrpSpPr>
            <a:grpSpLocks/>
          </p:cNvGrpSpPr>
          <p:nvPr/>
        </p:nvGrpSpPr>
        <p:grpSpPr bwMode="auto">
          <a:xfrm>
            <a:off x="1295400" y="1828800"/>
            <a:ext cx="6873875" cy="4876800"/>
            <a:chOff x="816" y="1152"/>
            <a:chExt cx="4330" cy="3072"/>
          </a:xfrm>
        </p:grpSpPr>
        <p:sp>
          <p:nvSpPr>
            <p:cNvPr id="142491" name="Oval 155"/>
            <p:cNvSpPr>
              <a:spLocks noChangeArrowheads="1"/>
            </p:cNvSpPr>
            <p:nvPr/>
          </p:nvSpPr>
          <p:spPr bwMode="auto">
            <a:xfrm>
              <a:off x="816" y="1824"/>
              <a:ext cx="1248" cy="2400"/>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42492" name="Text Box 156"/>
            <p:cNvSpPr txBox="1">
              <a:spLocks noChangeArrowheads="1"/>
            </p:cNvSpPr>
            <p:nvPr/>
          </p:nvSpPr>
          <p:spPr bwMode="auto">
            <a:xfrm>
              <a:off x="3312" y="1152"/>
              <a:ext cx="1834" cy="439"/>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pPr algn="l"/>
              <a:r>
                <a:rPr lang="en-US" sz="1800" b="1">
                  <a:solidFill>
                    <a:srgbClr val="CC0000"/>
                  </a:solidFill>
                  <a:latin typeface="Arial" pitchFamily="34" charset="0"/>
                </a:rPr>
                <a:t>forms a sequential list of edges incident to node u </a:t>
              </a:r>
            </a:p>
          </p:txBody>
        </p:sp>
        <p:sp>
          <p:nvSpPr>
            <p:cNvPr id="142493" name="Freeform 157"/>
            <p:cNvSpPr>
              <a:spLocks/>
            </p:cNvSpPr>
            <p:nvPr/>
          </p:nvSpPr>
          <p:spPr bwMode="auto">
            <a:xfrm>
              <a:off x="1437" y="1377"/>
              <a:ext cx="1873" cy="450"/>
            </a:xfrm>
            <a:custGeom>
              <a:avLst/>
              <a:gdLst>
                <a:gd name="T0" fmla="*/ 0 w 1873"/>
                <a:gd name="T1" fmla="*/ 450 h 450"/>
                <a:gd name="T2" fmla="*/ 1873 w 1873"/>
                <a:gd name="T3" fmla="*/ 0 h 450"/>
              </a:gdLst>
              <a:ahLst/>
              <a:cxnLst>
                <a:cxn ang="0">
                  <a:pos x="T0" y="T1"/>
                </a:cxn>
                <a:cxn ang="0">
                  <a:pos x="T2" y="T3"/>
                </a:cxn>
              </a:cxnLst>
              <a:rect l="0" t="0" r="r" b="b"/>
              <a:pathLst>
                <a:path w="1873" h="450">
                  <a:moveTo>
                    <a:pt x="0" y="450"/>
                  </a:moveTo>
                  <a:lnTo>
                    <a:pt x="1873" y="0"/>
                  </a:lnTo>
                </a:path>
              </a:pathLst>
            </a:custGeom>
            <a:noFill/>
            <a:ln w="1905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87"/>
                                        </p:tgtEl>
                                        <p:attrNameLst>
                                          <p:attrName>style.visibility</p:attrName>
                                        </p:attrNameLst>
                                      </p:cBhvr>
                                      <p:to>
                                        <p:strVal val="visible"/>
                                      </p:to>
                                    </p:set>
                                    <p:animEffect transition="in" filter="wipe(left)">
                                      <p:cBhvr>
                                        <p:cTn id="7" dur="500"/>
                                        <p:tgtEl>
                                          <p:spTgt spid="142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2416"/>
                                        </p:tgtEl>
                                        <p:attrNameLst>
                                          <p:attrName>style.visibility</p:attrName>
                                        </p:attrNameLst>
                                      </p:cBhvr>
                                      <p:to>
                                        <p:strVal val="visible"/>
                                      </p:to>
                                    </p:set>
                                    <p:animEffect transition="in" filter="wipe(left)">
                                      <p:cBhvr>
                                        <p:cTn id="12" dur="500"/>
                                        <p:tgtEl>
                                          <p:spTgt spid="142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2420"/>
                                        </p:tgtEl>
                                        <p:attrNameLst>
                                          <p:attrName>style.visibility</p:attrName>
                                        </p:attrNameLst>
                                      </p:cBhvr>
                                      <p:to>
                                        <p:strVal val="visible"/>
                                      </p:to>
                                    </p:set>
                                    <p:animEffect transition="in" filter="wipe(up)">
                                      <p:cBhvr>
                                        <p:cTn id="17" dur="500"/>
                                        <p:tgtEl>
                                          <p:spTgt spid="142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2490"/>
                                        </p:tgtEl>
                                        <p:attrNameLst>
                                          <p:attrName>style.visibility</p:attrName>
                                        </p:attrNameLst>
                                      </p:cBhvr>
                                      <p:to>
                                        <p:strVal val="visible"/>
                                      </p:to>
                                    </p:set>
                                    <p:animEffect transition="in" filter="wipe(up)">
                                      <p:cBhvr>
                                        <p:cTn id="22" dur="500"/>
                                        <p:tgtEl>
                                          <p:spTgt spid="142490"/>
                                        </p:tgtEl>
                                      </p:cBhvr>
                                    </p:animEffect>
                                  </p:childTnLst>
                                  <p:subTnLst>
                                    <p:set>
                                      <p:cBhvr override="childStyle">
                                        <p:cTn dur="1" fill="hold" display="0" masterRel="nextClick" afterEffect="1"/>
                                        <p:tgtEl>
                                          <p:spTgt spid="14249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42481"/>
                                        </p:tgtEl>
                                        <p:attrNameLst>
                                          <p:attrName>style.visibility</p:attrName>
                                        </p:attrNameLst>
                                      </p:cBhvr>
                                      <p:to>
                                        <p:strVal val="visible"/>
                                      </p:to>
                                    </p:set>
                                    <p:animEffect transition="in" filter="wipe(up)">
                                      <p:cBhvr>
                                        <p:cTn id="27" dur="500"/>
                                        <p:tgtEl>
                                          <p:spTgt spid="142481"/>
                                        </p:tgtEl>
                                      </p:cBhvr>
                                    </p:animEffect>
                                  </p:childTnLst>
                                  <p:subTnLst>
                                    <p:set>
                                      <p:cBhvr override="childStyle">
                                        <p:cTn dur="1" fill="hold" display="0" masterRel="nextClick" afterEffect="1"/>
                                        <p:tgtEl>
                                          <p:spTgt spid="14248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2438"/>
                                        </p:tgtEl>
                                        <p:attrNameLst>
                                          <p:attrName>style.visibility</p:attrName>
                                        </p:attrNameLst>
                                      </p:cBhvr>
                                      <p:to>
                                        <p:strVal val="visible"/>
                                      </p:to>
                                    </p:set>
                                    <p:animEffect transition="in" filter="wipe(up)">
                                      <p:cBhvr>
                                        <p:cTn id="32" dur="500"/>
                                        <p:tgtEl>
                                          <p:spTgt spid="142438"/>
                                        </p:tgtEl>
                                      </p:cBhvr>
                                    </p:animEffect>
                                  </p:childTnLst>
                                  <p:subTnLst>
                                    <p:set>
                                      <p:cBhvr override="childStyle">
                                        <p:cTn dur="1" fill="hold" display="0" masterRel="nextClick" afterEffect="1"/>
                                        <p:tgtEl>
                                          <p:spTgt spid="142438"/>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42482"/>
                                        </p:tgtEl>
                                        <p:attrNameLst>
                                          <p:attrName>style.visibility</p:attrName>
                                        </p:attrNameLst>
                                      </p:cBhvr>
                                      <p:to>
                                        <p:strVal val="visible"/>
                                      </p:to>
                                    </p:set>
                                    <p:animEffect transition="in" filter="wipe(up)">
                                      <p:cBhvr>
                                        <p:cTn id="37" dur="500"/>
                                        <p:tgtEl>
                                          <p:spTgt spid="142482"/>
                                        </p:tgtEl>
                                      </p:cBhvr>
                                    </p:animEffect>
                                  </p:childTnLst>
                                  <p:subTnLst>
                                    <p:set>
                                      <p:cBhvr override="childStyle">
                                        <p:cTn dur="1" fill="hold" display="0" masterRel="nextClick" afterEffect="1"/>
                                        <p:tgtEl>
                                          <p:spTgt spid="142482"/>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42480"/>
                                        </p:tgtEl>
                                        <p:attrNameLst>
                                          <p:attrName>style.visibility</p:attrName>
                                        </p:attrNameLst>
                                      </p:cBhvr>
                                      <p:to>
                                        <p:strVal val="visible"/>
                                      </p:to>
                                    </p:set>
                                    <p:animEffect transition="in" filter="wipe(up)">
                                      <p:cBhvr>
                                        <p:cTn id="42" dur="500"/>
                                        <p:tgtEl>
                                          <p:spTgt spid="142480"/>
                                        </p:tgtEl>
                                      </p:cBhvr>
                                    </p:animEffect>
                                  </p:childTnLst>
                                  <p:subTnLst>
                                    <p:set>
                                      <p:cBhvr override="childStyle">
                                        <p:cTn dur="1" fill="hold" display="0" masterRel="nextClick" afterEffect="1"/>
                                        <p:tgtEl>
                                          <p:spTgt spid="1424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8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Vertex Cover</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Directed Ham-Cycle</a:t>
            </a:r>
          </a:p>
        </p:txBody>
      </p:sp>
      <p:sp>
        <p:nvSpPr>
          <p:cNvPr id="144399" name="Text Box 15"/>
          <p:cNvSpPr txBox="1">
            <a:spLocks noChangeArrowheads="1"/>
          </p:cNvSpPr>
          <p:nvPr/>
        </p:nvSpPr>
        <p:spPr bwMode="auto">
          <a:xfrm>
            <a:off x="685800" y="838200"/>
            <a:ext cx="6553200" cy="476250"/>
          </a:xfrm>
          <a:prstGeom prst="rect">
            <a:avLst/>
          </a:prstGeom>
          <a:solidFill>
            <a:schemeClr val="accent3">
              <a:lumMod val="85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p>
            <a:pPr algn="l"/>
            <a:r>
              <a:rPr lang="en-US" dirty="0"/>
              <a:t>STEP 2: assembly for control nodes c</a:t>
            </a:r>
            <a:r>
              <a:rPr lang="en-US" baseline="-25000" dirty="0"/>
              <a:t>1 </a:t>
            </a:r>
            <a:r>
              <a:rPr lang="en-US" dirty="0"/>
              <a:t>, c</a:t>
            </a:r>
            <a:r>
              <a:rPr lang="en-US" baseline="-25000" dirty="0"/>
              <a:t>2 </a:t>
            </a:r>
            <a:r>
              <a:rPr lang="en-US" dirty="0"/>
              <a:t>, …</a:t>
            </a:r>
            <a:r>
              <a:rPr lang="en-US" baseline="-25000" dirty="0"/>
              <a:t> </a:t>
            </a:r>
            <a:r>
              <a:rPr lang="en-US" dirty="0"/>
              <a:t>, </a:t>
            </a:r>
            <a:r>
              <a:rPr lang="en-US" dirty="0" err="1"/>
              <a:t>c</a:t>
            </a:r>
            <a:r>
              <a:rPr lang="en-US" baseline="-25000" dirty="0" err="1"/>
              <a:t>K</a:t>
            </a:r>
            <a:endParaRPr lang="en-US" dirty="0"/>
          </a:p>
        </p:txBody>
      </p:sp>
      <p:grpSp>
        <p:nvGrpSpPr>
          <p:cNvPr id="144491" name="Group 107"/>
          <p:cNvGrpSpPr>
            <a:grpSpLocks/>
          </p:cNvGrpSpPr>
          <p:nvPr/>
        </p:nvGrpSpPr>
        <p:grpSpPr bwMode="auto">
          <a:xfrm>
            <a:off x="1143000" y="1676400"/>
            <a:ext cx="7772400" cy="4819650"/>
            <a:chOff x="720" y="1056"/>
            <a:chExt cx="4896" cy="3036"/>
          </a:xfrm>
        </p:grpSpPr>
        <p:sp>
          <p:nvSpPr>
            <p:cNvPr id="144438" name="Oval 54"/>
            <p:cNvSpPr>
              <a:spLocks noChangeArrowheads="1"/>
            </p:cNvSpPr>
            <p:nvPr/>
          </p:nvSpPr>
          <p:spPr bwMode="auto">
            <a:xfrm>
              <a:off x="720" y="1056"/>
              <a:ext cx="291" cy="290"/>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54000" tIns="0" rIns="54000" bIns="0" anchor="ctr">
              <a:spAutoFit/>
            </a:bodyPr>
            <a:lstStyle/>
            <a:p>
              <a:pPr>
                <a:lnSpc>
                  <a:spcPct val="85000"/>
                </a:lnSpc>
              </a:pPr>
              <a:r>
                <a:rPr lang="en-US" dirty="0">
                  <a:solidFill>
                    <a:srgbClr val="CC0000"/>
                  </a:solidFill>
                </a:rPr>
                <a:t>c</a:t>
              </a:r>
              <a:r>
                <a:rPr lang="en-US" baseline="-25000" dirty="0">
                  <a:solidFill>
                    <a:srgbClr val="CC0000"/>
                  </a:solidFill>
                </a:rPr>
                <a:t>1</a:t>
              </a:r>
            </a:p>
          </p:txBody>
        </p:sp>
        <p:sp>
          <p:nvSpPr>
            <p:cNvPr id="144439" name="Oval 55"/>
            <p:cNvSpPr>
              <a:spLocks noChangeArrowheads="1"/>
            </p:cNvSpPr>
            <p:nvPr/>
          </p:nvSpPr>
          <p:spPr bwMode="auto">
            <a:xfrm>
              <a:off x="1248" y="1056"/>
              <a:ext cx="291" cy="290"/>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54000" tIns="0" rIns="54000" bIns="0" anchor="ctr">
              <a:spAutoFit/>
            </a:bodyPr>
            <a:lstStyle/>
            <a:p>
              <a:pPr>
                <a:lnSpc>
                  <a:spcPct val="85000"/>
                </a:lnSpc>
              </a:pPr>
              <a:r>
                <a:rPr lang="en-US" dirty="0">
                  <a:solidFill>
                    <a:srgbClr val="CC0000"/>
                  </a:solidFill>
                </a:rPr>
                <a:t>c</a:t>
              </a:r>
              <a:r>
                <a:rPr lang="en-US" baseline="-25000" dirty="0">
                  <a:solidFill>
                    <a:srgbClr val="CC0000"/>
                  </a:solidFill>
                </a:rPr>
                <a:t>2</a:t>
              </a:r>
            </a:p>
          </p:txBody>
        </p:sp>
        <p:sp>
          <p:nvSpPr>
            <p:cNvPr id="144441" name="Line 57"/>
            <p:cNvSpPr>
              <a:spLocks noChangeShapeType="1"/>
            </p:cNvSpPr>
            <p:nvPr/>
          </p:nvSpPr>
          <p:spPr bwMode="auto">
            <a:xfrm flipH="1">
              <a:off x="3408" y="1200"/>
              <a:ext cx="432" cy="0"/>
            </a:xfrm>
            <a:prstGeom prst="line">
              <a:avLst/>
            </a:prstGeom>
            <a:noFill/>
            <a:ln w="57150">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42" name="AutoShape 58"/>
            <p:cNvSpPr>
              <a:spLocks noChangeArrowheads="1"/>
            </p:cNvSpPr>
            <p:nvPr/>
          </p:nvSpPr>
          <p:spPr bwMode="auto">
            <a:xfrm>
              <a:off x="2208" y="1920"/>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1</a:t>
              </a:r>
              <a:r>
                <a:rPr lang="en-US" sz="1800" dirty="0"/>
                <a:t>,0]</a:t>
              </a:r>
            </a:p>
          </p:txBody>
        </p:sp>
        <p:sp>
          <p:nvSpPr>
            <p:cNvPr id="144443" name="Freeform 59"/>
            <p:cNvSpPr>
              <a:spLocks/>
            </p:cNvSpPr>
            <p:nvPr/>
          </p:nvSpPr>
          <p:spPr bwMode="auto">
            <a:xfrm>
              <a:off x="2470" y="1357"/>
              <a:ext cx="2" cy="563"/>
            </a:xfrm>
            <a:custGeom>
              <a:avLst/>
              <a:gdLst>
                <a:gd name="T0" fmla="*/ 0 w 2"/>
                <a:gd name="T1" fmla="*/ 0 h 563"/>
                <a:gd name="T2" fmla="*/ 2 w 2"/>
                <a:gd name="T3" fmla="*/ 563 h 563"/>
              </a:gdLst>
              <a:ahLst/>
              <a:cxnLst>
                <a:cxn ang="0">
                  <a:pos x="T0" y="T1"/>
                </a:cxn>
                <a:cxn ang="0">
                  <a:pos x="T2" y="T3"/>
                </a:cxn>
              </a:cxnLst>
              <a:rect l="0" t="0" r="r" b="b"/>
              <a:pathLst>
                <a:path w="2" h="563">
                  <a:moveTo>
                    <a:pt x="0" y="0"/>
                  </a:moveTo>
                  <a:lnTo>
                    <a:pt x="2" y="563"/>
                  </a:lnTo>
                </a:path>
              </a:pathLst>
            </a:custGeom>
            <a:noFill/>
            <a:ln w="19050">
              <a:solidFill>
                <a:srgbClr val="CC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44" name="AutoShape 60"/>
            <p:cNvSpPr>
              <a:spLocks noChangeArrowheads="1"/>
            </p:cNvSpPr>
            <p:nvPr/>
          </p:nvSpPr>
          <p:spPr bwMode="auto">
            <a:xfrm>
              <a:off x="2208" y="2352"/>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1</a:t>
              </a:r>
              <a:r>
                <a:rPr lang="en-US" sz="1800" dirty="0"/>
                <a:t>,1]</a:t>
              </a:r>
            </a:p>
          </p:txBody>
        </p:sp>
        <p:sp>
          <p:nvSpPr>
            <p:cNvPr id="144445" name="Line 61"/>
            <p:cNvSpPr>
              <a:spLocks noChangeShapeType="1"/>
            </p:cNvSpPr>
            <p:nvPr/>
          </p:nvSpPr>
          <p:spPr bwMode="auto">
            <a:xfrm>
              <a:off x="2471" y="2160"/>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46" name="Line 62"/>
            <p:cNvSpPr>
              <a:spLocks noChangeShapeType="1"/>
            </p:cNvSpPr>
            <p:nvPr/>
          </p:nvSpPr>
          <p:spPr bwMode="auto">
            <a:xfrm>
              <a:off x="2471" y="2592"/>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47" name="AutoShape 63"/>
            <p:cNvSpPr>
              <a:spLocks noChangeArrowheads="1"/>
            </p:cNvSpPr>
            <p:nvPr/>
          </p:nvSpPr>
          <p:spPr bwMode="auto">
            <a:xfrm>
              <a:off x="2194" y="3264"/>
              <a:ext cx="599"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m</a:t>
              </a:r>
              <a:r>
                <a:rPr lang="en-US" sz="1800" dirty="0"/>
                <a:t>,0]</a:t>
              </a:r>
            </a:p>
          </p:txBody>
        </p:sp>
        <p:sp>
          <p:nvSpPr>
            <p:cNvPr id="144448" name="Freeform 64"/>
            <p:cNvSpPr>
              <a:spLocks/>
            </p:cNvSpPr>
            <p:nvPr/>
          </p:nvSpPr>
          <p:spPr bwMode="auto">
            <a:xfrm>
              <a:off x="2476" y="3072"/>
              <a:ext cx="1" cy="185"/>
            </a:xfrm>
            <a:custGeom>
              <a:avLst/>
              <a:gdLst>
                <a:gd name="T0" fmla="*/ 0 w 1"/>
                <a:gd name="T1" fmla="*/ 0 h 185"/>
                <a:gd name="T2" fmla="*/ 0 w 1"/>
                <a:gd name="T3" fmla="*/ 185 h 185"/>
              </a:gdLst>
              <a:ahLst/>
              <a:cxnLst>
                <a:cxn ang="0">
                  <a:pos x="T0" y="T1"/>
                </a:cxn>
                <a:cxn ang="0">
                  <a:pos x="T2" y="T3"/>
                </a:cxn>
              </a:cxnLst>
              <a:rect l="0" t="0" r="r" b="b"/>
              <a:pathLst>
                <a:path w="1" h="185">
                  <a:moveTo>
                    <a:pt x="0" y="0"/>
                  </a:moveTo>
                  <a:lnTo>
                    <a:pt x="0" y="185"/>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49" name="AutoShape 65"/>
            <p:cNvSpPr>
              <a:spLocks noChangeArrowheads="1"/>
            </p:cNvSpPr>
            <p:nvPr/>
          </p:nvSpPr>
          <p:spPr bwMode="auto">
            <a:xfrm>
              <a:off x="2194" y="3696"/>
              <a:ext cx="599"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m</a:t>
              </a:r>
              <a:r>
                <a:rPr lang="en-US" sz="1800" dirty="0"/>
                <a:t>,1]</a:t>
              </a:r>
            </a:p>
          </p:txBody>
        </p:sp>
        <p:sp>
          <p:nvSpPr>
            <p:cNvPr id="144450" name="Line 66"/>
            <p:cNvSpPr>
              <a:spLocks noChangeShapeType="1"/>
            </p:cNvSpPr>
            <p:nvPr/>
          </p:nvSpPr>
          <p:spPr bwMode="auto">
            <a:xfrm>
              <a:off x="2471" y="3504"/>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51" name="Freeform 67"/>
            <p:cNvSpPr>
              <a:spLocks/>
            </p:cNvSpPr>
            <p:nvPr/>
          </p:nvSpPr>
          <p:spPr bwMode="auto">
            <a:xfrm>
              <a:off x="2470" y="1337"/>
              <a:ext cx="695" cy="2755"/>
            </a:xfrm>
            <a:custGeom>
              <a:avLst/>
              <a:gdLst>
                <a:gd name="T0" fmla="*/ 1 w 695"/>
                <a:gd name="T1" fmla="*/ 2599 h 2755"/>
                <a:gd name="T2" fmla="*/ 0 w 695"/>
                <a:gd name="T3" fmla="*/ 2755 h 2755"/>
                <a:gd name="T4" fmla="*/ 496 w 695"/>
                <a:gd name="T5" fmla="*/ 2755 h 2755"/>
                <a:gd name="T6" fmla="*/ 681 w 695"/>
                <a:gd name="T7" fmla="*/ 1596 h 2755"/>
                <a:gd name="T8" fmla="*/ 582 w 695"/>
                <a:gd name="T9" fmla="*/ 173 h 2755"/>
                <a:gd name="T10" fmla="*/ 72 w 695"/>
                <a:gd name="T11" fmla="*/ 173 h 2755"/>
                <a:gd name="T12" fmla="*/ 72 w 695"/>
                <a:gd name="T13" fmla="*/ 0 h 2755"/>
              </a:gdLst>
              <a:ahLst/>
              <a:cxnLst>
                <a:cxn ang="0">
                  <a:pos x="T0" y="T1"/>
                </a:cxn>
                <a:cxn ang="0">
                  <a:pos x="T2" y="T3"/>
                </a:cxn>
                <a:cxn ang="0">
                  <a:pos x="T4" y="T5"/>
                </a:cxn>
                <a:cxn ang="0">
                  <a:pos x="T6" y="T7"/>
                </a:cxn>
                <a:cxn ang="0">
                  <a:pos x="T8" y="T9"/>
                </a:cxn>
                <a:cxn ang="0">
                  <a:pos x="T10" y="T11"/>
                </a:cxn>
                <a:cxn ang="0">
                  <a:pos x="T12" y="T13"/>
                </a:cxn>
              </a:cxnLst>
              <a:rect l="0" t="0" r="r" b="b"/>
              <a:pathLst>
                <a:path w="695" h="2755">
                  <a:moveTo>
                    <a:pt x="1" y="2599"/>
                  </a:moveTo>
                  <a:lnTo>
                    <a:pt x="0" y="2755"/>
                  </a:lnTo>
                  <a:lnTo>
                    <a:pt x="496" y="2755"/>
                  </a:lnTo>
                  <a:cubicBezTo>
                    <a:pt x="610" y="2562"/>
                    <a:pt x="667" y="2026"/>
                    <a:pt x="681" y="1596"/>
                  </a:cubicBezTo>
                  <a:cubicBezTo>
                    <a:pt x="695" y="1166"/>
                    <a:pt x="683" y="410"/>
                    <a:pt x="582" y="173"/>
                  </a:cubicBezTo>
                  <a:lnTo>
                    <a:pt x="72" y="173"/>
                  </a:lnTo>
                  <a:lnTo>
                    <a:pt x="72" y="0"/>
                  </a:lnTo>
                </a:path>
              </a:pathLst>
            </a:custGeom>
            <a:noFill/>
            <a:ln w="19050">
              <a:solidFill>
                <a:srgbClr val="CC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52" name="Freeform 68"/>
            <p:cNvSpPr>
              <a:spLocks/>
            </p:cNvSpPr>
            <p:nvPr/>
          </p:nvSpPr>
          <p:spPr bwMode="auto">
            <a:xfrm>
              <a:off x="2479" y="2761"/>
              <a:ext cx="1" cy="331"/>
            </a:xfrm>
            <a:custGeom>
              <a:avLst/>
              <a:gdLst>
                <a:gd name="T0" fmla="*/ 0 w 1"/>
                <a:gd name="T1" fmla="*/ 0 h 331"/>
                <a:gd name="T2" fmla="*/ 0 w 1"/>
                <a:gd name="T3" fmla="*/ 331 h 331"/>
              </a:gdLst>
              <a:ahLst/>
              <a:cxnLst>
                <a:cxn ang="0">
                  <a:pos x="T0" y="T1"/>
                </a:cxn>
                <a:cxn ang="0">
                  <a:pos x="T2" y="T3"/>
                </a:cxn>
              </a:cxnLst>
              <a:rect l="0" t="0" r="r" b="b"/>
              <a:pathLst>
                <a:path w="1" h="331">
                  <a:moveTo>
                    <a:pt x="0" y="0"/>
                  </a:moveTo>
                  <a:lnTo>
                    <a:pt x="0" y="331"/>
                  </a:lnTo>
                </a:path>
              </a:pathLst>
            </a:custGeom>
            <a:noFill/>
            <a:ln w="1905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53" name="Line 69"/>
            <p:cNvSpPr>
              <a:spLocks noChangeShapeType="1"/>
            </p:cNvSpPr>
            <p:nvPr/>
          </p:nvSpPr>
          <p:spPr bwMode="auto">
            <a:xfrm flipH="1">
              <a:off x="1728" y="1200"/>
              <a:ext cx="432" cy="0"/>
            </a:xfrm>
            <a:prstGeom prst="line">
              <a:avLst/>
            </a:prstGeom>
            <a:noFill/>
            <a:ln w="57150">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54" name="Oval 70"/>
            <p:cNvSpPr>
              <a:spLocks noChangeArrowheads="1"/>
            </p:cNvSpPr>
            <p:nvPr/>
          </p:nvSpPr>
          <p:spPr bwMode="auto">
            <a:xfrm>
              <a:off x="2339" y="1056"/>
              <a:ext cx="280" cy="290"/>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79200" tIns="0" rIns="72000" bIns="0" anchor="ctr">
              <a:spAutoFit/>
            </a:bodyPr>
            <a:lstStyle/>
            <a:p>
              <a:pPr>
                <a:lnSpc>
                  <a:spcPct val="85000"/>
                </a:lnSpc>
              </a:pPr>
              <a:r>
                <a:rPr lang="en-US">
                  <a:solidFill>
                    <a:srgbClr val="CC0000"/>
                  </a:solidFill>
                </a:rPr>
                <a:t>c</a:t>
              </a:r>
              <a:r>
                <a:rPr lang="en-US" baseline="-25000">
                  <a:solidFill>
                    <a:srgbClr val="CC0000"/>
                  </a:solidFill>
                </a:rPr>
                <a:t>t</a:t>
              </a:r>
            </a:p>
          </p:txBody>
        </p:sp>
        <p:sp>
          <p:nvSpPr>
            <p:cNvPr id="144456" name="Text Box 72"/>
            <p:cNvSpPr txBox="1">
              <a:spLocks noChangeArrowheads="1"/>
            </p:cNvSpPr>
            <p:nvPr/>
          </p:nvSpPr>
          <p:spPr bwMode="auto">
            <a:xfrm>
              <a:off x="720" y="2544"/>
              <a:ext cx="938" cy="8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r>
                <a:rPr lang="en-US" sz="2000">
                  <a:solidFill>
                    <a:schemeClr val="hlink"/>
                  </a:solidFill>
                </a:rPr>
                <a:t>edge-list assembly</a:t>
              </a:r>
              <a:br>
                <a:rPr lang="en-US" sz="2000">
                  <a:solidFill>
                    <a:schemeClr val="hlink"/>
                  </a:solidFill>
                </a:rPr>
              </a:br>
              <a:r>
                <a:rPr lang="en-US" sz="2000">
                  <a:solidFill>
                    <a:schemeClr val="hlink"/>
                  </a:solidFill>
                </a:rPr>
                <a:t>of node u</a:t>
              </a:r>
            </a:p>
            <a:p>
              <a:r>
                <a:rPr lang="en-US" sz="2000">
                  <a:solidFill>
                    <a:schemeClr val="hlink"/>
                  </a:solidFill>
                </a:rPr>
                <a:t>from step 1</a:t>
              </a:r>
            </a:p>
          </p:txBody>
        </p:sp>
        <p:sp>
          <p:nvSpPr>
            <p:cNvPr id="144457" name="AutoShape 73"/>
            <p:cNvSpPr>
              <a:spLocks/>
            </p:cNvSpPr>
            <p:nvPr/>
          </p:nvSpPr>
          <p:spPr bwMode="auto">
            <a:xfrm>
              <a:off x="1728" y="1920"/>
              <a:ext cx="288" cy="2064"/>
            </a:xfrm>
            <a:prstGeom prst="leftBrace">
              <a:avLst>
                <a:gd name="adj1" fmla="val 59722"/>
                <a:gd name="adj2" fmla="val 50000"/>
              </a:avLst>
            </a:prstGeom>
            <a:noFill/>
            <a:ln w="1270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4477" name="Line 93"/>
            <p:cNvSpPr>
              <a:spLocks noChangeShapeType="1"/>
            </p:cNvSpPr>
            <p:nvPr/>
          </p:nvSpPr>
          <p:spPr bwMode="auto">
            <a:xfrm>
              <a:off x="864" y="1344"/>
              <a:ext cx="192" cy="19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78" name="Line 94"/>
            <p:cNvSpPr>
              <a:spLocks noChangeShapeType="1"/>
            </p:cNvSpPr>
            <p:nvPr/>
          </p:nvSpPr>
          <p:spPr bwMode="auto">
            <a:xfrm flipH="1" flipV="1">
              <a:off x="960" y="1296"/>
              <a:ext cx="192" cy="19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79" name="Line 95"/>
            <p:cNvSpPr>
              <a:spLocks noChangeShapeType="1"/>
            </p:cNvSpPr>
            <p:nvPr/>
          </p:nvSpPr>
          <p:spPr bwMode="auto">
            <a:xfrm>
              <a:off x="1440" y="1344"/>
              <a:ext cx="144" cy="19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80" name="Line 96"/>
            <p:cNvSpPr>
              <a:spLocks noChangeShapeType="1"/>
            </p:cNvSpPr>
            <p:nvPr/>
          </p:nvSpPr>
          <p:spPr bwMode="auto">
            <a:xfrm flipH="1" flipV="1">
              <a:off x="1488" y="1296"/>
              <a:ext cx="144" cy="19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81" name="Line 97"/>
            <p:cNvSpPr>
              <a:spLocks noChangeShapeType="1"/>
            </p:cNvSpPr>
            <p:nvPr/>
          </p:nvSpPr>
          <p:spPr bwMode="auto">
            <a:xfrm flipH="1">
              <a:off x="4032" y="1248"/>
              <a:ext cx="192" cy="144"/>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82" name="Line 98"/>
            <p:cNvSpPr>
              <a:spLocks noChangeShapeType="1"/>
            </p:cNvSpPr>
            <p:nvPr/>
          </p:nvSpPr>
          <p:spPr bwMode="auto">
            <a:xfrm flipV="1">
              <a:off x="4080" y="1296"/>
              <a:ext cx="192" cy="144"/>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grpSp>
          <p:nvGrpSpPr>
            <p:cNvPr id="144486" name="Group 102"/>
            <p:cNvGrpSpPr>
              <a:grpSpLocks/>
            </p:cNvGrpSpPr>
            <p:nvPr/>
          </p:nvGrpSpPr>
          <p:grpSpPr bwMode="auto">
            <a:xfrm>
              <a:off x="3696" y="2832"/>
              <a:ext cx="1920" cy="1248"/>
              <a:chOff x="3504" y="1968"/>
              <a:chExt cx="1920" cy="1248"/>
            </a:xfrm>
          </p:grpSpPr>
          <p:sp>
            <p:nvSpPr>
              <p:cNvPr id="144484" name="AutoShape 100"/>
              <p:cNvSpPr>
                <a:spLocks noChangeArrowheads="1"/>
              </p:cNvSpPr>
              <p:nvPr/>
            </p:nvSpPr>
            <p:spPr bwMode="auto">
              <a:xfrm>
                <a:off x="3504" y="1968"/>
                <a:ext cx="1920" cy="1248"/>
              </a:xfrm>
              <a:prstGeom prst="wedgeRoundRectCallout">
                <a:avLst>
                  <a:gd name="adj1" fmla="val -64741"/>
                  <a:gd name="adj2" fmla="val 4245"/>
                  <a:gd name="adj3" fmla="val 16667"/>
                </a:avLst>
              </a:prstGeom>
              <a:solidFill>
                <a:srgbClr val="FFCCCC"/>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82800"/>
              <a:lstStyle/>
              <a:p>
                <a:endParaRPr lang="en-US"/>
              </a:p>
            </p:txBody>
          </p:sp>
          <p:sp>
            <p:nvSpPr>
              <p:cNvPr id="144462" name="Line 78"/>
              <p:cNvSpPr>
                <a:spLocks noChangeShapeType="1"/>
              </p:cNvSpPr>
              <p:nvPr/>
            </p:nvSpPr>
            <p:spPr bwMode="auto">
              <a:xfrm flipV="1">
                <a:off x="4594" y="2352"/>
                <a:ext cx="446" cy="2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68" name="Text Box 84"/>
              <p:cNvSpPr txBox="1">
                <a:spLocks noChangeArrowheads="1"/>
              </p:cNvSpPr>
              <p:nvPr/>
            </p:nvSpPr>
            <p:spPr bwMode="auto">
              <a:xfrm>
                <a:off x="5040" y="2160"/>
                <a:ext cx="26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e</a:t>
                </a:r>
                <a:r>
                  <a:rPr lang="en-US" baseline="-25000"/>
                  <a:t>1</a:t>
                </a:r>
              </a:p>
            </p:txBody>
          </p:sp>
          <p:sp>
            <p:nvSpPr>
              <p:cNvPr id="144470" name="Line 86"/>
              <p:cNvSpPr>
                <a:spLocks noChangeShapeType="1"/>
              </p:cNvSpPr>
              <p:nvPr/>
            </p:nvSpPr>
            <p:spPr bwMode="auto">
              <a:xfrm flipV="1">
                <a:off x="4608" y="2592"/>
                <a:ext cx="48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71" name="Line 87"/>
              <p:cNvSpPr>
                <a:spLocks noChangeShapeType="1"/>
              </p:cNvSpPr>
              <p:nvPr/>
            </p:nvSpPr>
            <p:spPr bwMode="auto">
              <a:xfrm>
                <a:off x="4608" y="2640"/>
                <a:ext cx="48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72" name="Line 88"/>
              <p:cNvSpPr>
                <a:spLocks noChangeShapeType="1"/>
              </p:cNvSpPr>
              <p:nvPr/>
            </p:nvSpPr>
            <p:spPr bwMode="auto">
              <a:xfrm>
                <a:off x="5040" y="2640"/>
                <a:ext cx="0" cy="19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4466" name="Oval 82"/>
              <p:cNvSpPr>
                <a:spLocks noChangeArrowheads="1"/>
              </p:cNvSpPr>
              <p:nvPr/>
            </p:nvSpPr>
            <p:spPr bwMode="auto">
              <a:xfrm>
                <a:off x="4464" y="2496"/>
                <a:ext cx="260" cy="253"/>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75000"/>
                  </a:lnSpc>
                </a:pPr>
                <a:r>
                  <a:rPr lang="en-US" dirty="0"/>
                  <a:t>u</a:t>
                </a:r>
              </a:p>
            </p:txBody>
          </p:sp>
          <p:sp>
            <p:nvSpPr>
              <p:cNvPr id="144473" name="Text Box 89"/>
              <p:cNvSpPr txBox="1">
                <a:spLocks noChangeArrowheads="1"/>
              </p:cNvSpPr>
              <p:nvPr/>
            </p:nvSpPr>
            <p:spPr bwMode="auto">
              <a:xfrm>
                <a:off x="5088" y="2448"/>
                <a:ext cx="26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e</a:t>
                </a:r>
                <a:r>
                  <a:rPr lang="en-US" baseline="-25000"/>
                  <a:t>2</a:t>
                </a:r>
              </a:p>
            </p:txBody>
          </p:sp>
          <p:sp>
            <p:nvSpPr>
              <p:cNvPr id="144474" name="Text Box 90"/>
              <p:cNvSpPr txBox="1">
                <a:spLocks noChangeArrowheads="1"/>
              </p:cNvSpPr>
              <p:nvPr/>
            </p:nvSpPr>
            <p:spPr bwMode="auto">
              <a:xfrm>
                <a:off x="5070" y="2832"/>
                <a:ext cx="301"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e</a:t>
                </a:r>
                <a:r>
                  <a:rPr lang="en-US" baseline="-25000"/>
                  <a:t>m</a:t>
                </a:r>
              </a:p>
            </p:txBody>
          </p:sp>
          <p:sp>
            <p:nvSpPr>
              <p:cNvPr id="144475" name="Text Box 91"/>
              <p:cNvSpPr txBox="1">
                <a:spLocks noChangeArrowheads="1"/>
              </p:cNvSpPr>
              <p:nvPr/>
            </p:nvSpPr>
            <p:spPr bwMode="auto">
              <a:xfrm>
                <a:off x="3792" y="2064"/>
                <a:ext cx="30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G:</a:t>
                </a:r>
                <a:endParaRPr lang="en-US" baseline="-25000"/>
              </a:p>
            </p:txBody>
          </p:sp>
          <p:sp>
            <p:nvSpPr>
              <p:cNvPr id="144483" name="Text Box 99"/>
              <p:cNvSpPr txBox="1">
                <a:spLocks noChangeArrowheads="1"/>
              </p:cNvSpPr>
              <p:nvPr/>
            </p:nvSpPr>
            <p:spPr bwMode="auto">
              <a:xfrm>
                <a:off x="3552" y="2496"/>
                <a:ext cx="89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sym typeface="Symbol" pitchFamily="18" charset="2"/>
                  </a:rPr>
                  <a:t>uV(G)</a:t>
                </a:r>
                <a:endParaRPr lang="en-US"/>
              </a:p>
            </p:txBody>
          </p:sp>
        </p:grpSp>
        <p:sp>
          <p:nvSpPr>
            <p:cNvPr id="144440" name="Oval 56"/>
            <p:cNvSpPr>
              <a:spLocks noChangeArrowheads="1"/>
            </p:cNvSpPr>
            <p:nvPr/>
          </p:nvSpPr>
          <p:spPr bwMode="auto">
            <a:xfrm>
              <a:off x="4214" y="1056"/>
              <a:ext cx="309" cy="290"/>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36000" tIns="0" rIns="36000" bIns="0" anchor="ctr">
              <a:spAutoFit/>
            </a:bodyPr>
            <a:lstStyle/>
            <a:p>
              <a:pPr>
                <a:lnSpc>
                  <a:spcPct val="85000"/>
                </a:lnSpc>
              </a:pPr>
              <a:r>
                <a:rPr lang="en-US" dirty="0" err="1">
                  <a:solidFill>
                    <a:srgbClr val="CC0000"/>
                  </a:solidFill>
                </a:rPr>
                <a:t>c</a:t>
              </a:r>
              <a:r>
                <a:rPr lang="en-US" baseline="-25000" dirty="0" err="1">
                  <a:solidFill>
                    <a:srgbClr val="CC0000"/>
                  </a:solidFill>
                </a:rPr>
                <a:t>K</a:t>
              </a:r>
              <a:endParaRPr lang="en-US" baseline="-25000" dirty="0">
                <a:solidFill>
                  <a:srgbClr val="CC0000"/>
                </a:solidFill>
              </a:endParaRPr>
            </a:p>
          </p:txBody>
        </p:sp>
        <p:sp>
          <p:nvSpPr>
            <p:cNvPr id="144488" name="Text Box 104"/>
            <p:cNvSpPr txBox="1">
              <a:spLocks noChangeArrowheads="1"/>
            </p:cNvSpPr>
            <p:nvPr/>
          </p:nvSpPr>
          <p:spPr bwMode="auto">
            <a:xfrm>
              <a:off x="2448" y="1536"/>
              <a:ext cx="66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pPr algn="l"/>
              <a:r>
                <a:rPr lang="en-US" sz="1800">
                  <a:solidFill>
                    <a:srgbClr val="CC0000"/>
                  </a:solidFill>
                  <a:sym typeface="Symbol" pitchFamily="18" charset="2"/>
                </a:rPr>
                <a:t>t = 1..K</a:t>
              </a:r>
              <a:endParaRPr lang="en-US" sz="1800">
                <a:solidFill>
                  <a:srgbClr val="CC0000"/>
                </a:solidFill>
              </a:endParaRP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99"/>
                                        </p:tgtEl>
                                        <p:attrNameLst>
                                          <p:attrName>style.visibility</p:attrName>
                                        </p:attrNameLst>
                                      </p:cBhvr>
                                      <p:to>
                                        <p:strVal val="visible"/>
                                      </p:to>
                                    </p:set>
                                    <p:animEffect transition="in" filter="wipe(left)">
                                      <p:cBhvr>
                                        <p:cTn id="7" dur="500"/>
                                        <p:tgtEl>
                                          <p:spTgt spid="144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4491"/>
                                        </p:tgtEl>
                                        <p:attrNameLst>
                                          <p:attrName>style.visibility</p:attrName>
                                        </p:attrNameLst>
                                      </p:cBhvr>
                                      <p:to>
                                        <p:strVal val="visible"/>
                                      </p:to>
                                    </p:set>
                                    <p:animEffect transition="in" filter="wipe(up)">
                                      <p:cBhvr>
                                        <p:cTn id="12" dur="500"/>
                                        <p:tgtEl>
                                          <p:spTgt spid="144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Vertex Cover</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Directed Ham-Cycle</a:t>
            </a:r>
          </a:p>
        </p:txBody>
      </p:sp>
      <p:grpSp>
        <p:nvGrpSpPr>
          <p:cNvPr id="146535" name="Group 103"/>
          <p:cNvGrpSpPr>
            <a:grpSpLocks/>
          </p:cNvGrpSpPr>
          <p:nvPr/>
        </p:nvGrpSpPr>
        <p:grpSpPr bwMode="auto">
          <a:xfrm>
            <a:off x="304800" y="990600"/>
            <a:ext cx="8539163" cy="5580063"/>
            <a:chOff x="192" y="624"/>
            <a:chExt cx="5379" cy="3515"/>
          </a:xfrm>
        </p:grpSpPr>
        <p:sp>
          <p:nvSpPr>
            <p:cNvPr id="146491" name="Line 59"/>
            <p:cNvSpPr>
              <a:spLocks noChangeShapeType="1"/>
            </p:cNvSpPr>
            <p:nvPr/>
          </p:nvSpPr>
          <p:spPr bwMode="auto">
            <a:xfrm>
              <a:off x="2744" y="1683"/>
              <a:ext cx="6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92" name="Line 60"/>
            <p:cNvSpPr>
              <a:spLocks noChangeShapeType="1"/>
            </p:cNvSpPr>
            <p:nvPr/>
          </p:nvSpPr>
          <p:spPr bwMode="auto">
            <a:xfrm flipH="1">
              <a:off x="2744" y="1779"/>
              <a:ext cx="6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93" name="Line 61"/>
            <p:cNvSpPr>
              <a:spLocks noChangeShapeType="1"/>
            </p:cNvSpPr>
            <p:nvPr/>
          </p:nvSpPr>
          <p:spPr bwMode="auto">
            <a:xfrm>
              <a:off x="2744" y="2115"/>
              <a:ext cx="6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94" name="Line 62"/>
            <p:cNvSpPr>
              <a:spLocks noChangeShapeType="1"/>
            </p:cNvSpPr>
            <p:nvPr/>
          </p:nvSpPr>
          <p:spPr bwMode="auto">
            <a:xfrm flipH="1">
              <a:off x="2744" y="2211"/>
              <a:ext cx="6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95" name="Line 63"/>
            <p:cNvSpPr>
              <a:spLocks noChangeShapeType="1"/>
            </p:cNvSpPr>
            <p:nvPr/>
          </p:nvSpPr>
          <p:spPr bwMode="auto">
            <a:xfrm>
              <a:off x="2744" y="2547"/>
              <a:ext cx="1920" cy="0"/>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496" name="Line 64"/>
            <p:cNvSpPr>
              <a:spLocks noChangeShapeType="1"/>
            </p:cNvSpPr>
            <p:nvPr/>
          </p:nvSpPr>
          <p:spPr bwMode="auto">
            <a:xfrm flipH="1">
              <a:off x="2744" y="2643"/>
              <a:ext cx="192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97" name="Line 65"/>
            <p:cNvSpPr>
              <a:spLocks noChangeShapeType="1"/>
            </p:cNvSpPr>
            <p:nvPr/>
          </p:nvSpPr>
          <p:spPr bwMode="auto">
            <a:xfrm>
              <a:off x="2744" y="2979"/>
              <a:ext cx="192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98" name="Line 66"/>
            <p:cNvSpPr>
              <a:spLocks noChangeShapeType="1"/>
            </p:cNvSpPr>
            <p:nvPr/>
          </p:nvSpPr>
          <p:spPr bwMode="auto">
            <a:xfrm flipH="1">
              <a:off x="2744" y="3075"/>
              <a:ext cx="1920" cy="0"/>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499" name="Line 67"/>
            <p:cNvSpPr>
              <a:spLocks noChangeShapeType="1"/>
            </p:cNvSpPr>
            <p:nvPr/>
          </p:nvSpPr>
          <p:spPr bwMode="auto">
            <a:xfrm>
              <a:off x="3944" y="3363"/>
              <a:ext cx="720" cy="0"/>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500" name="Line 68"/>
            <p:cNvSpPr>
              <a:spLocks noChangeShapeType="1"/>
            </p:cNvSpPr>
            <p:nvPr/>
          </p:nvSpPr>
          <p:spPr bwMode="auto">
            <a:xfrm flipH="1">
              <a:off x="3944" y="3459"/>
              <a:ext cx="72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01" name="Line 69"/>
            <p:cNvSpPr>
              <a:spLocks noChangeShapeType="1"/>
            </p:cNvSpPr>
            <p:nvPr/>
          </p:nvSpPr>
          <p:spPr bwMode="auto">
            <a:xfrm>
              <a:off x="3944" y="3795"/>
              <a:ext cx="72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02" name="Line 70"/>
            <p:cNvSpPr>
              <a:spLocks noChangeShapeType="1"/>
            </p:cNvSpPr>
            <p:nvPr/>
          </p:nvSpPr>
          <p:spPr bwMode="auto">
            <a:xfrm flipH="1">
              <a:off x="3944" y="3891"/>
              <a:ext cx="720" cy="0"/>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504" name="Freeform 72"/>
            <p:cNvSpPr>
              <a:spLocks/>
            </p:cNvSpPr>
            <p:nvPr/>
          </p:nvSpPr>
          <p:spPr bwMode="auto">
            <a:xfrm>
              <a:off x="2367" y="1074"/>
              <a:ext cx="595" cy="556"/>
            </a:xfrm>
            <a:custGeom>
              <a:avLst/>
              <a:gdLst>
                <a:gd name="T0" fmla="*/ 595 w 595"/>
                <a:gd name="T1" fmla="*/ 0 h 556"/>
                <a:gd name="T2" fmla="*/ 0 w 595"/>
                <a:gd name="T3" fmla="*/ 258 h 556"/>
                <a:gd name="T4" fmla="*/ 0 w 595"/>
                <a:gd name="T5" fmla="*/ 556 h 556"/>
              </a:gdLst>
              <a:ahLst/>
              <a:cxnLst>
                <a:cxn ang="0">
                  <a:pos x="T0" y="T1"/>
                </a:cxn>
                <a:cxn ang="0">
                  <a:pos x="T2" y="T3"/>
                </a:cxn>
                <a:cxn ang="0">
                  <a:pos x="T4" y="T5"/>
                </a:cxn>
              </a:cxnLst>
              <a:rect l="0" t="0" r="r" b="b"/>
              <a:pathLst>
                <a:path w="595" h="556">
                  <a:moveTo>
                    <a:pt x="595" y="0"/>
                  </a:moveTo>
                  <a:lnTo>
                    <a:pt x="0" y="258"/>
                  </a:lnTo>
                  <a:lnTo>
                    <a:pt x="0" y="556"/>
                  </a:lnTo>
                </a:path>
              </a:pathLst>
            </a:custGeom>
            <a:noFill/>
            <a:ln w="38100" cap="flat" cmpd="sng">
              <a:solidFill>
                <a:srgbClr val="FF0000"/>
              </a:solidFill>
              <a:prstDash val="solid"/>
              <a:round/>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bIns="82800">
              <a:spAutoFit/>
            </a:bodyPr>
            <a:lstStyle/>
            <a:p>
              <a:endParaRPr lang="en-CA"/>
            </a:p>
          </p:txBody>
        </p:sp>
        <p:sp>
          <p:nvSpPr>
            <p:cNvPr id="146505" name="Freeform 73"/>
            <p:cNvSpPr>
              <a:spLocks/>
            </p:cNvSpPr>
            <p:nvPr/>
          </p:nvSpPr>
          <p:spPr bwMode="auto">
            <a:xfrm>
              <a:off x="3055" y="1001"/>
              <a:ext cx="523" cy="636"/>
            </a:xfrm>
            <a:custGeom>
              <a:avLst/>
              <a:gdLst>
                <a:gd name="T0" fmla="*/ 0 w 523"/>
                <a:gd name="T1" fmla="*/ 0 h 636"/>
                <a:gd name="T2" fmla="*/ 523 w 523"/>
                <a:gd name="T3" fmla="*/ 219 h 636"/>
                <a:gd name="T4" fmla="*/ 523 w 523"/>
                <a:gd name="T5" fmla="*/ 636 h 636"/>
              </a:gdLst>
              <a:ahLst/>
              <a:cxnLst>
                <a:cxn ang="0">
                  <a:pos x="T0" y="T1"/>
                </a:cxn>
                <a:cxn ang="0">
                  <a:pos x="T2" y="T3"/>
                </a:cxn>
                <a:cxn ang="0">
                  <a:pos x="T4" y="T5"/>
                </a:cxn>
              </a:cxnLst>
              <a:rect l="0" t="0" r="r" b="b"/>
              <a:pathLst>
                <a:path w="523" h="636">
                  <a:moveTo>
                    <a:pt x="0" y="0"/>
                  </a:moveTo>
                  <a:lnTo>
                    <a:pt x="523" y="219"/>
                  </a:lnTo>
                  <a:lnTo>
                    <a:pt x="523" y="636"/>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06" name="Freeform 74"/>
            <p:cNvSpPr>
              <a:spLocks/>
            </p:cNvSpPr>
            <p:nvPr/>
          </p:nvSpPr>
          <p:spPr bwMode="auto">
            <a:xfrm>
              <a:off x="3115" y="948"/>
              <a:ext cx="1761" cy="1490"/>
            </a:xfrm>
            <a:custGeom>
              <a:avLst/>
              <a:gdLst>
                <a:gd name="T0" fmla="*/ 0 w 1761"/>
                <a:gd name="T1" fmla="*/ 0 h 1490"/>
                <a:gd name="T2" fmla="*/ 1761 w 1761"/>
                <a:gd name="T3" fmla="*/ 722 h 1490"/>
                <a:gd name="T4" fmla="*/ 1761 w 1761"/>
                <a:gd name="T5" fmla="*/ 1490 h 1490"/>
              </a:gdLst>
              <a:ahLst/>
              <a:cxnLst>
                <a:cxn ang="0">
                  <a:pos x="T0" y="T1"/>
                </a:cxn>
                <a:cxn ang="0">
                  <a:pos x="T2" y="T3"/>
                </a:cxn>
                <a:cxn ang="0">
                  <a:pos x="T4" y="T5"/>
                </a:cxn>
              </a:cxnLst>
              <a:rect l="0" t="0" r="r" b="b"/>
              <a:pathLst>
                <a:path w="1761" h="1490">
                  <a:moveTo>
                    <a:pt x="0" y="0"/>
                  </a:moveTo>
                  <a:lnTo>
                    <a:pt x="1761" y="722"/>
                  </a:lnTo>
                  <a:lnTo>
                    <a:pt x="1761" y="1490"/>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07" name="Freeform 75"/>
            <p:cNvSpPr>
              <a:spLocks/>
            </p:cNvSpPr>
            <p:nvPr/>
          </p:nvSpPr>
          <p:spPr bwMode="auto">
            <a:xfrm>
              <a:off x="2492" y="1014"/>
              <a:ext cx="1821" cy="616"/>
            </a:xfrm>
            <a:custGeom>
              <a:avLst/>
              <a:gdLst>
                <a:gd name="T0" fmla="*/ 1821 w 1821"/>
                <a:gd name="T1" fmla="*/ 0 h 616"/>
                <a:gd name="T2" fmla="*/ 1013 w 1821"/>
                <a:gd name="T3" fmla="*/ 351 h 616"/>
                <a:gd name="T4" fmla="*/ 0 w 1821"/>
                <a:gd name="T5" fmla="*/ 351 h 616"/>
                <a:gd name="T6" fmla="*/ 0 w 1821"/>
                <a:gd name="T7" fmla="*/ 616 h 616"/>
              </a:gdLst>
              <a:ahLst/>
              <a:cxnLst>
                <a:cxn ang="0">
                  <a:pos x="T0" y="T1"/>
                </a:cxn>
                <a:cxn ang="0">
                  <a:pos x="T2" y="T3"/>
                </a:cxn>
                <a:cxn ang="0">
                  <a:pos x="T4" y="T5"/>
                </a:cxn>
                <a:cxn ang="0">
                  <a:pos x="T6" y="T7"/>
                </a:cxn>
              </a:cxnLst>
              <a:rect l="0" t="0" r="r" b="b"/>
              <a:pathLst>
                <a:path w="1821" h="616">
                  <a:moveTo>
                    <a:pt x="1821" y="0"/>
                  </a:moveTo>
                  <a:lnTo>
                    <a:pt x="1013" y="351"/>
                  </a:lnTo>
                  <a:lnTo>
                    <a:pt x="0" y="351"/>
                  </a:lnTo>
                  <a:lnTo>
                    <a:pt x="0" y="616"/>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08" name="Freeform 76"/>
            <p:cNvSpPr>
              <a:spLocks/>
            </p:cNvSpPr>
            <p:nvPr/>
          </p:nvSpPr>
          <p:spPr bwMode="auto">
            <a:xfrm>
              <a:off x="3684" y="1094"/>
              <a:ext cx="629" cy="529"/>
            </a:xfrm>
            <a:custGeom>
              <a:avLst/>
              <a:gdLst>
                <a:gd name="T0" fmla="*/ 629 w 629"/>
                <a:gd name="T1" fmla="*/ 0 h 529"/>
                <a:gd name="T2" fmla="*/ 0 w 629"/>
                <a:gd name="T3" fmla="*/ 284 h 529"/>
                <a:gd name="T4" fmla="*/ 0 w 629"/>
                <a:gd name="T5" fmla="*/ 529 h 529"/>
              </a:gdLst>
              <a:ahLst/>
              <a:cxnLst>
                <a:cxn ang="0">
                  <a:pos x="T0" y="T1"/>
                </a:cxn>
                <a:cxn ang="0">
                  <a:pos x="T2" y="T3"/>
                </a:cxn>
                <a:cxn ang="0">
                  <a:pos x="T4" y="T5"/>
                </a:cxn>
              </a:cxnLst>
              <a:rect l="0" t="0" r="r" b="b"/>
              <a:pathLst>
                <a:path w="629" h="529">
                  <a:moveTo>
                    <a:pt x="629" y="0"/>
                  </a:moveTo>
                  <a:lnTo>
                    <a:pt x="0" y="284"/>
                  </a:lnTo>
                  <a:lnTo>
                    <a:pt x="0" y="529"/>
                  </a:lnTo>
                </a:path>
              </a:pathLst>
            </a:custGeom>
            <a:noFill/>
            <a:ln w="38100" cap="flat" cmpd="sng">
              <a:solidFill>
                <a:srgbClr val="FF0000"/>
              </a:solidFill>
              <a:prstDash val="solid"/>
              <a:round/>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bIns="82800">
              <a:spAutoFit/>
            </a:bodyPr>
            <a:lstStyle/>
            <a:p>
              <a:endParaRPr lang="en-CA"/>
            </a:p>
          </p:txBody>
        </p:sp>
        <p:sp>
          <p:nvSpPr>
            <p:cNvPr id="146509" name="Freeform 77"/>
            <p:cNvSpPr>
              <a:spLocks/>
            </p:cNvSpPr>
            <p:nvPr/>
          </p:nvSpPr>
          <p:spPr bwMode="auto">
            <a:xfrm>
              <a:off x="4376" y="1011"/>
              <a:ext cx="626" cy="1433"/>
            </a:xfrm>
            <a:custGeom>
              <a:avLst/>
              <a:gdLst>
                <a:gd name="T0" fmla="*/ 0 w 626"/>
                <a:gd name="T1" fmla="*/ 0 h 1433"/>
                <a:gd name="T2" fmla="*/ 626 w 626"/>
                <a:gd name="T3" fmla="*/ 427 h 1433"/>
                <a:gd name="T4" fmla="*/ 626 w 626"/>
                <a:gd name="T5" fmla="*/ 1433 h 1433"/>
              </a:gdLst>
              <a:ahLst/>
              <a:cxnLst>
                <a:cxn ang="0">
                  <a:pos x="T0" y="T1"/>
                </a:cxn>
                <a:cxn ang="0">
                  <a:pos x="T2" y="T3"/>
                </a:cxn>
                <a:cxn ang="0">
                  <a:pos x="T4" y="T5"/>
                </a:cxn>
              </a:cxnLst>
              <a:rect l="0" t="0" r="r" b="b"/>
              <a:pathLst>
                <a:path w="626" h="1433">
                  <a:moveTo>
                    <a:pt x="0" y="0"/>
                  </a:moveTo>
                  <a:lnTo>
                    <a:pt x="626" y="427"/>
                  </a:lnTo>
                  <a:lnTo>
                    <a:pt x="626" y="1433"/>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10" name="Freeform 78"/>
            <p:cNvSpPr>
              <a:spLocks/>
            </p:cNvSpPr>
            <p:nvPr/>
          </p:nvSpPr>
          <p:spPr bwMode="auto">
            <a:xfrm>
              <a:off x="1846" y="1028"/>
              <a:ext cx="1050" cy="2363"/>
            </a:xfrm>
            <a:custGeom>
              <a:avLst/>
              <a:gdLst>
                <a:gd name="T0" fmla="*/ 529 w 1039"/>
                <a:gd name="T1" fmla="*/ 2145 h 2370"/>
                <a:gd name="T2" fmla="*/ 529 w 1039"/>
                <a:gd name="T3" fmla="*/ 2370 h 2370"/>
                <a:gd name="T4" fmla="*/ 0 w 1039"/>
                <a:gd name="T5" fmla="*/ 2370 h 2370"/>
                <a:gd name="T6" fmla="*/ 0 w 1039"/>
                <a:gd name="T7" fmla="*/ 0 h 2370"/>
                <a:gd name="T8" fmla="*/ 1039 w 1039"/>
                <a:gd name="T9" fmla="*/ 7 h 2370"/>
                <a:gd name="connsiteX0" fmla="*/ 5199 w 10108"/>
                <a:gd name="connsiteY0" fmla="*/ 9021 h 9970"/>
                <a:gd name="connsiteX1" fmla="*/ 5199 w 10108"/>
                <a:gd name="connsiteY1" fmla="*/ 9970 h 9970"/>
                <a:gd name="connsiteX2" fmla="*/ 108 w 10108"/>
                <a:gd name="connsiteY2" fmla="*/ 9970 h 9970"/>
                <a:gd name="connsiteX3" fmla="*/ 0 w 10108"/>
                <a:gd name="connsiteY3" fmla="*/ 88 h 9970"/>
                <a:gd name="connsiteX4" fmla="*/ 10108 w 10108"/>
                <a:gd name="connsiteY4" fmla="*/ 0 h 9970"/>
                <a:gd name="connsiteX0" fmla="*/ 5143 w 10000"/>
                <a:gd name="connsiteY0" fmla="*/ 9048 h 10000"/>
                <a:gd name="connsiteX1" fmla="*/ 5143 w 10000"/>
                <a:gd name="connsiteY1" fmla="*/ 10000 h 10000"/>
                <a:gd name="connsiteX2" fmla="*/ 107 w 10000"/>
                <a:gd name="connsiteY2" fmla="*/ 10000 h 10000"/>
                <a:gd name="connsiteX3" fmla="*/ 0 w 10000"/>
                <a:gd name="connsiteY3" fmla="*/ 17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143" y="9048"/>
                  </a:moveTo>
                  <a:lnTo>
                    <a:pt x="5143" y="10000"/>
                  </a:lnTo>
                  <a:lnTo>
                    <a:pt x="107" y="10000"/>
                  </a:lnTo>
                  <a:cubicBezTo>
                    <a:pt x="71" y="6672"/>
                    <a:pt x="36" y="3345"/>
                    <a:pt x="0" y="17"/>
                  </a:cubicBezTo>
                  <a:lnTo>
                    <a:pt x="10000" y="0"/>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11" name="Freeform 79"/>
            <p:cNvSpPr>
              <a:spLocks/>
            </p:cNvSpPr>
            <p:nvPr/>
          </p:nvSpPr>
          <p:spPr bwMode="auto">
            <a:xfrm>
              <a:off x="1771" y="624"/>
              <a:ext cx="2557" cy="2820"/>
            </a:xfrm>
            <a:custGeom>
              <a:avLst/>
              <a:gdLst>
                <a:gd name="T0" fmla="*/ 748 w 2557"/>
                <a:gd name="T1" fmla="*/ 2549 h 2820"/>
                <a:gd name="T2" fmla="*/ 748 w 2557"/>
                <a:gd name="T3" fmla="*/ 2820 h 2820"/>
                <a:gd name="T4" fmla="*/ 0 w 2557"/>
                <a:gd name="T5" fmla="*/ 2813 h 2820"/>
                <a:gd name="T6" fmla="*/ 0 w 2557"/>
                <a:gd name="T7" fmla="*/ 0 h 2820"/>
                <a:gd name="T8" fmla="*/ 2178 w 2557"/>
                <a:gd name="T9" fmla="*/ 6 h 2820"/>
                <a:gd name="T10" fmla="*/ 2557 w 2557"/>
                <a:gd name="T11" fmla="*/ 195 h 2820"/>
              </a:gdLst>
              <a:ahLst/>
              <a:cxnLst>
                <a:cxn ang="0">
                  <a:pos x="T0" y="T1"/>
                </a:cxn>
                <a:cxn ang="0">
                  <a:pos x="T2" y="T3"/>
                </a:cxn>
                <a:cxn ang="0">
                  <a:pos x="T4" y="T5"/>
                </a:cxn>
                <a:cxn ang="0">
                  <a:pos x="T6" y="T7"/>
                </a:cxn>
                <a:cxn ang="0">
                  <a:pos x="T8" y="T9"/>
                </a:cxn>
                <a:cxn ang="0">
                  <a:pos x="T10" y="T11"/>
                </a:cxn>
              </a:cxnLst>
              <a:rect l="0" t="0" r="r" b="b"/>
              <a:pathLst>
                <a:path w="2557" h="2820">
                  <a:moveTo>
                    <a:pt x="748" y="2549"/>
                  </a:moveTo>
                  <a:lnTo>
                    <a:pt x="748" y="2820"/>
                  </a:lnTo>
                  <a:lnTo>
                    <a:pt x="0" y="2813"/>
                  </a:lnTo>
                  <a:lnTo>
                    <a:pt x="0" y="0"/>
                  </a:lnTo>
                  <a:lnTo>
                    <a:pt x="2178" y="6"/>
                  </a:lnTo>
                  <a:lnTo>
                    <a:pt x="2557" y="195"/>
                  </a:lnTo>
                </a:path>
              </a:pathLst>
            </a:custGeom>
            <a:noFill/>
            <a:ln w="38100" cap="flat" cmpd="sng">
              <a:solidFill>
                <a:srgbClr val="FF0000"/>
              </a:solidFill>
              <a:prstDash val="solid"/>
              <a:round/>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bIns="82800">
              <a:spAutoFit/>
            </a:bodyPr>
            <a:lstStyle/>
            <a:p>
              <a:endParaRPr lang="en-CA"/>
            </a:p>
          </p:txBody>
        </p:sp>
        <p:sp>
          <p:nvSpPr>
            <p:cNvPr id="146512" name="Freeform 80"/>
            <p:cNvSpPr>
              <a:spLocks/>
            </p:cNvSpPr>
            <p:nvPr/>
          </p:nvSpPr>
          <p:spPr bwMode="auto">
            <a:xfrm>
              <a:off x="3688" y="973"/>
              <a:ext cx="1817" cy="3100"/>
            </a:xfrm>
            <a:custGeom>
              <a:avLst/>
              <a:gdLst>
                <a:gd name="T0" fmla="*/ 3 w 1817"/>
                <a:gd name="T1" fmla="*/ 3014 h 3100"/>
                <a:gd name="T2" fmla="*/ 0 w 1817"/>
                <a:gd name="T3" fmla="*/ 3099 h 3100"/>
                <a:gd name="T4" fmla="*/ 1817 w 1817"/>
                <a:gd name="T5" fmla="*/ 3100 h 3100"/>
                <a:gd name="T6" fmla="*/ 1814 w 1817"/>
                <a:gd name="T7" fmla="*/ 0 h 3100"/>
                <a:gd name="T8" fmla="*/ 834 w 1817"/>
                <a:gd name="T9" fmla="*/ 0 h 3100"/>
              </a:gdLst>
              <a:ahLst/>
              <a:cxnLst>
                <a:cxn ang="0">
                  <a:pos x="T0" y="T1"/>
                </a:cxn>
                <a:cxn ang="0">
                  <a:pos x="T2" y="T3"/>
                </a:cxn>
                <a:cxn ang="0">
                  <a:pos x="T4" y="T5"/>
                </a:cxn>
                <a:cxn ang="0">
                  <a:pos x="T6" y="T7"/>
                </a:cxn>
                <a:cxn ang="0">
                  <a:pos x="T8" y="T9"/>
                </a:cxn>
              </a:cxnLst>
              <a:rect l="0" t="0" r="r" b="b"/>
              <a:pathLst>
                <a:path w="1817" h="3100">
                  <a:moveTo>
                    <a:pt x="3" y="3014"/>
                  </a:moveTo>
                  <a:lnTo>
                    <a:pt x="0" y="3099"/>
                  </a:lnTo>
                  <a:lnTo>
                    <a:pt x="1817" y="3100"/>
                  </a:lnTo>
                  <a:lnTo>
                    <a:pt x="1814" y="0"/>
                  </a:lnTo>
                  <a:lnTo>
                    <a:pt x="834" y="0"/>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13" name="Freeform 81"/>
            <p:cNvSpPr>
              <a:spLocks/>
            </p:cNvSpPr>
            <p:nvPr/>
          </p:nvSpPr>
          <p:spPr bwMode="auto">
            <a:xfrm>
              <a:off x="1698" y="941"/>
              <a:ext cx="1867" cy="3152"/>
            </a:xfrm>
            <a:custGeom>
              <a:avLst/>
              <a:gdLst>
                <a:gd name="T0" fmla="*/ 1867 w 1867"/>
                <a:gd name="T1" fmla="*/ 3053 h 3152"/>
                <a:gd name="T2" fmla="*/ 1867 w 1867"/>
                <a:gd name="T3" fmla="*/ 3152 h 3152"/>
                <a:gd name="T4" fmla="*/ 0 w 1867"/>
                <a:gd name="T5" fmla="*/ 3152 h 3152"/>
                <a:gd name="T6" fmla="*/ 0 w 1867"/>
                <a:gd name="T7" fmla="*/ 0 h 3152"/>
                <a:gd name="T8" fmla="*/ 1175 w 1867"/>
                <a:gd name="T9" fmla="*/ 6 h 3152"/>
              </a:gdLst>
              <a:ahLst/>
              <a:cxnLst>
                <a:cxn ang="0">
                  <a:pos x="T0" y="T1"/>
                </a:cxn>
                <a:cxn ang="0">
                  <a:pos x="T2" y="T3"/>
                </a:cxn>
                <a:cxn ang="0">
                  <a:pos x="T4" y="T5"/>
                </a:cxn>
                <a:cxn ang="0">
                  <a:pos x="T6" y="T7"/>
                </a:cxn>
                <a:cxn ang="0">
                  <a:pos x="T8" y="T9"/>
                </a:cxn>
              </a:cxnLst>
              <a:rect l="0" t="0" r="r" b="b"/>
              <a:pathLst>
                <a:path w="1867" h="3152">
                  <a:moveTo>
                    <a:pt x="1867" y="3053"/>
                  </a:moveTo>
                  <a:lnTo>
                    <a:pt x="1867" y="3152"/>
                  </a:lnTo>
                  <a:lnTo>
                    <a:pt x="0" y="3152"/>
                  </a:lnTo>
                  <a:lnTo>
                    <a:pt x="0" y="0"/>
                  </a:lnTo>
                  <a:lnTo>
                    <a:pt x="1175" y="6"/>
                  </a:lnTo>
                </a:path>
              </a:pathLst>
            </a:custGeom>
            <a:noFill/>
            <a:ln w="38100" cap="flat" cmpd="sng">
              <a:solidFill>
                <a:srgbClr val="FF0000"/>
              </a:solidFill>
              <a:prstDash val="solid"/>
              <a:round/>
              <a:headEnd type="none" w="med" len="me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bIns="82800">
              <a:spAutoFit/>
            </a:bodyPr>
            <a:lstStyle/>
            <a:p>
              <a:endParaRPr lang="en-CA"/>
            </a:p>
          </p:txBody>
        </p:sp>
        <p:sp>
          <p:nvSpPr>
            <p:cNvPr id="146514" name="Freeform 82"/>
            <p:cNvSpPr>
              <a:spLocks/>
            </p:cNvSpPr>
            <p:nvPr/>
          </p:nvSpPr>
          <p:spPr bwMode="auto">
            <a:xfrm>
              <a:off x="4522" y="900"/>
              <a:ext cx="1049" cy="3226"/>
            </a:xfrm>
            <a:custGeom>
              <a:avLst/>
              <a:gdLst>
                <a:gd name="T0" fmla="*/ 478 w 1049"/>
                <a:gd name="T1" fmla="*/ 3087 h 3226"/>
                <a:gd name="T2" fmla="*/ 477 w 1049"/>
                <a:gd name="T3" fmla="*/ 3225 h 3226"/>
                <a:gd name="T4" fmla="*/ 1049 w 1049"/>
                <a:gd name="T5" fmla="*/ 3226 h 3226"/>
                <a:gd name="T6" fmla="*/ 1049 w 1049"/>
                <a:gd name="T7" fmla="*/ 2 h 3226"/>
                <a:gd name="T8" fmla="*/ 0 w 1049"/>
                <a:gd name="T9" fmla="*/ 0 h 3226"/>
              </a:gdLst>
              <a:ahLst/>
              <a:cxnLst>
                <a:cxn ang="0">
                  <a:pos x="T0" y="T1"/>
                </a:cxn>
                <a:cxn ang="0">
                  <a:pos x="T2" y="T3"/>
                </a:cxn>
                <a:cxn ang="0">
                  <a:pos x="T4" y="T5"/>
                </a:cxn>
                <a:cxn ang="0">
                  <a:pos x="T6" y="T7"/>
                </a:cxn>
                <a:cxn ang="0">
                  <a:pos x="T8" y="T9"/>
                </a:cxn>
              </a:cxnLst>
              <a:rect l="0" t="0" r="r" b="b"/>
              <a:pathLst>
                <a:path w="1049" h="3226">
                  <a:moveTo>
                    <a:pt x="478" y="3087"/>
                  </a:moveTo>
                  <a:lnTo>
                    <a:pt x="477" y="3225"/>
                  </a:lnTo>
                  <a:lnTo>
                    <a:pt x="1049" y="3226"/>
                  </a:lnTo>
                  <a:lnTo>
                    <a:pt x="1049" y="2"/>
                  </a:lnTo>
                  <a:lnTo>
                    <a:pt x="0" y="0"/>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15" name="Freeform 83"/>
            <p:cNvSpPr>
              <a:spLocks/>
            </p:cNvSpPr>
            <p:nvPr/>
          </p:nvSpPr>
          <p:spPr bwMode="auto">
            <a:xfrm>
              <a:off x="1632" y="869"/>
              <a:ext cx="3264" cy="3270"/>
            </a:xfrm>
            <a:custGeom>
              <a:avLst/>
              <a:gdLst>
                <a:gd name="T0" fmla="*/ 3264 w 3264"/>
                <a:gd name="T1" fmla="*/ 3125 h 3270"/>
                <a:gd name="T2" fmla="*/ 3264 w 3264"/>
                <a:gd name="T3" fmla="*/ 3270 h 3270"/>
                <a:gd name="T4" fmla="*/ 0 w 3264"/>
                <a:gd name="T5" fmla="*/ 3270 h 3270"/>
                <a:gd name="T6" fmla="*/ 0 w 3264"/>
                <a:gd name="T7" fmla="*/ 6 h 3270"/>
                <a:gd name="T8" fmla="*/ 1284 w 3264"/>
                <a:gd name="T9" fmla="*/ 0 h 3270"/>
              </a:gdLst>
              <a:ahLst/>
              <a:cxnLst>
                <a:cxn ang="0">
                  <a:pos x="T0" y="T1"/>
                </a:cxn>
                <a:cxn ang="0">
                  <a:pos x="T2" y="T3"/>
                </a:cxn>
                <a:cxn ang="0">
                  <a:pos x="T4" y="T5"/>
                </a:cxn>
                <a:cxn ang="0">
                  <a:pos x="T6" y="T7"/>
                </a:cxn>
                <a:cxn ang="0">
                  <a:pos x="T8" y="T9"/>
                </a:cxn>
              </a:cxnLst>
              <a:rect l="0" t="0" r="r" b="b"/>
              <a:pathLst>
                <a:path w="3264" h="3270">
                  <a:moveTo>
                    <a:pt x="3264" y="3125"/>
                  </a:moveTo>
                  <a:lnTo>
                    <a:pt x="3264" y="3270"/>
                  </a:lnTo>
                  <a:lnTo>
                    <a:pt x="0" y="3270"/>
                  </a:lnTo>
                  <a:lnTo>
                    <a:pt x="0" y="6"/>
                  </a:lnTo>
                  <a:lnTo>
                    <a:pt x="1284" y="0"/>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37" name="Oval 5"/>
            <p:cNvSpPr>
              <a:spLocks noChangeArrowheads="1"/>
            </p:cNvSpPr>
            <p:nvPr/>
          </p:nvSpPr>
          <p:spPr bwMode="auto">
            <a:xfrm>
              <a:off x="2888" y="819"/>
              <a:ext cx="291" cy="290"/>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54000" tIns="0" rIns="54000" bIns="0" anchor="ctr">
              <a:spAutoFit/>
            </a:bodyPr>
            <a:lstStyle/>
            <a:p>
              <a:pPr>
                <a:lnSpc>
                  <a:spcPct val="85000"/>
                </a:lnSpc>
              </a:pPr>
              <a:r>
                <a:rPr lang="en-US" dirty="0">
                  <a:solidFill>
                    <a:srgbClr val="CC0000"/>
                  </a:solidFill>
                </a:rPr>
                <a:t>c</a:t>
              </a:r>
              <a:r>
                <a:rPr lang="en-US" baseline="-25000" dirty="0">
                  <a:solidFill>
                    <a:srgbClr val="CC0000"/>
                  </a:solidFill>
                </a:rPr>
                <a:t>1</a:t>
              </a:r>
            </a:p>
          </p:txBody>
        </p:sp>
        <p:sp>
          <p:nvSpPr>
            <p:cNvPr id="146438" name="Oval 6"/>
            <p:cNvSpPr>
              <a:spLocks noChangeArrowheads="1"/>
            </p:cNvSpPr>
            <p:nvPr/>
          </p:nvSpPr>
          <p:spPr bwMode="auto">
            <a:xfrm>
              <a:off x="4232" y="819"/>
              <a:ext cx="291" cy="290"/>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54000" tIns="0" rIns="54000" bIns="0" anchor="ctr">
              <a:spAutoFit/>
            </a:bodyPr>
            <a:lstStyle/>
            <a:p>
              <a:pPr>
                <a:lnSpc>
                  <a:spcPct val="85000"/>
                </a:lnSpc>
              </a:pPr>
              <a:r>
                <a:rPr lang="en-US" dirty="0">
                  <a:solidFill>
                    <a:srgbClr val="CC0000"/>
                  </a:solidFill>
                </a:rPr>
                <a:t>c</a:t>
              </a:r>
              <a:r>
                <a:rPr lang="en-US" baseline="-25000" dirty="0">
                  <a:solidFill>
                    <a:srgbClr val="CC0000"/>
                  </a:solidFill>
                </a:rPr>
                <a:t>2</a:t>
              </a:r>
            </a:p>
          </p:txBody>
        </p:sp>
        <p:sp>
          <p:nvSpPr>
            <p:cNvPr id="146440" name="AutoShape 8"/>
            <p:cNvSpPr>
              <a:spLocks noChangeArrowheads="1"/>
            </p:cNvSpPr>
            <p:nvPr/>
          </p:nvSpPr>
          <p:spPr bwMode="auto">
            <a:xfrm>
              <a:off x="2168" y="1635"/>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1</a:t>
              </a:r>
              <a:r>
                <a:rPr lang="en-US" sz="1800" dirty="0"/>
                <a:t>,0]</a:t>
              </a:r>
            </a:p>
          </p:txBody>
        </p:sp>
        <p:sp>
          <p:nvSpPr>
            <p:cNvPr id="146442" name="AutoShape 10"/>
            <p:cNvSpPr>
              <a:spLocks noChangeArrowheads="1"/>
            </p:cNvSpPr>
            <p:nvPr/>
          </p:nvSpPr>
          <p:spPr bwMode="auto">
            <a:xfrm>
              <a:off x="2168" y="2067"/>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1</a:t>
              </a:r>
              <a:r>
                <a:rPr lang="en-US" sz="1800" dirty="0"/>
                <a:t>,1]</a:t>
              </a:r>
            </a:p>
          </p:txBody>
        </p:sp>
        <p:sp>
          <p:nvSpPr>
            <p:cNvPr id="146443" name="Line 11"/>
            <p:cNvSpPr>
              <a:spLocks noChangeShapeType="1"/>
            </p:cNvSpPr>
            <p:nvPr/>
          </p:nvSpPr>
          <p:spPr bwMode="auto">
            <a:xfrm>
              <a:off x="2431" y="1875"/>
              <a:ext cx="0" cy="192"/>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445" name="AutoShape 13"/>
            <p:cNvSpPr>
              <a:spLocks noChangeArrowheads="1"/>
            </p:cNvSpPr>
            <p:nvPr/>
          </p:nvSpPr>
          <p:spPr bwMode="auto">
            <a:xfrm>
              <a:off x="2168" y="2499"/>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2</a:t>
              </a:r>
              <a:r>
                <a:rPr lang="en-US" sz="1800" dirty="0"/>
                <a:t>,0]</a:t>
              </a:r>
            </a:p>
          </p:txBody>
        </p:sp>
        <p:sp>
          <p:nvSpPr>
            <p:cNvPr id="146446" name="Line 14"/>
            <p:cNvSpPr>
              <a:spLocks noChangeShapeType="1"/>
            </p:cNvSpPr>
            <p:nvPr/>
          </p:nvSpPr>
          <p:spPr bwMode="auto">
            <a:xfrm>
              <a:off x="2431" y="2307"/>
              <a:ext cx="0" cy="192"/>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447" name="AutoShape 15"/>
            <p:cNvSpPr>
              <a:spLocks noChangeArrowheads="1"/>
            </p:cNvSpPr>
            <p:nvPr/>
          </p:nvSpPr>
          <p:spPr bwMode="auto">
            <a:xfrm>
              <a:off x="2168" y="2931"/>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[u,e</a:t>
              </a:r>
              <a:r>
                <a:rPr lang="en-US" sz="1800" baseline="-25000" dirty="0"/>
                <a:t>2</a:t>
              </a:r>
              <a:r>
                <a:rPr lang="en-US" sz="1800" dirty="0"/>
                <a:t>,1]</a:t>
              </a:r>
            </a:p>
          </p:txBody>
        </p:sp>
        <p:sp>
          <p:nvSpPr>
            <p:cNvPr id="146448" name="Line 16"/>
            <p:cNvSpPr>
              <a:spLocks noChangeShapeType="1"/>
            </p:cNvSpPr>
            <p:nvPr/>
          </p:nvSpPr>
          <p:spPr bwMode="auto">
            <a:xfrm>
              <a:off x="2431" y="2739"/>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76" name="AutoShape 44"/>
            <p:cNvSpPr>
              <a:spLocks noChangeArrowheads="1"/>
            </p:cNvSpPr>
            <p:nvPr/>
          </p:nvSpPr>
          <p:spPr bwMode="auto">
            <a:xfrm>
              <a:off x="3368" y="1635"/>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[v,e</a:t>
              </a:r>
              <a:r>
                <a:rPr lang="en-US" sz="1800" baseline="-25000" dirty="0"/>
                <a:t>1</a:t>
              </a:r>
              <a:r>
                <a:rPr lang="en-US" sz="1800" dirty="0"/>
                <a:t>,0]</a:t>
              </a:r>
            </a:p>
          </p:txBody>
        </p:sp>
        <p:sp>
          <p:nvSpPr>
            <p:cNvPr id="146477" name="AutoShape 45"/>
            <p:cNvSpPr>
              <a:spLocks noChangeArrowheads="1"/>
            </p:cNvSpPr>
            <p:nvPr/>
          </p:nvSpPr>
          <p:spPr bwMode="auto">
            <a:xfrm>
              <a:off x="3368" y="2067"/>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[v,e</a:t>
              </a:r>
              <a:r>
                <a:rPr lang="en-US" sz="1800" baseline="-25000" dirty="0"/>
                <a:t>1</a:t>
              </a:r>
              <a:r>
                <a:rPr lang="en-US" sz="1800" dirty="0"/>
                <a:t>,1]</a:t>
              </a:r>
            </a:p>
          </p:txBody>
        </p:sp>
        <p:sp>
          <p:nvSpPr>
            <p:cNvPr id="146478" name="Line 46"/>
            <p:cNvSpPr>
              <a:spLocks noChangeShapeType="1"/>
            </p:cNvSpPr>
            <p:nvPr/>
          </p:nvSpPr>
          <p:spPr bwMode="auto">
            <a:xfrm>
              <a:off x="3631" y="1875"/>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79" name="AutoShape 47"/>
            <p:cNvSpPr>
              <a:spLocks noChangeArrowheads="1"/>
            </p:cNvSpPr>
            <p:nvPr/>
          </p:nvSpPr>
          <p:spPr bwMode="auto">
            <a:xfrm>
              <a:off x="3368" y="3315"/>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[v,e</a:t>
              </a:r>
              <a:r>
                <a:rPr lang="en-US" sz="1800" baseline="-25000" dirty="0"/>
                <a:t>3</a:t>
              </a:r>
              <a:r>
                <a:rPr lang="en-US" sz="1800" dirty="0"/>
                <a:t>,0]</a:t>
              </a:r>
            </a:p>
          </p:txBody>
        </p:sp>
        <p:sp>
          <p:nvSpPr>
            <p:cNvPr id="146481" name="AutoShape 49"/>
            <p:cNvSpPr>
              <a:spLocks noChangeArrowheads="1"/>
            </p:cNvSpPr>
            <p:nvPr/>
          </p:nvSpPr>
          <p:spPr bwMode="auto">
            <a:xfrm>
              <a:off x="3368" y="3747"/>
              <a:ext cx="570"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[v,e</a:t>
              </a:r>
              <a:r>
                <a:rPr lang="en-US" sz="1800" baseline="-25000" dirty="0"/>
                <a:t>3</a:t>
              </a:r>
              <a:r>
                <a:rPr lang="en-US" sz="1800" dirty="0"/>
                <a:t>,1]</a:t>
              </a:r>
            </a:p>
          </p:txBody>
        </p:sp>
        <p:sp>
          <p:nvSpPr>
            <p:cNvPr id="146482" name="Line 50"/>
            <p:cNvSpPr>
              <a:spLocks noChangeShapeType="1"/>
            </p:cNvSpPr>
            <p:nvPr/>
          </p:nvSpPr>
          <p:spPr bwMode="auto">
            <a:xfrm>
              <a:off x="3631" y="3555"/>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83" name="Line 51"/>
            <p:cNvSpPr>
              <a:spLocks noChangeShapeType="1"/>
            </p:cNvSpPr>
            <p:nvPr/>
          </p:nvSpPr>
          <p:spPr bwMode="auto">
            <a:xfrm>
              <a:off x="3656" y="2307"/>
              <a:ext cx="0" cy="1008"/>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484" name="AutoShape 52"/>
            <p:cNvSpPr>
              <a:spLocks noChangeArrowheads="1"/>
            </p:cNvSpPr>
            <p:nvPr/>
          </p:nvSpPr>
          <p:spPr bwMode="auto">
            <a:xfrm>
              <a:off x="4664" y="2451"/>
              <a:ext cx="60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a:t>[w,e</a:t>
              </a:r>
              <a:r>
                <a:rPr lang="en-US" sz="1800" baseline="-25000"/>
                <a:t>2</a:t>
              </a:r>
              <a:r>
                <a:rPr lang="en-US" sz="1800"/>
                <a:t>,0]</a:t>
              </a:r>
            </a:p>
          </p:txBody>
        </p:sp>
        <p:sp>
          <p:nvSpPr>
            <p:cNvPr id="146485" name="AutoShape 53"/>
            <p:cNvSpPr>
              <a:spLocks noChangeArrowheads="1"/>
            </p:cNvSpPr>
            <p:nvPr/>
          </p:nvSpPr>
          <p:spPr bwMode="auto">
            <a:xfrm>
              <a:off x="4664" y="2883"/>
              <a:ext cx="60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[w,e</a:t>
              </a:r>
              <a:r>
                <a:rPr lang="en-US" sz="1800" baseline="-25000" dirty="0"/>
                <a:t>2</a:t>
              </a:r>
              <a:r>
                <a:rPr lang="en-US" sz="1800" dirty="0"/>
                <a:t>,1]</a:t>
              </a:r>
            </a:p>
          </p:txBody>
        </p:sp>
        <p:sp>
          <p:nvSpPr>
            <p:cNvPr id="146486" name="Line 54"/>
            <p:cNvSpPr>
              <a:spLocks noChangeShapeType="1"/>
            </p:cNvSpPr>
            <p:nvPr/>
          </p:nvSpPr>
          <p:spPr bwMode="auto">
            <a:xfrm>
              <a:off x="4944" y="2691"/>
              <a:ext cx="0" cy="192"/>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sp>
          <p:nvSpPr>
            <p:cNvPr id="146487" name="AutoShape 55"/>
            <p:cNvSpPr>
              <a:spLocks noChangeArrowheads="1"/>
            </p:cNvSpPr>
            <p:nvPr/>
          </p:nvSpPr>
          <p:spPr bwMode="auto">
            <a:xfrm>
              <a:off x="4664" y="3315"/>
              <a:ext cx="60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a:t>[w,e</a:t>
              </a:r>
              <a:r>
                <a:rPr lang="en-US" sz="1800" baseline="-25000"/>
                <a:t>3</a:t>
              </a:r>
              <a:r>
                <a:rPr lang="en-US" sz="1800"/>
                <a:t>,0]</a:t>
              </a:r>
            </a:p>
          </p:txBody>
        </p:sp>
        <p:sp>
          <p:nvSpPr>
            <p:cNvPr id="146488" name="Line 56"/>
            <p:cNvSpPr>
              <a:spLocks noChangeShapeType="1"/>
            </p:cNvSpPr>
            <p:nvPr/>
          </p:nvSpPr>
          <p:spPr bwMode="auto">
            <a:xfrm>
              <a:off x="4944" y="3123"/>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489" name="AutoShape 57"/>
            <p:cNvSpPr>
              <a:spLocks noChangeArrowheads="1"/>
            </p:cNvSpPr>
            <p:nvPr/>
          </p:nvSpPr>
          <p:spPr bwMode="auto">
            <a:xfrm>
              <a:off x="4664" y="3747"/>
              <a:ext cx="604" cy="244"/>
            </a:xfrm>
            <a:prstGeom prst="roundRect">
              <a:avLst>
                <a:gd name="adj" fmla="val 16667"/>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46800" anchor="ctr">
              <a:spAutoFit/>
            </a:bodyPr>
            <a:lstStyle/>
            <a:p>
              <a:pPr>
                <a:lnSpc>
                  <a:spcPct val="90000"/>
                </a:lnSpc>
              </a:pPr>
              <a:r>
                <a:rPr lang="en-US" sz="1800" dirty="0"/>
                <a:t>[w,e</a:t>
              </a:r>
              <a:r>
                <a:rPr lang="en-US" sz="1800" baseline="-25000" dirty="0"/>
                <a:t>3</a:t>
              </a:r>
              <a:r>
                <a:rPr lang="en-US" sz="1800" dirty="0"/>
                <a:t>,1]</a:t>
              </a:r>
            </a:p>
          </p:txBody>
        </p:sp>
        <p:sp>
          <p:nvSpPr>
            <p:cNvPr id="146490" name="Line 58"/>
            <p:cNvSpPr>
              <a:spLocks noChangeShapeType="1"/>
            </p:cNvSpPr>
            <p:nvPr/>
          </p:nvSpPr>
          <p:spPr bwMode="auto">
            <a:xfrm>
              <a:off x="4944" y="3555"/>
              <a:ext cx="0" cy="192"/>
            </a:xfrm>
            <a:prstGeom prst="line">
              <a:avLst/>
            </a:prstGeom>
            <a:noFill/>
            <a:ln w="38100">
              <a:solidFill>
                <a:schemeClr val="tx1"/>
              </a:solidFill>
              <a:round/>
              <a:headEnd/>
              <a:tailEnd type="triangl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bIns="82800">
              <a:spAutoFit/>
            </a:bodyPr>
            <a:lstStyle/>
            <a:p>
              <a:endParaRPr lang="en-CA"/>
            </a:p>
          </p:txBody>
        </p:sp>
        <p:grpSp>
          <p:nvGrpSpPr>
            <p:cNvPr id="146529" name="Group 97"/>
            <p:cNvGrpSpPr>
              <a:grpSpLocks/>
            </p:cNvGrpSpPr>
            <p:nvPr/>
          </p:nvGrpSpPr>
          <p:grpSpPr bwMode="auto">
            <a:xfrm>
              <a:off x="240" y="1584"/>
              <a:ext cx="802" cy="877"/>
              <a:chOff x="192" y="1584"/>
              <a:chExt cx="802" cy="877"/>
            </a:xfrm>
          </p:grpSpPr>
          <p:sp>
            <p:nvSpPr>
              <p:cNvPr id="146528" name="Line 96"/>
              <p:cNvSpPr>
                <a:spLocks noChangeShapeType="1"/>
              </p:cNvSpPr>
              <p:nvPr/>
            </p:nvSpPr>
            <p:spPr bwMode="auto">
              <a:xfrm>
                <a:off x="288" y="1824"/>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22" name="Freeform 90"/>
              <p:cNvSpPr>
                <a:spLocks/>
              </p:cNvSpPr>
              <p:nvPr/>
            </p:nvSpPr>
            <p:spPr bwMode="auto">
              <a:xfrm>
                <a:off x="543" y="1821"/>
                <a:ext cx="338" cy="509"/>
              </a:xfrm>
              <a:custGeom>
                <a:avLst/>
                <a:gdLst>
                  <a:gd name="T0" fmla="*/ 338 w 338"/>
                  <a:gd name="T1" fmla="*/ 0 h 509"/>
                  <a:gd name="T2" fmla="*/ 0 w 338"/>
                  <a:gd name="T3" fmla="*/ 509 h 509"/>
                </a:gdLst>
                <a:ahLst/>
                <a:cxnLst>
                  <a:cxn ang="0">
                    <a:pos x="T0" y="T1"/>
                  </a:cxn>
                  <a:cxn ang="0">
                    <a:pos x="T2" y="T3"/>
                  </a:cxn>
                </a:cxnLst>
                <a:rect l="0" t="0" r="r" b="b"/>
                <a:pathLst>
                  <a:path w="338" h="509">
                    <a:moveTo>
                      <a:pt x="338" y="0"/>
                    </a:moveTo>
                    <a:lnTo>
                      <a:pt x="0" y="509"/>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23" name="Freeform 91"/>
              <p:cNvSpPr>
                <a:spLocks/>
              </p:cNvSpPr>
              <p:nvPr/>
            </p:nvSpPr>
            <p:spPr bwMode="auto">
              <a:xfrm>
                <a:off x="288" y="1824"/>
                <a:ext cx="262" cy="506"/>
              </a:xfrm>
              <a:custGeom>
                <a:avLst/>
                <a:gdLst>
                  <a:gd name="T0" fmla="*/ 262 w 262"/>
                  <a:gd name="T1" fmla="*/ 506 h 506"/>
                  <a:gd name="T2" fmla="*/ 0 w 262"/>
                  <a:gd name="T3" fmla="*/ 0 h 506"/>
                </a:gdLst>
                <a:ahLst/>
                <a:cxnLst>
                  <a:cxn ang="0">
                    <a:pos x="T0" y="T1"/>
                  </a:cxn>
                  <a:cxn ang="0">
                    <a:pos x="T2" y="T3"/>
                  </a:cxn>
                </a:cxnLst>
                <a:rect l="0" t="0" r="r" b="b"/>
                <a:pathLst>
                  <a:path w="262" h="506">
                    <a:moveTo>
                      <a:pt x="262" y="506"/>
                    </a:moveTo>
                    <a:lnTo>
                      <a:pt x="0"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6520" name="Oval 88"/>
              <p:cNvSpPr>
                <a:spLocks noChangeArrowheads="1"/>
              </p:cNvSpPr>
              <p:nvPr/>
            </p:nvSpPr>
            <p:spPr bwMode="auto">
              <a:xfrm>
                <a:off x="409" y="2208"/>
                <a:ext cx="272" cy="253"/>
              </a:xfrm>
              <a:prstGeom prst="ellipse">
                <a:avLst/>
              </a:prstGeom>
              <a:solidFill>
                <a:schemeClr val="accent3">
                  <a:lumMod val="85000"/>
                </a:schemeClr>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800" dirty="0"/>
                  <a:t>w</a:t>
                </a:r>
              </a:p>
            </p:txBody>
          </p:sp>
          <p:sp>
            <p:nvSpPr>
              <p:cNvPr id="146519" name="Oval 87"/>
              <p:cNvSpPr>
                <a:spLocks noChangeArrowheads="1"/>
              </p:cNvSpPr>
              <p:nvPr/>
            </p:nvSpPr>
            <p:spPr bwMode="auto">
              <a:xfrm>
                <a:off x="768" y="1680"/>
                <a:ext cx="226" cy="253"/>
              </a:xfrm>
              <a:prstGeom prst="ellipse">
                <a:avLst/>
              </a:prstGeom>
              <a:solidFill>
                <a:schemeClr val="tx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800" dirty="0">
                    <a:solidFill>
                      <a:schemeClr val="bg1"/>
                    </a:solidFill>
                  </a:rPr>
                  <a:t>v</a:t>
                </a:r>
              </a:p>
            </p:txBody>
          </p:sp>
          <p:sp>
            <p:nvSpPr>
              <p:cNvPr id="146518" name="Oval 86"/>
              <p:cNvSpPr>
                <a:spLocks noChangeArrowheads="1"/>
              </p:cNvSpPr>
              <p:nvPr/>
            </p:nvSpPr>
            <p:spPr bwMode="auto">
              <a:xfrm>
                <a:off x="199" y="1673"/>
                <a:ext cx="226" cy="253"/>
              </a:xfrm>
              <a:prstGeom prst="ellipse">
                <a:avLst/>
              </a:prstGeom>
              <a:solidFill>
                <a:schemeClr val="tx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800" dirty="0">
                    <a:solidFill>
                      <a:schemeClr val="bg1"/>
                    </a:solidFill>
                  </a:rPr>
                  <a:t>u</a:t>
                </a:r>
              </a:p>
            </p:txBody>
          </p:sp>
          <p:sp>
            <p:nvSpPr>
              <p:cNvPr id="146524" name="Rectangle 92"/>
              <p:cNvSpPr>
                <a:spLocks noChangeArrowheads="1"/>
              </p:cNvSpPr>
              <p:nvPr/>
            </p:nvSpPr>
            <p:spPr bwMode="auto">
              <a:xfrm>
                <a:off x="480" y="1584"/>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t>e</a:t>
                </a:r>
                <a:r>
                  <a:rPr lang="en-US" sz="1800" baseline="-25000"/>
                  <a:t>1</a:t>
                </a:r>
              </a:p>
            </p:txBody>
          </p:sp>
          <p:sp>
            <p:nvSpPr>
              <p:cNvPr id="146525" name="Rectangle 93"/>
              <p:cNvSpPr>
                <a:spLocks noChangeArrowheads="1"/>
              </p:cNvSpPr>
              <p:nvPr/>
            </p:nvSpPr>
            <p:spPr bwMode="auto">
              <a:xfrm>
                <a:off x="192" y="1968"/>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t>e</a:t>
                </a:r>
                <a:r>
                  <a:rPr lang="en-US" sz="1800" baseline="-25000"/>
                  <a:t>2</a:t>
                </a:r>
              </a:p>
            </p:txBody>
          </p:sp>
          <p:sp>
            <p:nvSpPr>
              <p:cNvPr id="146526" name="Rectangle 94"/>
              <p:cNvSpPr>
                <a:spLocks noChangeArrowheads="1"/>
              </p:cNvSpPr>
              <p:nvPr/>
            </p:nvSpPr>
            <p:spPr bwMode="auto">
              <a:xfrm>
                <a:off x="720" y="1968"/>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t>e</a:t>
                </a:r>
                <a:r>
                  <a:rPr lang="en-US" sz="1800" baseline="-25000"/>
                  <a:t>3</a:t>
                </a:r>
              </a:p>
            </p:txBody>
          </p:sp>
        </p:grpSp>
        <p:sp>
          <p:nvSpPr>
            <p:cNvPr id="146532" name="AutoShape 100"/>
            <p:cNvSpPr>
              <a:spLocks noChangeArrowheads="1"/>
            </p:cNvSpPr>
            <p:nvPr/>
          </p:nvSpPr>
          <p:spPr bwMode="auto">
            <a:xfrm>
              <a:off x="192" y="720"/>
              <a:ext cx="1152" cy="528"/>
            </a:xfrm>
            <a:prstGeom prst="wedgeRoundRectCallout">
              <a:avLst>
                <a:gd name="adj1" fmla="val -14671"/>
                <a:gd name="adj2" fmla="val 109657"/>
                <a:gd name="adj3" fmla="val 16667"/>
              </a:avLst>
            </a:prstGeom>
            <a:solidFill>
              <a:srgbClr val="FFFFFF"/>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82800"/>
            <a:lstStyle/>
            <a:p>
              <a:r>
                <a:rPr lang="en-US" sz="2000" dirty="0"/>
                <a:t>Vertex Cover {u , v}</a:t>
              </a:r>
            </a:p>
          </p:txBody>
        </p:sp>
        <p:sp>
          <p:nvSpPr>
            <p:cNvPr id="146533" name="AutoShape 101"/>
            <p:cNvSpPr>
              <a:spLocks noChangeArrowheads="1"/>
            </p:cNvSpPr>
            <p:nvPr/>
          </p:nvSpPr>
          <p:spPr bwMode="auto">
            <a:xfrm>
              <a:off x="288" y="3120"/>
              <a:ext cx="1056" cy="672"/>
            </a:xfrm>
            <a:prstGeom prst="wedgeRoundRectCallout">
              <a:avLst>
                <a:gd name="adj1" fmla="val 55588"/>
                <a:gd name="adj2" fmla="val -101935"/>
                <a:gd name="adj3" fmla="val 16667"/>
              </a:avLst>
            </a:prstGeom>
            <a:solidFill>
              <a:srgbClr val="FFFFFF"/>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82800"/>
            <a:lstStyle/>
            <a:p>
              <a:r>
                <a:rPr lang="en-US" sz="2000" dirty="0">
                  <a:effectLst>
                    <a:outerShdw blurRad="76200" dist="63500" dir="6000000" sx="5000" sy="5000" algn="ctr" rotWithShape="0">
                      <a:srgbClr val="000000">
                        <a:alpha val="40000"/>
                      </a:srgbClr>
                    </a:outerShdw>
                  </a:effectLst>
                </a:rPr>
                <a:t>Thick edges show </a:t>
              </a:r>
              <a:br>
                <a:rPr lang="en-US" sz="2000" dirty="0">
                  <a:effectLst>
                    <a:outerShdw blurRad="76200" dist="63500" dir="6000000" sx="5000" sy="5000" algn="ctr" rotWithShape="0">
                      <a:srgbClr val="000000">
                        <a:alpha val="40000"/>
                      </a:srgbClr>
                    </a:outerShdw>
                  </a:effectLst>
                </a:rPr>
              </a:br>
              <a:r>
                <a:rPr lang="en-US" sz="2000" dirty="0">
                  <a:effectLst>
                    <a:outerShdw blurRad="76200" dist="63500" dir="6000000" sx="5000" sy="5000" algn="ctr" rotWithShape="0">
                      <a:srgbClr val="000000">
                        <a:alpha val="40000"/>
                      </a:srgbClr>
                    </a:outerShdw>
                  </a:effectLst>
                </a:rPr>
                <a:t>Ham-Cycle</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hlink"/>
                </a:solidFill>
                <a:latin typeface="Arial Rounded MT Bold" pitchFamily="34" charset="0"/>
              </a:rPr>
              <a:t>Directed Ham-Cycle</a:t>
            </a:r>
            <a:r>
              <a:rPr lang="en-US" sz="2800" dirty="0">
                <a:solidFill>
                  <a:schemeClr val="tx1"/>
                </a:solidFill>
                <a:latin typeface="Arial Rounded MT Bold" pitchFamily="34" charset="0"/>
              </a:rPr>
              <a:t>  </a:t>
            </a:r>
            <a:r>
              <a:rPr lang="en-US" sz="2800" dirty="0">
                <a:solidFill>
                  <a:schemeClr val="tx1"/>
                </a:solidFill>
                <a:latin typeface="Arial Rounded MT Bold" pitchFamily="34" charset="0"/>
                <a:sym typeface="Symbol" pitchFamily="18" charset="2"/>
              </a:rPr>
              <a:t></a:t>
            </a:r>
            <a:r>
              <a:rPr lang="en-US" sz="2800" baseline="-25000" dirty="0">
                <a:solidFill>
                  <a:schemeClr val="tx1"/>
                </a:solidFill>
                <a:latin typeface="Arial Rounded MT Bold" pitchFamily="34" charset="0"/>
              </a:rPr>
              <a:t>P </a:t>
            </a:r>
            <a:r>
              <a:rPr lang="en-US" sz="2800" dirty="0">
                <a:solidFill>
                  <a:schemeClr val="tx1"/>
                </a:solidFill>
                <a:latin typeface="Arial Rounded MT Bold" pitchFamily="34" charset="0"/>
              </a:rPr>
              <a:t> </a:t>
            </a:r>
            <a:r>
              <a:rPr lang="en-US" sz="2800" dirty="0">
                <a:solidFill>
                  <a:srgbClr val="CC0000"/>
                </a:solidFill>
                <a:latin typeface="Arial Rounded MT Bold" pitchFamily="34" charset="0"/>
              </a:rPr>
              <a:t>Undirected Ham-Cycle</a:t>
            </a:r>
          </a:p>
        </p:txBody>
      </p:sp>
      <p:grpSp>
        <p:nvGrpSpPr>
          <p:cNvPr id="140357" name="Group 69"/>
          <p:cNvGrpSpPr>
            <a:grpSpLocks/>
          </p:cNvGrpSpPr>
          <p:nvPr/>
        </p:nvGrpSpPr>
        <p:grpSpPr bwMode="auto">
          <a:xfrm>
            <a:off x="762000" y="1066800"/>
            <a:ext cx="7683500" cy="3505200"/>
            <a:chOff x="480" y="672"/>
            <a:chExt cx="4840" cy="2208"/>
          </a:xfrm>
        </p:grpSpPr>
        <p:sp>
          <p:nvSpPr>
            <p:cNvPr id="140313" name="Line 25"/>
            <p:cNvSpPr>
              <a:spLocks noChangeShapeType="1"/>
            </p:cNvSpPr>
            <p:nvPr/>
          </p:nvSpPr>
          <p:spPr bwMode="auto">
            <a:xfrm>
              <a:off x="4080" y="1488"/>
              <a:ext cx="672"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12" name="Line 24"/>
            <p:cNvSpPr>
              <a:spLocks noChangeShapeType="1"/>
            </p:cNvSpPr>
            <p:nvPr/>
          </p:nvSpPr>
          <p:spPr bwMode="auto">
            <a:xfrm>
              <a:off x="3456" y="1488"/>
              <a:ext cx="62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299" name="Line 11"/>
            <p:cNvSpPr>
              <a:spLocks noChangeShapeType="1"/>
            </p:cNvSpPr>
            <p:nvPr/>
          </p:nvSpPr>
          <p:spPr bwMode="auto">
            <a:xfrm>
              <a:off x="770" y="2738"/>
              <a:ext cx="528" cy="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03" name="Oval 15"/>
            <p:cNvSpPr>
              <a:spLocks noChangeArrowheads="1"/>
            </p:cNvSpPr>
            <p:nvPr/>
          </p:nvSpPr>
          <p:spPr bwMode="auto">
            <a:xfrm>
              <a:off x="638" y="2609"/>
              <a:ext cx="264" cy="257"/>
            </a:xfrm>
            <a:prstGeom prst="ellipse">
              <a:avLst/>
            </a:prstGeom>
            <a:solidFill>
              <a:schemeClr val="accent3">
                <a:lumMod val="85000"/>
              </a:schemeClr>
            </a:solidFill>
            <a:ln w="19050">
              <a:solidFill>
                <a:schemeClr val="accent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75000"/>
                </a:lnSpc>
              </a:pPr>
              <a:r>
                <a:rPr lang="en-US" dirty="0">
                  <a:solidFill>
                    <a:schemeClr val="hlink"/>
                  </a:solidFill>
                </a:rPr>
                <a:t>u</a:t>
              </a:r>
            </a:p>
          </p:txBody>
        </p:sp>
        <p:sp>
          <p:nvSpPr>
            <p:cNvPr id="140304" name="Oval 16"/>
            <p:cNvSpPr>
              <a:spLocks noChangeArrowheads="1"/>
            </p:cNvSpPr>
            <p:nvPr/>
          </p:nvSpPr>
          <p:spPr bwMode="auto">
            <a:xfrm>
              <a:off x="1296" y="2592"/>
              <a:ext cx="264" cy="257"/>
            </a:xfrm>
            <a:prstGeom prst="ellipse">
              <a:avLst/>
            </a:prstGeom>
            <a:solidFill>
              <a:schemeClr val="accent3">
                <a:lumMod val="85000"/>
              </a:schemeClr>
            </a:solidFill>
            <a:ln w="19050">
              <a:solidFill>
                <a:schemeClr val="accent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75000"/>
                </a:lnSpc>
              </a:pPr>
              <a:r>
                <a:rPr lang="en-US" dirty="0">
                  <a:solidFill>
                    <a:schemeClr val="hlink"/>
                  </a:solidFill>
                </a:rPr>
                <a:t>v</a:t>
              </a:r>
            </a:p>
          </p:txBody>
        </p:sp>
        <p:sp>
          <p:nvSpPr>
            <p:cNvPr id="140305" name="Text Box 17"/>
            <p:cNvSpPr txBox="1">
              <a:spLocks noChangeArrowheads="1"/>
            </p:cNvSpPr>
            <p:nvPr/>
          </p:nvSpPr>
          <p:spPr bwMode="auto">
            <a:xfrm>
              <a:off x="1010" y="2450"/>
              <a:ext cx="201"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solidFill>
                    <a:schemeClr val="hlink"/>
                  </a:solidFill>
                </a:rPr>
                <a:t>e</a:t>
              </a:r>
            </a:p>
          </p:txBody>
        </p:sp>
        <p:sp>
          <p:nvSpPr>
            <p:cNvPr id="140308" name="AutoShape 20"/>
            <p:cNvSpPr>
              <a:spLocks noChangeArrowheads="1"/>
            </p:cNvSpPr>
            <p:nvPr/>
          </p:nvSpPr>
          <p:spPr bwMode="auto">
            <a:xfrm>
              <a:off x="2030" y="1344"/>
              <a:ext cx="720" cy="288"/>
            </a:xfrm>
            <a:prstGeom prst="rightArrow">
              <a:avLst>
                <a:gd name="adj1" fmla="val 50000"/>
                <a:gd name="adj2" fmla="val 62500"/>
              </a:avLst>
            </a:prstGeom>
            <a:solidFill>
              <a:srgbClr val="CC0000"/>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0310" name="Oval 22"/>
            <p:cNvSpPr>
              <a:spLocks noChangeArrowheads="1"/>
            </p:cNvSpPr>
            <p:nvPr/>
          </p:nvSpPr>
          <p:spPr bwMode="auto">
            <a:xfrm>
              <a:off x="3984" y="1344"/>
              <a:ext cx="268" cy="257"/>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21600" tIns="0" rIns="21600" bIns="0" anchor="ctr">
              <a:spAutoFit/>
            </a:bodyPr>
            <a:lstStyle/>
            <a:p>
              <a:pPr>
                <a:lnSpc>
                  <a:spcPct val="75000"/>
                </a:lnSpc>
              </a:pPr>
              <a:r>
                <a:rPr lang="en-US" dirty="0">
                  <a:solidFill>
                    <a:srgbClr val="CC0000"/>
                  </a:solidFill>
                </a:rPr>
                <a:t>u</a:t>
              </a:r>
              <a:r>
                <a:rPr lang="en-US" baseline="-25000" dirty="0">
                  <a:solidFill>
                    <a:srgbClr val="CC0000"/>
                  </a:solidFill>
                </a:rPr>
                <a:t>1</a:t>
              </a:r>
            </a:p>
          </p:txBody>
        </p:sp>
        <p:sp>
          <p:nvSpPr>
            <p:cNvPr id="140314" name="Line 26"/>
            <p:cNvSpPr>
              <a:spLocks noChangeShapeType="1"/>
            </p:cNvSpPr>
            <p:nvPr/>
          </p:nvSpPr>
          <p:spPr bwMode="auto">
            <a:xfrm>
              <a:off x="666" y="1332"/>
              <a:ext cx="288" cy="144"/>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15" name="Line 27"/>
            <p:cNvSpPr>
              <a:spLocks noChangeShapeType="1"/>
            </p:cNvSpPr>
            <p:nvPr/>
          </p:nvSpPr>
          <p:spPr bwMode="auto">
            <a:xfrm flipV="1">
              <a:off x="666" y="1572"/>
              <a:ext cx="288" cy="144"/>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16" name="Line 28"/>
            <p:cNvSpPr>
              <a:spLocks noChangeShapeType="1"/>
            </p:cNvSpPr>
            <p:nvPr/>
          </p:nvSpPr>
          <p:spPr bwMode="auto">
            <a:xfrm flipV="1">
              <a:off x="1194" y="1332"/>
              <a:ext cx="240" cy="96"/>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17" name="Line 29"/>
            <p:cNvSpPr>
              <a:spLocks noChangeShapeType="1"/>
            </p:cNvSpPr>
            <p:nvPr/>
          </p:nvSpPr>
          <p:spPr bwMode="auto">
            <a:xfrm>
              <a:off x="1194" y="1524"/>
              <a:ext cx="288" cy="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18" name="Line 30"/>
            <p:cNvSpPr>
              <a:spLocks noChangeShapeType="1"/>
            </p:cNvSpPr>
            <p:nvPr/>
          </p:nvSpPr>
          <p:spPr bwMode="auto">
            <a:xfrm>
              <a:off x="1098" y="1524"/>
              <a:ext cx="336"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07" name="Oval 19"/>
            <p:cNvSpPr>
              <a:spLocks noChangeArrowheads="1"/>
            </p:cNvSpPr>
            <p:nvPr/>
          </p:nvSpPr>
          <p:spPr bwMode="auto">
            <a:xfrm>
              <a:off x="954" y="1380"/>
              <a:ext cx="264" cy="257"/>
            </a:xfrm>
            <a:prstGeom prst="ellipse">
              <a:avLst/>
            </a:prstGeom>
            <a:solidFill>
              <a:schemeClr val="accent3">
                <a:lumMod val="85000"/>
              </a:schemeClr>
            </a:solidFill>
            <a:ln w="19050">
              <a:solidFill>
                <a:schemeClr val="accent2"/>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pPr>
                <a:lnSpc>
                  <a:spcPct val="75000"/>
                </a:lnSpc>
              </a:pPr>
              <a:r>
                <a:rPr lang="en-US" dirty="0">
                  <a:solidFill>
                    <a:schemeClr val="hlink"/>
                  </a:solidFill>
                </a:rPr>
                <a:t>u</a:t>
              </a:r>
            </a:p>
          </p:txBody>
        </p:sp>
        <p:sp>
          <p:nvSpPr>
            <p:cNvPr id="140320" name="Line 32"/>
            <p:cNvSpPr>
              <a:spLocks noChangeShapeType="1"/>
            </p:cNvSpPr>
            <p:nvPr/>
          </p:nvSpPr>
          <p:spPr bwMode="auto">
            <a:xfrm>
              <a:off x="3120" y="1296"/>
              <a:ext cx="288" cy="14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21" name="Line 33"/>
            <p:cNvSpPr>
              <a:spLocks noChangeShapeType="1"/>
            </p:cNvSpPr>
            <p:nvPr/>
          </p:nvSpPr>
          <p:spPr bwMode="auto">
            <a:xfrm flipV="1">
              <a:off x="3168" y="1488"/>
              <a:ext cx="288" cy="192"/>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22" name="Line 34"/>
            <p:cNvSpPr>
              <a:spLocks noChangeShapeType="1"/>
            </p:cNvSpPr>
            <p:nvPr/>
          </p:nvSpPr>
          <p:spPr bwMode="auto">
            <a:xfrm flipV="1">
              <a:off x="4848" y="1248"/>
              <a:ext cx="192" cy="14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23" name="Line 35"/>
            <p:cNvSpPr>
              <a:spLocks noChangeShapeType="1"/>
            </p:cNvSpPr>
            <p:nvPr/>
          </p:nvSpPr>
          <p:spPr bwMode="auto">
            <a:xfrm>
              <a:off x="4848" y="1488"/>
              <a:ext cx="240"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24" name="Line 36"/>
            <p:cNvSpPr>
              <a:spLocks noChangeShapeType="1"/>
            </p:cNvSpPr>
            <p:nvPr/>
          </p:nvSpPr>
          <p:spPr bwMode="auto">
            <a:xfrm>
              <a:off x="4800" y="1536"/>
              <a:ext cx="192" cy="192"/>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09" name="Oval 21"/>
            <p:cNvSpPr>
              <a:spLocks noChangeArrowheads="1"/>
            </p:cNvSpPr>
            <p:nvPr/>
          </p:nvSpPr>
          <p:spPr bwMode="auto">
            <a:xfrm>
              <a:off x="3311" y="1344"/>
              <a:ext cx="268" cy="257"/>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21600" tIns="0" rIns="21600" bIns="0" anchor="ctr">
              <a:spAutoFit/>
            </a:bodyPr>
            <a:lstStyle/>
            <a:p>
              <a:pPr>
                <a:lnSpc>
                  <a:spcPct val="75000"/>
                </a:lnSpc>
              </a:pPr>
              <a:r>
                <a:rPr lang="en-US" dirty="0">
                  <a:solidFill>
                    <a:srgbClr val="CC0000"/>
                  </a:solidFill>
                </a:rPr>
                <a:t>u</a:t>
              </a:r>
              <a:r>
                <a:rPr lang="en-US" baseline="-25000" dirty="0">
                  <a:solidFill>
                    <a:srgbClr val="CC0000"/>
                  </a:solidFill>
                </a:rPr>
                <a:t>0</a:t>
              </a:r>
            </a:p>
          </p:txBody>
        </p:sp>
        <p:sp>
          <p:nvSpPr>
            <p:cNvPr id="140311" name="Oval 23"/>
            <p:cNvSpPr>
              <a:spLocks noChangeArrowheads="1"/>
            </p:cNvSpPr>
            <p:nvPr/>
          </p:nvSpPr>
          <p:spPr bwMode="auto">
            <a:xfrm>
              <a:off x="4656" y="1344"/>
              <a:ext cx="268" cy="257"/>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21600" tIns="0" rIns="21600" bIns="0" anchor="ctr">
              <a:spAutoFit/>
            </a:bodyPr>
            <a:lstStyle/>
            <a:p>
              <a:pPr>
                <a:lnSpc>
                  <a:spcPct val="75000"/>
                </a:lnSpc>
              </a:pPr>
              <a:r>
                <a:rPr lang="en-US" dirty="0">
                  <a:solidFill>
                    <a:srgbClr val="CC0000"/>
                  </a:solidFill>
                </a:rPr>
                <a:t>u</a:t>
              </a:r>
              <a:r>
                <a:rPr lang="en-US" baseline="-25000" dirty="0">
                  <a:solidFill>
                    <a:srgbClr val="CC0000"/>
                  </a:solidFill>
                </a:rPr>
                <a:t>2</a:t>
              </a:r>
            </a:p>
          </p:txBody>
        </p:sp>
        <p:sp>
          <p:nvSpPr>
            <p:cNvPr id="140325" name="Text Box 37"/>
            <p:cNvSpPr txBox="1">
              <a:spLocks noChangeArrowheads="1"/>
            </p:cNvSpPr>
            <p:nvPr/>
          </p:nvSpPr>
          <p:spPr bwMode="auto">
            <a:xfrm>
              <a:off x="480" y="1152"/>
              <a:ext cx="18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chemeClr val="hlink"/>
                  </a:solidFill>
                </a:rPr>
                <a:t>a</a:t>
              </a:r>
            </a:p>
          </p:txBody>
        </p:sp>
        <p:sp>
          <p:nvSpPr>
            <p:cNvPr id="140326" name="Text Box 38"/>
            <p:cNvSpPr txBox="1">
              <a:spLocks noChangeArrowheads="1"/>
            </p:cNvSpPr>
            <p:nvPr/>
          </p:nvSpPr>
          <p:spPr bwMode="auto">
            <a:xfrm>
              <a:off x="518" y="1572"/>
              <a:ext cx="1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chemeClr val="hlink"/>
                  </a:solidFill>
                </a:rPr>
                <a:t>b</a:t>
              </a:r>
            </a:p>
          </p:txBody>
        </p:sp>
        <p:sp>
          <p:nvSpPr>
            <p:cNvPr id="140327" name="Text Box 39"/>
            <p:cNvSpPr txBox="1">
              <a:spLocks noChangeArrowheads="1"/>
            </p:cNvSpPr>
            <p:nvPr/>
          </p:nvSpPr>
          <p:spPr bwMode="auto">
            <a:xfrm>
              <a:off x="1386" y="1188"/>
              <a:ext cx="18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chemeClr val="hlink"/>
                  </a:solidFill>
                </a:rPr>
                <a:t>c</a:t>
              </a:r>
            </a:p>
          </p:txBody>
        </p:sp>
        <p:sp>
          <p:nvSpPr>
            <p:cNvPr id="140328" name="Text Box 40"/>
            <p:cNvSpPr txBox="1">
              <a:spLocks noChangeArrowheads="1"/>
            </p:cNvSpPr>
            <p:nvPr/>
          </p:nvSpPr>
          <p:spPr bwMode="auto">
            <a:xfrm>
              <a:off x="1430" y="1380"/>
              <a:ext cx="1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chemeClr val="hlink"/>
                  </a:solidFill>
                </a:rPr>
                <a:t>d</a:t>
              </a:r>
            </a:p>
          </p:txBody>
        </p:sp>
        <p:sp>
          <p:nvSpPr>
            <p:cNvPr id="140329" name="Text Box 41"/>
            <p:cNvSpPr txBox="1">
              <a:spLocks noChangeArrowheads="1"/>
            </p:cNvSpPr>
            <p:nvPr/>
          </p:nvSpPr>
          <p:spPr bwMode="auto">
            <a:xfrm>
              <a:off x="1386" y="1620"/>
              <a:ext cx="18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chemeClr val="hlink"/>
                  </a:solidFill>
                </a:rPr>
                <a:t>e</a:t>
              </a:r>
            </a:p>
          </p:txBody>
        </p:sp>
        <p:sp>
          <p:nvSpPr>
            <p:cNvPr id="140330" name="Text Box 42"/>
            <p:cNvSpPr txBox="1">
              <a:spLocks noChangeArrowheads="1"/>
            </p:cNvSpPr>
            <p:nvPr/>
          </p:nvSpPr>
          <p:spPr bwMode="auto">
            <a:xfrm>
              <a:off x="2986" y="1164"/>
              <a:ext cx="18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rgbClr val="CC0000"/>
                  </a:solidFill>
                </a:rPr>
                <a:t>a</a:t>
              </a:r>
            </a:p>
          </p:txBody>
        </p:sp>
        <p:sp>
          <p:nvSpPr>
            <p:cNvPr id="140331" name="Text Box 43"/>
            <p:cNvSpPr txBox="1">
              <a:spLocks noChangeArrowheads="1"/>
            </p:cNvSpPr>
            <p:nvPr/>
          </p:nvSpPr>
          <p:spPr bwMode="auto">
            <a:xfrm>
              <a:off x="3024" y="1584"/>
              <a:ext cx="1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rgbClr val="CC0000"/>
                  </a:solidFill>
                </a:rPr>
                <a:t>b</a:t>
              </a:r>
            </a:p>
          </p:txBody>
        </p:sp>
        <p:sp>
          <p:nvSpPr>
            <p:cNvPr id="140332" name="Text Box 44"/>
            <p:cNvSpPr txBox="1">
              <a:spLocks noChangeArrowheads="1"/>
            </p:cNvSpPr>
            <p:nvPr/>
          </p:nvSpPr>
          <p:spPr bwMode="auto">
            <a:xfrm>
              <a:off x="5088" y="1152"/>
              <a:ext cx="18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rgbClr val="CC0000"/>
                  </a:solidFill>
                </a:rPr>
                <a:t>c</a:t>
              </a:r>
            </a:p>
          </p:txBody>
        </p:sp>
        <p:sp>
          <p:nvSpPr>
            <p:cNvPr id="140333" name="Text Box 45"/>
            <p:cNvSpPr txBox="1">
              <a:spLocks noChangeArrowheads="1"/>
            </p:cNvSpPr>
            <p:nvPr/>
          </p:nvSpPr>
          <p:spPr bwMode="auto">
            <a:xfrm>
              <a:off x="5132" y="1344"/>
              <a:ext cx="1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rgbClr val="CC0000"/>
                  </a:solidFill>
                </a:rPr>
                <a:t>d</a:t>
              </a:r>
            </a:p>
          </p:txBody>
        </p:sp>
        <p:sp>
          <p:nvSpPr>
            <p:cNvPr id="140334" name="Text Box 46"/>
            <p:cNvSpPr txBox="1">
              <a:spLocks noChangeArrowheads="1"/>
            </p:cNvSpPr>
            <p:nvPr/>
          </p:nvSpPr>
          <p:spPr bwMode="auto">
            <a:xfrm>
              <a:off x="5088" y="1584"/>
              <a:ext cx="18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solidFill>
                    <a:srgbClr val="CC0000"/>
                  </a:solidFill>
                </a:rPr>
                <a:t>e</a:t>
              </a:r>
            </a:p>
          </p:txBody>
        </p:sp>
        <p:sp>
          <p:nvSpPr>
            <p:cNvPr id="140335" name="AutoShape 47"/>
            <p:cNvSpPr>
              <a:spLocks noChangeArrowheads="1"/>
            </p:cNvSpPr>
            <p:nvPr/>
          </p:nvSpPr>
          <p:spPr bwMode="auto">
            <a:xfrm>
              <a:off x="2064" y="2592"/>
              <a:ext cx="720" cy="288"/>
            </a:xfrm>
            <a:prstGeom prst="rightArrow">
              <a:avLst>
                <a:gd name="adj1" fmla="val 50000"/>
                <a:gd name="adj2" fmla="val 62500"/>
              </a:avLst>
            </a:prstGeom>
            <a:solidFill>
              <a:srgbClr val="CC0000"/>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0337" name="Line 49"/>
            <p:cNvSpPr>
              <a:spLocks noChangeShapeType="1"/>
            </p:cNvSpPr>
            <p:nvPr/>
          </p:nvSpPr>
          <p:spPr bwMode="auto">
            <a:xfrm>
              <a:off x="3696" y="2736"/>
              <a:ext cx="62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0338" name="Oval 50"/>
            <p:cNvSpPr>
              <a:spLocks noChangeArrowheads="1"/>
            </p:cNvSpPr>
            <p:nvPr/>
          </p:nvSpPr>
          <p:spPr bwMode="auto">
            <a:xfrm>
              <a:off x="4224" y="2592"/>
              <a:ext cx="268" cy="257"/>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21600" tIns="0" rIns="21600" bIns="0" anchor="ctr">
              <a:spAutoFit/>
            </a:bodyPr>
            <a:lstStyle/>
            <a:p>
              <a:pPr>
                <a:lnSpc>
                  <a:spcPct val="75000"/>
                </a:lnSpc>
              </a:pPr>
              <a:r>
                <a:rPr lang="en-US" dirty="0">
                  <a:solidFill>
                    <a:srgbClr val="CC0000"/>
                  </a:solidFill>
                </a:rPr>
                <a:t>v</a:t>
              </a:r>
              <a:r>
                <a:rPr lang="en-US" baseline="-25000" dirty="0">
                  <a:solidFill>
                    <a:srgbClr val="CC0000"/>
                  </a:solidFill>
                </a:rPr>
                <a:t>0</a:t>
              </a:r>
            </a:p>
          </p:txBody>
        </p:sp>
        <p:sp>
          <p:nvSpPr>
            <p:cNvPr id="140344" name="Oval 56"/>
            <p:cNvSpPr>
              <a:spLocks noChangeArrowheads="1"/>
            </p:cNvSpPr>
            <p:nvPr/>
          </p:nvSpPr>
          <p:spPr bwMode="auto">
            <a:xfrm>
              <a:off x="3551" y="2592"/>
              <a:ext cx="268" cy="257"/>
            </a:xfrm>
            <a:prstGeom prst="ellipse">
              <a:avLst/>
            </a:prstGeom>
            <a:solidFill>
              <a:schemeClr val="accent3">
                <a:lumMod val="85000"/>
              </a:schemeClr>
            </a:solidFill>
            <a:ln w="19050">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21600" tIns="0" rIns="21600" bIns="0" anchor="ctr">
              <a:spAutoFit/>
            </a:bodyPr>
            <a:lstStyle/>
            <a:p>
              <a:pPr>
                <a:lnSpc>
                  <a:spcPct val="75000"/>
                </a:lnSpc>
              </a:pPr>
              <a:r>
                <a:rPr lang="en-US" dirty="0">
                  <a:solidFill>
                    <a:srgbClr val="CC0000"/>
                  </a:solidFill>
                </a:rPr>
                <a:t>u</a:t>
              </a:r>
              <a:r>
                <a:rPr lang="en-US" baseline="-25000" dirty="0">
                  <a:solidFill>
                    <a:srgbClr val="CC0000"/>
                  </a:solidFill>
                </a:rPr>
                <a:t>2</a:t>
              </a:r>
            </a:p>
          </p:txBody>
        </p:sp>
        <p:sp>
          <p:nvSpPr>
            <p:cNvPr id="140351" name="Text Box 63"/>
            <p:cNvSpPr txBox="1">
              <a:spLocks noChangeArrowheads="1"/>
            </p:cNvSpPr>
            <p:nvPr/>
          </p:nvSpPr>
          <p:spPr bwMode="auto">
            <a:xfrm>
              <a:off x="3888" y="2448"/>
              <a:ext cx="201"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solidFill>
                    <a:srgbClr val="CC0000"/>
                  </a:solidFill>
                </a:rPr>
                <a:t>e</a:t>
              </a:r>
            </a:p>
          </p:txBody>
        </p:sp>
        <p:sp>
          <p:nvSpPr>
            <p:cNvPr id="140353" name="Text Box 65"/>
            <p:cNvSpPr txBox="1">
              <a:spLocks noChangeArrowheads="1"/>
            </p:cNvSpPr>
            <p:nvPr/>
          </p:nvSpPr>
          <p:spPr bwMode="auto">
            <a:xfrm>
              <a:off x="480" y="720"/>
              <a:ext cx="106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chemeClr val="hlink"/>
                  </a:solidFill>
                </a:rPr>
                <a:t>Digraph G:</a:t>
              </a:r>
            </a:p>
          </p:txBody>
        </p:sp>
        <p:sp>
          <p:nvSpPr>
            <p:cNvPr id="140354" name="Text Box 66"/>
            <p:cNvSpPr txBox="1">
              <a:spLocks noChangeArrowheads="1"/>
            </p:cNvSpPr>
            <p:nvPr/>
          </p:nvSpPr>
          <p:spPr bwMode="auto">
            <a:xfrm>
              <a:off x="3120" y="672"/>
              <a:ext cx="1897"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b="1">
                  <a:solidFill>
                    <a:srgbClr val="CC0000"/>
                  </a:solidFill>
                </a:rPr>
                <a:t>Undirected graph G’:</a:t>
              </a:r>
            </a:p>
          </p:txBody>
        </p:sp>
      </p:grpSp>
      <p:sp>
        <p:nvSpPr>
          <p:cNvPr id="140355" name="Text Box 67" descr="Stationery"/>
          <p:cNvSpPr txBox="1">
            <a:spLocks noChangeArrowheads="1"/>
          </p:cNvSpPr>
          <p:nvPr/>
        </p:nvSpPr>
        <p:spPr bwMode="auto">
          <a:xfrm>
            <a:off x="304800" y="5486400"/>
            <a:ext cx="8501063" cy="585788"/>
          </a:xfrm>
          <a:prstGeom prst="rect">
            <a:avLst/>
          </a:prstGeom>
          <a:blipFill dpi="0" rotWithShape="0">
            <a:blip r:embed="rId2"/>
            <a:srcRect/>
            <a:tile tx="0" ty="0" sx="100000" sy="100000" flip="none" algn="tl"/>
          </a:blip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82800" bIns="118800">
            <a:spAutoFit/>
          </a:bodyPr>
          <a:lstStyle/>
          <a:p>
            <a:pPr algn="l"/>
            <a:r>
              <a:rPr lang="en-US" sz="2000" b="1" dirty="0">
                <a:solidFill>
                  <a:srgbClr val="CC0000"/>
                </a:solidFill>
                <a:latin typeface="Arial" pitchFamily="34" charset="0"/>
              </a:rPr>
              <a:t>CLAIM:</a:t>
            </a:r>
            <a:r>
              <a:rPr lang="en-US" sz="2000" dirty="0">
                <a:latin typeface="Arial" pitchFamily="34" charset="0"/>
              </a:rPr>
              <a:t>  G has a directed Ham-cycle </a:t>
            </a:r>
            <a:r>
              <a:rPr lang="en-US" dirty="0">
                <a:latin typeface="Arial" pitchFamily="34" charset="0"/>
                <a:sym typeface="Symbol" pitchFamily="18" charset="2"/>
              </a:rPr>
              <a:t></a:t>
            </a:r>
            <a:r>
              <a:rPr lang="en-US" sz="2000" dirty="0">
                <a:latin typeface="Arial" pitchFamily="34" charset="0"/>
              </a:rPr>
              <a:t> G’ has an undirected Ham-cycle.</a:t>
            </a:r>
          </a:p>
        </p:txBody>
      </p:sp>
      <p:sp>
        <p:nvSpPr>
          <p:cNvPr id="2" name="Slide Number Placeholder 1"/>
          <p:cNvSpPr>
            <a:spLocks noGrp="1"/>
          </p:cNvSpPr>
          <p:nvPr>
            <p:ph type="sldNum" sz="quarter" idx="12"/>
          </p:nvPr>
        </p:nvSpPr>
        <p:spPr/>
        <p:txBody>
          <a:bodyPr/>
          <a:lstStyle/>
          <a:p>
            <a:fld id="{3EDEDE8A-5CF4-4A0F-9B71-AAD942558277}"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p:cTn id="7" dur="500" fill="hold"/>
                                        <p:tgtEl>
                                          <p:spTgt spid="140290"/>
                                        </p:tgtEl>
                                        <p:attrNameLst>
                                          <p:attrName>ppt_w</p:attrName>
                                        </p:attrNameLst>
                                      </p:cBhvr>
                                      <p:tavLst>
                                        <p:tav tm="0">
                                          <p:val>
                                            <p:fltVal val="0"/>
                                          </p:val>
                                        </p:tav>
                                        <p:tav tm="100000">
                                          <p:val>
                                            <p:strVal val="#ppt_w"/>
                                          </p:val>
                                        </p:tav>
                                      </p:tavLst>
                                    </p:anim>
                                    <p:anim calcmode="lin" valueType="num">
                                      <p:cBhvr>
                                        <p:cTn id="8" dur="500" fill="hold"/>
                                        <p:tgtEl>
                                          <p:spTgt spid="14029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40357"/>
                                        </p:tgtEl>
                                        <p:attrNameLst>
                                          <p:attrName>style.visibility</p:attrName>
                                        </p:attrNameLst>
                                      </p:cBhvr>
                                      <p:to>
                                        <p:strVal val="visible"/>
                                      </p:to>
                                    </p:set>
                                    <p:animEffect transition="in" filter="wipe(left)">
                                      <p:cBhvr>
                                        <p:cTn id="13" dur="500"/>
                                        <p:tgtEl>
                                          <p:spTgt spid="1403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0355"/>
                                        </p:tgtEl>
                                        <p:attrNameLst>
                                          <p:attrName>style.visibility</p:attrName>
                                        </p:attrNameLst>
                                      </p:cBhvr>
                                      <p:to>
                                        <p:strVal val="visible"/>
                                      </p:to>
                                    </p:set>
                                    <p:animEffect transition="in" filter="wipe(left)">
                                      <p:cBhvr>
                                        <p:cTn id="18" dur="500"/>
                                        <p:tgtEl>
                                          <p:spTgt spid="14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nimBg="1" autoUpdateAnimBg="0"/>
      <p:bldP spid="140355"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a:solidFill>
                  <a:schemeClr val="hlink"/>
                </a:solidFill>
                <a:latin typeface="Arial Rounded MT Bold" pitchFamily="34" charset="0"/>
              </a:rPr>
              <a:t>Hamiltonian Cycle</a:t>
            </a:r>
            <a:r>
              <a:rPr lang="en-US" sz="2800">
                <a:solidFill>
                  <a:schemeClr val="tx1"/>
                </a:solidFill>
                <a:latin typeface="Arial Rounded MT Bold" pitchFamily="34" charset="0"/>
              </a:rPr>
              <a:t>    </a:t>
            </a:r>
            <a:r>
              <a:rPr lang="en-US" sz="2800">
                <a:solidFill>
                  <a:schemeClr val="tx1"/>
                </a:solidFill>
                <a:latin typeface="Arial Rounded MT Bold" pitchFamily="34" charset="0"/>
                <a:sym typeface="Symbol" pitchFamily="18" charset="2"/>
              </a:rPr>
              <a:t></a:t>
            </a:r>
            <a:r>
              <a:rPr lang="en-US" sz="2800" baseline="-25000">
                <a:solidFill>
                  <a:schemeClr val="tx1"/>
                </a:solidFill>
                <a:latin typeface="Arial Rounded MT Bold" pitchFamily="34" charset="0"/>
              </a:rPr>
              <a:t>P </a:t>
            </a:r>
            <a:r>
              <a:rPr lang="en-US" sz="2800">
                <a:solidFill>
                  <a:schemeClr val="tx1"/>
                </a:solidFill>
                <a:latin typeface="Arial Rounded MT Bold" pitchFamily="34" charset="0"/>
              </a:rPr>
              <a:t>  </a:t>
            </a:r>
            <a:r>
              <a:rPr lang="en-US" sz="2800">
                <a:solidFill>
                  <a:srgbClr val="CC0000"/>
                </a:solidFill>
                <a:latin typeface="Arial Rounded MT Bold" pitchFamily="34" charset="0"/>
              </a:rPr>
              <a:t>TSP</a:t>
            </a:r>
          </a:p>
        </p:txBody>
      </p:sp>
      <p:grpSp>
        <p:nvGrpSpPr>
          <p:cNvPr id="147528" name="Group 72"/>
          <p:cNvGrpSpPr>
            <a:grpSpLocks/>
          </p:cNvGrpSpPr>
          <p:nvPr/>
        </p:nvGrpSpPr>
        <p:grpSpPr bwMode="auto">
          <a:xfrm>
            <a:off x="685800" y="2732088"/>
            <a:ext cx="7732713" cy="1198562"/>
            <a:chOff x="432" y="1721"/>
            <a:chExt cx="4871" cy="755"/>
          </a:xfrm>
        </p:grpSpPr>
        <p:sp>
          <p:nvSpPr>
            <p:cNvPr id="147460" name="Text Box 4"/>
            <p:cNvSpPr txBox="1">
              <a:spLocks noChangeArrowheads="1"/>
            </p:cNvSpPr>
            <p:nvPr/>
          </p:nvSpPr>
          <p:spPr bwMode="auto">
            <a:xfrm>
              <a:off x="432" y="1728"/>
              <a:ext cx="292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46800">
              <a:spAutoFit/>
            </a:bodyPr>
            <a:lstStyle>
              <a:lvl1pPr algn="l" defTabSz="2093913" eaLnBrk="0" hangingPunct="0">
                <a:defRPr sz="2400">
                  <a:solidFill>
                    <a:schemeClr val="tx1"/>
                  </a:solidFill>
                  <a:latin typeface="Times New Roman" pitchFamily="18" charset="0"/>
                </a:defRPr>
              </a:lvl1pPr>
              <a:lvl2pPr algn="l" defTabSz="2093913" eaLnBrk="0" hangingPunct="0">
                <a:defRPr sz="2400">
                  <a:solidFill>
                    <a:schemeClr val="tx1"/>
                  </a:solidFill>
                  <a:latin typeface="Times New Roman" pitchFamily="18" charset="0"/>
                </a:defRPr>
              </a:lvl2pPr>
              <a:lvl3pPr algn="l" defTabSz="2093913" eaLnBrk="0" hangingPunct="0">
                <a:defRPr sz="2400">
                  <a:solidFill>
                    <a:schemeClr val="tx1"/>
                  </a:solidFill>
                  <a:latin typeface="Times New Roman" pitchFamily="18" charset="0"/>
                </a:defRPr>
              </a:lvl3pPr>
              <a:lvl4pPr algn="l" defTabSz="2093913" eaLnBrk="0" hangingPunct="0">
                <a:defRPr sz="2400">
                  <a:solidFill>
                    <a:schemeClr val="tx1"/>
                  </a:solidFill>
                  <a:latin typeface="Times New Roman" pitchFamily="18" charset="0"/>
                </a:defRPr>
              </a:lvl4pPr>
              <a:lvl5pPr algn="l" defTabSz="2093913" eaLnBrk="0" hangingPunct="0">
                <a:defRPr sz="2400">
                  <a:solidFill>
                    <a:schemeClr val="tx1"/>
                  </a:solidFill>
                  <a:latin typeface="Times New Roman" pitchFamily="18" charset="0"/>
                </a:defRPr>
              </a:lvl5pPr>
              <a:lvl6pPr defTabSz="2093913" eaLnBrk="0" fontAlgn="base" hangingPunct="0">
                <a:spcBef>
                  <a:spcPct val="0"/>
                </a:spcBef>
                <a:spcAft>
                  <a:spcPct val="0"/>
                </a:spcAft>
                <a:defRPr sz="2400">
                  <a:solidFill>
                    <a:schemeClr val="tx1"/>
                  </a:solidFill>
                  <a:latin typeface="Times New Roman" pitchFamily="18" charset="0"/>
                </a:defRPr>
              </a:lvl6pPr>
              <a:lvl7pPr defTabSz="2093913" eaLnBrk="0" fontAlgn="base" hangingPunct="0">
                <a:spcBef>
                  <a:spcPct val="0"/>
                </a:spcBef>
                <a:spcAft>
                  <a:spcPct val="0"/>
                </a:spcAft>
                <a:defRPr sz="2400">
                  <a:solidFill>
                    <a:schemeClr val="tx1"/>
                  </a:solidFill>
                  <a:latin typeface="Times New Roman" pitchFamily="18" charset="0"/>
                </a:defRPr>
              </a:lvl7pPr>
              <a:lvl8pPr defTabSz="2093913" eaLnBrk="0" fontAlgn="base" hangingPunct="0">
                <a:spcBef>
                  <a:spcPct val="0"/>
                </a:spcBef>
                <a:spcAft>
                  <a:spcPct val="0"/>
                </a:spcAft>
                <a:defRPr sz="2400">
                  <a:solidFill>
                    <a:schemeClr val="tx1"/>
                  </a:solidFill>
                  <a:latin typeface="Times New Roman" pitchFamily="18" charset="0"/>
                </a:defRPr>
              </a:lvl8pPr>
              <a:lvl9pPr defTabSz="2093913"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chemeClr val="hlink"/>
                  </a:solidFill>
                </a:rPr>
                <a:t>G = (V, E)</a:t>
              </a:r>
              <a:r>
                <a:rPr lang="en-US" sz="2000"/>
                <a:t>  </a:t>
              </a:r>
              <a:r>
                <a:rPr lang="en-US" sz="2000">
                  <a:sym typeface="Symbol" pitchFamily="18" charset="2"/>
                </a:rPr>
                <a:t>  </a:t>
              </a:r>
              <a:r>
                <a:rPr lang="en-US">
                  <a:solidFill>
                    <a:srgbClr val="CC0000"/>
                  </a:solidFill>
                  <a:sym typeface="Symbol" pitchFamily="18" charset="2"/>
                </a:rPr>
                <a:t>   n = |V|, </a:t>
              </a:r>
              <a:br>
                <a:rPr lang="en-US">
                  <a:solidFill>
                    <a:srgbClr val="CC0000"/>
                  </a:solidFill>
                  <a:sym typeface="Symbol" pitchFamily="18" charset="2"/>
                </a:rPr>
              </a:br>
              <a:r>
                <a:rPr lang="en-US">
                  <a:solidFill>
                    <a:srgbClr val="CC0000"/>
                  </a:solidFill>
                  <a:sym typeface="Symbol" pitchFamily="18" charset="2"/>
                </a:rPr>
                <a:t>	D = (d</a:t>
              </a:r>
              <a:r>
                <a:rPr lang="en-US" baseline="-25000">
                  <a:solidFill>
                    <a:srgbClr val="CC0000"/>
                  </a:solidFill>
                  <a:sym typeface="Symbol" pitchFamily="18" charset="2"/>
                </a:rPr>
                <a:t>ij</a:t>
              </a:r>
              <a:r>
                <a:rPr lang="en-US">
                  <a:solidFill>
                    <a:srgbClr val="CC0000"/>
                  </a:solidFill>
                  <a:sym typeface="Symbol" pitchFamily="18" charset="2"/>
                </a:rPr>
                <a:t>) is the nn </a:t>
              </a:r>
              <a:br>
                <a:rPr lang="en-US">
                  <a:solidFill>
                    <a:srgbClr val="CC0000"/>
                  </a:solidFill>
                  <a:sym typeface="Symbol" pitchFamily="18" charset="2"/>
                </a:rPr>
              </a:br>
              <a:r>
                <a:rPr lang="en-US">
                  <a:solidFill>
                    <a:srgbClr val="CC0000"/>
                  </a:solidFill>
                  <a:sym typeface="Symbol" pitchFamily="18" charset="2"/>
                </a:rPr>
                <a:t>	distance matrix</a:t>
              </a:r>
              <a:endParaRPr lang="en-US">
                <a:solidFill>
                  <a:srgbClr val="CC0000"/>
                </a:solidFill>
              </a:endParaRPr>
            </a:p>
          </p:txBody>
        </p:sp>
        <p:graphicFrame>
          <p:nvGraphicFramePr>
            <p:cNvPr id="147461" name="Object 5"/>
            <p:cNvGraphicFramePr>
              <a:graphicFrameLocks noChangeAspect="1"/>
            </p:cNvGraphicFramePr>
            <p:nvPr/>
          </p:nvGraphicFramePr>
          <p:xfrm>
            <a:off x="3483" y="1721"/>
            <a:ext cx="1820" cy="735"/>
          </p:xfrm>
          <a:graphic>
            <a:graphicData uri="http://schemas.openxmlformats.org/presentationml/2006/ole">
              <mc:AlternateContent xmlns:mc="http://schemas.openxmlformats.org/markup-compatibility/2006">
                <mc:Choice xmlns:v="urn:schemas-microsoft-com:vml" Requires="v">
                  <p:oleObj spid="_x0000_s147591" name="Equation" r:id="rId3" imgW="1574640" imgH="634680" progId="Equation.3">
                    <p:embed/>
                  </p:oleObj>
                </mc:Choice>
                <mc:Fallback>
                  <p:oleObj name="Equation" r:id="rId3" imgW="1574640" imgH="634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 y="1721"/>
                          <a:ext cx="1820" cy="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7462" name="Text Box 6" descr="Stationery"/>
          <p:cNvSpPr txBox="1">
            <a:spLocks noChangeArrowheads="1"/>
          </p:cNvSpPr>
          <p:nvPr/>
        </p:nvSpPr>
        <p:spPr bwMode="auto">
          <a:xfrm>
            <a:off x="228600" y="6019800"/>
            <a:ext cx="8686800" cy="512763"/>
          </a:xfrm>
          <a:prstGeom prst="rect">
            <a:avLst/>
          </a:prstGeom>
          <a:blipFill dpi="0" rotWithShape="0">
            <a:blip r:embed="rId5"/>
            <a:srcRect/>
            <a:tile tx="0" ty="0" sx="100000" sy="100000" flip="none" algn="tl"/>
          </a:blip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82800">
            <a:spAutoFit/>
          </a:bodyPr>
          <a:lstStyle>
            <a:lvl1pPr algn="l" defTabSz="1328738" eaLnBrk="0" hangingPunct="0">
              <a:defRPr sz="2400">
                <a:solidFill>
                  <a:schemeClr val="tx1"/>
                </a:solidFill>
                <a:latin typeface="Times New Roman" pitchFamily="18" charset="0"/>
              </a:defRPr>
            </a:lvl1pPr>
            <a:lvl2pPr algn="l" defTabSz="1328738" eaLnBrk="0" hangingPunct="0">
              <a:defRPr sz="2400">
                <a:solidFill>
                  <a:schemeClr val="tx1"/>
                </a:solidFill>
                <a:latin typeface="Times New Roman" pitchFamily="18" charset="0"/>
              </a:defRPr>
            </a:lvl2pPr>
            <a:lvl3pPr algn="l" defTabSz="1328738" eaLnBrk="0" hangingPunct="0">
              <a:defRPr sz="2400">
                <a:solidFill>
                  <a:schemeClr val="tx1"/>
                </a:solidFill>
                <a:latin typeface="Times New Roman" pitchFamily="18" charset="0"/>
              </a:defRPr>
            </a:lvl3pPr>
            <a:lvl4pPr algn="l" defTabSz="1328738" eaLnBrk="0" hangingPunct="0">
              <a:defRPr sz="2400">
                <a:solidFill>
                  <a:schemeClr val="tx1"/>
                </a:solidFill>
                <a:latin typeface="Times New Roman" pitchFamily="18" charset="0"/>
              </a:defRPr>
            </a:lvl4pPr>
            <a:lvl5pPr algn="l" defTabSz="1328738" eaLnBrk="0" hangingPunct="0">
              <a:defRPr sz="2400">
                <a:solidFill>
                  <a:schemeClr val="tx1"/>
                </a:solidFill>
                <a:latin typeface="Times New Roman" pitchFamily="18" charset="0"/>
              </a:defRPr>
            </a:lvl5pPr>
            <a:lvl6pPr defTabSz="1328738" eaLnBrk="0" fontAlgn="base" hangingPunct="0">
              <a:spcBef>
                <a:spcPct val="0"/>
              </a:spcBef>
              <a:spcAft>
                <a:spcPct val="0"/>
              </a:spcAft>
              <a:defRPr sz="2400">
                <a:solidFill>
                  <a:schemeClr val="tx1"/>
                </a:solidFill>
                <a:latin typeface="Times New Roman" pitchFamily="18" charset="0"/>
              </a:defRPr>
            </a:lvl6pPr>
            <a:lvl7pPr defTabSz="1328738" eaLnBrk="0" fontAlgn="base" hangingPunct="0">
              <a:spcBef>
                <a:spcPct val="0"/>
              </a:spcBef>
              <a:spcAft>
                <a:spcPct val="0"/>
              </a:spcAft>
              <a:defRPr sz="2400">
                <a:solidFill>
                  <a:schemeClr val="tx1"/>
                </a:solidFill>
                <a:latin typeface="Times New Roman" pitchFamily="18" charset="0"/>
              </a:defRPr>
            </a:lvl7pPr>
            <a:lvl8pPr defTabSz="1328738" eaLnBrk="0" fontAlgn="base" hangingPunct="0">
              <a:spcBef>
                <a:spcPct val="0"/>
              </a:spcBef>
              <a:spcAft>
                <a:spcPct val="0"/>
              </a:spcAft>
              <a:defRPr sz="2400">
                <a:solidFill>
                  <a:schemeClr val="tx1"/>
                </a:solidFill>
                <a:latin typeface="Times New Roman" pitchFamily="18" charset="0"/>
              </a:defRPr>
            </a:lvl8pPr>
            <a:lvl9pPr defTabSz="1328738"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solidFill>
                  <a:srgbClr val="CC0000"/>
                </a:solidFill>
              </a:rPr>
              <a:t>CLAIM:</a:t>
            </a:r>
            <a:r>
              <a:rPr lang="en-US" sz="2000" dirty="0"/>
              <a:t>      G has a Hamiltonian cycle </a:t>
            </a:r>
            <a:r>
              <a:rPr lang="en-US" dirty="0">
                <a:sym typeface="Symbol" pitchFamily="18" charset="2"/>
              </a:rPr>
              <a:t></a:t>
            </a:r>
            <a:r>
              <a:rPr lang="en-US" sz="2000" dirty="0"/>
              <a:t>  D has a TSP tour of length </a:t>
            </a:r>
            <a:r>
              <a:rPr lang="en-US" sz="2000" dirty="0">
                <a:sym typeface="Symbol" pitchFamily="18" charset="2"/>
              </a:rPr>
              <a:t> </a:t>
            </a:r>
            <a:r>
              <a:rPr lang="en-US" sz="2000" dirty="0"/>
              <a:t>n.</a:t>
            </a:r>
          </a:p>
        </p:txBody>
      </p:sp>
      <p:sp>
        <p:nvSpPr>
          <p:cNvPr id="147463" name="Text Box 7"/>
          <p:cNvSpPr txBox="1">
            <a:spLocks noChangeArrowheads="1"/>
          </p:cNvSpPr>
          <p:nvPr/>
        </p:nvSpPr>
        <p:spPr bwMode="auto">
          <a:xfrm>
            <a:off x="152400" y="914400"/>
            <a:ext cx="8839200" cy="1689100"/>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bIns="46800">
            <a:spAutoFit/>
          </a:bodyPr>
          <a:lstStyle>
            <a:lvl1pPr algn="l" defTabSz="1328738" eaLnBrk="0" hangingPunct="0">
              <a:tabLst>
                <a:tab pos="1433513" algn="l"/>
              </a:tabLst>
              <a:defRPr sz="2400">
                <a:solidFill>
                  <a:schemeClr val="tx1"/>
                </a:solidFill>
                <a:latin typeface="Times New Roman" pitchFamily="18" charset="0"/>
              </a:defRPr>
            </a:lvl1pPr>
            <a:lvl2pPr algn="l" defTabSz="1328738" eaLnBrk="0" hangingPunct="0">
              <a:tabLst>
                <a:tab pos="1433513" algn="l"/>
              </a:tabLst>
              <a:defRPr sz="2400">
                <a:solidFill>
                  <a:schemeClr val="tx1"/>
                </a:solidFill>
                <a:latin typeface="Times New Roman" pitchFamily="18" charset="0"/>
              </a:defRPr>
            </a:lvl2pPr>
            <a:lvl3pPr algn="l" defTabSz="1328738" eaLnBrk="0" hangingPunct="0">
              <a:tabLst>
                <a:tab pos="1433513" algn="l"/>
              </a:tabLst>
              <a:defRPr sz="2400">
                <a:solidFill>
                  <a:schemeClr val="tx1"/>
                </a:solidFill>
                <a:latin typeface="Times New Roman" pitchFamily="18" charset="0"/>
              </a:defRPr>
            </a:lvl3pPr>
            <a:lvl4pPr algn="l" defTabSz="1328738" eaLnBrk="0" hangingPunct="0">
              <a:tabLst>
                <a:tab pos="1433513" algn="l"/>
              </a:tabLst>
              <a:defRPr sz="2400">
                <a:solidFill>
                  <a:schemeClr val="tx1"/>
                </a:solidFill>
                <a:latin typeface="Times New Roman" pitchFamily="18" charset="0"/>
              </a:defRPr>
            </a:lvl4pPr>
            <a:lvl5pPr algn="l" defTabSz="1328738" eaLnBrk="0" hangingPunct="0">
              <a:tabLst>
                <a:tab pos="1433513" algn="l"/>
              </a:tabLst>
              <a:defRPr sz="2400">
                <a:solidFill>
                  <a:schemeClr val="tx1"/>
                </a:solidFill>
                <a:latin typeface="Times New Roman" pitchFamily="18" charset="0"/>
              </a:defRPr>
            </a:lvl5pPr>
            <a:lvl6pPr defTabSz="1328738" eaLnBrk="0" fontAlgn="base" hangingPunct="0">
              <a:spcBef>
                <a:spcPct val="0"/>
              </a:spcBef>
              <a:spcAft>
                <a:spcPct val="0"/>
              </a:spcAft>
              <a:tabLst>
                <a:tab pos="1433513" algn="l"/>
              </a:tabLst>
              <a:defRPr sz="2400">
                <a:solidFill>
                  <a:schemeClr val="tx1"/>
                </a:solidFill>
                <a:latin typeface="Times New Roman" pitchFamily="18" charset="0"/>
              </a:defRPr>
            </a:lvl6pPr>
            <a:lvl7pPr defTabSz="1328738" eaLnBrk="0" fontAlgn="base" hangingPunct="0">
              <a:spcBef>
                <a:spcPct val="0"/>
              </a:spcBef>
              <a:spcAft>
                <a:spcPct val="0"/>
              </a:spcAft>
              <a:tabLst>
                <a:tab pos="1433513" algn="l"/>
              </a:tabLst>
              <a:defRPr sz="2400">
                <a:solidFill>
                  <a:schemeClr val="tx1"/>
                </a:solidFill>
                <a:latin typeface="Times New Roman" pitchFamily="18" charset="0"/>
              </a:defRPr>
            </a:lvl7pPr>
            <a:lvl8pPr defTabSz="1328738" eaLnBrk="0" fontAlgn="base" hangingPunct="0">
              <a:spcBef>
                <a:spcPct val="0"/>
              </a:spcBef>
              <a:spcAft>
                <a:spcPct val="0"/>
              </a:spcAft>
              <a:tabLst>
                <a:tab pos="1433513" algn="l"/>
              </a:tabLst>
              <a:defRPr sz="2400">
                <a:solidFill>
                  <a:schemeClr val="tx1"/>
                </a:solidFill>
                <a:latin typeface="Times New Roman" pitchFamily="18" charset="0"/>
              </a:defRPr>
            </a:lvl8pPr>
            <a:lvl9pPr defTabSz="1328738" eaLnBrk="0" fontAlgn="base" hangingPunct="0">
              <a:spcBef>
                <a:spcPct val="0"/>
              </a:spcBef>
              <a:spcAft>
                <a:spcPct val="0"/>
              </a:spcAft>
              <a:tabLst>
                <a:tab pos="1433513" algn="l"/>
              </a:tabLst>
              <a:defRPr sz="2400">
                <a:solidFill>
                  <a:schemeClr val="tx1"/>
                </a:solidFill>
                <a:latin typeface="Times New Roman" pitchFamily="18" charset="0"/>
              </a:defRPr>
            </a:lvl9pPr>
          </a:lstStyle>
          <a:p>
            <a:pPr eaLnBrk="1" hangingPunct="1"/>
            <a:r>
              <a:rPr lang="en-US" b="1" dirty="0">
                <a:solidFill>
                  <a:srgbClr val="CC0000"/>
                </a:solidFill>
              </a:rPr>
              <a:t>The Traveling Salesman Problem:</a:t>
            </a:r>
            <a:r>
              <a:rPr lang="en-US" sz="2000" dirty="0"/>
              <a:t>  </a:t>
            </a:r>
            <a:br>
              <a:rPr lang="en-US" sz="2000" dirty="0"/>
            </a:br>
            <a:r>
              <a:rPr lang="en-US" sz="2000" b="1" dirty="0"/>
              <a:t>Instance:</a:t>
            </a:r>
            <a:r>
              <a:rPr lang="en-US" sz="2000" dirty="0"/>
              <a:t>  	An </a:t>
            </a:r>
            <a:r>
              <a:rPr lang="en-US" sz="2000" dirty="0" err="1"/>
              <a:t>n</a:t>
            </a:r>
            <a:r>
              <a:rPr lang="en-US" sz="2000" dirty="0" err="1">
                <a:sym typeface="Symbol" pitchFamily="18" charset="2"/>
              </a:rPr>
              <a:t></a:t>
            </a:r>
            <a:r>
              <a:rPr lang="en-US" sz="2000" dirty="0" err="1"/>
              <a:t>n</a:t>
            </a:r>
            <a:r>
              <a:rPr lang="en-US" sz="2000" dirty="0"/>
              <a:t> weighted adjacency matrix D = (</a:t>
            </a:r>
            <a:r>
              <a:rPr lang="en-US" sz="2000" dirty="0" err="1"/>
              <a:t>d</a:t>
            </a:r>
            <a:r>
              <a:rPr lang="en-US" sz="2000" baseline="-25000" dirty="0" err="1"/>
              <a:t>ij</a:t>
            </a:r>
            <a:r>
              <a:rPr lang="en-US" sz="2000" dirty="0"/>
              <a:t>) of a </a:t>
            </a:r>
            <a:r>
              <a:rPr lang="en-US" sz="2000" b="1" dirty="0">
                <a:solidFill>
                  <a:srgbClr val="CC0000"/>
                </a:solidFill>
              </a:rPr>
              <a:t>complete</a:t>
            </a:r>
            <a:r>
              <a:rPr lang="en-US" sz="2000" dirty="0"/>
              <a:t> weighted 	graph on n vertices with integer edge lengths </a:t>
            </a:r>
            <a:r>
              <a:rPr lang="en-US" sz="2000" dirty="0" err="1"/>
              <a:t>d</a:t>
            </a:r>
            <a:r>
              <a:rPr lang="en-US" sz="2000" baseline="-25000" dirty="0" err="1"/>
              <a:t>ij</a:t>
            </a:r>
            <a:r>
              <a:rPr lang="en-US" sz="2000" dirty="0"/>
              <a:t> , and an integer K. </a:t>
            </a:r>
          </a:p>
          <a:p>
            <a:pPr eaLnBrk="1" hangingPunct="1"/>
            <a:r>
              <a:rPr lang="en-US" sz="2000" b="1" dirty="0"/>
              <a:t>Feasible Sol:</a:t>
            </a:r>
            <a:r>
              <a:rPr lang="en-US" sz="2000" dirty="0"/>
              <a:t> A TSP tour is any Hamiltonian cycle in this complete graph.</a:t>
            </a:r>
          </a:p>
          <a:p>
            <a:pPr eaLnBrk="1" hangingPunct="1"/>
            <a:r>
              <a:rPr lang="en-US" sz="2000" b="1" dirty="0"/>
              <a:t>Question:</a:t>
            </a:r>
            <a:r>
              <a:rPr lang="en-US" sz="2000" dirty="0"/>
              <a:t> 	Is there a TSP tour of length (or distance) </a:t>
            </a:r>
            <a:r>
              <a:rPr lang="en-US" sz="2000" dirty="0">
                <a:sym typeface="Symbol" pitchFamily="18" charset="2"/>
              </a:rPr>
              <a:t> </a:t>
            </a:r>
            <a:r>
              <a:rPr lang="en-US" sz="2000" dirty="0"/>
              <a:t>K? </a:t>
            </a:r>
          </a:p>
        </p:txBody>
      </p:sp>
      <p:graphicFrame>
        <p:nvGraphicFramePr>
          <p:cNvPr id="147520" name="Group 64"/>
          <p:cNvGraphicFramePr>
            <a:graphicFrameLocks noGrp="1"/>
          </p:cNvGraphicFramePr>
          <p:nvPr>
            <p:extLst>
              <p:ext uri="{D42A27DB-BD31-4B8C-83A1-F6EECF244321}">
                <p14:modId xmlns:p14="http://schemas.microsoft.com/office/powerpoint/2010/main" val="104202531"/>
              </p:ext>
            </p:extLst>
          </p:nvPr>
        </p:nvGraphicFramePr>
        <p:xfrm>
          <a:off x="5562600" y="4114800"/>
          <a:ext cx="1828800" cy="1656080"/>
        </p:xfrm>
        <a:graphic>
          <a:graphicData uri="http://schemas.openxmlformats.org/drawingml/2006/table">
            <a:tbl>
              <a:tblPr/>
              <a:tblGrid>
                <a:gridCol w="457200"/>
                <a:gridCol w="457200"/>
                <a:gridCol w="457200"/>
                <a:gridCol w="4572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0</a:t>
                      </a:r>
                    </a:p>
                  </a:txBody>
                  <a:tcPr marB="838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a:t>
                      </a:r>
                    </a:p>
                  </a:txBody>
                  <a:tcPr marB="838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a:t>
                      </a:r>
                    </a:p>
                  </a:txBody>
                  <a:tcPr marB="838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0</a:t>
                      </a:r>
                    </a:p>
                  </a:txBody>
                  <a:tcPr marB="838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95000"/>
                      </a:schemeClr>
                    </a:solidFill>
                  </a:tcPr>
                </a:tc>
              </a:tr>
            </a:tbl>
          </a:graphicData>
        </a:graphic>
      </p:graphicFrame>
      <p:grpSp>
        <p:nvGrpSpPr>
          <p:cNvPr id="147525" name="Group 69"/>
          <p:cNvGrpSpPr>
            <a:grpSpLocks/>
          </p:cNvGrpSpPr>
          <p:nvPr/>
        </p:nvGrpSpPr>
        <p:grpSpPr bwMode="auto">
          <a:xfrm>
            <a:off x="1676400" y="4343400"/>
            <a:ext cx="3852863" cy="1355725"/>
            <a:chOff x="1056" y="2736"/>
            <a:chExt cx="2427" cy="854"/>
          </a:xfrm>
        </p:grpSpPr>
        <p:sp>
          <p:nvSpPr>
            <p:cNvPr id="147470" name="Line 14"/>
            <p:cNvSpPr>
              <a:spLocks noChangeShapeType="1"/>
            </p:cNvSpPr>
            <p:nvPr/>
          </p:nvSpPr>
          <p:spPr bwMode="auto">
            <a:xfrm flipV="1">
              <a:off x="1392" y="2880"/>
              <a:ext cx="33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7471" name="Line 15"/>
            <p:cNvSpPr>
              <a:spLocks noChangeShapeType="1"/>
            </p:cNvSpPr>
            <p:nvPr/>
          </p:nvSpPr>
          <p:spPr bwMode="auto">
            <a:xfrm>
              <a:off x="1728" y="2880"/>
              <a:ext cx="384"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7472" name="Line 16"/>
            <p:cNvSpPr>
              <a:spLocks noChangeShapeType="1"/>
            </p:cNvSpPr>
            <p:nvPr/>
          </p:nvSpPr>
          <p:spPr bwMode="auto">
            <a:xfrm flipH="1">
              <a:off x="1776" y="3168"/>
              <a:ext cx="33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7473" name="Line 17"/>
            <p:cNvSpPr>
              <a:spLocks noChangeShapeType="1"/>
            </p:cNvSpPr>
            <p:nvPr/>
          </p:nvSpPr>
          <p:spPr bwMode="auto">
            <a:xfrm flipH="1" flipV="1">
              <a:off x="1392" y="3216"/>
              <a:ext cx="336"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7474" name="Line 18"/>
            <p:cNvSpPr>
              <a:spLocks noChangeShapeType="1"/>
            </p:cNvSpPr>
            <p:nvPr/>
          </p:nvSpPr>
          <p:spPr bwMode="auto">
            <a:xfrm>
              <a:off x="1728" y="2832"/>
              <a:ext cx="0" cy="6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spAutoFit/>
            </a:bodyPr>
            <a:lstStyle/>
            <a:p>
              <a:endParaRPr lang="en-CA"/>
            </a:p>
          </p:txBody>
        </p:sp>
        <p:sp>
          <p:nvSpPr>
            <p:cNvPr id="147465" name="Oval 9"/>
            <p:cNvSpPr>
              <a:spLocks noChangeArrowheads="1"/>
            </p:cNvSpPr>
            <p:nvPr/>
          </p:nvSpPr>
          <p:spPr bwMode="auto">
            <a:xfrm>
              <a:off x="1248" y="3072"/>
              <a:ext cx="220" cy="230"/>
            </a:xfrm>
            <a:prstGeom prst="ellipse">
              <a:avLst/>
            </a:prstGeom>
            <a:solidFill>
              <a:schemeClr val="accent3">
                <a:lumMod val="7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600" b="1" dirty="0"/>
                <a:t>1</a:t>
              </a:r>
            </a:p>
          </p:txBody>
        </p:sp>
        <p:sp>
          <p:nvSpPr>
            <p:cNvPr id="147467" name="Oval 11"/>
            <p:cNvSpPr>
              <a:spLocks noChangeArrowheads="1"/>
            </p:cNvSpPr>
            <p:nvPr/>
          </p:nvSpPr>
          <p:spPr bwMode="auto">
            <a:xfrm>
              <a:off x="1632" y="2736"/>
              <a:ext cx="220" cy="230"/>
            </a:xfrm>
            <a:prstGeom prst="ellipse">
              <a:avLst/>
            </a:prstGeom>
            <a:solidFill>
              <a:schemeClr val="accent3">
                <a:lumMod val="7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600" b="1" dirty="0"/>
                <a:t>2</a:t>
              </a:r>
            </a:p>
          </p:txBody>
        </p:sp>
        <p:sp>
          <p:nvSpPr>
            <p:cNvPr id="147468" name="Oval 12"/>
            <p:cNvSpPr>
              <a:spLocks noChangeArrowheads="1"/>
            </p:cNvSpPr>
            <p:nvPr/>
          </p:nvSpPr>
          <p:spPr bwMode="auto">
            <a:xfrm>
              <a:off x="1968" y="3072"/>
              <a:ext cx="220" cy="230"/>
            </a:xfrm>
            <a:prstGeom prst="ellipse">
              <a:avLst/>
            </a:prstGeom>
            <a:solidFill>
              <a:schemeClr val="accent3">
                <a:lumMod val="7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600" b="1" dirty="0"/>
                <a:t>3</a:t>
              </a:r>
            </a:p>
          </p:txBody>
        </p:sp>
        <p:sp>
          <p:nvSpPr>
            <p:cNvPr id="147466" name="Oval 10"/>
            <p:cNvSpPr>
              <a:spLocks noChangeArrowheads="1"/>
            </p:cNvSpPr>
            <p:nvPr/>
          </p:nvSpPr>
          <p:spPr bwMode="auto">
            <a:xfrm>
              <a:off x="1632" y="3360"/>
              <a:ext cx="220" cy="230"/>
            </a:xfrm>
            <a:prstGeom prst="ellipse">
              <a:avLst/>
            </a:prstGeom>
            <a:solidFill>
              <a:schemeClr val="accent3">
                <a:lumMod val="75000"/>
              </a:schemeClr>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tIns="0" bIns="0" anchor="ctr">
              <a:spAutoFit/>
            </a:bodyPr>
            <a:lstStyle/>
            <a:p>
              <a:r>
                <a:rPr lang="en-US" sz="1600" b="1" dirty="0"/>
                <a:t>4</a:t>
              </a:r>
            </a:p>
          </p:txBody>
        </p:sp>
        <p:sp>
          <p:nvSpPr>
            <p:cNvPr id="147475" name="Text Box 19"/>
            <p:cNvSpPr txBox="1">
              <a:spLocks noChangeArrowheads="1"/>
            </p:cNvSpPr>
            <p:nvPr/>
          </p:nvSpPr>
          <p:spPr bwMode="auto">
            <a:xfrm>
              <a:off x="1056" y="2784"/>
              <a:ext cx="30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G:</a:t>
              </a:r>
            </a:p>
          </p:txBody>
        </p:sp>
        <p:sp>
          <p:nvSpPr>
            <p:cNvPr id="147521" name="AutoShape 65"/>
            <p:cNvSpPr>
              <a:spLocks noChangeArrowheads="1"/>
            </p:cNvSpPr>
            <p:nvPr/>
          </p:nvSpPr>
          <p:spPr bwMode="auto">
            <a:xfrm>
              <a:off x="2496" y="3024"/>
              <a:ext cx="384" cy="144"/>
            </a:xfrm>
            <a:prstGeom prst="rightArrow">
              <a:avLst>
                <a:gd name="adj1" fmla="val 50000"/>
                <a:gd name="adj2" fmla="val 66667"/>
              </a:avLst>
            </a:prstGeom>
            <a:solidFill>
              <a:srgbClr val="CC0000"/>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7524" name="Text Box 68"/>
            <p:cNvSpPr txBox="1">
              <a:spLocks noChangeArrowheads="1"/>
            </p:cNvSpPr>
            <p:nvPr/>
          </p:nvSpPr>
          <p:spPr bwMode="auto">
            <a:xfrm>
              <a:off x="3072" y="2928"/>
              <a:ext cx="41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a:t>D =</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500" fill="hold"/>
                                        <p:tgtEl>
                                          <p:spTgt spid="147458"/>
                                        </p:tgtEl>
                                        <p:attrNameLst>
                                          <p:attrName>ppt_w</p:attrName>
                                        </p:attrNameLst>
                                      </p:cBhvr>
                                      <p:tavLst>
                                        <p:tav tm="0">
                                          <p:val>
                                            <p:fltVal val="0"/>
                                          </p:val>
                                        </p:tav>
                                        <p:tav tm="100000">
                                          <p:val>
                                            <p:strVal val="#ppt_w"/>
                                          </p:val>
                                        </p:tav>
                                      </p:tavLst>
                                    </p:anim>
                                    <p:anim calcmode="lin" valueType="num">
                                      <p:cBhvr>
                                        <p:cTn id="8" dur="500" fill="hold"/>
                                        <p:tgtEl>
                                          <p:spTgt spid="14745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47463"/>
                                        </p:tgtEl>
                                        <p:attrNameLst>
                                          <p:attrName>style.visibility</p:attrName>
                                        </p:attrNameLst>
                                      </p:cBhvr>
                                      <p:to>
                                        <p:strVal val="visible"/>
                                      </p:to>
                                    </p:set>
                                    <p:animEffect transition="in" filter="wipe(up)">
                                      <p:cBhvr>
                                        <p:cTn id="12" dur="500"/>
                                        <p:tgtEl>
                                          <p:spTgt spid="1474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7528"/>
                                        </p:tgtEl>
                                        <p:attrNameLst>
                                          <p:attrName>style.visibility</p:attrName>
                                        </p:attrNameLst>
                                      </p:cBhvr>
                                      <p:to>
                                        <p:strVal val="visible"/>
                                      </p:to>
                                    </p:set>
                                    <p:animEffect transition="in" filter="wipe(left)">
                                      <p:cBhvr>
                                        <p:cTn id="17" dur="500"/>
                                        <p:tgtEl>
                                          <p:spTgt spid="1475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7525"/>
                                        </p:tgtEl>
                                        <p:attrNameLst>
                                          <p:attrName>style.visibility</p:attrName>
                                        </p:attrNameLst>
                                      </p:cBhvr>
                                      <p:to>
                                        <p:strVal val="visible"/>
                                      </p:to>
                                    </p:set>
                                    <p:animEffect transition="in" filter="wipe(left)">
                                      <p:cBhvr>
                                        <p:cTn id="22" dur="500"/>
                                        <p:tgtEl>
                                          <p:spTgt spid="14752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47520"/>
                                        </p:tgtEl>
                                        <p:attrNameLst>
                                          <p:attrName>style.visibility</p:attrName>
                                        </p:attrNameLst>
                                      </p:cBhvr>
                                      <p:to>
                                        <p:strVal val="visible"/>
                                      </p:to>
                                    </p:set>
                                    <p:animEffect transition="in" filter="wipe(left)">
                                      <p:cBhvr>
                                        <p:cTn id="26" dur="500"/>
                                        <p:tgtEl>
                                          <p:spTgt spid="1475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7462"/>
                                        </p:tgtEl>
                                        <p:attrNameLst>
                                          <p:attrName>style.visibility</p:attrName>
                                        </p:attrNameLst>
                                      </p:cBhvr>
                                      <p:to>
                                        <p:strVal val="visible"/>
                                      </p:to>
                                    </p:set>
                                    <p:animEffect transition="in" filter="wipe(left)">
                                      <p:cBhvr>
                                        <p:cTn id="31"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nimBg="1" autoUpdateAnimBg="0"/>
      <p:bldP spid="147462" grpId="0" animBg="1" autoUpdateAnimBg="0"/>
      <p:bldP spid="14746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Bibliography</a:t>
            </a:r>
          </a:p>
        </p:txBody>
      </p:sp>
      <p:sp>
        <p:nvSpPr>
          <p:cNvPr id="158723" name="Text Box 3"/>
          <p:cNvSpPr txBox="1">
            <a:spLocks noChangeArrowheads="1"/>
          </p:cNvSpPr>
          <p:nvPr/>
        </p:nvSpPr>
        <p:spPr bwMode="auto">
          <a:xfrm>
            <a:off x="212725" y="950913"/>
            <a:ext cx="8778875" cy="327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8913" indent="-188913"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
            </a:pPr>
            <a:r>
              <a:rPr lang="en-US" sz="1600">
                <a:solidFill>
                  <a:schemeClr val="hlink"/>
                </a:solidFill>
                <a:latin typeface="Arial" pitchFamily="34" charset="0"/>
              </a:rPr>
              <a:t>Steven Cook, </a:t>
            </a:r>
            <a:r>
              <a:rPr lang="en-US" sz="1600" i="1">
                <a:solidFill>
                  <a:srgbClr val="CC0000"/>
                </a:solidFill>
                <a:latin typeface="Arial" pitchFamily="34" charset="0"/>
              </a:rPr>
              <a:t>“The complexity of theorem proving procedures,”  </a:t>
            </a:r>
            <a:r>
              <a:rPr lang="en-US" sz="1600">
                <a:solidFill>
                  <a:schemeClr val="hlink"/>
                </a:solidFill>
                <a:latin typeface="Arial" pitchFamily="34" charset="0"/>
              </a:rPr>
              <a:t>Proceedings of STOC: 151-158, 1971.</a:t>
            </a:r>
            <a:br>
              <a:rPr lang="en-US" sz="1600">
                <a:solidFill>
                  <a:schemeClr val="hlink"/>
                </a:solidFill>
                <a:latin typeface="Arial" pitchFamily="34" charset="0"/>
              </a:rPr>
            </a:br>
            <a:endParaRPr lang="en-US" sz="1600">
              <a:solidFill>
                <a:schemeClr val="hlink"/>
              </a:solidFill>
              <a:latin typeface="Arial" pitchFamily="34" charset="0"/>
            </a:endParaRPr>
          </a:p>
          <a:p>
            <a:pPr eaLnBrk="1" hangingPunct="1">
              <a:buFont typeface="Wingdings" pitchFamily="2" charset="2"/>
              <a:buChar char="§"/>
            </a:pPr>
            <a:r>
              <a:rPr lang="en-US" sz="1600">
                <a:solidFill>
                  <a:schemeClr val="hlink"/>
                </a:solidFill>
                <a:latin typeface="Arial" pitchFamily="34" charset="0"/>
              </a:rPr>
              <a:t>Alfred V. Aho, John E. Hopcroft, Jeffrey D. Ullman, </a:t>
            </a:r>
            <a:r>
              <a:rPr lang="en-US" sz="1600" i="1">
                <a:solidFill>
                  <a:srgbClr val="CC0000"/>
                </a:solidFill>
                <a:latin typeface="Arial" pitchFamily="34" charset="0"/>
              </a:rPr>
              <a:t>“The Design and Analysis of Computer Algorithms,”</a:t>
            </a:r>
            <a:r>
              <a:rPr lang="en-US" sz="1600">
                <a:solidFill>
                  <a:schemeClr val="hlink"/>
                </a:solidFill>
                <a:latin typeface="Arial" pitchFamily="34" charset="0"/>
              </a:rPr>
              <a:t> Addison-Wesley, 1974.</a:t>
            </a:r>
            <a:br>
              <a:rPr lang="en-US" sz="1600">
                <a:solidFill>
                  <a:schemeClr val="hlink"/>
                </a:solidFill>
                <a:latin typeface="Arial" pitchFamily="34" charset="0"/>
              </a:rPr>
            </a:br>
            <a:endParaRPr lang="en-US" sz="1600">
              <a:solidFill>
                <a:schemeClr val="hlink"/>
              </a:solidFill>
              <a:latin typeface="Arial" pitchFamily="34" charset="0"/>
            </a:endParaRPr>
          </a:p>
          <a:p>
            <a:pPr eaLnBrk="1" hangingPunct="1">
              <a:buFont typeface="Wingdings" pitchFamily="2" charset="2"/>
              <a:buChar char="§"/>
            </a:pPr>
            <a:r>
              <a:rPr lang="en-US" sz="1600">
                <a:solidFill>
                  <a:schemeClr val="hlink"/>
                </a:solidFill>
                <a:latin typeface="Arial" pitchFamily="34" charset="0"/>
              </a:rPr>
              <a:t>Michael R. Garey, David S. Johnson , </a:t>
            </a:r>
            <a:r>
              <a:rPr lang="en-US" sz="1600" i="1">
                <a:solidFill>
                  <a:srgbClr val="CC0000"/>
                </a:solidFill>
                <a:latin typeface="Arial" pitchFamily="34" charset="0"/>
              </a:rPr>
              <a:t>“Computers and Intractability: A Guide to the Theory of NP-completeness,”</a:t>
            </a:r>
            <a:r>
              <a:rPr lang="en-US" sz="1600">
                <a:solidFill>
                  <a:schemeClr val="hlink"/>
                </a:solidFill>
                <a:latin typeface="Arial" pitchFamily="34" charset="0"/>
              </a:rPr>
              <a:t>  W. H. Freeman, 1979.</a:t>
            </a:r>
          </a:p>
          <a:p>
            <a:pPr eaLnBrk="1" hangingPunct="1">
              <a:buFont typeface="Wingdings" pitchFamily="2" charset="2"/>
              <a:buChar char="§"/>
            </a:pPr>
            <a:endParaRPr lang="en-US" sz="1600">
              <a:solidFill>
                <a:schemeClr val="hlink"/>
              </a:solidFill>
              <a:latin typeface="Arial" pitchFamily="34" charset="0"/>
            </a:endParaRPr>
          </a:p>
          <a:p>
            <a:pPr eaLnBrk="1" hangingPunct="1">
              <a:buFont typeface="Wingdings" pitchFamily="2" charset="2"/>
              <a:buChar char="§"/>
            </a:pPr>
            <a:r>
              <a:rPr lang="en-US" sz="1600">
                <a:solidFill>
                  <a:schemeClr val="hlink"/>
                </a:solidFill>
                <a:latin typeface="Arial" pitchFamily="34" charset="0"/>
              </a:rPr>
              <a:t>John E. Hopcroft, Rajeev Motwani, Jeffrey D. Ullman, </a:t>
            </a:r>
            <a:r>
              <a:rPr lang="en-US" sz="1600" i="1">
                <a:solidFill>
                  <a:srgbClr val="CC0000"/>
                </a:solidFill>
                <a:latin typeface="Arial" pitchFamily="34" charset="0"/>
              </a:rPr>
              <a:t>“Introduction to Automata Theory, Languages, and Computation,”  </a:t>
            </a:r>
            <a:r>
              <a:rPr lang="en-US" sz="1600">
                <a:solidFill>
                  <a:schemeClr val="hlink"/>
                </a:solidFill>
                <a:latin typeface="Arial" pitchFamily="34" charset="0"/>
              </a:rPr>
              <a:t>Addison-Wesley, 2</a:t>
            </a:r>
            <a:r>
              <a:rPr lang="en-US" sz="1600" baseline="30000">
                <a:solidFill>
                  <a:schemeClr val="hlink"/>
                </a:solidFill>
                <a:latin typeface="Arial" pitchFamily="34" charset="0"/>
              </a:rPr>
              <a:t>nd</a:t>
            </a:r>
            <a:r>
              <a:rPr lang="en-US" sz="1600">
                <a:solidFill>
                  <a:schemeClr val="hlink"/>
                </a:solidFill>
                <a:latin typeface="Arial" pitchFamily="34" charset="0"/>
              </a:rPr>
              <a:t> edition, 2001.</a:t>
            </a:r>
          </a:p>
          <a:p>
            <a:pPr eaLnBrk="1" hangingPunct="1">
              <a:buFont typeface="Wingdings" pitchFamily="2" charset="2"/>
              <a:buChar char="§"/>
            </a:pPr>
            <a:endParaRPr lang="en-US" sz="1600">
              <a:solidFill>
                <a:schemeClr val="hlink"/>
              </a:solidFill>
              <a:latin typeface="Arial" pitchFamily="34" charset="0"/>
            </a:endParaRPr>
          </a:p>
          <a:p>
            <a:pPr eaLnBrk="1" hangingPunct="1">
              <a:buFont typeface="Wingdings" pitchFamily="2" charset="2"/>
              <a:buChar char="§"/>
            </a:pPr>
            <a:r>
              <a:rPr lang="en-US" sz="1600">
                <a:solidFill>
                  <a:schemeClr val="hlink"/>
                </a:solidFill>
                <a:latin typeface="Arial" pitchFamily="34" charset="0"/>
              </a:rPr>
              <a:t>Sanjoy Dasgupta, Christos Papadimitriou, Umesh Vazirani, </a:t>
            </a:r>
            <a:r>
              <a:rPr lang="en-US" sz="1600" i="1">
                <a:solidFill>
                  <a:srgbClr val="CC0000"/>
                </a:solidFill>
                <a:latin typeface="Arial" pitchFamily="34" charset="0"/>
              </a:rPr>
              <a:t>“Algorithms,”  </a:t>
            </a:r>
            <a:r>
              <a:rPr lang="en-US" sz="1600">
                <a:solidFill>
                  <a:schemeClr val="hlink"/>
                </a:solidFill>
                <a:latin typeface="Arial" pitchFamily="34" charset="0"/>
              </a:rPr>
              <a:t>McGraw Hill, 2008.</a:t>
            </a:r>
          </a:p>
        </p:txBody>
      </p:sp>
      <p:sp>
        <p:nvSpPr>
          <p:cNvPr id="2" name="Slide Number Placeholder 1"/>
          <p:cNvSpPr>
            <a:spLocks noGrp="1"/>
          </p:cNvSpPr>
          <p:nvPr>
            <p:ph type="sldNum" sz="quarter" idx="12"/>
          </p:nvPr>
        </p:nvSpPr>
        <p:spPr/>
        <p:txBody>
          <a:bodyPr/>
          <a:lstStyle/>
          <a:p>
            <a:fld id="{3EDEDE8A-5CF4-4A0F-9B71-AAD942558277}"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286000"/>
            <a:ext cx="7772400" cy="1143000"/>
          </a:xfrm>
          <a:solidFill>
            <a:srgbClr val="FFCCCC"/>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6000" dirty="0">
                <a:solidFill>
                  <a:schemeClr val="accent2"/>
                </a:solidFill>
                <a:latin typeface="Arial Rounded MT Bold" pitchFamily="34" charset="0"/>
              </a:rPr>
              <a:t>Exercises</a:t>
            </a:r>
          </a:p>
        </p:txBody>
      </p:sp>
      <p:sp>
        <p:nvSpPr>
          <p:cNvPr id="2" name="Slide Number Placeholder 1"/>
          <p:cNvSpPr>
            <a:spLocks noGrp="1"/>
          </p:cNvSpPr>
          <p:nvPr>
            <p:ph type="sldNum" sz="quarter" idx="12"/>
          </p:nvPr>
        </p:nvSpPr>
        <p:spPr/>
        <p:txBody>
          <a:bodyPr/>
          <a:lstStyle/>
          <a:p>
            <a:fld id="{B1E6D912-3A00-4A6B-9000-CCEA875E2EFC}"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ppt_w</p:attrName>
                                        </p:attrNameLst>
                                      </p:cBhvr>
                                      <p:tavLst>
                                        <p:tav tm="0">
                                          <p:val>
                                            <p:fltVal val="0"/>
                                          </p:val>
                                        </p:tav>
                                        <p:tav tm="100000">
                                          <p:val>
                                            <p:strVal val="#ppt_w"/>
                                          </p:val>
                                        </p:tav>
                                      </p:tavLst>
                                    </p:anim>
                                    <p:anim calcmode="lin" valueType="num">
                                      <p:cBhvr>
                                        <p:cTn id="8" dur="500" fill="hold"/>
                                        <p:tgtEl>
                                          <p:spTgt spid="614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1981"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5"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1982"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1983"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797" name="Rectangle 5"/>
          <p:cNvSpPr>
            <a:spLocks noChangeArrowheads="1"/>
          </p:cNvSpPr>
          <p:nvPr/>
        </p:nvSpPr>
        <p:spPr bwMode="auto">
          <a:xfrm>
            <a:off x="228600" y="228600"/>
            <a:ext cx="8763000" cy="633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a:lnSpc>
                <a:spcPct val="85000"/>
              </a:lnSpc>
              <a:spcBef>
                <a:spcPct val="20000"/>
              </a:spcBef>
              <a:buFontTx/>
              <a:buAutoNum type="arabicPeriod"/>
            </a:pPr>
            <a:r>
              <a:rPr lang="en-US" sz="1600" b="1"/>
              <a:t>Merlin in King Arthur’s Court:</a:t>
            </a:r>
            <a:br>
              <a:rPr lang="en-US" sz="1600" b="1"/>
            </a:br>
            <a:r>
              <a:rPr lang="en-CA" sz="1600"/>
              <a:t>In the court of King Arthur there dwelt 150 knights and 150 ladies-in-waiting. The king decided to marry them off, but the trouble was that some pairs hated each other so much that they would not even get married, let alone speak! King Arthur tried several times to pair them off but each time he ran into conflicts. So he summoned Merlin the Wizard and ordered him to find a pairing in which every pair was willing to marry. Now Merlin had supernatural powers and he saw immediately that none of the 150! possible pairings was feasible, and this he told the king. But Merlin was not only a great wizard, but a suspicious character as well, and King Arthur did not quite trust him.   </a:t>
            </a:r>
            <a:r>
              <a:rPr lang="en-CA" sz="1600" i="1"/>
              <a:t>“Find a pairing or I shall sentence you to be imprisoned in a cave forever!”</a:t>
            </a:r>
            <a:r>
              <a:rPr lang="en-CA" sz="1600"/>
              <a:t> said Arthur. </a:t>
            </a:r>
            <a:br>
              <a:rPr lang="en-CA" sz="1600"/>
            </a:br>
            <a:r>
              <a:rPr lang="en-CA" sz="1600"/>
              <a:t>	Fortunately for Merlin, he could use his supernatural powers to browse forthcoming scientific literature, and he found several papers in the early 20th century that gave the reason why such a pairing could not exist. He went back to the King when all the knights and ladies were present, and asked a certain 56 ladies to stand on one side of the king and 95 knights on the other side, and asked:  </a:t>
            </a:r>
            <a:r>
              <a:rPr lang="en-CA" sz="1600" i="1"/>
              <a:t>“Is any one of you ladies, willing to marry any of these knights?‘”,</a:t>
            </a:r>
            <a:r>
              <a:rPr lang="en-CA" sz="1600"/>
              <a:t> and when all said </a:t>
            </a:r>
            <a:r>
              <a:rPr lang="en-CA" sz="1600" i="1"/>
              <a:t>“No!”,</a:t>
            </a:r>
            <a:r>
              <a:rPr lang="en-CA" sz="1600"/>
              <a:t> Merlin said:  </a:t>
            </a:r>
            <a:r>
              <a:rPr lang="en-CA" sz="1600" i="1"/>
              <a:t>“O King, how can you command me to find a husband for each of these 56 ladies among the remaining 55 knights?”</a:t>
            </a:r>
            <a:r>
              <a:rPr lang="en-CA" sz="1600"/>
              <a:t> So the king, whose courtly education did include the pigeonhole principle, saw that in this case Merlin had spoken the truth and he graciously dismissed him. 	Some time elapsed and the king noticed that at the dinners served for the 150 knights at the famous round table, neighbors often quarrelled and even fought. Arthur found this bad for the digestion and so once again he summoned Merlin and ordered him to find a way to seat the 150 knights around the table so that each of them should sit between two friends. Again, using his supernatural powers Merlin saw immediately that none of the 150! seatings would do, and this he reported to the king. Again, the king bade him find one or explain why it was impossible. </a:t>
            </a:r>
            <a:r>
              <a:rPr lang="en-CA" sz="1600" i="1"/>
              <a:t>“Oh I wish there were some simple reason I could give to you! With some luck there could be a knight having only one friend, and so you too could see immediately that what you demand from me is impossible. But alas!, there is no such simple reason here, and I cannot explain to you mortals</a:t>
            </a:r>
            <a:br>
              <a:rPr lang="en-CA" sz="1600" i="1"/>
            </a:br>
            <a:r>
              <a:rPr lang="en-CA" sz="1600" i="1"/>
              <a:t>why no such seating exists, unless you are ready to spend the rest of your life listening to my arguments!”</a:t>
            </a:r>
            <a:r>
              <a:rPr lang="en-CA" sz="1600"/>
              <a:t>  The king was naturally unwilling to do that and so Merlin has lived imprisoned in</a:t>
            </a:r>
            <a:br>
              <a:rPr lang="en-CA" sz="1600"/>
            </a:br>
            <a:r>
              <a:rPr lang="en-CA" sz="1600"/>
              <a:t>a cave ever since.  </a:t>
            </a:r>
            <a:br>
              <a:rPr lang="en-CA" sz="1600"/>
            </a:br>
            <a:r>
              <a:rPr lang="en-CA" sz="1600">
                <a:solidFill>
                  <a:srgbClr val="CC0000"/>
                </a:solidFill>
              </a:rPr>
              <a:t>[Explain the above paragraphs in terms of known facts about two graph problems.]</a:t>
            </a:r>
            <a:r>
              <a:rPr lang="en-CA" sz="1600"/>
              <a:t> </a:t>
            </a:r>
            <a:endParaRPr lang="en-US" sz="1600"/>
          </a:p>
        </p:txBody>
      </p:sp>
      <p:sp>
        <p:nvSpPr>
          <p:cNvPr id="2" name="Slide Number Placeholder 1"/>
          <p:cNvSpPr>
            <a:spLocks noGrp="1"/>
          </p:cNvSpPr>
          <p:nvPr>
            <p:ph type="sldNum" sz="quarter" idx="12"/>
          </p:nvPr>
        </p:nvSpPr>
        <p:spPr/>
        <p:txBody>
          <a:bodyPr/>
          <a:lstStyle/>
          <a:p>
            <a:fld id="{1C4CFD23-5E52-4163-B199-8514A2FC35ED}"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9694"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7"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9695"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8"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9696"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09" name="Rectangle 5"/>
          <p:cNvSpPr>
            <a:spLocks noChangeArrowheads="1"/>
          </p:cNvSpPr>
          <p:nvPr/>
        </p:nvSpPr>
        <p:spPr bwMode="auto">
          <a:xfrm>
            <a:off x="228600" y="228600"/>
            <a:ext cx="8763000" cy="642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lnSpc>
                <a:spcPct val="90000"/>
              </a:lnSpc>
              <a:spcBef>
                <a:spcPct val="20000"/>
              </a:spcBef>
              <a:buFontTx/>
              <a:buAutoNum type="arabicPeriod" startAt="2"/>
            </a:pPr>
            <a:r>
              <a:rPr lang="en-US" sz="1800" b="1"/>
              <a:t>Optimization versus Decision:</a:t>
            </a:r>
            <a:r>
              <a:rPr lang="en-US" sz="1800"/>
              <a:t>  </a:t>
            </a:r>
            <a:br>
              <a:rPr lang="en-US" sz="1800"/>
            </a:br>
            <a:r>
              <a:rPr lang="en-US" sz="1800" b="1">
                <a:solidFill>
                  <a:srgbClr val="CC0000"/>
                </a:solidFill>
              </a:rPr>
              <a:t>TSP:</a:t>
            </a:r>
            <a:r>
              <a:rPr lang="en-US" sz="1800"/>
              <a:t> given a distance matrix and a budget K, is there a TSP tour of length </a:t>
            </a:r>
            <a:r>
              <a:rPr lang="en-US" sz="1800">
                <a:sym typeface="Symbol" pitchFamily="18" charset="2"/>
              </a:rPr>
              <a:t> K.</a:t>
            </a:r>
            <a:br>
              <a:rPr lang="en-US" sz="1800">
                <a:sym typeface="Symbol" pitchFamily="18" charset="2"/>
              </a:rPr>
            </a:br>
            <a:r>
              <a:rPr lang="en-US" sz="1800" b="1">
                <a:solidFill>
                  <a:srgbClr val="CC0000"/>
                </a:solidFill>
                <a:sym typeface="Symbol" pitchFamily="18" charset="2"/>
              </a:rPr>
              <a:t>TSP-OPT:</a:t>
            </a:r>
            <a:r>
              <a:rPr lang="en-US" sz="1800">
                <a:sym typeface="Symbol" pitchFamily="18" charset="2"/>
              </a:rPr>
              <a:t> given a distance matrix, find the shortest TSP tour.</a:t>
            </a:r>
            <a:br>
              <a:rPr lang="en-US" sz="1800">
                <a:sym typeface="Symbol" pitchFamily="18" charset="2"/>
              </a:rPr>
            </a:br>
            <a:r>
              <a:rPr lang="en-US" sz="1800">
                <a:sym typeface="Symbol" pitchFamily="18" charset="2"/>
              </a:rPr>
              <a:t>Show that if TSP can be solved in polynomial time, then so can TSP-OPT.</a:t>
            </a:r>
          </a:p>
          <a:p>
            <a:pPr marL="376238" indent="-366713" algn="l" defTabSz="1433513">
              <a:lnSpc>
                <a:spcPct val="90000"/>
              </a:lnSpc>
              <a:spcBef>
                <a:spcPct val="20000"/>
              </a:spcBef>
              <a:buFontTx/>
              <a:buAutoNum type="arabicPeriod" startAt="2"/>
            </a:pPr>
            <a:endParaRPr lang="en-US" sz="1800">
              <a:sym typeface="Symbol" pitchFamily="18" charset="2"/>
            </a:endParaRPr>
          </a:p>
          <a:p>
            <a:pPr marL="376238" indent="-366713" algn="l" defTabSz="1433513">
              <a:lnSpc>
                <a:spcPct val="90000"/>
              </a:lnSpc>
              <a:spcBef>
                <a:spcPct val="20000"/>
              </a:spcBef>
              <a:buFontTx/>
              <a:buAutoNum type="arabicPeriod" startAt="2"/>
            </a:pPr>
            <a:r>
              <a:rPr lang="en-US" sz="1800" b="1">
                <a:sym typeface="Symbol" pitchFamily="18" charset="2"/>
              </a:rPr>
              <a:t>Search versus Decision:</a:t>
            </a:r>
            <a:r>
              <a:rPr lang="en-US" sz="1800">
                <a:sym typeface="Symbol" pitchFamily="18" charset="2"/>
              </a:rPr>
              <a:t> </a:t>
            </a:r>
            <a:br>
              <a:rPr lang="en-US" sz="1800">
                <a:sym typeface="Symbol" pitchFamily="18" charset="2"/>
              </a:rPr>
            </a:br>
            <a:r>
              <a:rPr lang="en-US" sz="1800">
                <a:sym typeface="Symbol" pitchFamily="18" charset="2"/>
              </a:rPr>
              <a:t>Suppose you have an algorithm that runs in polynomial time and answers whether a given graph has a Hamiltonian cycle. Show that you can use such an algorithm as a sub-routine to develop a polynomial time algorithm that returns the actual Hamiltonian cycle if there exists one.</a:t>
            </a:r>
          </a:p>
          <a:p>
            <a:pPr marL="376238" indent="-366713" algn="l" defTabSz="1433513">
              <a:lnSpc>
                <a:spcPct val="90000"/>
              </a:lnSpc>
              <a:spcBef>
                <a:spcPct val="20000"/>
              </a:spcBef>
              <a:buFontTx/>
              <a:buAutoNum type="arabicPeriod" startAt="2"/>
            </a:pPr>
            <a:endParaRPr lang="en-US" sz="1800">
              <a:sym typeface="Symbol" pitchFamily="18" charset="2"/>
            </a:endParaRPr>
          </a:p>
          <a:p>
            <a:pPr marL="376238" indent="-366713" algn="l" defTabSz="1433513">
              <a:lnSpc>
                <a:spcPct val="90000"/>
              </a:lnSpc>
              <a:spcBef>
                <a:spcPct val="20000"/>
              </a:spcBef>
              <a:buFontTx/>
              <a:buAutoNum type="arabicPeriod" startAt="2"/>
            </a:pPr>
            <a:r>
              <a:rPr lang="en-US" sz="1800" b="1">
                <a:sym typeface="Symbol" pitchFamily="18" charset="2"/>
              </a:rPr>
              <a:t>Hamiltonian Path Problem:</a:t>
            </a:r>
            <a:r>
              <a:rPr lang="en-US" sz="1800">
                <a:sym typeface="Symbol" pitchFamily="18" charset="2"/>
              </a:rPr>
              <a:t>  Given a graph G = (V, E), does it contain a simple spanning path, i.e., a path that visits every node exactly once? Such a path consists of </a:t>
            </a:r>
            <a:br>
              <a:rPr lang="en-US" sz="1800">
                <a:sym typeface="Symbol" pitchFamily="18" charset="2"/>
              </a:rPr>
            </a:br>
            <a:r>
              <a:rPr lang="en-US" sz="1800">
                <a:sym typeface="Symbol" pitchFamily="18" charset="2"/>
              </a:rPr>
              <a:t>|V| –1 edges; it can start at any node and can end at any other node of G.</a:t>
            </a:r>
            <a:br>
              <a:rPr lang="en-US" sz="1800">
                <a:sym typeface="Symbol" pitchFamily="18" charset="2"/>
              </a:rPr>
            </a:br>
            <a:r>
              <a:rPr lang="en-US" sz="1800">
                <a:sym typeface="Symbol" pitchFamily="18" charset="2"/>
              </a:rPr>
              <a:t>Show that the Hamiltonian Path Problem is NP-complete.  </a:t>
            </a:r>
            <a:br>
              <a:rPr lang="en-US" sz="1800">
                <a:sym typeface="Symbol" pitchFamily="18" charset="2"/>
              </a:rPr>
            </a:br>
            <a:r>
              <a:rPr lang="en-US" sz="1800">
                <a:solidFill>
                  <a:srgbClr val="CC0000"/>
                </a:solidFill>
                <a:sym typeface="Symbol" pitchFamily="18" charset="2"/>
              </a:rPr>
              <a:t>[Hint: reduce from the Hamiltonian Cycle Problem.]</a:t>
            </a:r>
          </a:p>
          <a:p>
            <a:pPr marL="376238" indent="-366713" algn="l" defTabSz="1433513">
              <a:lnSpc>
                <a:spcPct val="90000"/>
              </a:lnSpc>
              <a:spcBef>
                <a:spcPct val="20000"/>
              </a:spcBef>
              <a:buFontTx/>
              <a:buAutoNum type="arabicPeriod" startAt="2"/>
            </a:pPr>
            <a:endParaRPr lang="en-US" sz="1800">
              <a:solidFill>
                <a:srgbClr val="CC0000"/>
              </a:solidFill>
              <a:sym typeface="Symbol" pitchFamily="18" charset="2"/>
            </a:endParaRPr>
          </a:p>
          <a:p>
            <a:pPr marL="376238" indent="-366713" algn="l" defTabSz="1433513">
              <a:lnSpc>
                <a:spcPct val="90000"/>
              </a:lnSpc>
              <a:spcBef>
                <a:spcPct val="20000"/>
              </a:spcBef>
              <a:buFontTx/>
              <a:buAutoNum type="arabicPeriod" startAt="2"/>
            </a:pPr>
            <a:r>
              <a:rPr lang="en-US" sz="1800" b="1">
                <a:sym typeface="Symbol" pitchFamily="18" charset="2"/>
              </a:rPr>
              <a:t>Hamiltonian Path in a DAG:</a:t>
            </a:r>
            <a:r>
              <a:rPr lang="en-US" sz="1800">
                <a:sym typeface="Symbol" pitchFamily="18" charset="2"/>
              </a:rPr>
              <a:t>  Describe a polynomial-time algorithm that finds whether a given DAG contains a (directed) Hamiltonian path.</a:t>
            </a:r>
            <a:br>
              <a:rPr lang="en-US" sz="1800">
                <a:sym typeface="Symbol" pitchFamily="18" charset="2"/>
              </a:rPr>
            </a:br>
            <a:endParaRPr lang="en-US" sz="1800">
              <a:sym typeface="Symbol" pitchFamily="18" charset="2"/>
            </a:endParaRPr>
          </a:p>
          <a:p>
            <a:pPr marL="376238" indent="-366713" algn="l" defTabSz="1433513">
              <a:lnSpc>
                <a:spcPct val="90000"/>
              </a:lnSpc>
              <a:spcBef>
                <a:spcPct val="20000"/>
              </a:spcBef>
              <a:buFontTx/>
              <a:buAutoNum type="arabicPeriod" startAt="2"/>
            </a:pPr>
            <a:r>
              <a:rPr lang="en-US" sz="1800" b="1">
                <a:sym typeface="Symbol" pitchFamily="18" charset="2"/>
              </a:rPr>
              <a:t>K-Spanning Tree Problem:</a:t>
            </a:r>
            <a:r>
              <a:rPr lang="en-US" sz="1800">
                <a:sym typeface="Symbol" pitchFamily="18" charset="2"/>
              </a:rPr>
              <a:t>  Does a given undirected graph G = (V, E) have a spanning tree in which each node has degree  K?</a:t>
            </a:r>
            <a:br>
              <a:rPr lang="en-US" sz="1800">
                <a:sym typeface="Symbol" pitchFamily="18" charset="2"/>
              </a:rPr>
            </a:br>
            <a:r>
              <a:rPr lang="en-US" sz="1800">
                <a:sym typeface="Symbol" pitchFamily="18" charset="2"/>
              </a:rPr>
              <a:t>For any fixed K  2, show that the K-Spanning Tree Problem is NP-complete.</a:t>
            </a:r>
            <a:br>
              <a:rPr lang="en-US" sz="1800">
                <a:sym typeface="Symbol" pitchFamily="18" charset="2"/>
              </a:rPr>
            </a:br>
            <a:r>
              <a:rPr lang="en-US" sz="1800">
                <a:solidFill>
                  <a:srgbClr val="CC0000"/>
                </a:solidFill>
                <a:sym typeface="Symbol" pitchFamily="18" charset="2"/>
              </a:rPr>
              <a:t>[Hint: start with K=2 and consider the relationship with the Hamiltonian Path Problem.]</a:t>
            </a:r>
          </a:p>
        </p:txBody>
      </p:sp>
      <p:sp>
        <p:nvSpPr>
          <p:cNvPr id="2" name="Slide Number Placeholder 1"/>
          <p:cNvSpPr>
            <a:spLocks noGrp="1"/>
          </p:cNvSpPr>
          <p:nvPr>
            <p:ph type="sldNum" sz="quarter" idx="12"/>
          </p:nvPr>
        </p:nvSpPr>
        <p:spPr/>
        <p:txBody>
          <a:bodyPr/>
          <a:lstStyle/>
          <a:p>
            <a:fld id="{1C4CFD23-5E52-4163-B199-8514A2FC35ED}"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5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1741"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5"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1742"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1743"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7" name="Rectangle 5"/>
          <p:cNvSpPr>
            <a:spLocks noChangeArrowheads="1"/>
          </p:cNvSpPr>
          <p:nvPr/>
        </p:nvSpPr>
        <p:spPr bwMode="auto">
          <a:xfrm>
            <a:off x="228600" y="228600"/>
            <a:ext cx="87630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spcBef>
                <a:spcPct val="20000"/>
              </a:spcBef>
              <a:buFontTx/>
              <a:buAutoNum type="arabicPeriod" startAt="7"/>
            </a:pPr>
            <a:r>
              <a:rPr lang="en-US" sz="1800" b="1"/>
              <a:t>Proving NP-completeness by generalization:</a:t>
            </a:r>
            <a:r>
              <a:rPr lang="en-US" sz="1800"/>
              <a:t>  </a:t>
            </a:r>
            <a:br>
              <a:rPr lang="en-US" sz="1800"/>
            </a:br>
            <a:r>
              <a:rPr lang="en-US" sz="1800"/>
              <a:t>For each of the problems below, prove that it is NP-complete by showing that it is a </a:t>
            </a:r>
            <a:r>
              <a:rPr lang="en-US" sz="1800" b="1">
                <a:solidFill>
                  <a:srgbClr val="CC0000"/>
                </a:solidFill>
              </a:rPr>
              <a:t>generalization</a:t>
            </a:r>
            <a:r>
              <a:rPr lang="en-US" sz="1800"/>
              <a:t> of some NP-complete problem we have seen in these Slides.</a:t>
            </a:r>
            <a:br>
              <a:rPr lang="en-US" sz="1800"/>
            </a:br>
            <a:r>
              <a:rPr lang="en-US" sz="1800"/>
              <a:t/>
            </a:r>
            <a:br>
              <a:rPr lang="en-US" sz="1800"/>
            </a:br>
            <a:r>
              <a:rPr lang="en-US" sz="1800"/>
              <a:t>(a) </a:t>
            </a:r>
            <a:r>
              <a:rPr lang="en-US" sz="1800" b="1"/>
              <a:t>Subgraph Isomorphism:</a:t>
            </a:r>
            <a:r>
              <a:rPr lang="en-US" sz="1800"/>
              <a:t>  Given two undirected graphs G and H, is G a subgraph of </a:t>
            </a:r>
            <a:br>
              <a:rPr lang="en-US" sz="1800"/>
            </a:br>
            <a:r>
              <a:rPr lang="en-US" sz="1800"/>
              <a:t>     H? (that is, by deleting some vertices and edges of H we obtain a graph that is , up to </a:t>
            </a:r>
            <a:br>
              <a:rPr lang="en-US" sz="1800"/>
            </a:br>
            <a:r>
              <a:rPr lang="en-US" sz="1800"/>
              <a:t>     renaming of vertices, identical to G).</a:t>
            </a:r>
            <a:br>
              <a:rPr lang="en-US" sz="1800"/>
            </a:br>
            <a:r>
              <a:rPr lang="en-US" sz="1800"/>
              <a:t>(b) </a:t>
            </a:r>
            <a:r>
              <a:rPr lang="en-US" sz="1800" b="1"/>
              <a:t>Longest Path:</a:t>
            </a:r>
            <a:r>
              <a:rPr lang="en-US" sz="1800"/>
              <a:t> Given a graph G and an integer K, does G have a simple path of </a:t>
            </a:r>
            <a:br>
              <a:rPr lang="en-US" sz="1800"/>
            </a:br>
            <a:r>
              <a:rPr lang="en-US" sz="1800"/>
              <a:t>      length at least K?</a:t>
            </a:r>
            <a:br>
              <a:rPr lang="en-US" sz="1800"/>
            </a:br>
            <a:r>
              <a:rPr lang="en-US" sz="1800"/>
              <a:t>(c) </a:t>
            </a:r>
            <a:r>
              <a:rPr lang="en-US" sz="1800" b="1"/>
              <a:t>Dense Subgraph:</a:t>
            </a:r>
            <a:r>
              <a:rPr lang="en-US" sz="1800"/>
              <a:t> Given a graph G and two integers </a:t>
            </a:r>
            <a:r>
              <a:rPr lang="en-US" sz="1800">
                <a:latin typeface="Symbol" pitchFamily="18" charset="2"/>
              </a:rPr>
              <a:t>a</a:t>
            </a:r>
            <a:r>
              <a:rPr lang="en-US" sz="1800"/>
              <a:t> and </a:t>
            </a:r>
            <a:r>
              <a:rPr lang="en-US" sz="1800">
                <a:latin typeface="Symbol" pitchFamily="18" charset="2"/>
              </a:rPr>
              <a:t>b</a:t>
            </a:r>
            <a:r>
              <a:rPr lang="en-US" sz="1800"/>
              <a:t>, does G have a set of </a:t>
            </a:r>
            <a:r>
              <a:rPr lang="en-US" sz="1800">
                <a:latin typeface="Symbol" pitchFamily="18" charset="2"/>
              </a:rPr>
              <a:t>a</a:t>
            </a:r>
            <a:r>
              <a:rPr lang="en-US" sz="1800"/>
              <a:t> </a:t>
            </a:r>
            <a:br>
              <a:rPr lang="en-US" sz="1800"/>
            </a:br>
            <a:r>
              <a:rPr lang="en-US" sz="1800"/>
              <a:t>     vertices with at least </a:t>
            </a:r>
            <a:r>
              <a:rPr lang="en-US" sz="1800">
                <a:latin typeface="Symbol" pitchFamily="18" charset="2"/>
              </a:rPr>
              <a:t>b</a:t>
            </a:r>
            <a:r>
              <a:rPr lang="en-US" sz="1800"/>
              <a:t> edges between them?</a:t>
            </a:r>
            <a:br>
              <a:rPr lang="en-US" sz="1800"/>
            </a:br>
            <a:r>
              <a:rPr lang="en-US" sz="1800"/>
              <a:t>(d) </a:t>
            </a:r>
            <a:r>
              <a:rPr lang="en-US" sz="1800" b="1"/>
              <a:t>Sparse Subgraph:</a:t>
            </a:r>
            <a:r>
              <a:rPr lang="en-US" sz="1800"/>
              <a:t> Given a graph G and two integers </a:t>
            </a:r>
            <a:r>
              <a:rPr lang="en-US" sz="1800">
                <a:latin typeface="Symbol" pitchFamily="18" charset="2"/>
              </a:rPr>
              <a:t>a</a:t>
            </a:r>
            <a:r>
              <a:rPr lang="en-US" sz="1800"/>
              <a:t> and </a:t>
            </a:r>
            <a:r>
              <a:rPr lang="en-US" sz="1800">
                <a:latin typeface="Symbol" pitchFamily="18" charset="2"/>
              </a:rPr>
              <a:t>b</a:t>
            </a:r>
            <a:r>
              <a:rPr lang="en-US" sz="1800"/>
              <a:t>, does G have a set of </a:t>
            </a:r>
            <a:r>
              <a:rPr lang="en-US" sz="1800">
                <a:latin typeface="Symbol" pitchFamily="18" charset="2"/>
              </a:rPr>
              <a:t>a</a:t>
            </a:r>
            <a:r>
              <a:rPr lang="en-US" sz="1800"/>
              <a:t> </a:t>
            </a:r>
            <a:br>
              <a:rPr lang="en-US" sz="1800"/>
            </a:br>
            <a:r>
              <a:rPr lang="en-US" sz="1800"/>
              <a:t>      vertices with at most </a:t>
            </a:r>
            <a:r>
              <a:rPr lang="en-US" sz="1800">
                <a:latin typeface="Symbol" pitchFamily="18" charset="2"/>
              </a:rPr>
              <a:t>b</a:t>
            </a:r>
            <a:r>
              <a:rPr lang="en-US" sz="1800"/>
              <a:t> edges between them?</a:t>
            </a:r>
            <a:br>
              <a:rPr lang="en-US" sz="1800"/>
            </a:br>
            <a:r>
              <a:rPr lang="en-US" sz="1800"/>
              <a:t>(e) </a:t>
            </a:r>
            <a:r>
              <a:rPr lang="en-US" sz="1800" b="1"/>
              <a:t>Reliable Network:</a:t>
            </a:r>
            <a:r>
              <a:rPr lang="en-US" sz="1800"/>
              <a:t> We are given two n</a:t>
            </a:r>
            <a:r>
              <a:rPr lang="en-US" sz="1800">
                <a:sym typeface="Symbol" pitchFamily="18" charset="2"/>
              </a:rPr>
              <a:t></a:t>
            </a:r>
            <a:r>
              <a:rPr lang="en-US" sz="1800"/>
              <a:t>n matrices, a </a:t>
            </a:r>
            <a:r>
              <a:rPr lang="en-US" sz="1800" i="1"/>
              <a:t>distance</a:t>
            </a:r>
            <a:r>
              <a:rPr lang="en-US" sz="1800"/>
              <a:t> matrix D = (d</a:t>
            </a:r>
            <a:r>
              <a:rPr lang="en-US" sz="1800" baseline="-25000"/>
              <a:t>ij</a:t>
            </a:r>
            <a:r>
              <a:rPr lang="en-US" sz="1800"/>
              <a:t>) and a </a:t>
            </a:r>
            <a:br>
              <a:rPr lang="en-US" sz="1800"/>
            </a:br>
            <a:r>
              <a:rPr lang="en-US" sz="1800"/>
              <a:t>      </a:t>
            </a:r>
            <a:r>
              <a:rPr lang="en-US" sz="1800" i="1"/>
              <a:t>connectivity requirement</a:t>
            </a:r>
            <a:r>
              <a:rPr lang="en-US" sz="1800"/>
              <a:t> matrix R = (r</a:t>
            </a:r>
            <a:r>
              <a:rPr lang="en-US" sz="1800" baseline="-25000"/>
              <a:t>ij</a:t>
            </a:r>
            <a:r>
              <a:rPr lang="en-US" sz="1800"/>
              <a:t>), as well as a budget K. We must find a </a:t>
            </a:r>
            <a:br>
              <a:rPr lang="en-US" sz="1800"/>
            </a:br>
            <a:r>
              <a:rPr lang="en-US" sz="1800"/>
              <a:t>      graph G = (V, E), with V = {1,2, …, n} such that </a:t>
            </a:r>
            <a:br>
              <a:rPr lang="en-US" sz="1800"/>
            </a:br>
            <a:r>
              <a:rPr lang="en-US" sz="1800"/>
              <a:t>      (1) the total cost of all edges in G (sum of d</a:t>
            </a:r>
            <a:r>
              <a:rPr lang="en-US" sz="1800" baseline="-25000"/>
              <a:t>ij</a:t>
            </a:r>
            <a:r>
              <a:rPr lang="en-US" sz="1800"/>
              <a:t>, over all edges (i,j)</a:t>
            </a:r>
            <a:r>
              <a:rPr lang="en-US" sz="1800">
                <a:sym typeface="Symbol" pitchFamily="18" charset="2"/>
              </a:rPr>
              <a:t></a:t>
            </a:r>
            <a:r>
              <a:rPr lang="en-US" sz="1800"/>
              <a:t>E) is K or less, and </a:t>
            </a:r>
            <a:br>
              <a:rPr lang="en-US" sz="1800"/>
            </a:br>
            <a:r>
              <a:rPr lang="en-US" sz="1800"/>
              <a:t>      (2) between any two distinct vertices i and j there are at least  r</a:t>
            </a:r>
            <a:r>
              <a:rPr lang="en-US" sz="1800" baseline="-25000"/>
              <a:t>ij</a:t>
            </a:r>
            <a:r>
              <a:rPr lang="en-US" sz="1800"/>
              <a:t> vertex-disjoint paths. </a:t>
            </a:r>
            <a:br>
              <a:rPr lang="en-US" sz="1800"/>
            </a:br>
            <a:r>
              <a:rPr lang="en-US" sz="1800"/>
              <a:t>      </a:t>
            </a:r>
            <a:r>
              <a:rPr lang="en-US" sz="1800">
                <a:solidFill>
                  <a:srgbClr val="CC0000"/>
                </a:solidFill>
              </a:rPr>
              <a:t>[Hint: Suppose that all d</a:t>
            </a:r>
            <a:r>
              <a:rPr lang="en-US" sz="1800" baseline="-25000">
                <a:solidFill>
                  <a:srgbClr val="CC0000"/>
                </a:solidFill>
              </a:rPr>
              <a:t>ij</a:t>
            </a:r>
            <a:r>
              <a:rPr lang="en-US" sz="1800">
                <a:solidFill>
                  <a:srgbClr val="CC0000"/>
                </a:solidFill>
              </a:rPr>
              <a:t>’s are 1 or 2, K = n, and r</a:t>
            </a:r>
            <a:r>
              <a:rPr lang="en-US" sz="1800" baseline="-25000">
                <a:solidFill>
                  <a:srgbClr val="CC0000"/>
                </a:solidFill>
              </a:rPr>
              <a:t>ij</a:t>
            </a:r>
            <a:r>
              <a:rPr lang="en-US" sz="1800">
                <a:solidFill>
                  <a:srgbClr val="CC0000"/>
                </a:solidFill>
              </a:rPr>
              <a:t>’s are 2. Which well known </a:t>
            </a:r>
            <a:br>
              <a:rPr lang="en-US" sz="1800">
                <a:solidFill>
                  <a:srgbClr val="CC0000"/>
                </a:solidFill>
              </a:rPr>
            </a:br>
            <a:r>
              <a:rPr lang="en-US" sz="1800">
                <a:solidFill>
                  <a:srgbClr val="CC0000"/>
                </a:solidFill>
              </a:rPr>
              <a:t>      NP-complete problem is this?]</a:t>
            </a:r>
            <a:r>
              <a:rPr lang="en-US" sz="1800"/>
              <a:t> </a:t>
            </a:r>
          </a:p>
        </p:txBody>
      </p:sp>
      <p:sp>
        <p:nvSpPr>
          <p:cNvPr id="2" name="Slide Number Placeholder 1"/>
          <p:cNvSpPr>
            <a:spLocks noGrp="1"/>
          </p:cNvSpPr>
          <p:nvPr>
            <p:ph type="sldNum" sz="quarter" idx="12"/>
          </p:nvPr>
        </p:nvSpPr>
        <p:spPr/>
        <p:txBody>
          <a:bodyPr/>
          <a:lstStyle/>
          <a:p>
            <a:fld id="{1C4CFD23-5E52-4163-B199-8514A2FC35ED}"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Linear Programming</a:t>
            </a:r>
          </a:p>
        </p:txBody>
      </p:sp>
      <p:sp>
        <p:nvSpPr>
          <p:cNvPr id="91140" name="Text Box 4"/>
          <p:cNvSpPr txBox="1">
            <a:spLocks noChangeArrowheads="1"/>
          </p:cNvSpPr>
          <p:nvPr/>
        </p:nvSpPr>
        <p:spPr bwMode="auto">
          <a:xfrm>
            <a:off x="228600" y="838200"/>
            <a:ext cx="8778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Times New Roman" pitchFamily="18" charset="0"/>
              </a:defRPr>
            </a:lvl1pPr>
            <a:lvl2pPr marL="1023938" indent="-457200" algn="l" eaLnBrk="0" hangingPunct="0">
              <a:defRPr sz="2400">
                <a:solidFill>
                  <a:schemeClr val="tx1"/>
                </a:solidFill>
                <a:latin typeface="Times New Roman" pitchFamily="18" charset="0"/>
              </a:defRPr>
            </a:lvl2pPr>
            <a:lvl3pPr marL="1671638" indent="-457200" algn="l" eaLnBrk="0" hangingPunct="0">
              <a:defRPr sz="2400">
                <a:solidFill>
                  <a:schemeClr val="tx1"/>
                </a:solidFill>
                <a:latin typeface="Times New Roman" pitchFamily="18" charset="0"/>
              </a:defRPr>
            </a:lvl3pPr>
            <a:lvl4pPr marL="2319338" indent="-457200" algn="l" eaLnBrk="0" hangingPunct="0">
              <a:defRPr sz="2400">
                <a:solidFill>
                  <a:schemeClr val="tx1"/>
                </a:solidFill>
                <a:latin typeface="Times New Roman" pitchFamily="18" charset="0"/>
              </a:defRPr>
            </a:lvl4pPr>
            <a:lvl5pPr marL="2967038" indent="-457200" algn="l" eaLnBrk="0" hangingPunct="0">
              <a:defRPr sz="2400">
                <a:solidFill>
                  <a:schemeClr val="tx1"/>
                </a:solidFill>
                <a:latin typeface="Times New Roman" pitchFamily="18" charset="0"/>
              </a:defRPr>
            </a:lvl5pPr>
            <a:lvl6pPr marL="3424238" indent="-457200" eaLnBrk="0" fontAlgn="base" hangingPunct="0">
              <a:spcBef>
                <a:spcPct val="0"/>
              </a:spcBef>
              <a:spcAft>
                <a:spcPct val="0"/>
              </a:spcAft>
              <a:defRPr sz="2400">
                <a:solidFill>
                  <a:schemeClr val="tx1"/>
                </a:solidFill>
                <a:latin typeface="Times New Roman" pitchFamily="18" charset="0"/>
              </a:defRPr>
            </a:lvl6pPr>
            <a:lvl7pPr marL="3881438" indent="-457200" eaLnBrk="0" fontAlgn="base" hangingPunct="0">
              <a:spcBef>
                <a:spcPct val="0"/>
              </a:spcBef>
              <a:spcAft>
                <a:spcPct val="0"/>
              </a:spcAft>
              <a:defRPr sz="2400">
                <a:solidFill>
                  <a:schemeClr val="tx1"/>
                </a:solidFill>
                <a:latin typeface="Times New Roman" pitchFamily="18" charset="0"/>
              </a:defRPr>
            </a:lvl7pPr>
            <a:lvl8pPr marL="4338638" indent="-457200" eaLnBrk="0" fontAlgn="base" hangingPunct="0">
              <a:spcBef>
                <a:spcPct val="0"/>
              </a:spcBef>
              <a:spcAft>
                <a:spcPct val="0"/>
              </a:spcAft>
              <a:defRPr sz="2400">
                <a:solidFill>
                  <a:schemeClr val="tx1"/>
                </a:solidFill>
                <a:latin typeface="Times New Roman" pitchFamily="18" charset="0"/>
              </a:defRPr>
            </a:lvl8pPr>
            <a:lvl9pPr marL="4795838"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Given linearly constrained (in-)equalities &amp; a linear objective function on many variables with integer coefficients,  find </a:t>
            </a:r>
            <a:r>
              <a:rPr lang="en-US" sz="1800" b="1">
                <a:solidFill>
                  <a:srgbClr val="CC0000"/>
                </a:solidFill>
                <a:latin typeface="Arial" pitchFamily="34" charset="0"/>
              </a:rPr>
              <a:t>real</a:t>
            </a:r>
            <a:r>
              <a:rPr lang="en-US" sz="1800">
                <a:solidFill>
                  <a:schemeClr val="tx2"/>
                </a:solidFill>
                <a:latin typeface="Arial" pitchFamily="34" charset="0"/>
              </a:rPr>
              <a:t> values for the variables that </a:t>
            </a:r>
            <a:br>
              <a:rPr lang="en-US" sz="1800">
                <a:solidFill>
                  <a:schemeClr val="tx2"/>
                </a:solidFill>
                <a:latin typeface="Arial" pitchFamily="34" charset="0"/>
              </a:rPr>
            </a:br>
            <a:r>
              <a:rPr lang="en-US" sz="1800">
                <a:solidFill>
                  <a:schemeClr val="tx2"/>
                </a:solidFill>
                <a:latin typeface="Arial" pitchFamily="34" charset="0"/>
              </a:rPr>
              <a:t>satisfy the constraints and optimize the objective function. </a:t>
            </a:r>
          </a:p>
        </p:txBody>
      </p:sp>
      <p:graphicFrame>
        <p:nvGraphicFramePr>
          <p:cNvPr id="91148" name="Object 12"/>
          <p:cNvGraphicFramePr>
            <a:graphicFrameLocks noChangeAspect="1"/>
          </p:cNvGraphicFramePr>
          <p:nvPr/>
        </p:nvGraphicFramePr>
        <p:xfrm>
          <a:off x="2532063" y="2005013"/>
          <a:ext cx="3087687" cy="1673225"/>
        </p:xfrm>
        <a:graphic>
          <a:graphicData uri="http://schemas.openxmlformats.org/presentationml/2006/ole">
            <mc:AlternateContent xmlns:mc="http://schemas.openxmlformats.org/markup-compatibility/2006">
              <mc:Choice xmlns:v="urn:schemas-microsoft-com:vml" Requires="v">
                <p:oleObj spid="_x0000_s91213" name="Equation" r:id="rId3" imgW="1663560" imgH="901440" progId="Equation.3">
                  <p:embed/>
                </p:oleObj>
              </mc:Choice>
              <mc:Fallback>
                <p:oleObj name="Equation" r:id="rId3" imgW="1663560" imgH="9014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063" y="2005013"/>
                        <a:ext cx="3087687" cy="167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1" name="Text Box 15"/>
          <p:cNvSpPr txBox="1">
            <a:spLocks noChangeArrowheads="1"/>
          </p:cNvSpPr>
          <p:nvPr/>
        </p:nvSpPr>
        <p:spPr bwMode="auto">
          <a:xfrm>
            <a:off x="228600" y="4038600"/>
            <a:ext cx="8610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8913" indent="-188913"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35000"/>
              </a:lnSpc>
              <a:buFont typeface="Wingdings" pitchFamily="2" charset="2"/>
              <a:buChar char="§"/>
            </a:pPr>
            <a:r>
              <a:rPr lang="en-US" sz="1800">
                <a:solidFill>
                  <a:schemeClr val="tx2"/>
                </a:solidFill>
                <a:latin typeface="Arial" pitchFamily="34" charset="0"/>
              </a:rPr>
              <a:t>Computational Complexity of LP  = polynomial   </a:t>
            </a:r>
            <a:r>
              <a:rPr lang="en-US" sz="1800">
                <a:solidFill>
                  <a:schemeClr val="hlink"/>
                </a:solidFill>
                <a:latin typeface="Arial" pitchFamily="34" charset="0"/>
              </a:rPr>
              <a:t>[Leonid Khachyian 1979]</a:t>
            </a:r>
          </a:p>
          <a:p>
            <a:pPr eaLnBrk="1" hangingPunct="1">
              <a:lnSpc>
                <a:spcPct val="135000"/>
              </a:lnSpc>
            </a:pPr>
            <a:endParaRPr lang="en-US" sz="1800">
              <a:solidFill>
                <a:schemeClr val="tx2"/>
              </a:solidFill>
              <a:latin typeface="Arial" pitchFamily="34" charset="0"/>
            </a:endParaRPr>
          </a:p>
          <a:p>
            <a:pPr eaLnBrk="1" hangingPunct="1">
              <a:lnSpc>
                <a:spcPct val="135000"/>
              </a:lnSpc>
              <a:buFont typeface="Wingdings" pitchFamily="2" charset="2"/>
              <a:buChar char="§"/>
            </a:pPr>
            <a:r>
              <a:rPr lang="en-US" sz="1800">
                <a:solidFill>
                  <a:srgbClr val="CC0000"/>
                </a:solidFill>
                <a:latin typeface="Arial" pitchFamily="34" charset="0"/>
              </a:rPr>
              <a:t>LP is a versatile computational model for problem formulation.</a:t>
            </a:r>
            <a:br>
              <a:rPr lang="en-US" sz="1800">
                <a:solidFill>
                  <a:srgbClr val="CC0000"/>
                </a:solidFill>
                <a:latin typeface="Arial" pitchFamily="34" charset="0"/>
              </a:rPr>
            </a:br>
            <a:r>
              <a:rPr lang="en-US" sz="1800">
                <a:solidFill>
                  <a:schemeClr val="tx2"/>
                </a:solidFill>
                <a:latin typeface="Arial" pitchFamily="34" charset="0"/>
              </a:rPr>
              <a:t>Virtually all problems we have studied so far can be modeled as LP problems (with the exception of 0/1 Knapsack) and have polynomial time complexity, e.g.,</a:t>
            </a:r>
            <a:br>
              <a:rPr lang="en-US" sz="1800">
                <a:solidFill>
                  <a:schemeClr val="tx2"/>
                </a:solidFill>
                <a:latin typeface="Arial" pitchFamily="34" charset="0"/>
              </a:rPr>
            </a:br>
            <a:r>
              <a:rPr lang="en-US" sz="1800">
                <a:solidFill>
                  <a:schemeClr val="tx2"/>
                </a:solidFill>
                <a:latin typeface="Arial" pitchFamily="34" charset="0"/>
              </a:rPr>
              <a:t>	</a:t>
            </a:r>
            <a:r>
              <a:rPr lang="en-US" sz="1800">
                <a:solidFill>
                  <a:schemeClr val="hlink"/>
                </a:solidFill>
                <a:latin typeface="Arial" pitchFamily="34" charset="0"/>
              </a:rPr>
              <a:t>Max Flow, Min Cut, Shortest Paths, …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p:cTn id="7" dur="500" fill="hold"/>
                                        <p:tgtEl>
                                          <p:spTgt spid="91139"/>
                                        </p:tgtEl>
                                        <p:attrNameLst>
                                          <p:attrName>ppt_w</p:attrName>
                                        </p:attrNameLst>
                                      </p:cBhvr>
                                      <p:tavLst>
                                        <p:tav tm="0">
                                          <p:val>
                                            <p:fltVal val="0"/>
                                          </p:val>
                                        </p:tav>
                                        <p:tav tm="100000">
                                          <p:val>
                                            <p:strVal val="#ppt_w"/>
                                          </p:val>
                                        </p:tav>
                                      </p:tavLst>
                                    </p:anim>
                                    <p:anim calcmode="lin" valueType="num">
                                      <p:cBhvr>
                                        <p:cTn id="8" dur="500" fill="hold"/>
                                        <p:tgtEl>
                                          <p:spTgt spid="91139"/>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wipe(up)">
                                      <p:cBhvr>
                                        <p:cTn id="12" dur="500"/>
                                        <p:tgtEl>
                                          <p:spTgt spid="91140"/>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91148"/>
                                        </p:tgtEl>
                                        <p:attrNameLst>
                                          <p:attrName>style.visibility</p:attrName>
                                        </p:attrNameLst>
                                      </p:cBhvr>
                                      <p:to>
                                        <p:strVal val="visible"/>
                                      </p:to>
                                    </p:set>
                                    <p:animEffect transition="in" filter="wipe(up)">
                                      <p:cBhvr>
                                        <p:cTn id="16" dur="500"/>
                                        <p:tgtEl>
                                          <p:spTgt spid="91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1151">
                                            <p:txEl>
                                              <p:pRg st="0" end="0"/>
                                            </p:txEl>
                                          </p:spTgt>
                                        </p:tgtEl>
                                        <p:attrNameLst>
                                          <p:attrName>style.visibility</p:attrName>
                                        </p:attrNameLst>
                                      </p:cBhvr>
                                      <p:to>
                                        <p:strVal val="visible"/>
                                      </p:to>
                                    </p:set>
                                    <p:animEffect transition="in" filter="wipe(left)">
                                      <p:cBhvr>
                                        <p:cTn id="21" dur="500"/>
                                        <p:tgtEl>
                                          <p:spTgt spid="9115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1151">
                                            <p:txEl>
                                              <p:pRg st="2" end="2"/>
                                            </p:txEl>
                                          </p:spTgt>
                                        </p:tgtEl>
                                        <p:attrNameLst>
                                          <p:attrName>style.visibility</p:attrName>
                                        </p:attrNameLst>
                                      </p:cBhvr>
                                      <p:to>
                                        <p:strVal val="visible"/>
                                      </p:to>
                                    </p:set>
                                    <p:animEffect transition="in" filter="wipe(left)">
                                      <p:cBhvr>
                                        <p:cTn id="26" dur="500"/>
                                        <p:tgtEl>
                                          <p:spTgt spid="911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nimBg="1" autoUpdateAnimBg="0"/>
      <p:bldP spid="91140" grpId="0" autoUpdateAnimBg="0"/>
      <p:bldP spid="9115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2765"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79"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2766"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2767"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1" name="Rectangle 5"/>
          <p:cNvSpPr>
            <a:spLocks noChangeArrowheads="1"/>
          </p:cNvSpPr>
          <p:nvPr/>
        </p:nvSpPr>
        <p:spPr bwMode="auto">
          <a:xfrm>
            <a:off x="228600" y="228600"/>
            <a:ext cx="8763000"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spcBef>
                <a:spcPct val="20000"/>
              </a:spcBef>
              <a:buFontTx/>
              <a:buAutoNum type="arabicPeriod" startAt="8"/>
            </a:pPr>
            <a:r>
              <a:rPr lang="en-US" sz="1800" b="1"/>
              <a:t>In P or NP-complete?</a:t>
            </a:r>
            <a:r>
              <a:rPr lang="en-US" sz="1800"/>
              <a:t>  </a:t>
            </a:r>
            <a:br>
              <a:rPr lang="en-US" sz="1800"/>
            </a:br>
            <a:r>
              <a:rPr lang="en-US" sz="1800"/>
              <a:t>Determine which of the following problems are NP-complete and which are solvable in polynomial time. In each problem you are given an undirected graph G = (V, E) and:</a:t>
            </a:r>
            <a:br>
              <a:rPr lang="en-US" sz="1800"/>
            </a:br>
            <a:r>
              <a:rPr lang="en-US" sz="1800"/>
              <a:t/>
            </a:r>
            <a:br>
              <a:rPr lang="en-US" sz="1800"/>
            </a:br>
            <a:r>
              <a:rPr lang="en-US" sz="1800"/>
              <a:t>(a) A set of nodes L </a:t>
            </a:r>
            <a:r>
              <a:rPr lang="en-US" sz="1800">
                <a:sym typeface="Symbol" pitchFamily="18" charset="2"/>
              </a:rPr>
              <a:t> </a:t>
            </a:r>
            <a:r>
              <a:rPr lang="en-US" sz="1800"/>
              <a:t>V, and you must find a spanning tree such that its set of leaves </a:t>
            </a:r>
            <a:br>
              <a:rPr lang="en-US" sz="1800"/>
            </a:br>
            <a:r>
              <a:rPr lang="en-US" sz="1800"/>
              <a:t>      includes the set L.</a:t>
            </a:r>
            <a:br>
              <a:rPr lang="en-US" sz="1800"/>
            </a:br>
            <a:r>
              <a:rPr lang="en-US" sz="1800"/>
              <a:t>(b) A set of nodes L </a:t>
            </a:r>
            <a:r>
              <a:rPr lang="en-US" sz="1800">
                <a:sym typeface="Symbol" pitchFamily="18" charset="2"/>
              </a:rPr>
              <a:t> </a:t>
            </a:r>
            <a:r>
              <a:rPr lang="en-US" sz="1800"/>
              <a:t>V, and you must find a spanning tree such that its set of leaves </a:t>
            </a:r>
            <a:br>
              <a:rPr lang="en-US" sz="1800"/>
            </a:br>
            <a:r>
              <a:rPr lang="en-US" sz="1800"/>
              <a:t>      is precisely the set L. </a:t>
            </a:r>
            <a:br>
              <a:rPr lang="en-US" sz="1800"/>
            </a:br>
            <a:r>
              <a:rPr lang="en-US" sz="1800"/>
              <a:t>(c) A set of nodes L </a:t>
            </a:r>
            <a:r>
              <a:rPr lang="en-US" sz="1800">
                <a:sym typeface="Symbol" pitchFamily="18" charset="2"/>
              </a:rPr>
              <a:t> </a:t>
            </a:r>
            <a:r>
              <a:rPr lang="en-US" sz="1800"/>
              <a:t>V, and you must find a spanning tree such that its set of leaves </a:t>
            </a:r>
            <a:br>
              <a:rPr lang="en-US" sz="1800"/>
            </a:br>
            <a:r>
              <a:rPr lang="en-US" sz="1800"/>
              <a:t>      is included in the set L. </a:t>
            </a:r>
            <a:br>
              <a:rPr lang="en-US" sz="1800"/>
            </a:br>
            <a:r>
              <a:rPr lang="en-US" sz="1800"/>
              <a:t>(d) An integer K, and you must find a spanning tree with K or fewer leaves.</a:t>
            </a:r>
            <a:br>
              <a:rPr lang="en-US" sz="1800"/>
            </a:br>
            <a:r>
              <a:rPr lang="en-US" sz="1800"/>
              <a:t>(e) An integer K, and you must find a spanning tree with K or more leaves. </a:t>
            </a:r>
            <a:br>
              <a:rPr lang="en-US" sz="1800"/>
            </a:br>
            <a:r>
              <a:rPr lang="en-US" sz="1800"/>
              <a:t>(f) An integer K, and you must find a spanning tree with exactly K leaves. </a:t>
            </a:r>
            <a:br>
              <a:rPr lang="en-US" sz="1800"/>
            </a:br>
            <a:r>
              <a:rPr lang="en-US" sz="1800"/>
              <a:t/>
            </a:r>
            <a:br>
              <a:rPr lang="en-US" sz="1800"/>
            </a:br>
            <a:r>
              <a:rPr lang="en-US" sz="1800">
                <a:solidFill>
                  <a:srgbClr val="CC0000"/>
                </a:solidFill>
              </a:rPr>
              <a:t>[Hint: All the NP-completeness proofs are by generalization, except for one.]</a:t>
            </a:r>
            <a:r>
              <a:rPr lang="en-US" sz="1800"/>
              <a:t> </a:t>
            </a:r>
          </a:p>
          <a:p>
            <a:pPr marL="376238" indent="-366713" algn="l" defTabSz="1433513">
              <a:spcBef>
                <a:spcPct val="20000"/>
              </a:spcBef>
              <a:buFontTx/>
              <a:buAutoNum type="arabicPeriod" startAt="8"/>
            </a:pPr>
            <a:endParaRPr lang="en-US" sz="1800"/>
          </a:p>
          <a:p>
            <a:pPr marL="376238" indent="-366713" algn="l" defTabSz="1433513">
              <a:spcBef>
                <a:spcPct val="20000"/>
              </a:spcBef>
              <a:buFontTx/>
              <a:buAutoNum type="arabicPeriod" startAt="8"/>
            </a:pPr>
            <a:r>
              <a:rPr lang="en-US" sz="1800" b="1"/>
              <a:t>Integer Linear Programming:</a:t>
            </a:r>
            <a:r>
              <a:rPr lang="en-US" sz="1800"/>
              <a:t>  We have already shown that ILP is NP-hard by a reduction from 3SAT. To complete the proof that ILP is NP-complete, show that ILP is in NP. </a:t>
            </a:r>
            <a:r>
              <a:rPr lang="en-US" sz="1800">
                <a:solidFill>
                  <a:srgbClr val="CC0000"/>
                </a:solidFill>
              </a:rPr>
              <a:t>[Hint: Be careful! Given an instance of ILP feasibility, you must show that if it has a feasible solution, then it must have one that is only polynomially long in the length of the input instance, and hence, it can be written down in polynomial time.]</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7"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296" name="Equation" r:id="rId3" imgW="114120" imgH="215640" progId="Equation.3">
                  <p:embed/>
                </p:oleObj>
              </mc:Choice>
              <mc:Fallback>
                <p:oleObj name="Equation"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297"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298" name="Equation" r:id="rId6" imgW="114120" imgH="215640" progId="Equation.3">
                  <p:embed/>
                </p:oleObj>
              </mc:Choice>
              <mc:Fallback>
                <p:oleObj name="Equation" r:id="rId6"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Rectangle 6"/>
          <p:cNvSpPr>
            <a:spLocks noChangeArrowheads="1"/>
          </p:cNvSpPr>
          <p:nvPr/>
        </p:nvSpPr>
        <p:spPr bwMode="auto">
          <a:xfrm>
            <a:off x="228600" y="228600"/>
            <a:ext cx="8763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defTabSz="1433513">
              <a:lnSpc>
                <a:spcPct val="95000"/>
              </a:lnSpc>
              <a:spcBef>
                <a:spcPct val="20000"/>
              </a:spcBef>
              <a:buFontTx/>
              <a:buAutoNum type="arabicPeriod" startAt="10"/>
            </a:pPr>
            <a:r>
              <a:rPr lang="en-US" sz="1800" b="1"/>
              <a:t>2SAT:</a:t>
            </a:r>
            <a:r>
              <a:rPr lang="en-US" sz="1800"/>
              <a:t>   Complete the details of the proof that 2SAT </a:t>
            </a:r>
            <a:r>
              <a:rPr lang="en-US" sz="1800">
                <a:sym typeface="Symbol" pitchFamily="18" charset="2"/>
              </a:rPr>
              <a:t></a:t>
            </a:r>
            <a:r>
              <a:rPr lang="en-US" sz="1800"/>
              <a:t> P. In fact, show that 2SAT can be solved in linear time. </a:t>
            </a:r>
            <a:br>
              <a:rPr lang="en-US" sz="1800"/>
            </a:br>
            <a:endParaRPr lang="en-US" sz="1800"/>
          </a:p>
          <a:p>
            <a:pPr marL="457200" indent="-457200" algn="l" defTabSz="1433513">
              <a:lnSpc>
                <a:spcPct val="95000"/>
              </a:lnSpc>
              <a:spcBef>
                <a:spcPct val="20000"/>
              </a:spcBef>
              <a:buFontTx/>
              <a:buAutoNum type="arabicPeriod" startAt="10"/>
            </a:pPr>
            <a:r>
              <a:rPr lang="en-US" sz="1800" b="1"/>
              <a:t>Tautologies:</a:t>
            </a:r>
            <a:r>
              <a:rPr lang="en-US" sz="1800"/>
              <a:t>  Determine whether a given Boolean formula is a tautology. </a:t>
            </a:r>
            <a:br>
              <a:rPr lang="en-US" sz="1800"/>
            </a:br>
            <a:r>
              <a:rPr lang="en-US" sz="1800"/>
              <a:t>Show that this problem is co-NP-complete (i.e, is in co-NP and is NP-hard).</a:t>
            </a:r>
            <a:br>
              <a:rPr lang="en-US" sz="1800"/>
            </a:br>
            <a:endParaRPr lang="en-US" sz="1800"/>
          </a:p>
          <a:p>
            <a:pPr marL="457200" indent="-457200" algn="l" defTabSz="1433513">
              <a:lnSpc>
                <a:spcPct val="95000"/>
              </a:lnSpc>
              <a:spcBef>
                <a:spcPct val="20000"/>
              </a:spcBef>
              <a:buFontTx/>
              <a:buAutoNum type="arabicPeriod" startAt="10"/>
            </a:pPr>
            <a:r>
              <a:rPr lang="en-US" sz="1800" b="1"/>
              <a:t>Max2SAT:</a:t>
            </a:r>
            <a:r>
              <a:rPr lang="en-US" sz="1800"/>
              <a:t>   Given a 2SAT formula </a:t>
            </a:r>
            <a:r>
              <a:rPr lang="en-US" sz="1800">
                <a:sym typeface="Symbol" pitchFamily="18" charset="2"/>
              </a:rPr>
              <a:t></a:t>
            </a:r>
            <a:r>
              <a:rPr lang="en-US" sz="1800"/>
              <a:t> and an integer K, is there a truth assignment that satisfies at least K clauses of </a:t>
            </a:r>
            <a:r>
              <a:rPr lang="en-US" sz="1800">
                <a:sym typeface="Symbol" pitchFamily="18" charset="2"/>
              </a:rPr>
              <a:t> ?   </a:t>
            </a:r>
            <a:br>
              <a:rPr lang="en-US" sz="1800">
                <a:sym typeface="Symbol" pitchFamily="18" charset="2"/>
              </a:rPr>
            </a:br>
            <a:r>
              <a:rPr lang="en-US" sz="1800">
                <a:sym typeface="Symbol" pitchFamily="18" charset="2"/>
              </a:rPr>
              <a:t/>
            </a:r>
            <a:br>
              <a:rPr lang="en-US" sz="1800">
                <a:sym typeface="Symbol" pitchFamily="18" charset="2"/>
              </a:rPr>
            </a:br>
            <a:r>
              <a:rPr lang="en-US" sz="1800">
                <a:solidFill>
                  <a:schemeClr val="hlink"/>
                </a:solidFill>
                <a:sym typeface="Symbol" pitchFamily="18" charset="2"/>
              </a:rPr>
              <a:t>Consider the following 10 clauses:</a:t>
            </a:r>
            <a:br>
              <a:rPr lang="en-US" sz="1800">
                <a:solidFill>
                  <a:schemeClr val="hlink"/>
                </a:solidFill>
                <a:sym typeface="Symbol" pitchFamily="18" charset="2"/>
              </a:rPr>
            </a:br>
            <a:r>
              <a:rPr lang="en-US" sz="1800">
                <a:solidFill>
                  <a:schemeClr val="hlink"/>
                </a:solidFill>
                <a:sym typeface="Symbol" pitchFamily="18" charset="2"/>
              </a:rPr>
              <a:t>(x) , (y), (z), (w), (x  y), (y  z), (z  x), (x  w), (y  w), (z  w).</a:t>
            </a:r>
            <a:r>
              <a:rPr lang="en-US" sz="1800">
                <a:sym typeface="Symbol" pitchFamily="18" charset="2"/>
              </a:rPr>
              <a:t/>
            </a:r>
            <a:br>
              <a:rPr lang="en-US" sz="1800">
                <a:sym typeface="Symbol" pitchFamily="18" charset="2"/>
              </a:rPr>
            </a:br>
            <a:r>
              <a:rPr lang="en-US" sz="1800">
                <a:sym typeface="Symbol" pitchFamily="18" charset="2"/>
              </a:rPr>
              <a:t/>
            </a:r>
            <a:br>
              <a:rPr lang="en-US" sz="1800">
                <a:sym typeface="Symbol" pitchFamily="18" charset="2"/>
              </a:rPr>
            </a:br>
            <a:r>
              <a:rPr lang="en-US" sz="1800">
                <a:sym typeface="Symbol" pitchFamily="18" charset="2"/>
              </a:rPr>
              <a:t>(a)  Show that if (x  y  z) is true, then at least 7 of these 10 clauses can be satisfied.</a:t>
            </a:r>
            <a:br>
              <a:rPr lang="en-US" sz="1800">
                <a:sym typeface="Symbol" pitchFamily="18" charset="2"/>
              </a:rPr>
            </a:br>
            <a:r>
              <a:rPr lang="en-US" sz="1800">
                <a:sym typeface="Symbol" pitchFamily="18" charset="2"/>
              </a:rPr>
              <a:t>(b)  Show that if  (x  y  z) is false, then at most 6 of these 10 clauses can be satisfied.</a:t>
            </a:r>
            <a:br>
              <a:rPr lang="en-US" sz="1800">
                <a:sym typeface="Symbol" pitchFamily="18" charset="2"/>
              </a:rPr>
            </a:br>
            <a:r>
              <a:rPr lang="en-US" sz="1800">
                <a:sym typeface="Symbol" pitchFamily="18" charset="2"/>
              </a:rPr>
              <a:t>(c)  Use (a) and (b) and a reduction from 3SAT to show that Max2SAT is NP-complete.</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5053"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7"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5054"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68"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65055"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69" name="Rectangle 5"/>
          <p:cNvSpPr>
            <a:spLocks noChangeArrowheads="1"/>
          </p:cNvSpPr>
          <p:nvPr/>
        </p:nvSpPr>
        <p:spPr bwMode="auto">
          <a:xfrm>
            <a:off x="228600" y="147638"/>
            <a:ext cx="8763000"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76238" algn="l" defTabSz="1433513">
              <a:lnSpc>
                <a:spcPct val="95000"/>
              </a:lnSpc>
              <a:spcBef>
                <a:spcPct val="20000"/>
              </a:spcBef>
              <a:buFontTx/>
              <a:buAutoNum type="arabicPeriod" startAt="13"/>
            </a:pPr>
            <a:r>
              <a:rPr lang="en-US" sz="1800" b="1">
                <a:sym typeface="Symbol" pitchFamily="18" charset="2"/>
              </a:rPr>
              <a:t>Boolean-SAT, CNF-SAT &amp; DNF-SAT: </a:t>
            </a:r>
            <a:br>
              <a:rPr lang="en-US" sz="1800" b="1">
                <a:sym typeface="Symbol" pitchFamily="18" charset="2"/>
              </a:rPr>
            </a:br>
            <a:r>
              <a:rPr lang="en-US" sz="1800">
                <a:sym typeface="Symbol" pitchFamily="18" charset="2"/>
              </a:rPr>
              <a:t>A boolean formula is in CNF (conjunctive normal form) if it is the conjunction () of a number of clauses, where each clause is the disjunction () of some literals.</a:t>
            </a:r>
            <a:br>
              <a:rPr lang="en-US" sz="1800">
                <a:sym typeface="Symbol" pitchFamily="18" charset="2"/>
              </a:rPr>
            </a:br>
            <a:r>
              <a:rPr lang="en-US" sz="1800">
                <a:sym typeface="Symbol" pitchFamily="18" charset="2"/>
              </a:rPr>
              <a:t>A boolean formula is in DNF (disjunctive normal form) if it is the disjunction () of a number of clauses, where each clause is the conjunction () of some literals.</a:t>
            </a:r>
            <a:br>
              <a:rPr lang="en-US" sz="1800">
                <a:sym typeface="Symbol" pitchFamily="18" charset="2"/>
              </a:rPr>
            </a:br>
            <a:r>
              <a:rPr lang="en-US" sz="1800">
                <a:sym typeface="Symbol" pitchFamily="18" charset="2"/>
              </a:rPr>
              <a:t>(a)  Show a polynomial-time reduction from Boolean-SAT to CNF-SAT that takes any  </a:t>
            </a:r>
            <a:br>
              <a:rPr lang="en-US" sz="1800">
                <a:sym typeface="Symbol" pitchFamily="18" charset="2"/>
              </a:rPr>
            </a:br>
            <a:r>
              <a:rPr lang="en-US" sz="1800">
                <a:sym typeface="Symbol" pitchFamily="18" charset="2"/>
              </a:rPr>
              <a:t>       boolean-formula </a:t>
            </a:r>
            <a:r>
              <a:rPr lang="en-US" sz="1800">
                <a:latin typeface="Symbol" pitchFamily="18" charset="2"/>
                <a:sym typeface="Symbol" pitchFamily="18" charset="2"/>
              </a:rPr>
              <a:t>F</a:t>
            </a:r>
            <a:r>
              <a:rPr lang="en-US" sz="1800">
                <a:sym typeface="Symbol" pitchFamily="18" charset="2"/>
              </a:rPr>
              <a:t> and converts it to a CNF-formula </a:t>
            </a:r>
            <a:r>
              <a:rPr lang="en-US" sz="1800">
                <a:latin typeface="Symbol" pitchFamily="18" charset="2"/>
                <a:sym typeface="Symbol" pitchFamily="18" charset="2"/>
              </a:rPr>
              <a:t>Y</a:t>
            </a:r>
            <a:r>
              <a:rPr lang="en-US" sz="1800">
                <a:sym typeface="Symbol" pitchFamily="18" charset="2"/>
              </a:rPr>
              <a:t>  (with possible additional </a:t>
            </a:r>
            <a:br>
              <a:rPr lang="en-US" sz="1800">
                <a:sym typeface="Symbol" pitchFamily="18" charset="2"/>
              </a:rPr>
            </a:br>
            <a:r>
              <a:rPr lang="en-US" sz="1800">
                <a:sym typeface="Symbol" pitchFamily="18" charset="2"/>
              </a:rPr>
              <a:t>       variables) such that </a:t>
            </a:r>
            <a:r>
              <a:rPr lang="en-US" sz="1800">
                <a:latin typeface="Symbol" pitchFamily="18" charset="2"/>
                <a:sym typeface="Symbol" pitchFamily="18" charset="2"/>
              </a:rPr>
              <a:t>F</a:t>
            </a:r>
            <a:r>
              <a:rPr lang="en-US" sz="1800">
                <a:sym typeface="Symbol" pitchFamily="18" charset="2"/>
              </a:rPr>
              <a:t> is satisfiable if and only if </a:t>
            </a:r>
            <a:r>
              <a:rPr lang="en-US" sz="1800">
                <a:latin typeface="Symbol" pitchFamily="18" charset="2"/>
                <a:sym typeface="Symbol" pitchFamily="18" charset="2"/>
              </a:rPr>
              <a:t>Y</a:t>
            </a:r>
            <a:r>
              <a:rPr lang="en-US" sz="1800">
                <a:sym typeface="Symbol" pitchFamily="18" charset="2"/>
              </a:rPr>
              <a:t> is satisfiable.  </a:t>
            </a:r>
            <a:r>
              <a:rPr lang="en-US" sz="1600">
                <a:solidFill>
                  <a:srgbClr val="CC0000"/>
                </a:solidFill>
                <a:sym typeface="Symbol" pitchFamily="18" charset="2"/>
              </a:rPr>
              <a:t>[Hint: start with </a:t>
            </a:r>
            <a:br>
              <a:rPr lang="en-US" sz="1600">
                <a:solidFill>
                  <a:srgbClr val="CC0000"/>
                </a:solidFill>
                <a:sym typeface="Symbol" pitchFamily="18" charset="2"/>
              </a:rPr>
            </a:br>
            <a:r>
              <a:rPr lang="en-US" sz="1600">
                <a:solidFill>
                  <a:srgbClr val="CC0000"/>
                </a:solidFill>
                <a:sym typeface="Symbol" pitchFamily="18" charset="2"/>
              </a:rPr>
              <a:t>        the parse tree of </a:t>
            </a:r>
            <a:r>
              <a:rPr lang="en-US" sz="1600">
                <a:solidFill>
                  <a:srgbClr val="CC0000"/>
                </a:solidFill>
                <a:latin typeface="Symbol" pitchFamily="18" charset="2"/>
                <a:sym typeface="Symbol" pitchFamily="18" charset="2"/>
              </a:rPr>
              <a:t>F</a:t>
            </a:r>
            <a:r>
              <a:rPr lang="en-US" sz="1600">
                <a:solidFill>
                  <a:srgbClr val="CC0000"/>
                </a:solidFill>
                <a:sym typeface="Symbol" pitchFamily="18" charset="2"/>
              </a:rPr>
              <a:t>, and convert each node to an equivalent collection of CNF clauses.]</a:t>
            </a:r>
            <a:br>
              <a:rPr lang="en-US" sz="1600">
                <a:solidFill>
                  <a:srgbClr val="CC0000"/>
                </a:solidFill>
                <a:sym typeface="Symbol" pitchFamily="18" charset="2"/>
              </a:rPr>
            </a:br>
            <a:r>
              <a:rPr lang="en-US" sz="1800">
                <a:sym typeface="Symbol" pitchFamily="18" charset="2"/>
              </a:rPr>
              <a:t>(b)  We have shown that CNF-SAT is NP-complete. Show that DNF-SATP. </a:t>
            </a:r>
            <a:br>
              <a:rPr lang="en-US" sz="1800">
                <a:sym typeface="Symbol" pitchFamily="18" charset="2"/>
              </a:rPr>
            </a:br>
            <a:r>
              <a:rPr lang="en-US" sz="1800">
                <a:sym typeface="Symbol" pitchFamily="18" charset="2"/>
              </a:rPr>
              <a:t>(c)  Show a reduction from CNF-SAT to DNF-SAT.  </a:t>
            </a:r>
            <a:r>
              <a:rPr lang="en-US" sz="1600">
                <a:solidFill>
                  <a:srgbClr val="CC0000"/>
                </a:solidFill>
                <a:sym typeface="Symbol" pitchFamily="18" charset="2"/>
              </a:rPr>
              <a:t>[Hint: Use the Truth Table Method.]</a:t>
            </a:r>
            <a:br>
              <a:rPr lang="en-US" sz="1600">
                <a:solidFill>
                  <a:srgbClr val="CC0000"/>
                </a:solidFill>
                <a:sym typeface="Symbol" pitchFamily="18" charset="2"/>
              </a:rPr>
            </a:br>
            <a:r>
              <a:rPr lang="en-US" sz="1800">
                <a:sym typeface="Symbol" pitchFamily="18" charset="2"/>
              </a:rPr>
              <a:t>(d)  Do parts (b) and (c) imply that DNF-SAT is NP-hard and in P, and hence P=NP?</a:t>
            </a:r>
            <a:endParaRPr lang="en-US" sz="1800">
              <a:solidFill>
                <a:srgbClr val="CC0000"/>
              </a:solidFill>
              <a:sym typeface="Symbol" pitchFamily="18" charset="2"/>
            </a:endParaRPr>
          </a:p>
          <a:p>
            <a:pPr marL="376238" indent="-376238" algn="l" defTabSz="1433513">
              <a:lnSpc>
                <a:spcPct val="85000"/>
              </a:lnSpc>
              <a:spcBef>
                <a:spcPct val="20000"/>
              </a:spcBef>
              <a:buFontTx/>
              <a:buAutoNum type="arabicPeriod" startAt="13"/>
            </a:pPr>
            <a:endParaRPr lang="en-US" sz="1800">
              <a:sym typeface="Symbol" pitchFamily="18" charset="2"/>
            </a:endParaRPr>
          </a:p>
          <a:p>
            <a:pPr marL="376238" indent="-376238" algn="l" defTabSz="1433513">
              <a:lnSpc>
                <a:spcPct val="85000"/>
              </a:lnSpc>
              <a:spcBef>
                <a:spcPct val="20000"/>
              </a:spcBef>
              <a:buFontTx/>
              <a:buAutoNum type="arabicPeriod" startAt="13"/>
            </a:pPr>
            <a:r>
              <a:rPr lang="en-US" sz="1800" b="1">
                <a:sym typeface="Symbol" pitchFamily="18" charset="2"/>
              </a:rPr>
              <a:t>Restricted 3SAT-1:</a:t>
            </a:r>
            <a:r>
              <a:rPr lang="en-US" sz="1800">
                <a:sym typeface="Symbol" pitchFamily="18" charset="2"/>
              </a:rPr>
              <a:t>  </a:t>
            </a:r>
            <a:br>
              <a:rPr lang="en-US" sz="1800">
                <a:sym typeface="Symbol" pitchFamily="18" charset="2"/>
              </a:rPr>
            </a:br>
            <a:r>
              <a:rPr lang="en-US" sz="1800">
                <a:sym typeface="Symbol" pitchFamily="18" charset="2"/>
              </a:rPr>
              <a:t>Show that 3SAT remains NP-complete even when we restrict to formulas in which each literal appears at most twice.</a:t>
            </a:r>
            <a:br>
              <a:rPr lang="en-US" sz="1800">
                <a:sym typeface="Symbol" pitchFamily="18" charset="2"/>
              </a:rPr>
            </a:br>
            <a:r>
              <a:rPr lang="en-US" sz="1800">
                <a:solidFill>
                  <a:srgbClr val="CC0000"/>
                </a:solidFill>
                <a:sym typeface="Symbol" pitchFamily="18" charset="2"/>
              </a:rPr>
              <a:t>[Hint: replace all m appearances of a variable a by a</a:t>
            </a:r>
            <a:r>
              <a:rPr lang="en-US" sz="1800" baseline="-25000">
                <a:solidFill>
                  <a:srgbClr val="CC0000"/>
                </a:solidFill>
                <a:sym typeface="Symbol" pitchFamily="18" charset="2"/>
              </a:rPr>
              <a:t>1</a:t>
            </a:r>
            <a:r>
              <a:rPr lang="en-US" sz="1800">
                <a:solidFill>
                  <a:srgbClr val="CC0000"/>
                </a:solidFill>
                <a:sym typeface="Symbol" pitchFamily="18" charset="2"/>
              </a:rPr>
              <a:t>, a</a:t>
            </a:r>
            <a:r>
              <a:rPr lang="en-US" sz="1800" baseline="-25000">
                <a:solidFill>
                  <a:srgbClr val="CC0000"/>
                </a:solidFill>
                <a:sym typeface="Symbol" pitchFamily="18" charset="2"/>
              </a:rPr>
              <a:t>2</a:t>
            </a:r>
            <a:r>
              <a:rPr lang="en-US" sz="1800">
                <a:solidFill>
                  <a:srgbClr val="CC0000"/>
                </a:solidFill>
                <a:sym typeface="Symbol" pitchFamily="18" charset="2"/>
              </a:rPr>
              <a:t>, a</a:t>
            </a:r>
            <a:r>
              <a:rPr lang="en-US" sz="1800" baseline="-25000">
                <a:solidFill>
                  <a:srgbClr val="CC0000"/>
                </a:solidFill>
                <a:sym typeface="Symbol" pitchFamily="18" charset="2"/>
              </a:rPr>
              <a:t>3</a:t>
            </a:r>
            <a:r>
              <a:rPr lang="en-US" sz="1800">
                <a:solidFill>
                  <a:srgbClr val="CC0000"/>
                </a:solidFill>
                <a:sym typeface="Symbol" pitchFamily="18" charset="2"/>
              </a:rPr>
              <a:t>, …, a</a:t>
            </a:r>
            <a:r>
              <a:rPr lang="en-US" sz="1800" baseline="-25000">
                <a:solidFill>
                  <a:srgbClr val="CC0000"/>
                </a:solidFill>
                <a:sym typeface="Symbol" pitchFamily="18" charset="2"/>
              </a:rPr>
              <a:t>m</a:t>
            </a:r>
            <a:r>
              <a:rPr lang="en-US" sz="1800">
                <a:solidFill>
                  <a:srgbClr val="CC0000"/>
                </a:solidFill>
                <a:sym typeface="Symbol" pitchFamily="18" charset="2"/>
              </a:rPr>
              <a:t>; then add the following clauses: (</a:t>
            </a:r>
            <a:r>
              <a:rPr lang="en-US" sz="1800">
                <a:solidFill>
                  <a:srgbClr val="CC0000"/>
                </a:solidFill>
                <a:cs typeface="Times New Roman" pitchFamily="18" charset="0"/>
                <a:sym typeface="Symbol" pitchFamily="18" charset="2"/>
              </a:rPr>
              <a:t>ā</a:t>
            </a:r>
            <a:r>
              <a:rPr lang="en-US" sz="1800" baseline="-25000">
                <a:solidFill>
                  <a:srgbClr val="CC0000"/>
                </a:solidFill>
                <a:sym typeface="Symbol" pitchFamily="18" charset="2"/>
              </a:rPr>
              <a:t>1</a:t>
            </a:r>
            <a:r>
              <a:rPr lang="en-US" sz="1800">
                <a:solidFill>
                  <a:srgbClr val="CC0000"/>
                </a:solidFill>
                <a:sym typeface="Symbol" pitchFamily="18" charset="2"/>
              </a:rPr>
              <a:t>  a</a:t>
            </a:r>
            <a:r>
              <a:rPr lang="en-US" sz="1800" baseline="-25000">
                <a:solidFill>
                  <a:srgbClr val="CC0000"/>
                </a:solidFill>
                <a:sym typeface="Symbol" pitchFamily="18" charset="2"/>
              </a:rPr>
              <a:t>2</a:t>
            </a:r>
            <a:r>
              <a:rPr lang="en-US" sz="1800">
                <a:solidFill>
                  <a:srgbClr val="CC0000"/>
                </a:solidFill>
                <a:sym typeface="Symbol" pitchFamily="18" charset="2"/>
              </a:rPr>
              <a:t>)  (</a:t>
            </a:r>
            <a:r>
              <a:rPr lang="en-US" sz="1800">
                <a:solidFill>
                  <a:srgbClr val="CC0000"/>
                </a:solidFill>
                <a:cs typeface="Times New Roman" pitchFamily="18" charset="0"/>
                <a:sym typeface="Symbol" pitchFamily="18" charset="2"/>
              </a:rPr>
              <a:t>ā</a:t>
            </a:r>
            <a:r>
              <a:rPr lang="en-US" sz="1800" baseline="-25000">
                <a:solidFill>
                  <a:srgbClr val="CC0000"/>
                </a:solidFill>
                <a:sym typeface="Symbol" pitchFamily="18" charset="2"/>
              </a:rPr>
              <a:t>2</a:t>
            </a:r>
            <a:r>
              <a:rPr lang="en-US" sz="1800">
                <a:solidFill>
                  <a:srgbClr val="CC0000"/>
                </a:solidFill>
                <a:sym typeface="Symbol" pitchFamily="18" charset="2"/>
              </a:rPr>
              <a:t>  a</a:t>
            </a:r>
            <a:r>
              <a:rPr lang="en-US" sz="1800" baseline="-25000">
                <a:solidFill>
                  <a:srgbClr val="CC0000"/>
                </a:solidFill>
                <a:sym typeface="Symbol" pitchFamily="18" charset="2"/>
              </a:rPr>
              <a:t>3</a:t>
            </a:r>
            <a:r>
              <a:rPr lang="en-US" sz="1800">
                <a:solidFill>
                  <a:srgbClr val="CC0000"/>
                </a:solidFill>
                <a:sym typeface="Symbol" pitchFamily="18" charset="2"/>
              </a:rPr>
              <a:t>)  …  (</a:t>
            </a:r>
            <a:r>
              <a:rPr lang="en-US" sz="1800">
                <a:solidFill>
                  <a:srgbClr val="CC0000"/>
                </a:solidFill>
                <a:cs typeface="Times New Roman" pitchFamily="18" charset="0"/>
                <a:sym typeface="Symbol" pitchFamily="18" charset="2"/>
              </a:rPr>
              <a:t>ā</a:t>
            </a:r>
            <a:r>
              <a:rPr lang="en-US" sz="1800" baseline="-25000">
                <a:solidFill>
                  <a:srgbClr val="CC0000"/>
                </a:solidFill>
                <a:sym typeface="Symbol" pitchFamily="18" charset="2"/>
              </a:rPr>
              <a:t>m-1</a:t>
            </a:r>
            <a:r>
              <a:rPr lang="en-US" sz="1800">
                <a:solidFill>
                  <a:srgbClr val="CC0000"/>
                </a:solidFill>
                <a:sym typeface="Symbol" pitchFamily="18" charset="2"/>
              </a:rPr>
              <a:t>  a</a:t>
            </a:r>
            <a:r>
              <a:rPr lang="en-US" sz="1800" baseline="-25000">
                <a:solidFill>
                  <a:srgbClr val="CC0000"/>
                </a:solidFill>
                <a:sym typeface="Symbol" pitchFamily="18" charset="2"/>
              </a:rPr>
              <a:t>m</a:t>
            </a:r>
            <a:r>
              <a:rPr lang="en-US" sz="1800">
                <a:solidFill>
                  <a:srgbClr val="CC0000"/>
                </a:solidFill>
                <a:sym typeface="Symbol" pitchFamily="18" charset="2"/>
              </a:rPr>
              <a:t>)  (</a:t>
            </a:r>
            <a:r>
              <a:rPr lang="en-US" sz="1800">
                <a:solidFill>
                  <a:srgbClr val="CC0000"/>
                </a:solidFill>
                <a:cs typeface="Times New Roman" pitchFamily="18" charset="0"/>
                <a:sym typeface="Symbol" pitchFamily="18" charset="2"/>
              </a:rPr>
              <a:t>ā</a:t>
            </a:r>
            <a:r>
              <a:rPr lang="en-US" sz="1800" baseline="-25000">
                <a:solidFill>
                  <a:srgbClr val="CC0000"/>
                </a:solidFill>
                <a:sym typeface="Symbol" pitchFamily="18" charset="2"/>
              </a:rPr>
              <a:t>m</a:t>
            </a:r>
            <a:r>
              <a:rPr lang="en-US" sz="1800">
                <a:solidFill>
                  <a:srgbClr val="CC0000"/>
                </a:solidFill>
                <a:sym typeface="Symbol" pitchFamily="18" charset="2"/>
              </a:rPr>
              <a:t>  a</a:t>
            </a:r>
            <a:r>
              <a:rPr lang="en-US" sz="1800" baseline="-25000">
                <a:solidFill>
                  <a:srgbClr val="CC0000"/>
                </a:solidFill>
                <a:sym typeface="Symbol" pitchFamily="18" charset="2"/>
              </a:rPr>
              <a:t>1</a:t>
            </a:r>
            <a:r>
              <a:rPr lang="en-US" sz="1800">
                <a:solidFill>
                  <a:srgbClr val="CC0000"/>
                </a:solidFill>
                <a:sym typeface="Symbol" pitchFamily="18" charset="2"/>
              </a:rPr>
              <a:t>) .]</a:t>
            </a:r>
            <a:br>
              <a:rPr lang="en-US" sz="1800">
                <a:solidFill>
                  <a:srgbClr val="CC0000"/>
                </a:solidFill>
                <a:sym typeface="Symbol" pitchFamily="18" charset="2"/>
              </a:rPr>
            </a:br>
            <a:endParaRPr lang="en-US" sz="1800">
              <a:sym typeface="Symbol" pitchFamily="18" charset="2"/>
            </a:endParaRPr>
          </a:p>
          <a:p>
            <a:pPr marL="376238" indent="-376238" algn="l" defTabSz="1433513">
              <a:lnSpc>
                <a:spcPct val="95000"/>
              </a:lnSpc>
              <a:spcBef>
                <a:spcPct val="20000"/>
              </a:spcBef>
              <a:buFontTx/>
              <a:buAutoNum type="arabicPeriod" startAt="13"/>
            </a:pPr>
            <a:r>
              <a:rPr lang="en-US" sz="1800" b="1">
                <a:sym typeface="Symbol" pitchFamily="18" charset="2"/>
              </a:rPr>
              <a:t>Restricted 3SAT-2:</a:t>
            </a:r>
            <a:r>
              <a:rPr lang="en-US" sz="1800">
                <a:sym typeface="Symbol" pitchFamily="18" charset="2"/>
              </a:rPr>
              <a:t>  </a:t>
            </a:r>
            <a:br>
              <a:rPr lang="en-US" sz="1800">
                <a:sym typeface="Symbol" pitchFamily="18" charset="2"/>
              </a:rPr>
            </a:br>
            <a:r>
              <a:rPr lang="en-US" sz="1800">
                <a:sym typeface="Symbol" pitchFamily="18" charset="2"/>
              </a:rPr>
              <a:t>Consider a special case of 3SAT in which all clauses have exactly 3 literals, and each variable and its negation together appear exactly 3 times. Show that this problem can be solved in polynomial time. </a:t>
            </a:r>
            <a:r>
              <a:rPr lang="en-US" sz="1600">
                <a:solidFill>
                  <a:srgbClr val="CC0000"/>
                </a:solidFill>
                <a:sym typeface="Symbol" pitchFamily="18" charset="2"/>
              </a:rPr>
              <a:t>[Hint: Create a bipartite graph with clauses on the left, variables on the right, and edges whenever a variable appears in a clause. Then use Hall’s Matching Theorem (see exercises at the end of our Graph Slides).]</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0717"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1"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0718"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2"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0719"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3" name="Rectangle 5"/>
          <p:cNvSpPr>
            <a:spLocks noChangeArrowheads="1"/>
          </p:cNvSpPr>
          <p:nvPr/>
        </p:nvSpPr>
        <p:spPr bwMode="auto">
          <a:xfrm>
            <a:off x="228600" y="228600"/>
            <a:ext cx="8763000"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lnSpc>
                <a:spcPct val="90000"/>
              </a:lnSpc>
              <a:spcBef>
                <a:spcPct val="20000"/>
              </a:spcBef>
              <a:buFontTx/>
              <a:buAutoNum type="arabicPeriod" startAt="16"/>
            </a:pPr>
            <a:r>
              <a:rPr lang="en-US" sz="1800" b="1">
                <a:sym typeface="Symbol" pitchFamily="18" charset="2"/>
              </a:rPr>
              <a:t>3D Matching:</a:t>
            </a:r>
            <a:r>
              <a:rPr lang="en-US" sz="1800">
                <a:sym typeface="Symbol" pitchFamily="18" charset="2"/>
              </a:rPr>
              <a:t>  given a set of n girls n boys and n pets, and a set of m girl-boy-pet triples, is there a subset of n triples in which every girl and boy and pet appear exactly once?</a:t>
            </a:r>
            <a:br>
              <a:rPr lang="en-US" sz="1800">
                <a:sym typeface="Symbol" pitchFamily="18" charset="2"/>
              </a:rPr>
            </a:br>
            <a:r>
              <a:rPr lang="en-US" sz="1800">
                <a:sym typeface="Symbol" pitchFamily="18" charset="2"/>
              </a:rPr>
              <a:t>Show that 3D Matching is NP-complete. </a:t>
            </a:r>
            <a:r>
              <a:rPr lang="en-US" sz="1800">
                <a:solidFill>
                  <a:srgbClr val="CC0000"/>
                </a:solidFill>
                <a:sym typeface="Symbol" pitchFamily="18" charset="2"/>
              </a:rPr>
              <a:t>[Hint: reduce from 3SAT.]</a:t>
            </a:r>
            <a:r>
              <a:rPr lang="en-US" sz="1800">
                <a:sym typeface="Symbol" pitchFamily="18" charset="2"/>
              </a:rPr>
              <a:t> </a:t>
            </a:r>
          </a:p>
          <a:p>
            <a:pPr marL="376238" indent="-366713" algn="l" defTabSz="1433513">
              <a:lnSpc>
                <a:spcPct val="90000"/>
              </a:lnSpc>
              <a:spcBef>
                <a:spcPct val="20000"/>
              </a:spcBef>
              <a:buFontTx/>
              <a:buAutoNum type="arabicPeriod" startAt="16"/>
            </a:pPr>
            <a:endParaRPr lang="en-US" sz="1800">
              <a:sym typeface="Symbol" pitchFamily="18" charset="2"/>
            </a:endParaRPr>
          </a:p>
          <a:p>
            <a:pPr marL="376238" indent="-366713" algn="l" defTabSz="1433513">
              <a:lnSpc>
                <a:spcPct val="90000"/>
              </a:lnSpc>
              <a:spcBef>
                <a:spcPct val="20000"/>
              </a:spcBef>
              <a:buFontTx/>
              <a:buAutoNum type="arabicPeriod" startAt="16"/>
            </a:pPr>
            <a:r>
              <a:rPr lang="en-US" sz="1800" b="1">
                <a:sym typeface="Symbol" pitchFamily="18" charset="2"/>
              </a:rPr>
              <a:t>The Hitting Set Problem:</a:t>
            </a:r>
            <a:r>
              <a:rPr lang="en-US" sz="1800">
                <a:sym typeface="Symbol" pitchFamily="18" charset="2"/>
              </a:rPr>
              <a:t> </a:t>
            </a:r>
            <a:r>
              <a:rPr lang="en-US" sz="2000"/>
              <a:t/>
            </a:r>
            <a:br>
              <a:rPr lang="en-US" sz="2000"/>
            </a:br>
            <a:r>
              <a:rPr lang="en-US" sz="1800"/>
              <a:t>We are given a set X = {x</a:t>
            </a:r>
            <a:r>
              <a:rPr lang="en-US" sz="1800" baseline="-25000"/>
              <a:t>1 </a:t>
            </a:r>
            <a:r>
              <a:rPr lang="en-US" sz="1800"/>
              <a:t>, x</a:t>
            </a:r>
            <a:r>
              <a:rPr lang="en-US" sz="1800" baseline="-25000"/>
              <a:t>2 </a:t>
            </a:r>
            <a:r>
              <a:rPr lang="en-US" sz="1800"/>
              <a:t>, … , x</a:t>
            </a:r>
            <a:r>
              <a:rPr lang="en-US" sz="1800" baseline="-25000"/>
              <a:t>n</a:t>
            </a:r>
            <a:r>
              <a:rPr lang="en-US" sz="1800"/>
              <a:t>}, a collection S = {S</a:t>
            </a:r>
            <a:r>
              <a:rPr lang="en-US" sz="1800" baseline="-25000"/>
              <a:t>1 </a:t>
            </a:r>
            <a:r>
              <a:rPr lang="en-US" sz="1800"/>
              <a:t>, S</a:t>
            </a:r>
            <a:r>
              <a:rPr lang="en-US" sz="1800" baseline="-25000"/>
              <a:t>2 </a:t>
            </a:r>
            <a:r>
              <a:rPr lang="en-US" sz="1800"/>
              <a:t>, … , S</a:t>
            </a:r>
            <a:r>
              <a:rPr lang="en-US" sz="1800" baseline="-25000"/>
              <a:t>m</a:t>
            </a:r>
            <a:r>
              <a:rPr lang="en-US" sz="1800"/>
              <a:t>} of subsets of X, and a budget K. </a:t>
            </a:r>
            <a:br>
              <a:rPr lang="en-US" sz="1800"/>
            </a:br>
            <a:r>
              <a:rPr lang="en-US" sz="1800"/>
              <a:t>A </a:t>
            </a:r>
            <a:r>
              <a:rPr lang="en-US" sz="1800" b="1">
                <a:solidFill>
                  <a:srgbClr val="CC0000"/>
                </a:solidFill>
              </a:rPr>
              <a:t>hitting set</a:t>
            </a:r>
            <a:r>
              <a:rPr lang="en-US" sz="1800"/>
              <a:t> is any subset H </a:t>
            </a:r>
            <a:r>
              <a:rPr lang="en-US" sz="1800">
                <a:sym typeface="Symbol" pitchFamily="18" charset="2"/>
              </a:rPr>
              <a:t> </a:t>
            </a:r>
            <a:r>
              <a:rPr lang="en-US" sz="1800"/>
              <a:t>X that intersects every S</a:t>
            </a:r>
            <a:r>
              <a:rPr lang="en-US" sz="1800" baseline="-25000"/>
              <a:t>t </a:t>
            </a:r>
            <a:r>
              <a:rPr lang="en-US" sz="1800"/>
              <a:t>, i.e.,  H</a:t>
            </a:r>
            <a:r>
              <a:rPr lang="en-US" sz="1800">
                <a:sym typeface="Symbol" pitchFamily="18" charset="2"/>
              </a:rPr>
              <a:t></a:t>
            </a:r>
            <a:r>
              <a:rPr lang="en-US" sz="1800"/>
              <a:t>S</a:t>
            </a:r>
            <a:r>
              <a:rPr lang="en-US" sz="1800" baseline="-25000"/>
              <a:t>t </a:t>
            </a:r>
            <a:r>
              <a:rPr lang="en-US" sz="1800">
                <a:sym typeface="Symbol" pitchFamily="18" charset="2"/>
              </a:rPr>
              <a:t> </a:t>
            </a:r>
            <a:r>
              <a:rPr lang="en-US" sz="1800"/>
              <a:t> for all t = 1..m.</a:t>
            </a:r>
            <a:br>
              <a:rPr lang="en-US" sz="1800"/>
            </a:br>
            <a:r>
              <a:rPr lang="en-US" sz="1800" b="1"/>
              <a:t>Question:</a:t>
            </a:r>
            <a:r>
              <a:rPr lang="en-US" sz="1800"/>
              <a:t> Given </a:t>
            </a:r>
            <a:r>
              <a:rPr lang="en-US" sz="1800">
                <a:sym typeface="Symbol" pitchFamily="18" charset="2"/>
              </a:rPr>
              <a:t>X, S, K, </a:t>
            </a:r>
            <a:r>
              <a:rPr lang="en-US" sz="1800"/>
              <a:t>is there a hitting set H of size </a:t>
            </a:r>
            <a:r>
              <a:rPr lang="en-US" sz="1800">
                <a:sym typeface="Symbol" pitchFamily="18" charset="2"/>
              </a:rPr>
              <a:t></a:t>
            </a:r>
            <a:r>
              <a:rPr lang="en-US" sz="1800"/>
              <a:t> K? </a:t>
            </a:r>
            <a:br>
              <a:rPr lang="en-US" sz="1800"/>
            </a:br>
            <a:r>
              <a:rPr lang="en-US" sz="1800"/>
              <a:t/>
            </a:r>
            <a:br>
              <a:rPr lang="en-US" sz="1800"/>
            </a:br>
            <a:r>
              <a:rPr lang="en-US" sz="1800"/>
              <a:t>Show that the Hitting Set Problem is NP-complete.</a:t>
            </a:r>
          </a:p>
          <a:p>
            <a:pPr marL="376238" indent="-366713" algn="l" defTabSz="1433513">
              <a:lnSpc>
                <a:spcPct val="90000"/>
              </a:lnSpc>
              <a:spcBef>
                <a:spcPct val="20000"/>
              </a:spcBef>
              <a:buFontTx/>
              <a:buAutoNum type="arabicPeriod" startAt="16"/>
            </a:pPr>
            <a:endParaRPr lang="en-US" sz="1800"/>
          </a:p>
          <a:p>
            <a:pPr marL="376238" indent="-366713" algn="l" defTabSz="1433513">
              <a:lnSpc>
                <a:spcPct val="90000"/>
              </a:lnSpc>
              <a:spcBef>
                <a:spcPct val="20000"/>
              </a:spcBef>
              <a:buFontTx/>
              <a:buAutoNum type="arabicPeriod" startAt="16"/>
            </a:pPr>
            <a:r>
              <a:rPr lang="en-US" sz="1800" b="1"/>
              <a:t>Clique + Independent Set:</a:t>
            </a:r>
            <a:r>
              <a:rPr lang="en-US" sz="1800"/>
              <a:t>  Prove that the following problem is NP-complete: Given an undirected graph G and an integer K, return a clique of size K </a:t>
            </a:r>
            <a:r>
              <a:rPr lang="en-US" sz="1800" i="1"/>
              <a:t>as well as</a:t>
            </a:r>
            <a:r>
              <a:rPr lang="en-US" sz="1800"/>
              <a:t> an independent set of size K, provided both exist.</a:t>
            </a:r>
          </a:p>
          <a:p>
            <a:pPr marL="376238" indent="-366713" algn="l" defTabSz="1433513">
              <a:lnSpc>
                <a:spcPct val="90000"/>
              </a:lnSpc>
              <a:spcBef>
                <a:spcPct val="20000"/>
              </a:spcBef>
              <a:buFontTx/>
              <a:buAutoNum type="arabicPeriod" startAt="16"/>
            </a:pPr>
            <a:endParaRPr lang="en-US" sz="1800"/>
          </a:p>
          <a:p>
            <a:pPr marL="376238" indent="-366713" algn="l" defTabSz="1433513">
              <a:lnSpc>
                <a:spcPct val="90000"/>
              </a:lnSpc>
              <a:spcBef>
                <a:spcPct val="20000"/>
              </a:spcBef>
              <a:buFontTx/>
              <a:buAutoNum type="arabicPeriod" startAt="16"/>
            </a:pPr>
            <a:r>
              <a:rPr lang="en-US" sz="1800" b="1"/>
              <a:t>The Maximum Common Subgraph Problem:</a:t>
            </a:r>
            <a:r>
              <a:rPr lang="en-US" sz="1800"/>
              <a:t>  </a:t>
            </a:r>
            <a:br>
              <a:rPr lang="en-US" sz="1800"/>
            </a:br>
            <a:r>
              <a:rPr lang="en-US" sz="1800"/>
              <a:t>We are given two undirected graphs G</a:t>
            </a:r>
            <a:r>
              <a:rPr lang="en-US" sz="1800" baseline="-25000"/>
              <a:t>1</a:t>
            </a:r>
            <a:r>
              <a:rPr lang="en-US" sz="1800"/>
              <a:t> = (V</a:t>
            </a:r>
            <a:r>
              <a:rPr lang="en-US" sz="1800" baseline="-25000"/>
              <a:t>1</a:t>
            </a:r>
            <a:r>
              <a:rPr lang="en-US" sz="1800"/>
              <a:t> , E</a:t>
            </a:r>
            <a:r>
              <a:rPr lang="en-US" sz="1800" baseline="-25000"/>
              <a:t>1</a:t>
            </a:r>
            <a:r>
              <a:rPr lang="en-US" sz="1800"/>
              <a:t>) and G</a:t>
            </a:r>
            <a:r>
              <a:rPr lang="en-US" sz="1800" baseline="-25000"/>
              <a:t>2</a:t>
            </a:r>
            <a:r>
              <a:rPr lang="en-US" sz="1800"/>
              <a:t> = (V</a:t>
            </a:r>
            <a:r>
              <a:rPr lang="en-US" sz="1800" baseline="-25000"/>
              <a:t>2</a:t>
            </a:r>
            <a:r>
              <a:rPr lang="en-US" sz="1800"/>
              <a:t> , E</a:t>
            </a:r>
            <a:r>
              <a:rPr lang="en-US" sz="1800" baseline="-25000"/>
              <a:t>2</a:t>
            </a:r>
            <a:r>
              <a:rPr lang="en-US" sz="1800"/>
              <a:t>), and a budget K.  </a:t>
            </a:r>
            <a:br>
              <a:rPr lang="en-US" sz="1800"/>
            </a:br>
            <a:r>
              <a:rPr lang="en-US" sz="1800"/>
              <a:t>Determine whether there is a graph H with K nodes that is a subgraph of both G</a:t>
            </a:r>
            <a:r>
              <a:rPr lang="en-US" sz="1800" baseline="-25000"/>
              <a:t>1</a:t>
            </a:r>
            <a:r>
              <a:rPr lang="en-US" sz="1800"/>
              <a:t> and G</a:t>
            </a:r>
            <a:r>
              <a:rPr lang="en-US" sz="1800" baseline="-25000"/>
              <a:t>2</a:t>
            </a:r>
            <a:r>
              <a:rPr lang="en-US" sz="1800"/>
              <a:t>  (up to renaming of nodes).  Show that this problem is NP-complete.</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4813"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27"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4814"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28"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4815"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29" name="Rectangle 5"/>
          <p:cNvSpPr>
            <a:spLocks noChangeArrowheads="1"/>
          </p:cNvSpPr>
          <p:nvPr/>
        </p:nvSpPr>
        <p:spPr bwMode="auto">
          <a:xfrm>
            <a:off x="228600" y="228600"/>
            <a:ext cx="8763000" cy="65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046163">
              <a:lnSpc>
                <a:spcPct val="90000"/>
              </a:lnSpc>
              <a:spcBef>
                <a:spcPct val="20000"/>
              </a:spcBef>
              <a:buFontTx/>
              <a:buAutoNum type="arabicPeriod" startAt="20"/>
            </a:pPr>
            <a:r>
              <a:rPr lang="en-US" sz="1800">
                <a:sym typeface="Symbol" pitchFamily="18" charset="2"/>
              </a:rPr>
              <a:t>In task scheduling, it is common to use a graph representation with a node for each task and a directed edge from task i to task j if i is a precondition to j. This directed graph depicts the precedence constraints in the scheduling problem. Clearly, a schedule is possible if and only if the graph is acyclic; if it isn’t, we’d like to identify the smallest number of constraints that must be dropped so as to make it acyclic.   Given a digraph G, a subset E’ E(G) is called a </a:t>
            </a:r>
            <a:r>
              <a:rPr lang="en-US" sz="1800">
                <a:solidFill>
                  <a:srgbClr val="CC0000"/>
                </a:solidFill>
                <a:sym typeface="Symbol" pitchFamily="18" charset="2"/>
              </a:rPr>
              <a:t>feedback arc set</a:t>
            </a:r>
            <a:r>
              <a:rPr lang="en-US" sz="1800">
                <a:sym typeface="Symbol" pitchFamily="18" charset="2"/>
              </a:rPr>
              <a:t> if removal of edges E’ renders G acyclic.</a:t>
            </a:r>
            <a:br>
              <a:rPr lang="en-US" sz="1800">
                <a:sym typeface="Symbol" pitchFamily="18" charset="2"/>
              </a:rPr>
            </a:br>
            <a:r>
              <a:rPr lang="en-US" sz="1800">
                <a:sym typeface="Symbol" pitchFamily="18" charset="2"/>
              </a:rPr>
              <a:t/>
            </a:r>
            <a:br>
              <a:rPr lang="en-US" sz="1800">
                <a:sym typeface="Symbol" pitchFamily="18" charset="2"/>
              </a:rPr>
            </a:br>
            <a:r>
              <a:rPr lang="en-US" sz="1800" b="1">
                <a:sym typeface="Symbol" pitchFamily="18" charset="2"/>
              </a:rPr>
              <a:t>Feedback Arc Set (FAS):</a:t>
            </a:r>
            <a:r>
              <a:rPr lang="en-US" sz="1800">
                <a:sym typeface="Symbol" pitchFamily="18" charset="2"/>
              </a:rPr>
              <a:t>  Given a digraph G and a budget K, find a 				               feedback arc set of  K edges, if one exists.</a:t>
            </a:r>
            <a:br>
              <a:rPr lang="en-US" sz="1800">
                <a:sym typeface="Symbol" pitchFamily="18" charset="2"/>
              </a:rPr>
            </a:br>
            <a:r>
              <a:rPr lang="en-US" sz="1800">
                <a:sym typeface="Symbol" pitchFamily="18" charset="2"/>
              </a:rPr>
              <a:t>(a) Show that FAS is in NP.</a:t>
            </a:r>
            <a:br>
              <a:rPr lang="en-US" sz="1800">
                <a:sym typeface="Symbol" pitchFamily="18" charset="2"/>
              </a:rPr>
            </a:br>
            <a:r>
              <a:rPr lang="en-US" sz="1800">
                <a:sym typeface="Symbol" pitchFamily="18" charset="2"/>
              </a:rPr>
              <a:t/>
            </a:r>
            <a:br>
              <a:rPr lang="en-US" sz="1800">
                <a:sym typeface="Symbol" pitchFamily="18" charset="2"/>
              </a:rPr>
            </a:br>
            <a:r>
              <a:rPr lang="en-US" sz="1800">
                <a:sym typeface="Symbol" pitchFamily="18" charset="2"/>
              </a:rPr>
              <a:t>FAS can be shown to be NP-complete by a reduction from Vertex Cover. Given an instance (G, K) of Vertex Cover, where G is an undirected graph and we want a vertex cover of size  K, we construct an instance (G’, K) of FAS as follows. If V(G) = {v</a:t>
            </a:r>
            <a:r>
              <a:rPr lang="en-US" sz="1800" baseline="-25000">
                <a:sym typeface="Symbol" pitchFamily="18" charset="2"/>
              </a:rPr>
              <a:t>1</a:t>
            </a:r>
            <a:r>
              <a:rPr lang="en-US" sz="1800">
                <a:sym typeface="Symbol" pitchFamily="18" charset="2"/>
              </a:rPr>
              <a:t> , v</a:t>
            </a:r>
            <a:r>
              <a:rPr lang="en-US" sz="1800" baseline="-25000">
                <a:sym typeface="Symbol" pitchFamily="18" charset="2"/>
              </a:rPr>
              <a:t>2</a:t>
            </a:r>
            <a:r>
              <a:rPr lang="en-US" sz="1800">
                <a:sym typeface="Symbol" pitchFamily="18" charset="2"/>
              </a:rPr>
              <a:t> , … , v</a:t>
            </a:r>
            <a:r>
              <a:rPr lang="en-US" sz="1800" baseline="-25000">
                <a:sym typeface="Symbol" pitchFamily="18" charset="2"/>
              </a:rPr>
              <a:t>n</a:t>
            </a:r>
            <a:r>
              <a:rPr lang="en-US" sz="1800">
                <a:sym typeface="Symbol" pitchFamily="18" charset="2"/>
              </a:rPr>
              <a:t>}, then V(G’) = {w</a:t>
            </a:r>
            <a:r>
              <a:rPr lang="en-US" sz="1800" baseline="-25000">
                <a:sym typeface="Symbol" pitchFamily="18" charset="2"/>
              </a:rPr>
              <a:t>1</a:t>
            </a:r>
            <a:r>
              <a:rPr lang="en-US" sz="1800">
                <a:sym typeface="Symbol" pitchFamily="18" charset="2"/>
              </a:rPr>
              <a:t> , w</a:t>
            </a:r>
            <a:r>
              <a:rPr lang="en-US" sz="1800" baseline="-25000">
                <a:sym typeface="Symbol" pitchFamily="18" charset="2"/>
              </a:rPr>
              <a:t>2</a:t>
            </a:r>
            <a:r>
              <a:rPr lang="en-US" sz="1800">
                <a:sym typeface="Symbol" pitchFamily="18" charset="2"/>
              </a:rPr>
              <a:t> , … , w</a:t>
            </a:r>
            <a:r>
              <a:rPr lang="en-US" sz="1800" baseline="-25000">
                <a:sym typeface="Symbol" pitchFamily="18" charset="2"/>
              </a:rPr>
              <a:t>n</a:t>
            </a:r>
            <a:r>
              <a:rPr lang="en-US" sz="1800">
                <a:sym typeface="Symbol" pitchFamily="18" charset="2"/>
              </a:rPr>
              <a:t>}{w’</a:t>
            </a:r>
            <a:r>
              <a:rPr lang="en-US" sz="1800" baseline="-25000">
                <a:sym typeface="Symbol" pitchFamily="18" charset="2"/>
              </a:rPr>
              <a:t>1</a:t>
            </a:r>
            <a:r>
              <a:rPr lang="en-US" sz="1800">
                <a:sym typeface="Symbol" pitchFamily="18" charset="2"/>
              </a:rPr>
              <a:t> , w’</a:t>
            </a:r>
            <a:r>
              <a:rPr lang="en-US" sz="1800" baseline="-25000">
                <a:sym typeface="Symbol" pitchFamily="18" charset="2"/>
              </a:rPr>
              <a:t>2</a:t>
            </a:r>
            <a:r>
              <a:rPr lang="en-US" sz="1800">
                <a:sym typeface="Symbol" pitchFamily="18" charset="2"/>
              </a:rPr>
              <a:t> , … , w’</a:t>
            </a:r>
            <a:r>
              <a:rPr lang="en-US" sz="1800" baseline="-25000">
                <a:sym typeface="Symbol" pitchFamily="18" charset="2"/>
              </a:rPr>
              <a:t>n</a:t>
            </a:r>
            <a:r>
              <a:rPr lang="en-US" sz="1800">
                <a:sym typeface="Symbol" pitchFamily="18" charset="2"/>
              </a:rPr>
              <a:t>} and E(G’) consists of the following n + 2|E(G)|  directed edges:</a:t>
            </a:r>
            <a:br>
              <a:rPr lang="en-US" sz="1800">
                <a:sym typeface="Symbol" pitchFamily="18" charset="2"/>
              </a:rPr>
            </a:br>
            <a:r>
              <a:rPr lang="en-US" sz="1800">
                <a:sym typeface="Symbol" pitchFamily="18" charset="2"/>
              </a:rPr>
              <a:t>	 (i)   (w</a:t>
            </a:r>
            <a:r>
              <a:rPr lang="en-US" sz="1800" baseline="-25000">
                <a:sym typeface="Symbol" pitchFamily="18" charset="2"/>
              </a:rPr>
              <a:t>i</a:t>
            </a:r>
            <a:r>
              <a:rPr lang="en-US" sz="1800">
                <a:sym typeface="Symbol" pitchFamily="18" charset="2"/>
              </a:rPr>
              <a:t> , w’</a:t>
            </a:r>
            <a:r>
              <a:rPr lang="en-US" sz="1800" baseline="-25000">
                <a:sym typeface="Symbol" pitchFamily="18" charset="2"/>
              </a:rPr>
              <a:t>i</a:t>
            </a:r>
            <a:r>
              <a:rPr lang="en-US" sz="1800">
                <a:sym typeface="Symbol" pitchFamily="18" charset="2"/>
              </a:rPr>
              <a:t>)  for all i = 1..n,</a:t>
            </a:r>
            <a:br>
              <a:rPr lang="en-US" sz="1800">
                <a:sym typeface="Symbol" pitchFamily="18" charset="2"/>
              </a:rPr>
            </a:br>
            <a:r>
              <a:rPr lang="en-US" sz="1800">
                <a:sym typeface="Symbol" pitchFamily="18" charset="2"/>
              </a:rPr>
              <a:t>	(ii) (w’</a:t>
            </a:r>
            <a:r>
              <a:rPr lang="en-US" sz="1800" baseline="-25000">
                <a:sym typeface="Symbol" pitchFamily="18" charset="2"/>
              </a:rPr>
              <a:t>i</a:t>
            </a:r>
            <a:r>
              <a:rPr lang="en-US" sz="1800">
                <a:sym typeface="Symbol" pitchFamily="18" charset="2"/>
              </a:rPr>
              <a:t> , w</a:t>
            </a:r>
            <a:r>
              <a:rPr lang="en-US" sz="1800" baseline="-25000">
                <a:sym typeface="Symbol" pitchFamily="18" charset="2"/>
              </a:rPr>
              <a:t>j</a:t>
            </a:r>
            <a:r>
              <a:rPr lang="en-US" sz="1800">
                <a:sym typeface="Symbol" pitchFamily="18" charset="2"/>
              </a:rPr>
              <a:t>)  and (w’</a:t>
            </a:r>
            <a:r>
              <a:rPr lang="en-US" sz="1800" baseline="-25000">
                <a:sym typeface="Symbol" pitchFamily="18" charset="2"/>
              </a:rPr>
              <a:t>j</a:t>
            </a:r>
            <a:r>
              <a:rPr lang="en-US" sz="1800">
                <a:sym typeface="Symbol" pitchFamily="18" charset="2"/>
              </a:rPr>
              <a:t> , w</a:t>
            </a:r>
            <a:r>
              <a:rPr lang="en-US" sz="1800" baseline="-25000">
                <a:sym typeface="Symbol" pitchFamily="18" charset="2"/>
              </a:rPr>
              <a:t>i</a:t>
            </a:r>
            <a:r>
              <a:rPr lang="en-US" sz="1800">
                <a:sym typeface="Symbol" pitchFamily="18" charset="2"/>
              </a:rPr>
              <a:t>)  for every (v</a:t>
            </a:r>
            <a:r>
              <a:rPr lang="en-US" sz="1800" baseline="-25000">
                <a:sym typeface="Symbol" pitchFamily="18" charset="2"/>
              </a:rPr>
              <a:t>i</a:t>
            </a:r>
            <a:r>
              <a:rPr lang="en-US" sz="1800">
                <a:sym typeface="Symbol" pitchFamily="18" charset="2"/>
              </a:rPr>
              <a:t> , v</a:t>
            </a:r>
            <a:r>
              <a:rPr lang="en-US" sz="1800" baseline="-25000">
                <a:sym typeface="Symbol" pitchFamily="18" charset="2"/>
              </a:rPr>
              <a:t>j</a:t>
            </a:r>
            <a:r>
              <a:rPr lang="en-US" sz="1800">
                <a:sym typeface="Symbol" pitchFamily="18" charset="2"/>
              </a:rPr>
              <a:t>)  E(G).</a:t>
            </a:r>
            <a:br>
              <a:rPr lang="en-US" sz="1800">
                <a:sym typeface="Symbol" pitchFamily="18" charset="2"/>
              </a:rPr>
            </a:br>
            <a:r>
              <a:rPr lang="en-US" sz="1800">
                <a:sym typeface="Symbol" pitchFamily="18" charset="2"/>
              </a:rPr>
              <a:t/>
            </a:r>
            <a:br>
              <a:rPr lang="en-US" sz="1800">
                <a:sym typeface="Symbol" pitchFamily="18" charset="2"/>
              </a:rPr>
            </a:br>
            <a:r>
              <a:rPr lang="en-US" sz="1800">
                <a:sym typeface="Symbol" pitchFamily="18" charset="2"/>
              </a:rPr>
              <a:t>(b) Show that if G contains a vertex cover of size K, then G’ contains a feedback arc set </a:t>
            </a:r>
            <a:br>
              <a:rPr lang="en-US" sz="1800">
                <a:sym typeface="Symbol" pitchFamily="18" charset="2"/>
              </a:rPr>
            </a:br>
            <a:r>
              <a:rPr lang="en-US" sz="1800">
                <a:sym typeface="Symbol" pitchFamily="18" charset="2"/>
              </a:rPr>
              <a:t>      of size K.</a:t>
            </a:r>
            <a:br>
              <a:rPr lang="en-US" sz="1800">
                <a:sym typeface="Symbol" pitchFamily="18" charset="2"/>
              </a:rPr>
            </a:br>
            <a:r>
              <a:rPr lang="en-US" sz="1800">
                <a:sym typeface="Symbol" pitchFamily="18" charset="2"/>
              </a:rPr>
              <a:t>(c) Show that if G’ contains a feedback arc set of size K, then G contains a vertex cover </a:t>
            </a:r>
            <a:br>
              <a:rPr lang="en-US" sz="1800">
                <a:sym typeface="Symbol" pitchFamily="18" charset="2"/>
              </a:rPr>
            </a:br>
            <a:r>
              <a:rPr lang="en-US" sz="1800">
                <a:sym typeface="Symbol" pitchFamily="18" charset="2"/>
              </a:rPr>
              <a:t>      of size (at most) K. </a:t>
            </a:r>
            <a:r>
              <a:rPr lang="en-US" sz="1800">
                <a:solidFill>
                  <a:srgbClr val="CC0000"/>
                </a:solidFill>
                <a:sym typeface="Symbol" pitchFamily="18" charset="2"/>
              </a:rPr>
              <a:t>[Hint: Given a feedback arc set of size K in G’, you may need to </a:t>
            </a:r>
            <a:br>
              <a:rPr lang="en-US" sz="1800">
                <a:solidFill>
                  <a:srgbClr val="CC0000"/>
                </a:solidFill>
                <a:sym typeface="Symbol" pitchFamily="18" charset="2"/>
              </a:rPr>
            </a:br>
            <a:r>
              <a:rPr lang="en-US" sz="1800">
                <a:solidFill>
                  <a:srgbClr val="CC0000"/>
                </a:solidFill>
                <a:sym typeface="Symbol" pitchFamily="18" charset="2"/>
              </a:rPr>
              <a:t>      first modify it slightly to obtain another one which is of a more convenient form, but </a:t>
            </a:r>
            <a:br>
              <a:rPr lang="en-US" sz="1800">
                <a:solidFill>
                  <a:srgbClr val="CC0000"/>
                </a:solidFill>
                <a:sym typeface="Symbol" pitchFamily="18" charset="2"/>
              </a:rPr>
            </a:br>
            <a:r>
              <a:rPr lang="en-US" sz="1800">
                <a:solidFill>
                  <a:srgbClr val="CC0000"/>
                </a:solidFill>
                <a:sym typeface="Symbol" pitchFamily="18" charset="2"/>
              </a:rPr>
              <a:t>      is of same size or smaller. Then argue that G must contain a vertex cover of the same </a:t>
            </a:r>
            <a:br>
              <a:rPr lang="en-US" sz="1800">
                <a:solidFill>
                  <a:srgbClr val="CC0000"/>
                </a:solidFill>
                <a:sym typeface="Symbol" pitchFamily="18" charset="2"/>
              </a:rPr>
            </a:br>
            <a:r>
              <a:rPr lang="en-US" sz="1800">
                <a:solidFill>
                  <a:srgbClr val="CC0000"/>
                </a:solidFill>
                <a:sym typeface="Symbol" pitchFamily="18" charset="2"/>
              </a:rPr>
              <a:t>      size as the modified feedback arc set.]</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7885"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699"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7886"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7887"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1" name="Rectangle 5"/>
          <p:cNvSpPr>
            <a:spLocks noChangeArrowheads="1"/>
          </p:cNvSpPr>
          <p:nvPr/>
        </p:nvSpPr>
        <p:spPr bwMode="auto">
          <a:xfrm>
            <a:off x="228600" y="228600"/>
            <a:ext cx="87630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spcBef>
                <a:spcPct val="20000"/>
              </a:spcBef>
              <a:buFontTx/>
              <a:buAutoNum type="arabicPeriod" startAt="21"/>
            </a:pPr>
            <a:r>
              <a:rPr lang="en-US" sz="1800" b="1" dirty="0">
                <a:sym typeface="Symbol" pitchFamily="18" charset="2"/>
              </a:rPr>
              <a:t>[</a:t>
            </a:r>
            <a:r>
              <a:rPr lang="en-US" sz="1800" b="1" dirty="0"/>
              <a:t>CLRS,</a:t>
            </a:r>
            <a:r>
              <a:rPr lang="en-US" sz="1600" b="1" dirty="0"/>
              <a:t> </a:t>
            </a:r>
            <a:r>
              <a:rPr lang="en-US" sz="1800" b="1" dirty="0">
                <a:sym typeface="Symbol" pitchFamily="18" charset="2"/>
              </a:rPr>
              <a:t>Problem 34-4, page 1104] Scheduling with Profits and Deadlines:</a:t>
            </a:r>
            <a:r>
              <a:rPr lang="en-US" sz="1800" dirty="0">
                <a:sym typeface="Symbol" pitchFamily="18" charset="2"/>
              </a:rPr>
              <a:t> </a:t>
            </a:r>
            <a:br>
              <a:rPr lang="en-US" sz="1800" dirty="0">
                <a:sym typeface="Symbol" pitchFamily="18" charset="2"/>
              </a:rPr>
            </a:br>
            <a:r>
              <a:rPr lang="en-US" sz="1800" dirty="0">
                <a:sym typeface="Symbol" pitchFamily="18" charset="2"/>
              </a:rPr>
              <a:t>Suppose you have one machine and a set of n jobs J</a:t>
            </a:r>
            <a:r>
              <a:rPr lang="en-US" sz="1800" baseline="-25000" dirty="0">
                <a:sym typeface="Symbol" pitchFamily="18" charset="2"/>
              </a:rPr>
              <a:t>1</a:t>
            </a:r>
            <a:r>
              <a:rPr lang="en-US" sz="1800" dirty="0">
                <a:sym typeface="Symbol" pitchFamily="18" charset="2"/>
              </a:rPr>
              <a:t> , J</a:t>
            </a:r>
            <a:r>
              <a:rPr lang="en-US" sz="1800" baseline="-25000" dirty="0">
                <a:sym typeface="Symbol" pitchFamily="18" charset="2"/>
              </a:rPr>
              <a:t>2</a:t>
            </a:r>
            <a:r>
              <a:rPr lang="en-US" sz="1800" dirty="0">
                <a:sym typeface="Symbol" pitchFamily="18" charset="2"/>
              </a:rPr>
              <a:t> , … , </a:t>
            </a:r>
            <a:r>
              <a:rPr lang="en-US" sz="1800" dirty="0" err="1">
                <a:sym typeface="Symbol" pitchFamily="18" charset="2"/>
              </a:rPr>
              <a:t>J</a:t>
            </a:r>
            <a:r>
              <a:rPr lang="en-US" sz="1800" baseline="-25000" dirty="0" err="1">
                <a:sym typeface="Symbol" pitchFamily="18" charset="2"/>
              </a:rPr>
              <a:t>n</a:t>
            </a:r>
            <a:r>
              <a:rPr lang="en-US" sz="1800" dirty="0">
                <a:sym typeface="Symbol" pitchFamily="18" charset="2"/>
              </a:rPr>
              <a:t> .  Each job </a:t>
            </a:r>
            <a:r>
              <a:rPr lang="en-US" sz="1800" dirty="0" err="1">
                <a:sym typeface="Symbol" pitchFamily="18" charset="2"/>
              </a:rPr>
              <a:t>J</a:t>
            </a:r>
            <a:r>
              <a:rPr lang="en-US" sz="1800" baseline="-25000" dirty="0" err="1">
                <a:sym typeface="Symbol" pitchFamily="18" charset="2"/>
              </a:rPr>
              <a:t>k</a:t>
            </a:r>
            <a:r>
              <a:rPr lang="en-US" sz="1800" dirty="0">
                <a:sym typeface="Symbol" pitchFamily="18" charset="2"/>
              </a:rPr>
              <a:t> has a processing time </a:t>
            </a:r>
            <a:r>
              <a:rPr lang="en-US" sz="1800" dirty="0" err="1">
                <a:sym typeface="Symbol" pitchFamily="18" charset="2"/>
              </a:rPr>
              <a:t>t</a:t>
            </a:r>
            <a:r>
              <a:rPr lang="en-US" sz="1800" baseline="-25000" dirty="0" err="1">
                <a:sym typeface="Symbol" pitchFamily="18" charset="2"/>
              </a:rPr>
              <a:t>k</a:t>
            </a:r>
            <a:r>
              <a:rPr lang="en-US" sz="1800" dirty="0">
                <a:sym typeface="Symbol" pitchFamily="18" charset="2"/>
              </a:rPr>
              <a:t>, a profit </a:t>
            </a:r>
            <a:r>
              <a:rPr lang="en-US" sz="1800" dirty="0" err="1">
                <a:sym typeface="Symbol" pitchFamily="18" charset="2"/>
              </a:rPr>
              <a:t>p</a:t>
            </a:r>
            <a:r>
              <a:rPr lang="en-US" sz="1800" baseline="-25000" dirty="0" err="1">
                <a:sym typeface="Symbol" pitchFamily="18" charset="2"/>
              </a:rPr>
              <a:t>k</a:t>
            </a:r>
            <a:r>
              <a:rPr lang="en-US" sz="1800" dirty="0">
                <a:sym typeface="Symbol" pitchFamily="18" charset="2"/>
              </a:rPr>
              <a:t>, and a deadline d</a:t>
            </a:r>
            <a:r>
              <a:rPr lang="en-US" sz="1800" baseline="-25000" dirty="0">
                <a:sym typeface="Symbol" pitchFamily="18" charset="2"/>
              </a:rPr>
              <a:t>k</a:t>
            </a:r>
            <a:r>
              <a:rPr lang="en-US" sz="1800" dirty="0">
                <a:sym typeface="Symbol" pitchFamily="18" charset="2"/>
              </a:rPr>
              <a:t>. The machine can process only one job at a time, and job </a:t>
            </a:r>
            <a:r>
              <a:rPr lang="en-US" sz="1800" dirty="0" err="1">
                <a:sym typeface="Symbol" pitchFamily="18" charset="2"/>
              </a:rPr>
              <a:t>J</a:t>
            </a:r>
            <a:r>
              <a:rPr lang="en-US" sz="1800" baseline="-25000" dirty="0" err="1">
                <a:sym typeface="Symbol" pitchFamily="18" charset="2"/>
              </a:rPr>
              <a:t>k</a:t>
            </a:r>
            <a:r>
              <a:rPr lang="en-US" sz="1800" dirty="0">
                <a:sym typeface="Symbol" pitchFamily="18" charset="2"/>
              </a:rPr>
              <a:t> must run uninterruptedly for </a:t>
            </a:r>
            <a:r>
              <a:rPr lang="en-US" sz="1800" dirty="0" err="1">
                <a:sym typeface="Symbol" pitchFamily="18" charset="2"/>
              </a:rPr>
              <a:t>t</a:t>
            </a:r>
            <a:r>
              <a:rPr lang="en-US" sz="1800" baseline="-25000" dirty="0" err="1">
                <a:sym typeface="Symbol" pitchFamily="18" charset="2"/>
              </a:rPr>
              <a:t>k</a:t>
            </a:r>
            <a:r>
              <a:rPr lang="en-US" sz="1800" dirty="0">
                <a:sym typeface="Symbol" pitchFamily="18" charset="2"/>
              </a:rPr>
              <a:t> consecutive time units. If you complete job </a:t>
            </a:r>
            <a:r>
              <a:rPr lang="en-US" sz="1800" dirty="0" err="1">
                <a:sym typeface="Symbol" pitchFamily="18" charset="2"/>
              </a:rPr>
              <a:t>J</a:t>
            </a:r>
            <a:r>
              <a:rPr lang="en-US" sz="1800" baseline="-25000" dirty="0" err="1">
                <a:sym typeface="Symbol" pitchFamily="18" charset="2"/>
              </a:rPr>
              <a:t>k</a:t>
            </a:r>
            <a:r>
              <a:rPr lang="en-US" sz="1800" dirty="0">
                <a:sym typeface="Symbol" pitchFamily="18" charset="2"/>
              </a:rPr>
              <a:t> by its deadline </a:t>
            </a:r>
            <a:r>
              <a:rPr lang="en-US" sz="1800" dirty="0" err="1">
                <a:sym typeface="Symbol" pitchFamily="18" charset="2"/>
              </a:rPr>
              <a:t>d</a:t>
            </a:r>
            <a:r>
              <a:rPr lang="en-US" sz="1800" baseline="-25000" dirty="0" err="1">
                <a:sym typeface="Symbol" pitchFamily="18" charset="2"/>
              </a:rPr>
              <a:t>k</a:t>
            </a:r>
            <a:r>
              <a:rPr lang="en-US" sz="1800" dirty="0">
                <a:sym typeface="Symbol" pitchFamily="18" charset="2"/>
              </a:rPr>
              <a:t>, you receive a profit </a:t>
            </a:r>
            <a:r>
              <a:rPr lang="en-US" sz="1800" dirty="0" err="1">
                <a:sym typeface="Symbol" pitchFamily="18" charset="2"/>
              </a:rPr>
              <a:t>p</a:t>
            </a:r>
            <a:r>
              <a:rPr lang="en-US" sz="1800" baseline="-25000" dirty="0" err="1">
                <a:sym typeface="Symbol" pitchFamily="18" charset="2"/>
              </a:rPr>
              <a:t>k</a:t>
            </a:r>
            <a:r>
              <a:rPr lang="en-US" sz="1800" dirty="0">
                <a:sym typeface="Symbol" pitchFamily="18" charset="2"/>
              </a:rPr>
              <a:t>, but if you complete it after its deadline, you receive no profit. As an optimization problem, you are given the processing times, profits, and deadlines for a set of n jobs, and you wish to find a schedule that completes all the jobs and returns the greatest amount of profit.</a:t>
            </a:r>
            <a:br>
              <a:rPr lang="en-US" sz="1800" dirty="0">
                <a:sym typeface="Symbol" pitchFamily="18" charset="2"/>
              </a:rPr>
            </a:br>
            <a:r>
              <a:rPr lang="en-US" sz="1800" dirty="0">
                <a:sym typeface="Symbol" pitchFamily="18" charset="2"/>
              </a:rPr>
              <a:t/>
            </a:r>
            <a:br>
              <a:rPr lang="en-US" sz="1800" dirty="0">
                <a:sym typeface="Symbol" pitchFamily="18" charset="2"/>
              </a:rPr>
            </a:br>
            <a:r>
              <a:rPr lang="en-US" sz="1800" dirty="0">
                <a:sym typeface="Symbol" pitchFamily="18" charset="2"/>
              </a:rPr>
              <a:t>(a) State this problem as a decision problem.</a:t>
            </a:r>
            <a:br>
              <a:rPr lang="en-US" sz="1800" dirty="0">
                <a:sym typeface="Symbol" pitchFamily="18" charset="2"/>
              </a:rPr>
            </a:br>
            <a:r>
              <a:rPr lang="en-US" sz="1800" dirty="0">
                <a:sym typeface="Symbol" pitchFamily="18" charset="2"/>
              </a:rPr>
              <a:t/>
            </a:r>
            <a:br>
              <a:rPr lang="en-US" sz="1800" dirty="0">
                <a:sym typeface="Symbol" pitchFamily="18" charset="2"/>
              </a:rPr>
            </a:br>
            <a:r>
              <a:rPr lang="en-US" sz="1800" dirty="0">
                <a:sym typeface="Symbol" pitchFamily="18" charset="2"/>
              </a:rPr>
              <a:t>(b) Show that the decision problem is NP-complete.</a:t>
            </a:r>
            <a:br>
              <a:rPr lang="en-US" sz="1800" dirty="0">
                <a:sym typeface="Symbol" pitchFamily="18" charset="2"/>
              </a:rPr>
            </a:br>
            <a:r>
              <a:rPr lang="en-US" sz="1800" dirty="0">
                <a:sym typeface="Symbol" pitchFamily="18" charset="2"/>
              </a:rPr>
              <a:t/>
            </a:r>
            <a:br>
              <a:rPr lang="en-US" sz="1800" dirty="0">
                <a:sym typeface="Symbol" pitchFamily="18" charset="2"/>
              </a:rPr>
            </a:br>
            <a:r>
              <a:rPr lang="en-US" sz="1800" dirty="0">
                <a:sym typeface="Symbol" pitchFamily="18" charset="2"/>
              </a:rPr>
              <a:t>(c) Give a polynomial-time algorithm for the decision problem, assuming that all </a:t>
            </a:r>
            <a:br>
              <a:rPr lang="en-US" sz="1800" dirty="0">
                <a:sym typeface="Symbol" pitchFamily="18" charset="2"/>
              </a:rPr>
            </a:br>
            <a:r>
              <a:rPr lang="en-US" sz="1800" dirty="0">
                <a:sym typeface="Symbol" pitchFamily="18" charset="2"/>
              </a:rPr>
              <a:t>      processing times are integers in the range [1..n].   </a:t>
            </a:r>
            <a:r>
              <a:rPr lang="en-US" sz="1800" dirty="0">
                <a:solidFill>
                  <a:srgbClr val="CC0000"/>
                </a:solidFill>
                <a:sym typeface="Symbol" pitchFamily="18" charset="2"/>
              </a:rPr>
              <a:t>[Hint: use dynamic programming.]</a:t>
            </a:r>
            <a:br>
              <a:rPr lang="en-US" sz="1800" dirty="0">
                <a:solidFill>
                  <a:srgbClr val="CC0000"/>
                </a:solidFill>
                <a:sym typeface="Symbol" pitchFamily="18" charset="2"/>
              </a:rPr>
            </a:br>
            <a:r>
              <a:rPr lang="en-US" sz="1800" dirty="0">
                <a:solidFill>
                  <a:srgbClr val="CC0000"/>
                </a:solidFill>
                <a:sym typeface="Symbol" pitchFamily="18" charset="2"/>
              </a:rPr>
              <a:t/>
            </a:r>
            <a:br>
              <a:rPr lang="en-US" sz="1800" dirty="0">
                <a:solidFill>
                  <a:srgbClr val="CC0000"/>
                </a:solidFill>
                <a:sym typeface="Symbol" pitchFamily="18" charset="2"/>
              </a:rPr>
            </a:br>
            <a:r>
              <a:rPr lang="en-US" sz="1800" dirty="0">
                <a:sym typeface="Symbol" pitchFamily="18" charset="2"/>
              </a:rPr>
              <a:t>(d) Give a polynomial-time algorithm for the optimization problem, assuming that all </a:t>
            </a:r>
            <a:br>
              <a:rPr lang="en-US" sz="1800" dirty="0">
                <a:sym typeface="Symbol" pitchFamily="18" charset="2"/>
              </a:rPr>
            </a:br>
            <a:r>
              <a:rPr lang="en-US" sz="1800" dirty="0">
                <a:sym typeface="Symbol" pitchFamily="18" charset="2"/>
              </a:rPr>
              <a:t>      processing times are integers in the range [1..n]. </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6861"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5"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6862"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6863"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7" name="Rectangle 5"/>
          <p:cNvSpPr>
            <a:spLocks noChangeArrowheads="1"/>
          </p:cNvSpPr>
          <p:nvPr/>
        </p:nvSpPr>
        <p:spPr bwMode="auto">
          <a:xfrm>
            <a:off x="228600" y="228600"/>
            <a:ext cx="87630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046163">
              <a:lnSpc>
                <a:spcPct val="90000"/>
              </a:lnSpc>
              <a:spcBef>
                <a:spcPct val="20000"/>
              </a:spcBef>
              <a:buFontTx/>
              <a:buAutoNum type="arabicPeriod" startAt="22"/>
            </a:pPr>
            <a:r>
              <a:rPr lang="en-US" sz="1800" b="1">
                <a:sym typeface="Symbol" pitchFamily="18" charset="2"/>
              </a:rPr>
              <a:t>Node-Disjoint Paths Problem:</a:t>
            </a:r>
            <a:r>
              <a:rPr lang="en-US" sz="1800">
                <a:sym typeface="Symbol" pitchFamily="18" charset="2"/>
              </a:rPr>
              <a:t>  Given an undirected graph in which some vertices have been specially marked: a certain number of “sources” s</a:t>
            </a:r>
            <a:r>
              <a:rPr lang="en-US" sz="1800" baseline="-25000">
                <a:sym typeface="Symbol" pitchFamily="18" charset="2"/>
              </a:rPr>
              <a:t>1</a:t>
            </a:r>
            <a:r>
              <a:rPr lang="en-US" sz="1800">
                <a:sym typeface="Symbol" pitchFamily="18" charset="2"/>
              </a:rPr>
              <a:t> , s</a:t>
            </a:r>
            <a:r>
              <a:rPr lang="en-US" sz="1800" baseline="-25000">
                <a:sym typeface="Symbol" pitchFamily="18" charset="2"/>
              </a:rPr>
              <a:t>2</a:t>
            </a:r>
            <a:r>
              <a:rPr lang="en-US" sz="1800">
                <a:sym typeface="Symbol" pitchFamily="18" charset="2"/>
              </a:rPr>
              <a:t> , … , s</a:t>
            </a:r>
            <a:r>
              <a:rPr lang="en-US" sz="1800" baseline="-25000">
                <a:sym typeface="Symbol" pitchFamily="18" charset="2"/>
              </a:rPr>
              <a:t>k</a:t>
            </a:r>
            <a:r>
              <a:rPr lang="en-US" sz="1800">
                <a:sym typeface="Symbol" pitchFamily="18" charset="2"/>
              </a:rPr>
              <a:t> and an equal number of “destinations” t</a:t>
            </a:r>
            <a:r>
              <a:rPr lang="en-US" sz="1800" baseline="-25000">
                <a:sym typeface="Symbol" pitchFamily="18" charset="2"/>
              </a:rPr>
              <a:t>1</a:t>
            </a:r>
            <a:r>
              <a:rPr lang="en-US" sz="1800">
                <a:sym typeface="Symbol" pitchFamily="18" charset="2"/>
              </a:rPr>
              <a:t> , t</a:t>
            </a:r>
            <a:r>
              <a:rPr lang="en-US" sz="1800" baseline="-25000">
                <a:sym typeface="Symbol" pitchFamily="18" charset="2"/>
              </a:rPr>
              <a:t>2</a:t>
            </a:r>
            <a:r>
              <a:rPr lang="en-US" sz="1800">
                <a:sym typeface="Symbol" pitchFamily="18" charset="2"/>
              </a:rPr>
              <a:t> , … , t</a:t>
            </a:r>
            <a:r>
              <a:rPr lang="en-US" sz="1800" baseline="-25000">
                <a:sym typeface="Symbol" pitchFamily="18" charset="2"/>
              </a:rPr>
              <a:t>k</a:t>
            </a:r>
            <a:r>
              <a:rPr lang="en-US" sz="1800">
                <a:sym typeface="Symbol" pitchFamily="18" charset="2"/>
              </a:rPr>
              <a:t> .  The goal is to find k node-disjoint paths (that is, paths that have no nodes in common) where the i</a:t>
            </a:r>
            <a:r>
              <a:rPr lang="en-US" sz="1800" baseline="30000">
                <a:sym typeface="Symbol" pitchFamily="18" charset="2"/>
              </a:rPr>
              <a:t>th</a:t>
            </a:r>
            <a:r>
              <a:rPr lang="en-US" sz="1800">
                <a:sym typeface="Symbol" pitchFamily="18" charset="2"/>
              </a:rPr>
              <a:t> path goes from s</a:t>
            </a:r>
            <a:r>
              <a:rPr lang="en-US" sz="1800" baseline="-25000">
                <a:sym typeface="Symbol" pitchFamily="18" charset="2"/>
              </a:rPr>
              <a:t>i</a:t>
            </a:r>
            <a:r>
              <a:rPr lang="en-US" sz="1800">
                <a:sym typeface="Symbol" pitchFamily="18" charset="2"/>
              </a:rPr>
              <a:t> to t</a:t>
            </a:r>
            <a:r>
              <a:rPr lang="en-US" sz="1800" baseline="-25000">
                <a:sym typeface="Symbol" pitchFamily="18" charset="2"/>
              </a:rPr>
              <a:t>i</a:t>
            </a:r>
            <a:r>
              <a:rPr lang="en-US" sz="1800">
                <a:sym typeface="Symbol" pitchFamily="18" charset="2"/>
              </a:rPr>
              <a:t> .  </a:t>
            </a:r>
            <a:br>
              <a:rPr lang="en-US" sz="1800">
                <a:sym typeface="Symbol" pitchFamily="18" charset="2"/>
              </a:rPr>
            </a:br>
            <a:r>
              <a:rPr lang="en-US" sz="1800">
                <a:sym typeface="Symbol" pitchFamily="18" charset="2"/>
              </a:rPr>
              <a:t/>
            </a:r>
            <a:br>
              <a:rPr lang="en-US" sz="1800">
                <a:sym typeface="Symbol" pitchFamily="18" charset="2"/>
              </a:rPr>
            </a:br>
            <a:r>
              <a:rPr lang="en-US" sz="1800">
                <a:sym typeface="Symbol" pitchFamily="18" charset="2"/>
              </a:rPr>
              <a:t>Show that this problem is NP-complete.</a:t>
            </a:r>
            <a:br>
              <a:rPr lang="en-US" sz="1800">
                <a:sym typeface="Symbol" pitchFamily="18" charset="2"/>
              </a:rPr>
            </a:br>
            <a:r>
              <a:rPr lang="en-US" sz="1800">
                <a:sym typeface="Symbol" pitchFamily="18" charset="2"/>
              </a:rPr>
              <a:t/>
            </a:r>
            <a:br>
              <a:rPr lang="en-US" sz="1800">
                <a:sym typeface="Symbol" pitchFamily="18" charset="2"/>
              </a:rPr>
            </a:br>
            <a:r>
              <a:rPr lang="en-US" sz="1800">
                <a:solidFill>
                  <a:srgbClr val="CC0000"/>
                </a:solidFill>
                <a:sym typeface="Symbol" pitchFamily="18" charset="2"/>
              </a:rPr>
              <a:t>[Hints: Here is a sequence of progressively stronger hints.</a:t>
            </a:r>
            <a:br>
              <a:rPr lang="en-US" sz="1800">
                <a:solidFill>
                  <a:srgbClr val="CC0000"/>
                </a:solidFill>
                <a:sym typeface="Symbol" pitchFamily="18" charset="2"/>
              </a:rPr>
            </a:br>
            <a:r>
              <a:rPr lang="en-US" sz="1800">
                <a:solidFill>
                  <a:srgbClr val="CC0000"/>
                </a:solidFill>
                <a:sym typeface="Symbol" pitchFamily="18" charset="2"/>
              </a:rPr>
              <a:t>(i)  Reduce from 3SAT.</a:t>
            </a:r>
            <a:br>
              <a:rPr lang="en-US" sz="1800">
                <a:solidFill>
                  <a:srgbClr val="CC0000"/>
                </a:solidFill>
                <a:sym typeface="Symbol" pitchFamily="18" charset="2"/>
              </a:rPr>
            </a:br>
            <a:r>
              <a:rPr lang="en-US" sz="1800">
                <a:solidFill>
                  <a:srgbClr val="CC0000"/>
                </a:solidFill>
                <a:sym typeface="Symbol" pitchFamily="18" charset="2"/>
              </a:rPr>
              <a:t>(ii) For a 3SAT formula with m clauses and n variables, use k = m + n sources (and </a:t>
            </a:r>
            <a:br>
              <a:rPr lang="en-US" sz="1800">
                <a:solidFill>
                  <a:srgbClr val="CC0000"/>
                </a:solidFill>
                <a:sym typeface="Symbol" pitchFamily="18" charset="2"/>
              </a:rPr>
            </a:br>
            <a:r>
              <a:rPr lang="en-US" sz="1800">
                <a:solidFill>
                  <a:srgbClr val="CC0000"/>
                </a:solidFill>
                <a:sym typeface="Symbol" pitchFamily="18" charset="2"/>
              </a:rPr>
              <a:t>      destinations). Introduce one source/destination pair (s</a:t>
            </a:r>
            <a:r>
              <a:rPr lang="en-US" sz="1800" baseline="-25000">
                <a:solidFill>
                  <a:srgbClr val="CC0000"/>
                </a:solidFill>
                <a:sym typeface="Symbol" pitchFamily="18" charset="2"/>
              </a:rPr>
              <a:t>x</a:t>
            </a:r>
            <a:r>
              <a:rPr lang="en-US" sz="1800">
                <a:solidFill>
                  <a:srgbClr val="CC0000"/>
                </a:solidFill>
                <a:sym typeface="Symbol" pitchFamily="18" charset="2"/>
              </a:rPr>
              <a:t> , t</a:t>
            </a:r>
            <a:r>
              <a:rPr lang="en-US" sz="1800" baseline="-25000">
                <a:solidFill>
                  <a:srgbClr val="CC0000"/>
                </a:solidFill>
                <a:sym typeface="Symbol" pitchFamily="18" charset="2"/>
              </a:rPr>
              <a:t>x</a:t>
            </a:r>
            <a:r>
              <a:rPr lang="en-US" sz="1800">
                <a:solidFill>
                  <a:srgbClr val="CC0000"/>
                </a:solidFill>
                <a:sym typeface="Symbol" pitchFamily="18" charset="2"/>
              </a:rPr>
              <a:t>) for each variable x, and </a:t>
            </a:r>
            <a:br>
              <a:rPr lang="en-US" sz="1800">
                <a:solidFill>
                  <a:srgbClr val="CC0000"/>
                </a:solidFill>
                <a:sym typeface="Symbol" pitchFamily="18" charset="2"/>
              </a:rPr>
            </a:br>
            <a:r>
              <a:rPr lang="en-US" sz="1800">
                <a:solidFill>
                  <a:srgbClr val="CC0000"/>
                </a:solidFill>
                <a:sym typeface="Symbol" pitchFamily="18" charset="2"/>
              </a:rPr>
              <a:t>      one source/destination pair (s</a:t>
            </a:r>
            <a:r>
              <a:rPr lang="en-US" sz="1800" baseline="-25000">
                <a:solidFill>
                  <a:srgbClr val="CC0000"/>
                </a:solidFill>
                <a:sym typeface="Symbol" pitchFamily="18" charset="2"/>
              </a:rPr>
              <a:t>c</a:t>
            </a:r>
            <a:r>
              <a:rPr lang="en-US" sz="1800">
                <a:solidFill>
                  <a:srgbClr val="CC0000"/>
                </a:solidFill>
                <a:sym typeface="Symbol" pitchFamily="18" charset="2"/>
              </a:rPr>
              <a:t> , t</a:t>
            </a:r>
            <a:r>
              <a:rPr lang="en-US" sz="1800" baseline="-25000">
                <a:solidFill>
                  <a:srgbClr val="CC0000"/>
                </a:solidFill>
                <a:sym typeface="Symbol" pitchFamily="18" charset="2"/>
              </a:rPr>
              <a:t>c</a:t>
            </a:r>
            <a:r>
              <a:rPr lang="en-US" sz="1800">
                <a:solidFill>
                  <a:srgbClr val="CC0000"/>
                </a:solidFill>
                <a:sym typeface="Symbol" pitchFamily="18" charset="2"/>
              </a:rPr>
              <a:t>) for each clause c.</a:t>
            </a:r>
            <a:br>
              <a:rPr lang="en-US" sz="1800">
                <a:solidFill>
                  <a:srgbClr val="CC0000"/>
                </a:solidFill>
                <a:sym typeface="Symbol" pitchFamily="18" charset="2"/>
              </a:rPr>
            </a:br>
            <a:r>
              <a:rPr lang="en-US" sz="1800">
                <a:solidFill>
                  <a:srgbClr val="CC0000"/>
                </a:solidFill>
                <a:sym typeface="Symbol" pitchFamily="18" charset="2"/>
              </a:rPr>
              <a:t>(iii) For each 3SAT clause, introduce 6 new intermediate vertices, one for each literal </a:t>
            </a:r>
            <a:br>
              <a:rPr lang="en-US" sz="1800">
                <a:solidFill>
                  <a:srgbClr val="CC0000"/>
                </a:solidFill>
                <a:sym typeface="Symbol" pitchFamily="18" charset="2"/>
              </a:rPr>
            </a:br>
            <a:r>
              <a:rPr lang="en-US" sz="1800">
                <a:solidFill>
                  <a:srgbClr val="CC0000"/>
                </a:solidFill>
                <a:sym typeface="Symbol" pitchFamily="18" charset="2"/>
              </a:rPr>
              <a:t>      occurring in that clause and one for its complement. </a:t>
            </a:r>
            <a:br>
              <a:rPr lang="en-US" sz="1800">
                <a:solidFill>
                  <a:srgbClr val="CC0000"/>
                </a:solidFill>
                <a:sym typeface="Symbol" pitchFamily="18" charset="2"/>
              </a:rPr>
            </a:br>
            <a:r>
              <a:rPr lang="en-US" sz="1800">
                <a:solidFill>
                  <a:srgbClr val="CC0000"/>
                </a:solidFill>
                <a:sym typeface="Symbol" pitchFamily="18" charset="2"/>
              </a:rPr>
              <a:t>(iv) Note that if the path from s</a:t>
            </a:r>
            <a:r>
              <a:rPr lang="en-US" sz="1800" baseline="-25000">
                <a:solidFill>
                  <a:srgbClr val="CC0000"/>
                </a:solidFill>
                <a:sym typeface="Symbol" pitchFamily="18" charset="2"/>
              </a:rPr>
              <a:t>c</a:t>
            </a:r>
            <a:r>
              <a:rPr lang="en-US" sz="1800">
                <a:solidFill>
                  <a:srgbClr val="CC0000"/>
                </a:solidFill>
                <a:sym typeface="Symbol" pitchFamily="18" charset="2"/>
              </a:rPr>
              <a:t> to t</a:t>
            </a:r>
            <a:r>
              <a:rPr lang="en-US" sz="1800" baseline="-25000">
                <a:solidFill>
                  <a:srgbClr val="CC0000"/>
                </a:solidFill>
                <a:sym typeface="Symbol" pitchFamily="18" charset="2"/>
              </a:rPr>
              <a:t>c</a:t>
            </a:r>
            <a:r>
              <a:rPr lang="en-US" sz="1800">
                <a:solidFill>
                  <a:srgbClr val="CC0000"/>
                </a:solidFill>
                <a:sym typeface="Symbol" pitchFamily="18" charset="2"/>
              </a:rPr>
              <a:t> goes through an intermediate vertex representing, </a:t>
            </a:r>
            <a:br>
              <a:rPr lang="en-US" sz="1800">
                <a:solidFill>
                  <a:srgbClr val="CC0000"/>
                </a:solidFill>
                <a:sym typeface="Symbol" pitchFamily="18" charset="2"/>
              </a:rPr>
            </a:br>
            <a:r>
              <a:rPr lang="en-US" sz="1800">
                <a:solidFill>
                  <a:srgbClr val="CC0000"/>
                </a:solidFill>
                <a:sym typeface="Symbol" pitchFamily="18" charset="2"/>
              </a:rPr>
              <a:t>       say, an occurrence of variable x, then no other path can go through that vertex. What </a:t>
            </a:r>
            <a:br>
              <a:rPr lang="en-US" sz="1800">
                <a:solidFill>
                  <a:srgbClr val="CC0000"/>
                </a:solidFill>
                <a:sym typeface="Symbol" pitchFamily="18" charset="2"/>
              </a:rPr>
            </a:br>
            <a:r>
              <a:rPr lang="en-US" sz="1800">
                <a:solidFill>
                  <a:srgbClr val="CC0000"/>
                </a:solidFill>
                <a:sym typeface="Symbol" pitchFamily="18" charset="2"/>
              </a:rPr>
              <a:t>       vertex would you like the other path to be forced to go through instead?]</a:t>
            </a:r>
            <a:r>
              <a:rPr lang="en-US" sz="1800">
                <a:sym typeface="Symbol" pitchFamily="18" charset="2"/>
              </a:rPr>
              <a:t> </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5837"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5838"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2"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5839"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3" name="Rectangle 5"/>
          <p:cNvSpPr>
            <a:spLocks noChangeArrowheads="1"/>
          </p:cNvSpPr>
          <p:nvPr/>
        </p:nvSpPr>
        <p:spPr bwMode="auto">
          <a:xfrm>
            <a:off x="228600" y="228600"/>
            <a:ext cx="8763000" cy="593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952500">
              <a:lnSpc>
                <a:spcPct val="85000"/>
              </a:lnSpc>
              <a:spcBef>
                <a:spcPct val="20000"/>
              </a:spcBef>
              <a:buFontTx/>
              <a:buAutoNum type="arabicPeriod" startAt="23"/>
            </a:pPr>
            <a:r>
              <a:rPr lang="en-US" sz="1800" b="1">
                <a:sym typeface="Symbol" pitchFamily="18" charset="2"/>
              </a:rPr>
              <a:t>The Set Partitioning Problem:</a:t>
            </a:r>
            <a:r>
              <a:rPr lang="en-US" sz="1800">
                <a:sym typeface="Symbol" pitchFamily="18" charset="2"/>
              </a:rPr>
              <a:t> given a set S of n integers, can S be partitioned into two subsets A and B = S – A such that the sum of integers in A is equal to the sum of integers in B?  Show that this problem is NP-complete.</a:t>
            </a:r>
          </a:p>
          <a:p>
            <a:pPr marL="376238" indent="-366713" algn="l" defTabSz="952500">
              <a:lnSpc>
                <a:spcPct val="85000"/>
              </a:lnSpc>
              <a:spcBef>
                <a:spcPct val="20000"/>
              </a:spcBef>
              <a:buFontTx/>
              <a:buAutoNum type="arabicPeriod" startAt="23"/>
            </a:pPr>
            <a:endParaRPr lang="en-US" sz="1800">
              <a:sym typeface="Symbol" pitchFamily="18" charset="2"/>
            </a:endParaRPr>
          </a:p>
          <a:p>
            <a:pPr marL="376238" indent="-366713" algn="l" defTabSz="952500">
              <a:lnSpc>
                <a:spcPct val="85000"/>
              </a:lnSpc>
              <a:spcBef>
                <a:spcPct val="20000"/>
              </a:spcBef>
              <a:buFontTx/>
              <a:buAutoNum type="arabicPeriod" startAt="23"/>
            </a:pPr>
            <a:r>
              <a:rPr lang="en-US" sz="1800" b="1">
                <a:sym typeface="Symbol" pitchFamily="18" charset="2"/>
              </a:rPr>
              <a:t>The Knapsack Problem:</a:t>
            </a:r>
            <a:r>
              <a:rPr lang="en-US" sz="1800">
                <a:sym typeface="Symbol" pitchFamily="18" charset="2"/>
              </a:rPr>
              <a:t> Given a set of n pairs of positive integers S = {(v</a:t>
            </a:r>
            <a:r>
              <a:rPr lang="en-US" sz="1800" baseline="-25000">
                <a:sym typeface="Symbol" pitchFamily="18" charset="2"/>
              </a:rPr>
              <a:t>i</a:t>
            </a:r>
            <a:r>
              <a:rPr lang="en-US" sz="1800">
                <a:sym typeface="Symbol" pitchFamily="18" charset="2"/>
              </a:rPr>
              <a:t> , w</a:t>
            </a:r>
            <a:r>
              <a:rPr lang="en-US" sz="1800" baseline="-25000">
                <a:sym typeface="Symbol" pitchFamily="18" charset="2"/>
              </a:rPr>
              <a:t>i</a:t>
            </a:r>
            <a:r>
              <a:rPr lang="en-US" sz="1800">
                <a:sym typeface="Symbol" pitchFamily="18" charset="2"/>
              </a:rPr>
              <a:t>) | i = 1..n}, a target value V and a knapsack capacity W (also both positive integers) , is there a subset C of S such that </a:t>
            </a:r>
            <a:r>
              <a:rPr lang="en-US">
                <a:latin typeface="Symbol" pitchFamily="18" charset="2"/>
                <a:sym typeface="Symbol" pitchFamily="18" charset="2"/>
              </a:rPr>
              <a:t>S</a:t>
            </a:r>
            <a:r>
              <a:rPr lang="en-US" sz="1800">
                <a:sym typeface="Symbol" pitchFamily="18" charset="2"/>
              </a:rPr>
              <a:t>{v</a:t>
            </a:r>
            <a:r>
              <a:rPr lang="en-US" sz="1800" baseline="-25000">
                <a:sym typeface="Symbol" pitchFamily="18" charset="2"/>
              </a:rPr>
              <a:t>i</a:t>
            </a:r>
            <a:r>
              <a:rPr lang="en-US" sz="1800">
                <a:sym typeface="Symbol" pitchFamily="18" charset="2"/>
              </a:rPr>
              <a:t>  | (v</a:t>
            </a:r>
            <a:r>
              <a:rPr lang="en-US" sz="1800" baseline="-25000">
                <a:sym typeface="Symbol" pitchFamily="18" charset="2"/>
              </a:rPr>
              <a:t>i</a:t>
            </a:r>
            <a:r>
              <a:rPr lang="en-US" sz="1800">
                <a:sym typeface="Symbol" pitchFamily="18" charset="2"/>
              </a:rPr>
              <a:t> , w</a:t>
            </a:r>
            <a:r>
              <a:rPr lang="en-US" sz="1800" baseline="-25000">
                <a:sym typeface="Symbol" pitchFamily="18" charset="2"/>
              </a:rPr>
              <a:t>i</a:t>
            </a:r>
            <a:r>
              <a:rPr lang="en-US" sz="1800">
                <a:sym typeface="Symbol" pitchFamily="18" charset="2"/>
              </a:rPr>
              <a:t>) C}  V and </a:t>
            </a:r>
            <a:r>
              <a:rPr lang="en-US">
                <a:latin typeface="Symbol" pitchFamily="18" charset="2"/>
                <a:sym typeface="Symbol" pitchFamily="18" charset="2"/>
              </a:rPr>
              <a:t>S</a:t>
            </a:r>
            <a:r>
              <a:rPr lang="en-US" sz="1800">
                <a:sym typeface="Symbol" pitchFamily="18" charset="2"/>
              </a:rPr>
              <a:t>{w</a:t>
            </a:r>
            <a:r>
              <a:rPr lang="en-US" sz="1800" baseline="-25000">
                <a:sym typeface="Symbol" pitchFamily="18" charset="2"/>
              </a:rPr>
              <a:t>i</a:t>
            </a:r>
            <a:r>
              <a:rPr lang="en-US" sz="1800">
                <a:sym typeface="Symbol" pitchFamily="18" charset="2"/>
              </a:rPr>
              <a:t>  | (v</a:t>
            </a:r>
            <a:r>
              <a:rPr lang="en-US" sz="1800" baseline="-25000">
                <a:sym typeface="Symbol" pitchFamily="18" charset="2"/>
              </a:rPr>
              <a:t>i</a:t>
            </a:r>
            <a:r>
              <a:rPr lang="en-US" sz="1800">
                <a:sym typeface="Symbol" pitchFamily="18" charset="2"/>
              </a:rPr>
              <a:t> , w</a:t>
            </a:r>
            <a:r>
              <a:rPr lang="en-US" sz="1800" baseline="-25000">
                <a:sym typeface="Symbol" pitchFamily="18" charset="2"/>
              </a:rPr>
              <a:t>i</a:t>
            </a:r>
            <a:r>
              <a:rPr lang="en-US" sz="1800">
                <a:sym typeface="Symbol" pitchFamily="18" charset="2"/>
              </a:rPr>
              <a:t>) C}  W?</a:t>
            </a:r>
            <a:br>
              <a:rPr lang="en-US" sz="1800">
                <a:sym typeface="Symbol" pitchFamily="18" charset="2"/>
              </a:rPr>
            </a:br>
            <a:r>
              <a:rPr lang="en-US" sz="1800">
                <a:sym typeface="Symbol" pitchFamily="18" charset="2"/>
              </a:rPr>
              <a:t>Show that this problem is NP-complete.</a:t>
            </a:r>
            <a:br>
              <a:rPr lang="en-US" sz="1800">
                <a:sym typeface="Symbol" pitchFamily="18" charset="2"/>
              </a:rPr>
            </a:br>
            <a:endParaRPr lang="en-US" sz="1800">
              <a:sym typeface="Symbol" pitchFamily="18" charset="2"/>
            </a:endParaRPr>
          </a:p>
          <a:p>
            <a:pPr marL="376238" indent="-366713" algn="l" defTabSz="952500">
              <a:lnSpc>
                <a:spcPct val="85000"/>
              </a:lnSpc>
              <a:spcBef>
                <a:spcPct val="20000"/>
              </a:spcBef>
              <a:buFontTx/>
              <a:buAutoNum type="arabicPeriod" startAt="23"/>
            </a:pPr>
            <a:r>
              <a:rPr lang="en-US" sz="1800" b="1">
                <a:sym typeface="Symbol" pitchFamily="18" charset="2"/>
              </a:rPr>
              <a:t>DNA Sequencing by Hybridization:</a:t>
            </a:r>
            <a:r>
              <a:rPr lang="en-US" sz="1800">
                <a:sym typeface="Symbol" pitchFamily="18" charset="2"/>
              </a:rPr>
              <a:t>  One experimental procedure for identifying a new DNA sequence repeatedly probes it to determine which k-mers (contiguous substrings of length k) it contains. Based on these, the full sequence must then be reconstructed.</a:t>
            </a:r>
            <a:br>
              <a:rPr lang="en-US" sz="1800">
                <a:sym typeface="Symbol" pitchFamily="18" charset="2"/>
              </a:rPr>
            </a:br>
            <a:r>
              <a:rPr lang="en-US" sz="1800">
                <a:sym typeface="Symbol" pitchFamily="18" charset="2"/>
              </a:rPr>
              <a:t>	Let’s now formulate this as a combinatorial problem. For any string x (the DNA sequence), let </a:t>
            </a:r>
            <a:r>
              <a:rPr lang="en-US" sz="1800">
                <a:latin typeface="Symbol" pitchFamily="18" charset="2"/>
                <a:sym typeface="Symbol" pitchFamily="18" charset="2"/>
              </a:rPr>
              <a:t>G</a:t>
            </a:r>
            <a:r>
              <a:rPr lang="en-US" sz="1800">
                <a:sym typeface="Symbol" pitchFamily="18" charset="2"/>
              </a:rPr>
              <a:t>(x) denote the multiset of all of its k-mers. In particular, </a:t>
            </a:r>
            <a:r>
              <a:rPr lang="en-US" sz="1800">
                <a:latin typeface="Symbol" pitchFamily="18" charset="2"/>
                <a:sym typeface="Symbol" pitchFamily="18" charset="2"/>
              </a:rPr>
              <a:t>G</a:t>
            </a:r>
            <a:r>
              <a:rPr lang="en-US" sz="1800">
                <a:sym typeface="Symbol" pitchFamily="18" charset="2"/>
              </a:rPr>
              <a:t>(x) contains exactly |x| – k + 1 elements.</a:t>
            </a:r>
            <a:br>
              <a:rPr lang="en-US" sz="1800">
                <a:sym typeface="Symbol" pitchFamily="18" charset="2"/>
              </a:rPr>
            </a:br>
            <a:r>
              <a:rPr lang="en-US" sz="1800">
                <a:sym typeface="Symbol" pitchFamily="18" charset="2"/>
              </a:rPr>
              <a:t>	The reconstruction problem is now easy to state: given a multiset of k-length strings, find a string x such that </a:t>
            </a:r>
            <a:r>
              <a:rPr lang="en-US" sz="1800">
                <a:latin typeface="Symbol" pitchFamily="18" charset="2"/>
                <a:sym typeface="Symbol" pitchFamily="18" charset="2"/>
              </a:rPr>
              <a:t>G</a:t>
            </a:r>
            <a:r>
              <a:rPr lang="en-US" sz="1800">
                <a:sym typeface="Symbol" pitchFamily="18" charset="2"/>
              </a:rPr>
              <a:t>(x) is exactly this multiset.</a:t>
            </a:r>
            <a:br>
              <a:rPr lang="en-US" sz="1800">
                <a:sym typeface="Symbol" pitchFamily="18" charset="2"/>
              </a:rPr>
            </a:br>
            <a:r>
              <a:rPr lang="en-US" sz="1800">
                <a:sym typeface="Symbol" pitchFamily="18" charset="2"/>
              </a:rPr>
              <a:t/>
            </a:r>
            <a:br>
              <a:rPr lang="en-US" sz="1800">
                <a:sym typeface="Symbol" pitchFamily="18" charset="2"/>
              </a:rPr>
            </a:br>
            <a:r>
              <a:rPr lang="en-US" sz="1800">
                <a:sym typeface="Symbol" pitchFamily="18" charset="2"/>
              </a:rPr>
              <a:t>(a) Show that the reconstruction problem  </a:t>
            </a:r>
            <a:r>
              <a:rPr lang="en-US" sz="1800" i="1">
                <a:solidFill>
                  <a:srgbClr val="CC0000"/>
                </a:solidFill>
                <a:sym typeface="Symbol" pitchFamily="18" charset="2"/>
              </a:rPr>
              <a:t>reduces to</a:t>
            </a:r>
            <a:r>
              <a:rPr lang="en-US" sz="1800">
                <a:sym typeface="Symbol" pitchFamily="18" charset="2"/>
              </a:rPr>
              <a:t>  the Hamiltonian Path Problem. </a:t>
            </a:r>
            <a:br>
              <a:rPr lang="en-US" sz="1800">
                <a:sym typeface="Symbol" pitchFamily="18" charset="2"/>
              </a:rPr>
            </a:br>
            <a:r>
              <a:rPr lang="en-US" sz="1800">
                <a:sym typeface="Symbol" pitchFamily="18" charset="2"/>
              </a:rPr>
              <a:t>      </a:t>
            </a:r>
            <a:r>
              <a:rPr lang="en-US" sz="1800">
                <a:solidFill>
                  <a:srgbClr val="CC0000"/>
                </a:solidFill>
                <a:sym typeface="Symbol" pitchFamily="18" charset="2"/>
              </a:rPr>
              <a:t>[Hint: Construct a digraph with one node for each k-mer, and with an edge from a to </a:t>
            </a:r>
            <a:br>
              <a:rPr lang="en-US" sz="1800">
                <a:solidFill>
                  <a:srgbClr val="CC0000"/>
                </a:solidFill>
                <a:sym typeface="Symbol" pitchFamily="18" charset="2"/>
              </a:rPr>
            </a:br>
            <a:r>
              <a:rPr lang="en-US" sz="1800">
                <a:solidFill>
                  <a:srgbClr val="CC0000"/>
                </a:solidFill>
                <a:sym typeface="Symbol" pitchFamily="18" charset="2"/>
              </a:rPr>
              <a:t>      b if the last k – 1 characters of a match the first k – 1 characters of b.]</a:t>
            </a:r>
            <a:r>
              <a:rPr lang="en-US" sz="1800">
                <a:sym typeface="Symbol" pitchFamily="18" charset="2"/>
              </a:rPr>
              <a:t/>
            </a:r>
            <a:br>
              <a:rPr lang="en-US" sz="1800">
                <a:sym typeface="Symbol" pitchFamily="18" charset="2"/>
              </a:rPr>
            </a:br>
            <a:r>
              <a:rPr lang="en-US" sz="1800">
                <a:sym typeface="Symbol" pitchFamily="18" charset="2"/>
              </a:rPr>
              <a:t/>
            </a:r>
            <a:br>
              <a:rPr lang="en-US" sz="1800">
                <a:sym typeface="Symbol" pitchFamily="18" charset="2"/>
              </a:rPr>
            </a:br>
            <a:r>
              <a:rPr lang="en-US" sz="1800">
                <a:sym typeface="Symbol" pitchFamily="18" charset="2"/>
              </a:rPr>
              <a:t>(b) But in fact, there is much better news. Show that the same problem also </a:t>
            </a:r>
            <a:r>
              <a:rPr lang="en-US" sz="1800" i="1">
                <a:solidFill>
                  <a:srgbClr val="CC0000"/>
                </a:solidFill>
                <a:sym typeface="Symbol" pitchFamily="18" charset="2"/>
              </a:rPr>
              <a:t>reduces to</a:t>
            </a:r>
            <a:r>
              <a:rPr lang="en-US" sz="1800">
                <a:sym typeface="Symbol" pitchFamily="18" charset="2"/>
              </a:rPr>
              <a:t> </a:t>
            </a:r>
            <a:br>
              <a:rPr lang="en-US" sz="1800">
                <a:sym typeface="Symbol" pitchFamily="18" charset="2"/>
              </a:rPr>
            </a:br>
            <a:r>
              <a:rPr lang="en-US" sz="1800">
                <a:sym typeface="Symbol" pitchFamily="18" charset="2"/>
              </a:rPr>
              <a:t>      the Eulerean Path Problem.</a:t>
            </a:r>
            <a:r>
              <a:rPr lang="en-US" sz="1800">
                <a:solidFill>
                  <a:srgbClr val="CC0000"/>
                </a:solidFill>
                <a:sym typeface="Symbol" pitchFamily="18" charset="2"/>
              </a:rPr>
              <a:t> [Hint: This time, use one directed edge for each k-mer.]</a:t>
            </a:r>
            <a:r>
              <a:rPr lang="en-US" sz="1800">
                <a:sym typeface="Symbol" pitchFamily="18" charset="2"/>
              </a:rPr>
              <a:t> </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5"/>
          <p:cNvSpPr>
            <a:spLocks noChangeArrowheads="1"/>
          </p:cNvSpPr>
          <p:nvPr/>
        </p:nvSpPr>
        <p:spPr bwMode="auto">
          <a:xfrm>
            <a:off x="228600" y="228600"/>
            <a:ext cx="84582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lnSpc>
                <a:spcPct val="95000"/>
              </a:lnSpc>
              <a:spcBef>
                <a:spcPct val="20000"/>
              </a:spcBef>
              <a:buFontTx/>
              <a:buAutoNum type="arabicPeriod" startAt="26"/>
              <a:tabLst>
                <a:tab pos="376238" algn="l"/>
              </a:tabLst>
            </a:pPr>
            <a:r>
              <a:rPr lang="en-US" sz="1800" b="1"/>
              <a:t>Chromatic Number of a graph:  </a:t>
            </a:r>
            <a:br>
              <a:rPr lang="en-US" sz="1800" b="1"/>
            </a:br>
            <a:r>
              <a:rPr lang="en-US" sz="1800"/>
              <a:t>The chromatic number of a graph is the minimum number of colors needed to color the vertices of the graph so that no pair of adjacent vertices are colored the same. </a:t>
            </a:r>
            <a:br>
              <a:rPr lang="en-US" sz="1800"/>
            </a:br>
            <a:r>
              <a:rPr lang="en-US" sz="1800"/>
              <a:t>Show the chromatic number of the graph below is 4.</a:t>
            </a:r>
          </a:p>
        </p:txBody>
      </p:sp>
      <p:grpSp>
        <p:nvGrpSpPr>
          <p:cNvPr id="148754" name="Group 274"/>
          <p:cNvGrpSpPr>
            <a:grpSpLocks/>
          </p:cNvGrpSpPr>
          <p:nvPr/>
        </p:nvGrpSpPr>
        <p:grpSpPr bwMode="auto">
          <a:xfrm>
            <a:off x="5029200" y="1219200"/>
            <a:ext cx="2590800" cy="2438400"/>
            <a:chOff x="2928" y="1296"/>
            <a:chExt cx="1632" cy="1536"/>
          </a:xfrm>
        </p:grpSpPr>
        <p:sp>
          <p:nvSpPr>
            <p:cNvPr id="148755" name="Line 275"/>
            <p:cNvSpPr>
              <a:spLocks noChangeShapeType="1"/>
            </p:cNvSpPr>
            <p:nvPr/>
          </p:nvSpPr>
          <p:spPr bwMode="auto">
            <a:xfrm>
              <a:off x="3744" y="1632"/>
              <a:ext cx="0"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56" name="Line 276"/>
            <p:cNvSpPr>
              <a:spLocks noChangeShapeType="1"/>
            </p:cNvSpPr>
            <p:nvPr/>
          </p:nvSpPr>
          <p:spPr bwMode="auto">
            <a:xfrm flipV="1">
              <a:off x="3744" y="2016"/>
              <a:ext cx="528"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57" name="Line 277"/>
            <p:cNvSpPr>
              <a:spLocks noChangeShapeType="1"/>
            </p:cNvSpPr>
            <p:nvPr/>
          </p:nvSpPr>
          <p:spPr bwMode="auto">
            <a:xfrm>
              <a:off x="3744" y="2160"/>
              <a:ext cx="384"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58" name="Line 278"/>
            <p:cNvSpPr>
              <a:spLocks noChangeShapeType="1"/>
            </p:cNvSpPr>
            <p:nvPr/>
          </p:nvSpPr>
          <p:spPr bwMode="auto">
            <a:xfrm flipH="1">
              <a:off x="3456" y="2160"/>
              <a:ext cx="288"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59" name="Line 279"/>
            <p:cNvSpPr>
              <a:spLocks noChangeShapeType="1"/>
            </p:cNvSpPr>
            <p:nvPr/>
          </p:nvSpPr>
          <p:spPr bwMode="auto">
            <a:xfrm flipH="1" flipV="1">
              <a:off x="3216" y="1968"/>
              <a:ext cx="52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0" name="Line 280"/>
            <p:cNvSpPr>
              <a:spLocks noChangeShapeType="1"/>
            </p:cNvSpPr>
            <p:nvPr/>
          </p:nvSpPr>
          <p:spPr bwMode="auto">
            <a:xfrm flipH="1">
              <a:off x="2976" y="1632"/>
              <a:ext cx="768"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1" name="Line 281"/>
            <p:cNvSpPr>
              <a:spLocks noChangeShapeType="1"/>
            </p:cNvSpPr>
            <p:nvPr/>
          </p:nvSpPr>
          <p:spPr bwMode="auto">
            <a:xfrm>
              <a:off x="3744" y="1632"/>
              <a:ext cx="768"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2" name="Line 282"/>
            <p:cNvSpPr>
              <a:spLocks noChangeShapeType="1"/>
            </p:cNvSpPr>
            <p:nvPr/>
          </p:nvSpPr>
          <p:spPr bwMode="auto">
            <a:xfrm flipH="1" flipV="1">
              <a:off x="3744" y="1344"/>
              <a:ext cx="528"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3" name="Line 283"/>
            <p:cNvSpPr>
              <a:spLocks noChangeShapeType="1"/>
            </p:cNvSpPr>
            <p:nvPr/>
          </p:nvSpPr>
          <p:spPr bwMode="auto">
            <a:xfrm>
              <a:off x="4272" y="2016"/>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4" name="Line 284"/>
            <p:cNvSpPr>
              <a:spLocks noChangeShapeType="1"/>
            </p:cNvSpPr>
            <p:nvPr/>
          </p:nvSpPr>
          <p:spPr bwMode="auto">
            <a:xfrm flipV="1">
              <a:off x="4128" y="1872"/>
              <a:ext cx="384" cy="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5" name="Line 285"/>
            <p:cNvSpPr>
              <a:spLocks noChangeShapeType="1"/>
            </p:cNvSpPr>
            <p:nvPr/>
          </p:nvSpPr>
          <p:spPr bwMode="auto">
            <a:xfrm flipH="1">
              <a:off x="3312" y="2592"/>
              <a:ext cx="816"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6" name="Line 286"/>
            <p:cNvSpPr>
              <a:spLocks noChangeShapeType="1"/>
            </p:cNvSpPr>
            <p:nvPr/>
          </p:nvSpPr>
          <p:spPr bwMode="auto">
            <a:xfrm>
              <a:off x="3456" y="2592"/>
              <a:ext cx="816"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7" name="Line 287"/>
            <p:cNvSpPr>
              <a:spLocks noChangeShapeType="1"/>
            </p:cNvSpPr>
            <p:nvPr/>
          </p:nvSpPr>
          <p:spPr bwMode="auto">
            <a:xfrm flipH="1" flipV="1">
              <a:off x="2976" y="1920"/>
              <a:ext cx="48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8" name="Line 288"/>
            <p:cNvSpPr>
              <a:spLocks noChangeShapeType="1"/>
            </p:cNvSpPr>
            <p:nvPr/>
          </p:nvSpPr>
          <p:spPr bwMode="auto">
            <a:xfrm flipV="1">
              <a:off x="3216" y="1344"/>
              <a:ext cx="52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69" name="Line 289"/>
            <p:cNvSpPr>
              <a:spLocks noChangeShapeType="1"/>
            </p:cNvSpPr>
            <p:nvPr/>
          </p:nvSpPr>
          <p:spPr bwMode="auto">
            <a:xfrm>
              <a:off x="3216" y="1968"/>
              <a:ext cx="96" cy="8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48770" name="Line 290"/>
            <p:cNvSpPr>
              <a:spLocks noChangeShapeType="1"/>
            </p:cNvSpPr>
            <p:nvPr/>
          </p:nvSpPr>
          <p:spPr bwMode="auto">
            <a:xfrm>
              <a:off x="3312" y="2784"/>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48771" name="Freeform 291"/>
            <p:cNvSpPr>
              <a:spLocks/>
            </p:cNvSpPr>
            <p:nvPr/>
          </p:nvSpPr>
          <p:spPr bwMode="auto">
            <a:xfrm flipH="1">
              <a:off x="4272" y="1872"/>
              <a:ext cx="240" cy="912"/>
            </a:xfrm>
            <a:custGeom>
              <a:avLst/>
              <a:gdLst>
                <a:gd name="T0" fmla="*/ 152 w 152"/>
                <a:gd name="T1" fmla="*/ 523 h 523"/>
                <a:gd name="T2" fmla="*/ 0 w 152"/>
                <a:gd name="T3" fmla="*/ 0 h 523"/>
              </a:gdLst>
              <a:ahLst/>
              <a:cxnLst>
                <a:cxn ang="0">
                  <a:pos x="T0" y="T1"/>
                </a:cxn>
                <a:cxn ang="0">
                  <a:pos x="T2" y="T3"/>
                </a:cxn>
              </a:cxnLst>
              <a:rect l="0" t="0" r="r" b="b"/>
              <a:pathLst>
                <a:path w="152" h="523">
                  <a:moveTo>
                    <a:pt x="152" y="523"/>
                  </a:move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48772" name="Freeform 292"/>
            <p:cNvSpPr>
              <a:spLocks/>
            </p:cNvSpPr>
            <p:nvPr/>
          </p:nvSpPr>
          <p:spPr bwMode="auto">
            <a:xfrm>
              <a:off x="3744" y="1344"/>
              <a:ext cx="768" cy="528"/>
            </a:xfrm>
            <a:custGeom>
              <a:avLst/>
              <a:gdLst>
                <a:gd name="T0" fmla="*/ 488 w 488"/>
                <a:gd name="T1" fmla="*/ 199 h 199"/>
                <a:gd name="T2" fmla="*/ 0 w 488"/>
                <a:gd name="T3" fmla="*/ 0 h 199"/>
              </a:gdLst>
              <a:ahLst/>
              <a:cxnLst>
                <a:cxn ang="0">
                  <a:pos x="T0" y="T1"/>
                </a:cxn>
                <a:cxn ang="0">
                  <a:pos x="T2" y="T3"/>
                </a:cxn>
              </a:cxnLst>
              <a:rect l="0" t="0" r="r" b="b"/>
              <a:pathLst>
                <a:path w="488" h="199">
                  <a:moveTo>
                    <a:pt x="488" y="199"/>
                  </a:move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48773" name="Freeform 293"/>
            <p:cNvSpPr>
              <a:spLocks/>
            </p:cNvSpPr>
            <p:nvPr/>
          </p:nvSpPr>
          <p:spPr bwMode="auto">
            <a:xfrm flipH="1">
              <a:off x="2976" y="1920"/>
              <a:ext cx="336" cy="864"/>
            </a:xfrm>
            <a:custGeom>
              <a:avLst/>
              <a:gdLst>
                <a:gd name="T0" fmla="*/ 0 w 144"/>
                <a:gd name="T1" fmla="*/ 535 h 535"/>
                <a:gd name="T2" fmla="*/ 144 w 144"/>
                <a:gd name="T3" fmla="*/ 0 h 535"/>
              </a:gdLst>
              <a:ahLst/>
              <a:cxnLst>
                <a:cxn ang="0">
                  <a:pos x="T0" y="T1"/>
                </a:cxn>
                <a:cxn ang="0">
                  <a:pos x="T2" y="T3"/>
                </a:cxn>
              </a:cxnLst>
              <a:rect l="0" t="0" r="r" b="b"/>
              <a:pathLst>
                <a:path w="144" h="535">
                  <a:moveTo>
                    <a:pt x="0" y="535"/>
                  </a:moveTo>
                  <a:lnTo>
                    <a:pt x="144"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48774" name="Freeform 294"/>
            <p:cNvSpPr>
              <a:spLocks/>
            </p:cNvSpPr>
            <p:nvPr/>
          </p:nvSpPr>
          <p:spPr bwMode="auto">
            <a:xfrm>
              <a:off x="2976" y="1344"/>
              <a:ext cx="768" cy="576"/>
            </a:xfrm>
            <a:custGeom>
              <a:avLst/>
              <a:gdLst>
                <a:gd name="T0" fmla="*/ 0 w 439"/>
                <a:gd name="T1" fmla="*/ 192 h 192"/>
                <a:gd name="T2" fmla="*/ 439 w 439"/>
                <a:gd name="T3" fmla="*/ 0 h 192"/>
              </a:gdLst>
              <a:ahLst/>
              <a:cxnLst>
                <a:cxn ang="0">
                  <a:pos x="T0" y="T1"/>
                </a:cxn>
                <a:cxn ang="0">
                  <a:pos x="T2" y="T3"/>
                </a:cxn>
              </a:cxnLst>
              <a:rect l="0" t="0" r="r" b="b"/>
              <a:pathLst>
                <a:path w="439" h="192">
                  <a:moveTo>
                    <a:pt x="0" y="192"/>
                  </a:moveTo>
                  <a:lnTo>
                    <a:pt x="439"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48775" name="Oval 295"/>
            <p:cNvSpPr>
              <a:spLocks noChangeArrowheads="1"/>
            </p:cNvSpPr>
            <p:nvPr/>
          </p:nvSpPr>
          <p:spPr bwMode="auto">
            <a:xfrm>
              <a:off x="3264" y="2736"/>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76" name="Oval 296"/>
            <p:cNvSpPr>
              <a:spLocks noChangeArrowheads="1"/>
            </p:cNvSpPr>
            <p:nvPr/>
          </p:nvSpPr>
          <p:spPr bwMode="auto">
            <a:xfrm>
              <a:off x="2928" y="1872"/>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77" name="Oval 297"/>
            <p:cNvSpPr>
              <a:spLocks noChangeArrowheads="1"/>
            </p:cNvSpPr>
            <p:nvPr/>
          </p:nvSpPr>
          <p:spPr bwMode="auto">
            <a:xfrm>
              <a:off x="3696" y="1584"/>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78" name="Oval 298"/>
            <p:cNvSpPr>
              <a:spLocks noChangeArrowheads="1"/>
            </p:cNvSpPr>
            <p:nvPr/>
          </p:nvSpPr>
          <p:spPr bwMode="auto">
            <a:xfrm>
              <a:off x="3696" y="1296"/>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79" name="Oval 299"/>
            <p:cNvSpPr>
              <a:spLocks noChangeArrowheads="1"/>
            </p:cNvSpPr>
            <p:nvPr/>
          </p:nvSpPr>
          <p:spPr bwMode="auto">
            <a:xfrm rot="-6645207">
              <a:off x="4224" y="2736"/>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80" name="Oval 300"/>
            <p:cNvSpPr>
              <a:spLocks noChangeArrowheads="1"/>
            </p:cNvSpPr>
            <p:nvPr/>
          </p:nvSpPr>
          <p:spPr bwMode="auto">
            <a:xfrm rot="-6645207">
              <a:off x="3168" y="1920"/>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81" name="Oval 301"/>
            <p:cNvSpPr>
              <a:spLocks noChangeArrowheads="1"/>
            </p:cNvSpPr>
            <p:nvPr/>
          </p:nvSpPr>
          <p:spPr bwMode="auto">
            <a:xfrm rot="-6645207">
              <a:off x="4464" y="1824"/>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82" name="Oval 302"/>
            <p:cNvSpPr>
              <a:spLocks noChangeArrowheads="1"/>
            </p:cNvSpPr>
            <p:nvPr/>
          </p:nvSpPr>
          <p:spPr bwMode="auto">
            <a:xfrm rot="-6645207">
              <a:off x="3696" y="2112"/>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83" name="Oval 303"/>
            <p:cNvSpPr>
              <a:spLocks noChangeArrowheads="1"/>
            </p:cNvSpPr>
            <p:nvPr/>
          </p:nvSpPr>
          <p:spPr bwMode="auto">
            <a:xfrm rot="-6645207">
              <a:off x="3408" y="2544"/>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84" name="Oval 304"/>
            <p:cNvSpPr>
              <a:spLocks noChangeArrowheads="1"/>
            </p:cNvSpPr>
            <p:nvPr/>
          </p:nvSpPr>
          <p:spPr bwMode="auto">
            <a:xfrm rot="-6645207">
              <a:off x="4080" y="2544"/>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48785" name="Oval 305"/>
            <p:cNvSpPr>
              <a:spLocks noChangeArrowheads="1"/>
            </p:cNvSpPr>
            <p:nvPr/>
          </p:nvSpPr>
          <p:spPr bwMode="auto">
            <a:xfrm rot="-6645207">
              <a:off x="4224" y="1968"/>
              <a:ext cx="96" cy="96"/>
            </a:xfrm>
            <a:prstGeom prst="ellipse">
              <a:avLst/>
            </a:prstGeom>
            <a:solidFill>
              <a:schemeClr val="accent1"/>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grpSp>
      <p:sp>
        <p:nvSpPr>
          <p:cNvPr id="148786" name="Rectangle 306"/>
          <p:cNvSpPr>
            <a:spLocks noChangeArrowheads="1"/>
          </p:cNvSpPr>
          <p:nvPr/>
        </p:nvSpPr>
        <p:spPr bwMode="auto">
          <a:xfrm>
            <a:off x="228600" y="4038600"/>
            <a:ext cx="85344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lnSpc>
                <a:spcPct val="95000"/>
              </a:lnSpc>
              <a:spcBef>
                <a:spcPct val="20000"/>
              </a:spcBef>
              <a:buFontTx/>
              <a:buAutoNum type="arabicPeriod" startAt="27"/>
              <a:tabLst>
                <a:tab pos="376238" algn="l"/>
              </a:tabLst>
            </a:pPr>
            <a:r>
              <a:rPr lang="en-US" sz="1800" b="1"/>
              <a:t>Triangle-free graphs with high chromatic number:  </a:t>
            </a:r>
            <a:br>
              <a:rPr lang="en-US" sz="1800" b="1"/>
            </a:br>
            <a:r>
              <a:rPr lang="en-US" sz="1800"/>
              <a:t>Show that there are triangle-free graphs (i.e., with no clique subgraph of size 3) that have arbitrarily large chromatic number.</a:t>
            </a:r>
            <a:br>
              <a:rPr lang="en-US" sz="1800"/>
            </a:br>
            <a:r>
              <a:rPr lang="en-US" sz="1800">
                <a:solidFill>
                  <a:srgbClr val="CC0000"/>
                </a:solidFill>
              </a:rPr>
              <a:t>[Hint: Look at the graph above. We started with the pentagon, then doubled up the vertex set, then added the central vertex. Using that pattern, recursively build up larger triangle-free graphs with increasing chromatic numbers.]</a:t>
            </a:r>
            <a:r>
              <a:rPr lang="en-US" sz="1800"/>
              <a:t> </a:t>
            </a:r>
          </a:p>
        </p:txBody>
      </p:sp>
      <p:sp>
        <p:nvSpPr>
          <p:cNvPr id="2" name="Slide Number Placeholder 1"/>
          <p:cNvSpPr>
            <a:spLocks noGrp="1"/>
          </p:cNvSpPr>
          <p:nvPr>
            <p:ph type="sldNum" sz="quarter" idx="12"/>
          </p:nvPr>
        </p:nvSpPr>
        <p:spPr/>
        <p:txBody>
          <a:bodyPr/>
          <a:lstStyle/>
          <a:p>
            <a:fld id="{1C4CFD23-5E52-4163-B199-8514A2FC35ED}"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28600" y="228600"/>
            <a:ext cx="8763000"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lnSpc>
                <a:spcPct val="95000"/>
              </a:lnSpc>
              <a:spcBef>
                <a:spcPct val="20000"/>
              </a:spcBef>
              <a:buFontTx/>
              <a:buAutoNum type="arabicPeriod" startAt="28"/>
              <a:tabLst>
                <a:tab pos="376238" algn="l"/>
              </a:tabLst>
            </a:pPr>
            <a:r>
              <a:rPr lang="en-US" sz="1800" b="1"/>
              <a:t>Degree-Restricted 3-Colorability:  </a:t>
            </a:r>
            <a:r>
              <a:rPr lang="en-US" sz="1800"/>
              <a:t>Show that the 3-colorability problem remains </a:t>
            </a:r>
            <a:br>
              <a:rPr lang="en-US" sz="1800"/>
            </a:br>
            <a:r>
              <a:rPr lang="en-US" sz="1800"/>
              <a:t>NP-complete even if we restrict it to graphs of maximum vertex degree 4.</a:t>
            </a:r>
            <a:br>
              <a:rPr lang="en-US" sz="1800"/>
            </a:br>
            <a:r>
              <a:rPr lang="en-US" sz="1800">
                <a:solidFill>
                  <a:srgbClr val="CC0000"/>
                </a:solidFill>
              </a:rPr>
              <a:t>[Hint: Show that the “5-star” graph shown in Fig (a) below is 3 colorable, and </a:t>
            </a:r>
            <a:br>
              <a:rPr lang="en-US" sz="1800">
                <a:solidFill>
                  <a:srgbClr val="CC0000"/>
                </a:solidFill>
              </a:rPr>
            </a:br>
            <a:r>
              <a:rPr lang="en-US" sz="1800">
                <a:solidFill>
                  <a:srgbClr val="CC0000"/>
                </a:solidFill>
              </a:rPr>
              <a:t>in any valid 3 coloring of that graph all 5 vertices u</a:t>
            </a:r>
            <a:r>
              <a:rPr lang="en-US" sz="1800" baseline="-25000">
                <a:solidFill>
                  <a:srgbClr val="CC0000"/>
                </a:solidFill>
              </a:rPr>
              <a:t>1</a:t>
            </a:r>
            <a:r>
              <a:rPr lang="en-US" sz="1800">
                <a:solidFill>
                  <a:srgbClr val="CC0000"/>
                </a:solidFill>
              </a:rPr>
              <a:t>, …, u</a:t>
            </a:r>
            <a:r>
              <a:rPr lang="en-US" sz="1800" baseline="-25000">
                <a:solidFill>
                  <a:srgbClr val="CC0000"/>
                </a:solidFill>
              </a:rPr>
              <a:t>5</a:t>
            </a:r>
            <a:r>
              <a:rPr lang="en-US" sz="1800">
                <a:solidFill>
                  <a:srgbClr val="CC0000"/>
                </a:solidFill>
              </a:rPr>
              <a:t> have the same color. </a:t>
            </a:r>
            <a:br>
              <a:rPr lang="en-US" sz="1800">
                <a:solidFill>
                  <a:srgbClr val="CC0000"/>
                </a:solidFill>
              </a:rPr>
            </a:br>
            <a:r>
              <a:rPr lang="en-US" sz="1800">
                <a:solidFill>
                  <a:srgbClr val="CC0000"/>
                </a:solidFill>
              </a:rPr>
              <a:t>Analogously define a “d-star” for any integer d &gt; 4.]</a:t>
            </a:r>
            <a:r>
              <a:rPr lang="en-US" sz="1800"/>
              <a:t> </a:t>
            </a:r>
          </a:p>
          <a:p>
            <a:pPr marL="376238" indent="-366713" algn="l" defTabSz="1433513">
              <a:lnSpc>
                <a:spcPct val="95000"/>
              </a:lnSpc>
              <a:spcBef>
                <a:spcPct val="20000"/>
              </a:spcBef>
              <a:buFontTx/>
              <a:buAutoNum type="arabicPeriod" startAt="28"/>
              <a:tabLst>
                <a:tab pos="376238" algn="l"/>
              </a:tabLst>
            </a:pPr>
            <a:endParaRPr lang="en-US" sz="1800"/>
          </a:p>
          <a:p>
            <a:pPr marL="376238" indent="-366713" algn="l" defTabSz="1433513">
              <a:lnSpc>
                <a:spcPct val="95000"/>
              </a:lnSpc>
              <a:spcBef>
                <a:spcPct val="20000"/>
              </a:spcBef>
              <a:buFontTx/>
              <a:buAutoNum type="arabicPeriod" startAt="28"/>
              <a:tabLst>
                <a:tab pos="376238" algn="l"/>
              </a:tabLst>
            </a:pPr>
            <a:r>
              <a:rPr lang="en-US" sz="1800" b="1"/>
              <a:t>Planar 3-Colorability:  </a:t>
            </a:r>
            <a:r>
              <a:rPr lang="en-US" sz="1800"/>
              <a:t>Show that the 3-colorability problem remains NP-complete</a:t>
            </a:r>
            <a:br>
              <a:rPr lang="en-US" sz="1800"/>
            </a:br>
            <a:r>
              <a:rPr lang="en-US" sz="1800"/>
              <a:t>even if we restrict it to planar graphs of maximum vertex degree 4.  </a:t>
            </a:r>
            <a:br>
              <a:rPr lang="en-US" sz="1800"/>
            </a:br>
            <a:r>
              <a:rPr lang="en-US" sz="1800">
                <a:solidFill>
                  <a:srgbClr val="CC0000"/>
                </a:solidFill>
              </a:rPr>
              <a:t>[Hint: Show that the graph in Fig (b) below is 3 colorable. Furthermore, any coloring of the vertices {u, u’, v, v’} can be extended to a 3 coloring of that graph if and only if vertices u and u’ have the same color and vertices v and v’ have the same color. </a:t>
            </a:r>
            <a:br>
              <a:rPr lang="en-US" sz="1800">
                <a:solidFill>
                  <a:srgbClr val="CC0000"/>
                </a:solidFill>
              </a:rPr>
            </a:br>
            <a:r>
              <a:rPr lang="en-US" sz="1800">
                <a:solidFill>
                  <a:srgbClr val="CC0000"/>
                </a:solidFill>
              </a:rPr>
              <a:t>Combine this with the previous exercise.]</a:t>
            </a:r>
          </a:p>
        </p:txBody>
      </p:sp>
      <p:grpSp>
        <p:nvGrpSpPr>
          <p:cNvPr id="163843" name="Group 3"/>
          <p:cNvGrpSpPr>
            <a:grpSpLocks/>
          </p:cNvGrpSpPr>
          <p:nvPr/>
        </p:nvGrpSpPr>
        <p:grpSpPr bwMode="auto">
          <a:xfrm>
            <a:off x="5791200" y="3505200"/>
            <a:ext cx="2736850" cy="3146425"/>
            <a:chOff x="3544" y="2160"/>
            <a:chExt cx="1724" cy="1982"/>
          </a:xfrm>
        </p:grpSpPr>
        <p:sp>
          <p:nvSpPr>
            <p:cNvPr id="163844" name="Text Box 4"/>
            <p:cNvSpPr txBox="1">
              <a:spLocks noChangeArrowheads="1"/>
            </p:cNvSpPr>
            <p:nvPr/>
          </p:nvSpPr>
          <p:spPr bwMode="auto">
            <a:xfrm>
              <a:off x="4216" y="2160"/>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p>
          </p:txBody>
        </p:sp>
        <p:sp>
          <p:nvSpPr>
            <p:cNvPr id="163845" name="Text Box 5"/>
            <p:cNvSpPr txBox="1">
              <a:spLocks noChangeArrowheads="1"/>
            </p:cNvSpPr>
            <p:nvPr/>
          </p:nvSpPr>
          <p:spPr bwMode="auto">
            <a:xfrm>
              <a:off x="5032" y="2688"/>
              <a:ext cx="2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v’</a:t>
              </a:r>
            </a:p>
          </p:txBody>
        </p:sp>
        <p:sp>
          <p:nvSpPr>
            <p:cNvPr id="163846" name="Text Box 6"/>
            <p:cNvSpPr txBox="1">
              <a:spLocks noChangeArrowheads="1"/>
            </p:cNvSpPr>
            <p:nvPr/>
          </p:nvSpPr>
          <p:spPr bwMode="auto">
            <a:xfrm>
              <a:off x="4120" y="3504"/>
              <a:ext cx="2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p>
          </p:txBody>
        </p:sp>
        <p:sp>
          <p:nvSpPr>
            <p:cNvPr id="163847" name="Text Box 7"/>
            <p:cNvSpPr txBox="1">
              <a:spLocks noChangeArrowheads="1"/>
            </p:cNvSpPr>
            <p:nvPr/>
          </p:nvSpPr>
          <p:spPr bwMode="auto">
            <a:xfrm>
              <a:off x="3544" y="2688"/>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v</a:t>
              </a:r>
            </a:p>
          </p:txBody>
        </p:sp>
        <p:sp>
          <p:nvSpPr>
            <p:cNvPr id="163848" name="Rectangle 8"/>
            <p:cNvSpPr>
              <a:spLocks noChangeArrowheads="1"/>
            </p:cNvSpPr>
            <p:nvPr/>
          </p:nvSpPr>
          <p:spPr bwMode="auto">
            <a:xfrm>
              <a:off x="4164" y="3888"/>
              <a:ext cx="51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t>Fig (b)</a:t>
              </a:r>
            </a:p>
          </p:txBody>
        </p:sp>
        <p:sp>
          <p:nvSpPr>
            <p:cNvPr id="163849" name="Line 9"/>
            <p:cNvSpPr>
              <a:spLocks noChangeShapeType="1"/>
            </p:cNvSpPr>
            <p:nvPr/>
          </p:nvSpPr>
          <p:spPr bwMode="auto">
            <a:xfrm>
              <a:off x="3688" y="2928"/>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50" name="Line 10"/>
            <p:cNvSpPr>
              <a:spLocks noChangeShapeType="1"/>
            </p:cNvSpPr>
            <p:nvPr/>
          </p:nvSpPr>
          <p:spPr bwMode="auto">
            <a:xfrm>
              <a:off x="4408" y="2256"/>
              <a:ext cx="0" cy="13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51" name="Line 11"/>
            <p:cNvSpPr>
              <a:spLocks noChangeShapeType="1"/>
            </p:cNvSpPr>
            <p:nvPr/>
          </p:nvSpPr>
          <p:spPr bwMode="auto">
            <a:xfrm>
              <a:off x="4120" y="2688"/>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52" name="Line 12"/>
            <p:cNvSpPr>
              <a:spLocks noChangeShapeType="1"/>
            </p:cNvSpPr>
            <p:nvPr/>
          </p:nvSpPr>
          <p:spPr bwMode="auto">
            <a:xfrm>
              <a:off x="4456" y="3168"/>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53" name="Line 13"/>
            <p:cNvSpPr>
              <a:spLocks noChangeShapeType="1"/>
            </p:cNvSpPr>
            <p:nvPr/>
          </p:nvSpPr>
          <p:spPr bwMode="auto">
            <a:xfrm flipV="1">
              <a:off x="4168" y="2928"/>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54" name="Line 14"/>
            <p:cNvSpPr>
              <a:spLocks noChangeShapeType="1"/>
            </p:cNvSpPr>
            <p:nvPr/>
          </p:nvSpPr>
          <p:spPr bwMode="auto">
            <a:xfrm>
              <a:off x="4648" y="264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55" name="Line 15"/>
            <p:cNvSpPr>
              <a:spLocks noChangeShapeType="1"/>
            </p:cNvSpPr>
            <p:nvPr/>
          </p:nvSpPr>
          <p:spPr bwMode="auto">
            <a:xfrm flipV="1">
              <a:off x="4168" y="2688"/>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56" name="Line 16"/>
            <p:cNvSpPr>
              <a:spLocks noChangeShapeType="1"/>
            </p:cNvSpPr>
            <p:nvPr/>
          </p:nvSpPr>
          <p:spPr bwMode="auto">
            <a:xfrm>
              <a:off x="4408" y="2688"/>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57" name="Line 17"/>
            <p:cNvSpPr>
              <a:spLocks noChangeShapeType="1"/>
            </p:cNvSpPr>
            <p:nvPr/>
          </p:nvSpPr>
          <p:spPr bwMode="auto">
            <a:xfrm flipH="1">
              <a:off x="4408" y="2928"/>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58" name="Line 18"/>
            <p:cNvSpPr>
              <a:spLocks noChangeShapeType="1"/>
            </p:cNvSpPr>
            <p:nvPr/>
          </p:nvSpPr>
          <p:spPr bwMode="auto">
            <a:xfrm flipH="1" flipV="1">
              <a:off x="4168" y="2928"/>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59" name="Line 19"/>
            <p:cNvSpPr>
              <a:spLocks noChangeShapeType="1"/>
            </p:cNvSpPr>
            <p:nvPr/>
          </p:nvSpPr>
          <p:spPr bwMode="auto">
            <a:xfrm flipV="1">
              <a:off x="3688" y="2688"/>
              <a:ext cx="48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0" name="Line 20"/>
            <p:cNvSpPr>
              <a:spLocks noChangeShapeType="1"/>
            </p:cNvSpPr>
            <p:nvPr/>
          </p:nvSpPr>
          <p:spPr bwMode="auto">
            <a:xfrm flipV="1">
              <a:off x="4168" y="2208"/>
              <a:ext cx="24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1" name="Line 21"/>
            <p:cNvSpPr>
              <a:spLocks noChangeShapeType="1"/>
            </p:cNvSpPr>
            <p:nvPr/>
          </p:nvSpPr>
          <p:spPr bwMode="auto">
            <a:xfrm>
              <a:off x="4408" y="2208"/>
              <a:ext cx="24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2" name="Line 22"/>
            <p:cNvSpPr>
              <a:spLocks noChangeShapeType="1"/>
            </p:cNvSpPr>
            <p:nvPr/>
          </p:nvSpPr>
          <p:spPr bwMode="auto">
            <a:xfrm>
              <a:off x="4648" y="2688"/>
              <a:ext cx="48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3" name="Line 23"/>
            <p:cNvSpPr>
              <a:spLocks noChangeShapeType="1"/>
            </p:cNvSpPr>
            <p:nvPr/>
          </p:nvSpPr>
          <p:spPr bwMode="auto">
            <a:xfrm flipH="1">
              <a:off x="4648" y="2928"/>
              <a:ext cx="48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4" name="Line 24"/>
            <p:cNvSpPr>
              <a:spLocks noChangeShapeType="1"/>
            </p:cNvSpPr>
            <p:nvPr/>
          </p:nvSpPr>
          <p:spPr bwMode="auto">
            <a:xfrm flipH="1">
              <a:off x="4408" y="3168"/>
              <a:ext cx="24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5" name="Line 25"/>
            <p:cNvSpPr>
              <a:spLocks noChangeShapeType="1"/>
            </p:cNvSpPr>
            <p:nvPr/>
          </p:nvSpPr>
          <p:spPr bwMode="auto">
            <a:xfrm flipH="1" flipV="1">
              <a:off x="4168" y="3168"/>
              <a:ext cx="24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6" name="Line 26"/>
            <p:cNvSpPr>
              <a:spLocks noChangeShapeType="1"/>
            </p:cNvSpPr>
            <p:nvPr/>
          </p:nvSpPr>
          <p:spPr bwMode="auto">
            <a:xfrm flipH="1" flipV="1">
              <a:off x="3688" y="2928"/>
              <a:ext cx="48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67" name="Oval 27"/>
            <p:cNvSpPr>
              <a:spLocks noChangeArrowheads="1"/>
            </p:cNvSpPr>
            <p:nvPr/>
          </p:nvSpPr>
          <p:spPr bwMode="auto">
            <a:xfrm>
              <a:off x="3640"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68" name="Oval 28"/>
            <p:cNvSpPr>
              <a:spLocks noChangeArrowheads="1"/>
            </p:cNvSpPr>
            <p:nvPr/>
          </p:nvSpPr>
          <p:spPr bwMode="auto">
            <a:xfrm>
              <a:off x="4120"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69" name="Oval 29"/>
            <p:cNvSpPr>
              <a:spLocks noChangeArrowheads="1"/>
            </p:cNvSpPr>
            <p:nvPr/>
          </p:nvSpPr>
          <p:spPr bwMode="auto">
            <a:xfrm>
              <a:off x="4360" y="264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0" name="Oval 30"/>
            <p:cNvSpPr>
              <a:spLocks noChangeArrowheads="1"/>
            </p:cNvSpPr>
            <p:nvPr/>
          </p:nvSpPr>
          <p:spPr bwMode="auto">
            <a:xfrm>
              <a:off x="4600"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1" name="Oval 31"/>
            <p:cNvSpPr>
              <a:spLocks noChangeArrowheads="1"/>
            </p:cNvSpPr>
            <p:nvPr/>
          </p:nvSpPr>
          <p:spPr bwMode="auto">
            <a:xfrm>
              <a:off x="5080"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2" name="Oval 32"/>
            <p:cNvSpPr>
              <a:spLocks noChangeArrowheads="1"/>
            </p:cNvSpPr>
            <p:nvPr/>
          </p:nvSpPr>
          <p:spPr bwMode="auto">
            <a:xfrm>
              <a:off x="4120" y="312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3" name="Oval 33"/>
            <p:cNvSpPr>
              <a:spLocks noChangeArrowheads="1"/>
            </p:cNvSpPr>
            <p:nvPr/>
          </p:nvSpPr>
          <p:spPr bwMode="auto">
            <a:xfrm>
              <a:off x="4360"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4" name="Oval 34"/>
            <p:cNvSpPr>
              <a:spLocks noChangeArrowheads="1"/>
            </p:cNvSpPr>
            <p:nvPr/>
          </p:nvSpPr>
          <p:spPr bwMode="auto">
            <a:xfrm>
              <a:off x="4360" y="360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5" name="Oval 35"/>
            <p:cNvSpPr>
              <a:spLocks noChangeArrowheads="1"/>
            </p:cNvSpPr>
            <p:nvPr/>
          </p:nvSpPr>
          <p:spPr bwMode="auto">
            <a:xfrm>
              <a:off x="4600" y="312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6" name="Oval 36"/>
            <p:cNvSpPr>
              <a:spLocks noChangeArrowheads="1"/>
            </p:cNvSpPr>
            <p:nvPr/>
          </p:nvSpPr>
          <p:spPr bwMode="auto">
            <a:xfrm>
              <a:off x="4360" y="312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7" name="Oval 37"/>
            <p:cNvSpPr>
              <a:spLocks noChangeArrowheads="1"/>
            </p:cNvSpPr>
            <p:nvPr/>
          </p:nvSpPr>
          <p:spPr bwMode="auto">
            <a:xfrm>
              <a:off x="4120" y="264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8" name="Oval 38"/>
            <p:cNvSpPr>
              <a:spLocks noChangeArrowheads="1"/>
            </p:cNvSpPr>
            <p:nvPr/>
          </p:nvSpPr>
          <p:spPr bwMode="auto">
            <a:xfrm>
              <a:off x="4360" y="216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79" name="Oval 39"/>
            <p:cNvSpPr>
              <a:spLocks noChangeArrowheads="1"/>
            </p:cNvSpPr>
            <p:nvPr/>
          </p:nvSpPr>
          <p:spPr bwMode="auto">
            <a:xfrm>
              <a:off x="4600" y="264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grpSp>
      <p:grpSp>
        <p:nvGrpSpPr>
          <p:cNvPr id="163880" name="Group 40"/>
          <p:cNvGrpSpPr>
            <a:grpSpLocks/>
          </p:cNvGrpSpPr>
          <p:nvPr/>
        </p:nvGrpSpPr>
        <p:grpSpPr bwMode="auto">
          <a:xfrm>
            <a:off x="990600" y="3581400"/>
            <a:ext cx="3781425" cy="2971800"/>
            <a:chOff x="503" y="2064"/>
            <a:chExt cx="2625" cy="2064"/>
          </a:xfrm>
        </p:grpSpPr>
        <p:sp>
          <p:nvSpPr>
            <p:cNvPr id="163881" name="Line 41"/>
            <p:cNvSpPr>
              <a:spLocks noChangeShapeType="1"/>
            </p:cNvSpPr>
            <p:nvPr/>
          </p:nvSpPr>
          <p:spPr bwMode="auto">
            <a:xfrm>
              <a:off x="1296" y="3072"/>
              <a:ext cx="96"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82" name="Freeform 42"/>
            <p:cNvSpPr>
              <a:spLocks/>
            </p:cNvSpPr>
            <p:nvPr/>
          </p:nvSpPr>
          <p:spPr bwMode="auto">
            <a:xfrm>
              <a:off x="912" y="2170"/>
              <a:ext cx="2160" cy="1918"/>
            </a:xfrm>
            <a:custGeom>
              <a:avLst/>
              <a:gdLst>
                <a:gd name="T0" fmla="*/ 0 w 2160"/>
                <a:gd name="T1" fmla="*/ 758 h 1918"/>
                <a:gd name="T2" fmla="*/ 637 w 2160"/>
                <a:gd name="T3" fmla="*/ 568 h 1918"/>
                <a:gd name="T4" fmla="*/ 1048 w 2160"/>
                <a:gd name="T5" fmla="*/ 0 h 1918"/>
                <a:gd name="T6" fmla="*/ 1458 w 2160"/>
                <a:gd name="T7" fmla="*/ 581 h 1918"/>
                <a:gd name="T8" fmla="*/ 2160 w 2160"/>
                <a:gd name="T9" fmla="*/ 758 h 1918"/>
                <a:gd name="T10" fmla="*/ 1663 w 2160"/>
                <a:gd name="T11" fmla="*/ 1283 h 1918"/>
                <a:gd name="T12" fmla="*/ 1728 w 2160"/>
                <a:gd name="T13" fmla="*/ 1910 h 1918"/>
                <a:gd name="T14" fmla="*/ 1028 w 2160"/>
                <a:gd name="T15" fmla="*/ 1680 h 1918"/>
                <a:gd name="T16" fmla="*/ 392 w 2160"/>
                <a:gd name="T17" fmla="*/ 1918 h 1918"/>
                <a:gd name="T18" fmla="*/ 432 w 2160"/>
                <a:gd name="T19" fmla="*/ 1283 h 1918"/>
                <a:gd name="T20" fmla="*/ 0 w 2160"/>
                <a:gd name="T21" fmla="*/ 758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 h="1918">
                  <a:moveTo>
                    <a:pt x="0" y="758"/>
                  </a:moveTo>
                  <a:lnTo>
                    <a:pt x="637" y="568"/>
                  </a:lnTo>
                  <a:lnTo>
                    <a:pt x="1048" y="0"/>
                  </a:lnTo>
                  <a:lnTo>
                    <a:pt x="1458" y="581"/>
                  </a:lnTo>
                  <a:lnTo>
                    <a:pt x="2160" y="758"/>
                  </a:lnTo>
                  <a:lnTo>
                    <a:pt x="1663" y="1283"/>
                  </a:lnTo>
                  <a:lnTo>
                    <a:pt x="1728" y="1910"/>
                  </a:lnTo>
                  <a:lnTo>
                    <a:pt x="1028" y="1680"/>
                  </a:lnTo>
                  <a:lnTo>
                    <a:pt x="392" y="1918"/>
                  </a:lnTo>
                  <a:lnTo>
                    <a:pt x="432" y="1283"/>
                  </a:lnTo>
                  <a:lnTo>
                    <a:pt x="0" y="758"/>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83" name="Text Box 43"/>
            <p:cNvSpPr txBox="1">
              <a:spLocks noChangeArrowheads="1"/>
            </p:cNvSpPr>
            <p:nvPr/>
          </p:nvSpPr>
          <p:spPr bwMode="auto">
            <a:xfrm>
              <a:off x="2004" y="2064"/>
              <a:ext cx="26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r>
                <a:rPr lang="en-US" sz="1800" baseline="-25000"/>
                <a:t>1</a:t>
              </a:r>
            </a:p>
          </p:txBody>
        </p:sp>
        <p:sp>
          <p:nvSpPr>
            <p:cNvPr id="163884" name="Rectangle 44"/>
            <p:cNvSpPr>
              <a:spLocks noChangeArrowheads="1"/>
            </p:cNvSpPr>
            <p:nvPr/>
          </p:nvSpPr>
          <p:spPr bwMode="auto">
            <a:xfrm>
              <a:off x="503" y="3552"/>
              <a:ext cx="55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spAutoFit/>
            </a:bodyPr>
            <a:lstStyle/>
            <a:p>
              <a:r>
                <a:rPr lang="en-US" sz="1800"/>
                <a:t>Fig (a)</a:t>
              </a:r>
            </a:p>
          </p:txBody>
        </p:sp>
        <p:sp>
          <p:nvSpPr>
            <p:cNvPr id="163885" name="Oval 45"/>
            <p:cNvSpPr>
              <a:spLocks noChangeArrowheads="1"/>
            </p:cNvSpPr>
            <p:nvPr/>
          </p:nvSpPr>
          <p:spPr bwMode="auto">
            <a:xfrm>
              <a:off x="864"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86" name="Oval 46"/>
            <p:cNvSpPr>
              <a:spLocks noChangeArrowheads="1"/>
            </p:cNvSpPr>
            <p:nvPr/>
          </p:nvSpPr>
          <p:spPr bwMode="auto">
            <a:xfrm>
              <a:off x="3024"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87" name="Oval 47"/>
            <p:cNvSpPr>
              <a:spLocks noChangeArrowheads="1"/>
            </p:cNvSpPr>
            <p:nvPr/>
          </p:nvSpPr>
          <p:spPr bwMode="auto">
            <a:xfrm>
              <a:off x="1248" y="4032"/>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88" name="Oval 48"/>
            <p:cNvSpPr>
              <a:spLocks noChangeArrowheads="1"/>
            </p:cNvSpPr>
            <p:nvPr/>
          </p:nvSpPr>
          <p:spPr bwMode="auto">
            <a:xfrm>
              <a:off x="2592" y="4032"/>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89" name="Oval 49"/>
            <p:cNvSpPr>
              <a:spLocks noChangeArrowheads="1"/>
            </p:cNvSpPr>
            <p:nvPr/>
          </p:nvSpPr>
          <p:spPr bwMode="auto">
            <a:xfrm>
              <a:off x="1920" y="2112"/>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90" name="Freeform 50"/>
            <p:cNvSpPr>
              <a:spLocks/>
            </p:cNvSpPr>
            <p:nvPr/>
          </p:nvSpPr>
          <p:spPr bwMode="auto">
            <a:xfrm>
              <a:off x="1344" y="2736"/>
              <a:ext cx="1225" cy="1107"/>
            </a:xfrm>
            <a:custGeom>
              <a:avLst/>
              <a:gdLst>
                <a:gd name="T0" fmla="*/ 0 w 1225"/>
                <a:gd name="T1" fmla="*/ 720 h 1107"/>
                <a:gd name="T2" fmla="*/ 205 w 1225"/>
                <a:gd name="T3" fmla="*/ 2 h 1107"/>
                <a:gd name="T4" fmla="*/ 1008 w 1225"/>
                <a:gd name="T5" fmla="*/ 0 h 1107"/>
                <a:gd name="T6" fmla="*/ 1225 w 1225"/>
                <a:gd name="T7" fmla="*/ 717 h 1107"/>
                <a:gd name="T8" fmla="*/ 583 w 1225"/>
                <a:gd name="T9" fmla="*/ 1107 h 1107"/>
                <a:gd name="T10" fmla="*/ 0 w 1225"/>
                <a:gd name="T11" fmla="*/ 720 h 1107"/>
              </a:gdLst>
              <a:ahLst/>
              <a:cxnLst>
                <a:cxn ang="0">
                  <a:pos x="T0" y="T1"/>
                </a:cxn>
                <a:cxn ang="0">
                  <a:pos x="T2" y="T3"/>
                </a:cxn>
                <a:cxn ang="0">
                  <a:pos x="T4" y="T5"/>
                </a:cxn>
                <a:cxn ang="0">
                  <a:pos x="T6" y="T7"/>
                </a:cxn>
                <a:cxn ang="0">
                  <a:pos x="T8" y="T9"/>
                </a:cxn>
                <a:cxn ang="0">
                  <a:pos x="T10" y="T11"/>
                </a:cxn>
              </a:cxnLst>
              <a:rect l="0" t="0" r="r" b="b"/>
              <a:pathLst>
                <a:path w="1225" h="1107">
                  <a:moveTo>
                    <a:pt x="0" y="720"/>
                  </a:moveTo>
                  <a:lnTo>
                    <a:pt x="205" y="2"/>
                  </a:lnTo>
                  <a:lnTo>
                    <a:pt x="1008" y="0"/>
                  </a:lnTo>
                  <a:lnTo>
                    <a:pt x="1225" y="717"/>
                  </a:lnTo>
                  <a:lnTo>
                    <a:pt x="583" y="1107"/>
                  </a:lnTo>
                  <a:lnTo>
                    <a:pt x="0" y="720"/>
                  </a:lnTo>
                  <a:close/>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91" name="Line 51"/>
            <p:cNvSpPr>
              <a:spLocks noChangeShapeType="1"/>
            </p:cNvSpPr>
            <p:nvPr/>
          </p:nvSpPr>
          <p:spPr bwMode="auto">
            <a:xfrm>
              <a:off x="1152" y="3216"/>
              <a:ext cx="240"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92" name="Line 52"/>
            <p:cNvSpPr>
              <a:spLocks noChangeShapeType="1"/>
            </p:cNvSpPr>
            <p:nvPr/>
          </p:nvSpPr>
          <p:spPr bwMode="auto">
            <a:xfrm>
              <a:off x="1248" y="2832"/>
              <a:ext cx="24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93" name="Line 53"/>
            <p:cNvSpPr>
              <a:spLocks noChangeShapeType="1"/>
            </p:cNvSpPr>
            <p:nvPr/>
          </p:nvSpPr>
          <p:spPr bwMode="auto">
            <a:xfrm>
              <a:off x="1248" y="2832"/>
              <a:ext cx="48"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94" name="Line 54"/>
            <p:cNvSpPr>
              <a:spLocks noChangeShapeType="1"/>
            </p:cNvSpPr>
            <p:nvPr/>
          </p:nvSpPr>
          <p:spPr bwMode="auto">
            <a:xfrm flipV="1">
              <a:off x="1152" y="3072"/>
              <a:ext cx="144"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895" name="Line 55"/>
            <p:cNvSpPr>
              <a:spLocks noChangeShapeType="1"/>
            </p:cNvSpPr>
            <p:nvPr/>
          </p:nvSpPr>
          <p:spPr bwMode="auto">
            <a:xfrm flipV="1">
              <a:off x="1296" y="2928"/>
              <a:ext cx="192"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896" name="Oval 56"/>
            <p:cNvSpPr>
              <a:spLocks noChangeArrowheads="1"/>
            </p:cNvSpPr>
            <p:nvPr/>
          </p:nvSpPr>
          <p:spPr bwMode="auto">
            <a:xfrm>
              <a:off x="1104" y="316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97" name="Oval 57"/>
            <p:cNvSpPr>
              <a:spLocks noChangeArrowheads="1"/>
            </p:cNvSpPr>
            <p:nvPr/>
          </p:nvSpPr>
          <p:spPr bwMode="auto">
            <a:xfrm>
              <a:off x="1296" y="340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98" name="Oval 58"/>
            <p:cNvSpPr>
              <a:spLocks noChangeArrowheads="1"/>
            </p:cNvSpPr>
            <p:nvPr/>
          </p:nvSpPr>
          <p:spPr bwMode="auto">
            <a:xfrm>
              <a:off x="1248" y="302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899" name="Oval 59"/>
            <p:cNvSpPr>
              <a:spLocks noChangeArrowheads="1"/>
            </p:cNvSpPr>
            <p:nvPr/>
          </p:nvSpPr>
          <p:spPr bwMode="auto">
            <a:xfrm>
              <a:off x="1200" y="278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00" name="Oval 60"/>
            <p:cNvSpPr>
              <a:spLocks noChangeArrowheads="1"/>
            </p:cNvSpPr>
            <p:nvPr/>
          </p:nvSpPr>
          <p:spPr bwMode="auto">
            <a:xfrm>
              <a:off x="1440"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01" name="Oval 61"/>
            <p:cNvSpPr>
              <a:spLocks noChangeArrowheads="1"/>
            </p:cNvSpPr>
            <p:nvPr/>
          </p:nvSpPr>
          <p:spPr bwMode="auto">
            <a:xfrm>
              <a:off x="1488" y="268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02" name="Oval 62"/>
            <p:cNvSpPr>
              <a:spLocks noChangeArrowheads="1"/>
            </p:cNvSpPr>
            <p:nvPr/>
          </p:nvSpPr>
          <p:spPr bwMode="auto">
            <a:xfrm>
              <a:off x="1344" y="321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03" name="Line 63"/>
            <p:cNvSpPr>
              <a:spLocks noChangeShapeType="1"/>
            </p:cNvSpPr>
            <p:nvPr/>
          </p:nvSpPr>
          <p:spPr bwMode="auto">
            <a:xfrm>
              <a:off x="1728" y="2496"/>
              <a:ext cx="9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04" name="Line 64"/>
            <p:cNvSpPr>
              <a:spLocks noChangeShapeType="1"/>
            </p:cNvSpPr>
            <p:nvPr/>
          </p:nvSpPr>
          <p:spPr bwMode="auto">
            <a:xfrm flipH="1">
              <a:off x="2112" y="2496"/>
              <a:ext cx="96"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05" name="Line 65"/>
            <p:cNvSpPr>
              <a:spLocks noChangeShapeType="1"/>
            </p:cNvSpPr>
            <p:nvPr/>
          </p:nvSpPr>
          <p:spPr bwMode="auto">
            <a:xfrm>
              <a:off x="1728" y="2496"/>
              <a:ext cx="24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06" name="Line 66"/>
            <p:cNvSpPr>
              <a:spLocks noChangeShapeType="1"/>
            </p:cNvSpPr>
            <p:nvPr/>
          </p:nvSpPr>
          <p:spPr bwMode="auto">
            <a:xfrm flipH="1" flipV="1">
              <a:off x="1968" y="2592"/>
              <a:ext cx="144"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07" name="Line 67"/>
            <p:cNvSpPr>
              <a:spLocks noChangeShapeType="1"/>
            </p:cNvSpPr>
            <p:nvPr/>
          </p:nvSpPr>
          <p:spPr bwMode="auto">
            <a:xfrm flipV="1">
              <a:off x="1968" y="2496"/>
              <a:ext cx="24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08" name="Line 68"/>
            <p:cNvSpPr>
              <a:spLocks noChangeShapeType="1"/>
            </p:cNvSpPr>
            <p:nvPr/>
          </p:nvSpPr>
          <p:spPr bwMode="auto">
            <a:xfrm flipH="1">
              <a:off x="1824" y="2592"/>
              <a:ext cx="144"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09" name="Freeform 69"/>
            <p:cNvSpPr>
              <a:spLocks/>
            </p:cNvSpPr>
            <p:nvPr/>
          </p:nvSpPr>
          <p:spPr bwMode="auto">
            <a:xfrm>
              <a:off x="2400" y="2832"/>
              <a:ext cx="240" cy="96"/>
            </a:xfrm>
            <a:custGeom>
              <a:avLst/>
              <a:gdLst>
                <a:gd name="T0" fmla="*/ 0 w 209"/>
                <a:gd name="T1" fmla="*/ 124 h 124"/>
                <a:gd name="T2" fmla="*/ 209 w 209"/>
                <a:gd name="T3" fmla="*/ 0 h 124"/>
              </a:gdLst>
              <a:ahLst/>
              <a:cxnLst>
                <a:cxn ang="0">
                  <a:pos x="T0" y="T1"/>
                </a:cxn>
                <a:cxn ang="0">
                  <a:pos x="T2" y="T3"/>
                </a:cxn>
              </a:cxnLst>
              <a:rect l="0" t="0" r="r" b="b"/>
              <a:pathLst>
                <a:path w="209" h="124">
                  <a:moveTo>
                    <a:pt x="0" y="124"/>
                  </a:moveTo>
                  <a:lnTo>
                    <a:pt x="209"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10" name="Freeform 70"/>
            <p:cNvSpPr>
              <a:spLocks/>
            </p:cNvSpPr>
            <p:nvPr/>
          </p:nvSpPr>
          <p:spPr bwMode="auto">
            <a:xfrm>
              <a:off x="2503" y="3254"/>
              <a:ext cx="278" cy="7"/>
            </a:xfrm>
            <a:custGeom>
              <a:avLst/>
              <a:gdLst>
                <a:gd name="T0" fmla="*/ 0 w 278"/>
                <a:gd name="T1" fmla="*/ 0 h 7"/>
                <a:gd name="T2" fmla="*/ 278 w 278"/>
                <a:gd name="T3" fmla="*/ 7 h 7"/>
              </a:gdLst>
              <a:ahLst/>
              <a:cxnLst>
                <a:cxn ang="0">
                  <a:pos x="T0" y="T1"/>
                </a:cxn>
                <a:cxn ang="0">
                  <a:pos x="T2" y="T3"/>
                </a:cxn>
              </a:cxnLst>
              <a:rect l="0" t="0" r="r" b="b"/>
              <a:pathLst>
                <a:path w="278" h="7">
                  <a:moveTo>
                    <a:pt x="0" y="0"/>
                  </a:moveTo>
                  <a:lnTo>
                    <a:pt x="278" y="7"/>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11" name="Line 71"/>
            <p:cNvSpPr>
              <a:spLocks noChangeShapeType="1"/>
            </p:cNvSpPr>
            <p:nvPr/>
          </p:nvSpPr>
          <p:spPr bwMode="auto">
            <a:xfrm flipH="1" flipV="1">
              <a:off x="2592" y="3072"/>
              <a:ext cx="192"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12" name="Line 72"/>
            <p:cNvSpPr>
              <a:spLocks noChangeShapeType="1"/>
            </p:cNvSpPr>
            <p:nvPr/>
          </p:nvSpPr>
          <p:spPr bwMode="auto">
            <a:xfrm flipH="1">
              <a:off x="2496" y="3072"/>
              <a:ext cx="96"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13" name="Freeform 73"/>
            <p:cNvSpPr>
              <a:spLocks/>
            </p:cNvSpPr>
            <p:nvPr/>
          </p:nvSpPr>
          <p:spPr bwMode="auto">
            <a:xfrm>
              <a:off x="2592" y="2784"/>
              <a:ext cx="48" cy="288"/>
            </a:xfrm>
            <a:custGeom>
              <a:avLst/>
              <a:gdLst>
                <a:gd name="T0" fmla="*/ 0 w 17"/>
                <a:gd name="T1" fmla="*/ 262 h 262"/>
                <a:gd name="T2" fmla="*/ 17 w 17"/>
                <a:gd name="T3" fmla="*/ 0 h 262"/>
              </a:gdLst>
              <a:ahLst/>
              <a:cxnLst>
                <a:cxn ang="0">
                  <a:pos x="T0" y="T1"/>
                </a:cxn>
                <a:cxn ang="0">
                  <a:pos x="T2" y="T3"/>
                </a:cxn>
              </a:cxnLst>
              <a:rect l="0" t="0" r="r" b="b"/>
              <a:pathLst>
                <a:path w="17" h="262">
                  <a:moveTo>
                    <a:pt x="0" y="262"/>
                  </a:moveTo>
                  <a:lnTo>
                    <a:pt x="17"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14" name="Line 74"/>
            <p:cNvSpPr>
              <a:spLocks noChangeShapeType="1"/>
            </p:cNvSpPr>
            <p:nvPr/>
          </p:nvSpPr>
          <p:spPr bwMode="auto">
            <a:xfrm>
              <a:off x="2400" y="2928"/>
              <a:ext cx="192"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15" name="Line 75"/>
            <p:cNvSpPr>
              <a:spLocks noChangeShapeType="1"/>
            </p:cNvSpPr>
            <p:nvPr/>
          </p:nvSpPr>
          <p:spPr bwMode="auto">
            <a:xfrm>
              <a:off x="2400" y="3552"/>
              <a:ext cx="192"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16" name="Line 76"/>
            <p:cNvSpPr>
              <a:spLocks noChangeShapeType="1"/>
            </p:cNvSpPr>
            <p:nvPr/>
          </p:nvSpPr>
          <p:spPr bwMode="auto">
            <a:xfrm>
              <a:off x="2160" y="3696"/>
              <a:ext cx="48"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17" name="Freeform 77"/>
            <p:cNvSpPr>
              <a:spLocks/>
            </p:cNvSpPr>
            <p:nvPr/>
          </p:nvSpPr>
          <p:spPr bwMode="auto">
            <a:xfrm>
              <a:off x="2160" y="3696"/>
              <a:ext cx="210" cy="61"/>
            </a:xfrm>
            <a:custGeom>
              <a:avLst/>
              <a:gdLst>
                <a:gd name="T0" fmla="*/ 0 w 210"/>
                <a:gd name="T1" fmla="*/ 0 h 61"/>
                <a:gd name="T2" fmla="*/ 210 w 210"/>
                <a:gd name="T3" fmla="*/ 61 h 61"/>
              </a:gdLst>
              <a:ahLst/>
              <a:cxnLst>
                <a:cxn ang="0">
                  <a:pos x="T0" y="T1"/>
                </a:cxn>
                <a:cxn ang="0">
                  <a:pos x="T2" y="T3"/>
                </a:cxn>
              </a:cxnLst>
              <a:rect l="0" t="0" r="r" b="b"/>
              <a:pathLst>
                <a:path w="210" h="61">
                  <a:moveTo>
                    <a:pt x="0" y="0"/>
                  </a:moveTo>
                  <a:lnTo>
                    <a:pt x="210" y="61"/>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18" name="Freeform 78"/>
            <p:cNvSpPr>
              <a:spLocks/>
            </p:cNvSpPr>
            <p:nvPr/>
          </p:nvSpPr>
          <p:spPr bwMode="auto">
            <a:xfrm>
              <a:off x="2383" y="3696"/>
              <a:ext cx="209" cy="61"/>
            </a:xfrm>
            <a:custGeom>
              <a:avLst/>
              <a:gdLst>
                <a:gd name="T0" fmla="*/ 209 w 209"/>
                <a:gd name="T1" fmla="*/ 0 h 109"/>
                <a:gd name="T2" fmla="*/ 0 w 209"/>
                <a:gd name="T3" fmla="*/ 109 h 109"/>
              </a:gdLst>
              <a:ahLst/>
              <a:cxnLst>
                <a:cxn ang="0">
                  <a:pos x="T0" y="T1"/>
                </a:cxn>
                <a:cxn ang="0">
                  <a:pos x="T2" y="T3"/>
                </a:cxn>
              </a:cxnLst>
              <a:rect l="0" t="0" r="r" b="b"/>
              <a:pathLst>
                <a:path w="209" h="109">
                  <a:moveTo>
                    <a:pt x="209" y="0"/>
                  </a:moveTo>
                  <a:lnTo>
                    <a:pt x="0" y="109"/>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19" name="Freeform 79"/>
            <p:cNvSpPr>
              <a:spLocks/>
            </p:cNvSpPr>
            <p:nvPr/>
          </p:nvSpPr>
          <p:spPr bwMode="auto">
            <a:xfrm>
              <a:off x="2208" y="3757"/>
              <a:ext cx="162" cy="179"/>
            </a:xfrm>
            <a:custGeom>
              <a:avLst/>
              <a:gdLst>
                <a:gd name="T0" fmla="*/ 162 w 162"/>
                <a:gd name="T1" fmla="*/ 0 h 179"/>
                <a:gd name="T2" fmla="*/ 0 w 162"/>
                <a:gd name="T3" fmla="*/ 179 h 179"/>
              </a:gdLst>
              <a:ahLst/>
              <a:cxnLst>
                <a:cxn ang="0">
                  <a:pos x="T0" y="T1"/>
                </a:cxn>
                <a:cxn ang="0">
                  <a:pos x="T2" y="T3"/>
                </a:cxn>
              </a:cxnLst>
              <a:rect l="0" t="0" r="r" b="b"/>
              <a:pathLst>
                <a:path w="162" h="179">
                  <a:moveTo>
                    <a:pt x="162" y="0"/>
                  </a:moveTo>
                  <a:lnTo>
                    <a:pt x="0" y="179"/>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20" name="Freeform 80"/>
            <p:cNvSpPr>
              <a:spLocks/>
            </p:cNvSpPr>
            <p:nvPr/>
          </p:nvSpPr>
          <p:spPr bwMode="auto">
            <a:xfrm>
              <a:off x="2357" y="3552"/>
              <a:ext cx="44" cy="194"/>
            </a:xfrm>
            <a:custGeom>
              <a:avLst/>
              <a:gdLst>
                <a:gd name="T0" fmla="*/ 0 w 44"/>
                <a:gd name="T1" fmla="*/ 194 h 194"/>
                <a:gd name="T2" fmla="*/ 44 w 44"/>
                <a:gd name="T3" fmla="*/ 0 h 194"/>
              </a:gdLst>
              <a:ahLst/>
              <a:cxnLst>
                <a:cxn ang="0">
                  <a:pos x="T0" y="T1"/>
                </a:cxn>
                <a:cxn ang="0">
                  <a:pos x="T2" y="T3"/>
                </a:cxn>
              </a:cxnLst>
              <a:rect l="0" t="0" r="r" b="b"/>
              <a:pathLst>
                <a:path w="44" h="194">
                  <a:moveTo>
                    <a:pt x="0" y="194"/>
                  </a:moveTo>
                  <a:lnTo>
                    <a:pt x="44"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21" name="Freeform 81"/>
            <p:cNvSpPr>
              <a:spLocks/>
            </p:cNvSpPr>
            <p:nvPr/>
          </p:nvSpPr>
          <p:spPr bwMode="auto">
            <a:xfrm>
              <a:off x="1331" y="3552"/>
              <a:ext cx="157" cy="195"/>
            </a:xfrm>
            <a:custGeom>
              <a:avLst/>
              <a:gdLst>
                <a:gd name="T0" fmla="*/ 0 w 157"/>
                <a:gd name="T1" fmla="*/ 195 h 195"/>
                <a:gd name="T2" fmla="*/ 157 w 157"/>
                <a:gd name="T3" fmla="*/ 0 h 195"/>
              </a:gdLst>
              <a:ahLst/>
              <a:cxnLst>
                <a:cxn ang="0">
                  <a:pos x="T0" y="T1"/>
                </a:cxn>
                <a:cxn ang="0">
                  <a:pos x="T2" y="T3"/>
                </a:cxn>
              </a:cxnLst>
              <a:rect l="0" t="0" r="r" b="b"/>
              <a:pathLst>
                <a:path w="157" h="195">
                  <a:moveTo>
                    <a:pt x="0" y="195"/>
                  </a:moveTo>
                  <a:lnTo>
                    <a:pt x="157"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22" name="Freeform 82"/>
            <p:cNvSpPr>
              <a:spLocks/>
            </p:cNvSpPr>
            <p:nvPr/>
          </p:nvSpPr>
          <p:spPr bwMode="auto">
            <a:xfrm>
              <a:off x="1635" y="3744"/>
              <a:ext cx="141" cy="225"/>
            </a:xfrm>
            <a:custGeom>
              <a:avLst/>
              <a:gdLst>
                <a:gd name="T0" fmla="*/ 141 w 141"/>
                <a:gd name="T1" fmla="*/ 0 h 225"/>
                <a:gd name="T2" fmla="*/ 0 w 141"/>
                <a:gd name="T3" fmla="*/ 225 h 225"/>
              </a:gdLst>
              <a:ahLst/>
              <a:cxnLst>
                <a:cxn ang="0">
                  <a:pos x="T0" y="T1"/>
                </a:cxn>
                <a:cxn ang="0">
                  <a:pos x="T2" y="T3"/>
                </a:cxn>
              </a:cxnLst>
              <a:rect l="0" t="0" r="r" b="b"/>
              <a:pathLst>
                <a:path w="141" h="225">
                  <a:moveTo>
                    <a:pt x="141" y="0"/>
                  </a:moveTo>
                  <a:lnTo>
                    <a:pt x="0" y="225"/>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23" name="Freeform 83"/>
            <p:cNvSpPr>
              <a:spLocks/>
            </p:cNvSpPr>
            <p:nvPr/>
          </p:nvSpPr>
          <p:spPr bwMode="auto">
            <a:xfrm>
              <a:off x="1549" y="3757"/>
              <a:ext cx="73" cy="220"/>
            </a:xfrm>
            <a:custGeom>
              <a:avLst/>
              <a:gdLst>
                <a:gd name="T0" fmla="*/ 73 w 73"/>
                <a:gd name="T1" fmla="*/ 220 h 220"/>
                <a:gd name="T2" fmla="*/ 0 w 73"/>
                <a:gd name="T3" fmla="*/ 0 h 220"/>
              </a:gdLst>
              <a:ahLst/>
              <a:cxnLst>
                <a:cxn ang="0">
                  <a:pos x="T0" y="T1"/>
                </a:cxn>
                <a:cxn ang="0">
                  <a:pos x="T2" y="T3"/>
                </a:cxn>
              </a:cxnLst>
              <a:rect l="0" t="0" r="r" b="b"/>
              <a:pathLst>
                <a:path w="73" h="220">
                  <a:moveTo>
                    <a:pt x="73" y="220"/>
                  </a:move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24" name="Freeform 84"/>
            <p:cNvSpPr>
              <a:spLocks/>
            </p:cNvSpPr>
            <p:nvPr/>
          </p:nvSpPr>
          <p:spPr bwMode="auto">
            <a:xfrm>
              <a:off x="1529" y="3744"/>
              <a:ext cx="247" cy="8"/>
            </a:xfrm>
            <a:custGeom>
              <a:avLst/>
              <a:gdLst>
                <a:gd name="T0" fmla="*/ 247 w 247"/>
                <a:gd name="T1" fmla="*/ 0 h 8"/>
                <a:gd name="T2" fmla="*/ 0 w 247"/>
                <a:gd name="T3" fmla="*/ 8 h 8"/>
              </a:gdLst>
              <a:ahLst/>
              <a:cxnLst>
                <a:cxn ang="0">
                  <a:pos x="T0" y="T1"/>
                </a:cxn>
                <a:cxn ang="0">
                  <a:pos x="T2" y="T3"/>
                </a:cxn>
              </a:cxnLst>
              <a:rect l="0" t="0" r="r" b="b"/>
              <a:pathLst>
                <a:path w="247" h="8">
                  <a:moveTo>
                    <a:pt x="247" y="0"/>
                  </a:moveTo>
                  <a:lnTo>
                    <a:pt x="0" y="8"/>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25" name="Freeform 85"/>
            <p:cNvSpPr>
              <a:spLocks/>
            </p:cNvSpPr>
            <p:nvPr/>
          </p:nvSpPr>
          <p:spPr bwMode="auto">
            <a:xfrm>
              <a:off x="1488" y="3552"/>
              <a:ext cx="61" cy="205"/>
            </a:xfrm>
            <a:custGeom>
              <a:avLst/>
              <a:gdLst>
                <a:gd name="T0" fmla="*/ 61 w 61"/>
                <a:gd name="T1" fmla="*/ 205 h 205"/>
                <a:gd name="T2" fmla="*/ 0 w 61"/>
                <a:gd name="T3" fmla="*/ 0 h 205"/>
              </a:gdLst>
              <a:ahLst/>
              <a:cxnLst>
                <a:cxn ang="0">
                  <a:pos x="T0" y="T1"/>
                </a:cxn>
                <a:cxn ang="0">
                  <a:pos x="T2" y="T3"/>
                </a:cxn>
              </a:cxnLst>
              <a:rect l="0" t="0" r="r" b="b"/>
              <a:pathLst>
                <a:path w="61" h="205">
                  <a:moveTo>
                    <a:pt x="61" y="205"/>
                  </a:move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63926" name="Freeform 86"/>
            <p:cNvSpPr>
              <a:spLocks/>
            </p:cNvSpPr>
            <p:nvPr/>
          </p:nvSpPr>
          <p:spPr bwMode="auto">
            <a:xfrm>
              <a:off x="1337" y="3741"/>
              <a:ext cx="212" cy="13"/>
            </a:xfrm>
            <a:custGeom>
              <a:avLst/>
              <a:gdLst>
                <a:gd name="T0" fmla="*/ 212 w 212"/>
                <a:gd name="T1" fmla="*/ 13 h 13"/>
                <a:gd name="T2" fmla="*/ 0 w 212"/>
                <a:gd name="T3" fmla="*/ 0 h 13"/>
              </a:gdLst>
              <a:ahLst/>
              <a:cxnLst>
                <a:cxn ang="0">
                  <a:pos x="T0" y="T1"/>
                </a:cxn>
                <a:cxn ang="0">
                  <a:pos x="T2" y="T3"/>
                </a:cxn>
              </a:cxnLst>
              <a:rect l="0" t="0" r="r" b="b"/>
              <a:pathLst>
                <a:path w="212" h="13">
                  <a:moveTo>
                    <a:pt x="212" y="13"/>
                  </a:move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63927" name="Oval 87"/>
            <p:cNvSpPr>
              <a:spLocks noChangeArrowheads="1"/>
            </p:cNvSpPr>
            <p:nvPr/>
          </p:nvSpPr>
          <p:spPr bwMode="auto">
            <a:xfrm>
              <a:off x="1776" y="268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28" name="Oval 88"/>
            <p:cNvSpPr>
              <a:spLocks noChangeArrowheads="1"/>
            </p:cNvSpPr>
            <p:nvPr/>
          </p:nvSpPr>
          <p:spPr bwMode="auto">
            <a:xfrm>
              <a:off x="2064" y="268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29" name="Oval 89"/>
            <p:cNvSpPr>
              <a:spLocks noChangeArrowheads="1"/>
            </p:cNvSpPr>
            <p:nvPr/>
          </p:nvSpPr>
          <p:spPr bwMode="auto">
            <a:xfrm>
              <a:off x="1920" y="254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0" name="Oval 90"/>
            <p:cNvSpPr>
              <a:spLocks noChangeArrowheads="1"/>
            </p:cNvSpPr>
            <p:nvPr/>
          </p:nvSpPr>
          <p:spPr bwMode="auto">
            <a:xfrm>
              <a:off x="1680" y="244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1" name="Oval 91"/>
            <p:cNvSpPr>
              <a:spLocks noChangeArrowheads="1"/>
            </p:cNvSpPr>
            <p:nvPr/>
          </p:nvSpPr>
          <p:spPr bwMode="auto">
            <a:xfrm>
              <a:off x="2160" y="244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2" name="Oval 92"/>
            <p:cNvSpPr>
              <a:spLocks noChangeArrowheads="1"/>
            </p:cNvSpPr>
            <p:nvPr/>
          </p:nvSpPr>
          <p:spPr bwMode="auto">
            <a:xfrm>
              <a:off x="1440" y="350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3" name="Oval 93"/>
            <p:cNvSpPr>
              <a:spLocks noChangeArrowheads="1"/>
            </p:cNvSpPr>
            <p:nvPr/>
          </p:nvSpPr>
          <p:spPr bwMode="auto">
            <a:xfrm>
              <a:off x="1296" y="369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4" name="Oval 94"/>
            <p:cNvSpPr>
              <a:spLocks noChangeArrowheads="1"/>
            </p:cNvSpPr>
            <p:nvPr/>
          </p:nvSpPr>
          <p:spPr bwMode="auto">
            <a:xfrm>
              <a:off x="1488" y="369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5" name="Oval 95"/>
            <p:cNvSpPr>
              <a:spLocks noChangeArrowheads="1"/>
            </p:cNvSpPr>
            <p:nvPr/>
          </p:nvSpPr>
          <p:spPr bwMode="auto">
            <a:xfrm>
              <a:off x="1728" y="369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6" name="Oval 96"/>
            <p:cNvSpPr>
              <a:spLocks noChangeArrowheads="1"/>
            </p:cNvSpPr>
            <p:nvPr/>
          </p:nvSpPr>
          <p:spPr bwMode="auto">
            <a:xfrm>
              <a:off x="1584" y="393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7" name="Oval 97"/>
            <p:cNvSpPr>
              <a:spLocks noChangeArrowheads="1"/>
            </p:cNvSpPr>
            <p:nvPr/>
          </p:nvSpPr>
          <p:spPr bwMode="auto">
            <a:xfrm>
              <a:off x="2304" y="268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8" name="Oval 98"/>
            <p:cNvSpPr>
              <a:spLocks noChangeArrowheads="1"/>
            </p:cNvSpPr>
            <p:nvPr/>
          </p:nvSpPr>
          <p:spPr bwMode="auto">
            <a:xfrm>
              <a:off x="2352" y="2880"/>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39" name="Oval 99"/>
            <p:cNvSpPr>
              <a:spLocks noChangeArrowheads="1"/>
            </p:cNvSpPr>
            <p:nvPr/>
          </p:nvSpPr>
          <p:spPr bwMode="auto">
            <a:xfrm>
              <a:off x="2544" y="302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0" name="Oval 100"/>
            <p:cNvSpPr>
              <a:spLocks noChangeArrowheads="1"/>
            </p:cNvSpPr>
            <p:nvPr/>
          </p:nvSpPr>
          <p:spPr bwMode="auto">
            <a:xfrm>
              <a:off x="2448" y="321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1" name="Oval 101"/>
            <p:cNvSpPr>
              <a:spLocks noChangeArrowheads="1"/>
            </p:cNvSpPr>
            <p:nvPr/>
          </p:nvSpPr>
          <p:spPr bwMode="auto">
            <a:xfrm>
              <a:off x="2736" y="321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2" name="Oval 102"/>
            <p:cNvSpPr>
              <a:spLocks noChangeArrowheads="1"/>
            </p:cNvSpPr>
            <p:nvPr/>
          </p:nvSpPr>
          <p:spPr bwMode="auto">
            <a:xfrm>
              <a:off x="2592" y="278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3" name="Oval 103"/>
            <p:cNvSpPr>
              <a:spLocks noChangeArrowheads="1"/>
            </p:cNvSpPr>
            <p:nvPr/>
          </p:nvSpPr>
          <p:spPr bwMode="auto">
            <a:xfrm>
              <a:off x="2352" y="3504"/>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4" name="Oval 104"/>
            <p:cNvSpPr>
              <a:spLocks noChangeArrowheads="1"/>
            </p:cNvSpPr>
            <p:nvPr/>
          </p:nvSpPr>
          <p:spPr bwMode="auto">
            <a:xfrm>
              <a:off x="2544" y="340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5" name="Oval 105"/>
            <p:cNvSpPr>
              <a:spLocks noChangeArrowheads="1"/>
            </p:cNvSpPr>
            <p:nvPr/>
          </p:nvSpPr>
          <p:spPr bwMode="auto">
            <a:xfrm>
              <a:off x="2112" y="364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6" name="Oval 106"/>
            <p:cNvSpPr>
              <a:spLocks noChangeArrowheads="1"/>
            </p:cNvSpPr>
            <p:nvPr/>
          </p:nvSpPr>
          <p:spPr bwMode="auto">
            <a:xfrm>
              <a:off x="1920" y="3792"/>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7" name="Oval 107"/>
            <p:cNvSpPr>
              <a:spLocks noChangeArrowheads="1"/>
            </p:cNvSpPr>
            <p:nvPr/>
          </p:nvSpPr>
          <p:spPr bwMode="auto">
            <a:xfrm>
              <a:off x="2160" y="388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8" name="Oval 108"/>
            <p:cNvSpPr>
              <a:spLocks noChangeArrowheads="1"/>
            </p:cNvSpPr>
            <p:nvPr/>
          </p:nvSpPr>
          <p:spPr bwMode="auto">
            <a:xfrm>
              <a:off x="2304" y="3696"/>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49" name="Oval 109"/>
            <p:cNvSpPr>
              <a:spLocks noChangeArrowheads="1"/>
            </p:cNvSpPr>
            <p:nvPr/>
          </p:nvSpPr>
          <p:spPr bwMode="auto">
            <a:xfrm>
              <a:off x="2544" y="3648"/>
              <a:ext cx="96" cy="96"/>
            </a:xfrm>
            <a:prstGeom prst="ellipse">
              <a:avLst/>
            </a:prstGeom>
            <a:solidFill>
              <a:schemeClr val="accent3">
                <a:lumMod val="85000"/>
              </a:schemeClr>
            </a:solidFill>
            <a:ln w="1905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63950" name="Text Box 110"/>
            <p:cNvSpPr txBox="1">
              <a:spLocks noChangeArrowheads="1"/>
            </p:cNvSpPr>
            <p:nvPr/>
          </p:nvSpPr>
          <p:spPr bwMode="auto">
            <a:xfrm>
              <a:off x="2868" y="2688"/>
              <a:ext cx="26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r>
                <a:rPr lang="en-US" sz="1800" baseline="-25000"/>
                <a:t>2</a:t>
              </a:r>
            </a:p>
          </p:txBody>
        </p:sp>
        <p:sp>
          <p:nvSpPr>
            <p:cNvPr id="163951" name="Text Box 111"/>
            <p:cNvSpPr txBox="1">
              <a:spLocks noChangeArrowheads="1"/>
            </p:cNvSpPr>
            <p:nvPr/>
          </p:nvSpPr>
          <p:spPr bwMode="auto">
            <a:xfrm>
              <a:off x="2628" y="3888"/>
              <a:ext cx="2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r>
                <a:rPr lang="en-US" sz="1800" baseline="-25000"/>
                <a:t>3</a:t>
              </a:r>
            </a:p>
          </p:txBody>
        </p:sp>
        <p:sp>
          <p:nvSpPr>
            <p:cNvPr id="163952" name="Text Box 112"/>
            <p:cNvSpPr txBox="1">
              <a:spLocks noChangeArrowheads="1"/>
            </p:cNvSpPr>
            <p:nvPr/>
          </p:nvSpPr>
          <p:spPr bwMode="auto">
            <a:xfrm>
              <a:off x="1044" y="3888"/>
              <a:ext cx="26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r>
                <a:rPr lang="en-US" sz="1800" baseline="-25000"/>
                <a:t>4</a:t>
              </a:r>
            </a:p>
          </p:txBody>
        </p:sp>
        <p:sp>
          <p:nvSpPr>
            <p:cNvPr id="163953" name="Text Box 113"/>
            <p:cNvSpPr txBox="1">
              <a:spLocks noChangeArrowheads="1"/>
            </p:cNvSpPr>
            <p:nvPr/>
          </p:nvSpPr>
          <p:spPr bwMode="auto">
            <a:xfrm>
              <a:off x="708" y="2688"/>
              <a:ext cx="26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sz="1800"/>
                <a:t>u</a:t>
              </a:r>
              <a:r>
                <a:rPr lang="en-US" sz="1800" baseline="-25000"/>
                <a:t>5</a:t>
              </a:r>
            </a:p>
          </p:txBody>
        </p:sp>
      </p:grpSp>
      <p:sp>
        <p:nvSpPr>
          <p:cNvPr id="2" name="Slide Number Placeholder 1"/>
          <p:cNvSpPr>
            <a:spLocks noGrp="1"/>
          </p:cNvSpPr>
          <p:nvPr>
            <p:ph type="sldNum" sz="quarter" idx="12"/>
          </p:nvPr>
        </p:nvSpPr>
        <p:spPr/>
        <p:txBody>
          <a:bodyPr/>
          <a:lstStyle/>
          <a:p>
            <a:fld id="{1C4CFD23-5E52-4163-B199-8514A2FC35ED}"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chemeClr val="tx1"/>
                </a:solidFill>
                <a:latin typeface="Arial Rounded MT Bold" pitchFamily="34" charset="0"/>
              </a:rPr>
              <a:t>Integer Linear Programming</a:t>
            </a:r>
          </a:p>
        </p:txBody>
      </p:sp>
      <p:sp>
        <p:nvSpPr>
          <p:cNvPr id="92163" name="Text Box 3"/>
          <p:cNvSpPr txBox="1">
            <a:spLocks noChangeArrowheads="1"/>
          </p:cNvSpPr>
          <p:nvPr/>
        </p:nvSpPr>
        <p:spPr bwMode="auto">
          <a:xfrm>
            <a:off x="228600" y="838200"/>
            <a:ext cx="8778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sz="2400">
                <a:solidFill>
                  <a:schemeClr val="tx1"/>
                </a:solidFill>
                <a:latin typeface="Times New Roman" pitchFamily="18" charset="0"/>
              </a:defRPr>
            </a:lvl1pPr>
            <a:lvl2pPr marL="1023938" indent="-457200" algn="l" eaLnBrk="0" hangingPunct="0">
              <a:defRPr sz="2400">
                <a:solidFill>
                  <a:schemeClr val="tx1"/>
                </a:solidFill>
                <a:latin typeface="Times New Roman" pitchFamily="18" charset="0"/>
              </a:defRPr>
            </a:lvl2pPr>
            <a:lvl3pPr marL="1671638" indent="-457200" algn="l" eaLnBrk="0" hangingPunct="0">
              <a:defRPr sz="2400">
                <a:solidFill>
                  <a:schemeClr val="tx1"/>
                </a:solidFill>
                <a:latin typeface="Times New Roman" pitchFamily="18" charset="0"/>
              </a:defRPr>
            </a:lvl3pPr>
            <a:lvl4pPr marL="2319338" indent="-457200" algn="l" eaLnBrk="0" hangingPunct="0">
              <a:defRPr sz="2400">
                <a:solidFill>
                  <a:schemeClr val="tx1"/>
                </a:solidFill>
                <a:latin typeface="Times New Roman" pitchFamily="18" charset="0"/>
              </a:defRPr>
            </a:lvl4pPr>
            <a:lvl5pPr marL="2967038" indent="-457200" algn="l" eaLnBrk="0" hangingPunct="0">
              <a:defRPr sz="2400">
                <a:solidFill>
                  <a:schemeClr val="tx1"/>
                </a:solidFill>
                <a:latin typeface="Times New Roman" pitchFamily="18" charset="0"/>
              </a:defRPr>
            </a:lvl5pPr>
            <a:lvl6pPr marL="3424238" indent="-457200" eaLnBrk="0" fontAlgn="base" hangingPunct="0">
              <a:spcBef>
                <a:spcPct val="0"/>
              </a:spcBef>
              <a:spcAft>
                <a:spcPct val="0"/>
              </a:spcAft>
              <a:defRPr sz="2400">
                <a:solidFill>
                  <a:schemeClr val="tx1"/>
                </a:solidFill>
                <a:latin typeface="Times New Roman" pitchFamily="18" charset="0"/>
              </a:defRPr>
            </a:lvl6pPr>
            <a:lvl7pPr marL="3881438" indent="-457200" eaLnBrk="0" fontAlgn="base" hangingPunct="0">
              <a:spcBef>
                <a:spcPct val="0"/>
              </a:spcBef>
              <a:spcAft>
                <a:spcPct val="0"/>
              </a:spcAft>
              <a:defRPr sz="2400">
                <a:solidFill>
                  <a:schemeClr val="tx1"/>
                </a:solidFill>
                <a:latin typeface="Times New Roman" pitchFamily="18" charset="0"/>
              </a:defRPr>
            </a:lvl7pPr>
            <a:lvl8pPr marL="4338638" indent="-457200" eaLnBrk="0" fontAlgn="base" hangingPunct="0">
              <a:spcBef>
                <a:spcPct val="0"/>
              </a:spcBef>
              <a:spcAft>
                <a:spcPct val="0"/>
              </a:spcAft>
              <a:defRPr sz="2400">
                <a:solidFill>
                  <a:schemeClr val="tx1"/>
                </a:solidFill>
                <a:latin typeface="Times New Roman" pitchFamily="18" charset="0"/>
              </a:defRPr>
            </a:lvl8pPr>
            <a:lvl9pPr marL="4795838"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Given linearly constrained (in-)equalities &amp; a linear objective function on many variables with integer coefficients,  find </a:t>
            </a:r>
            <a:r>
              <a:rPr lang="en-US" sz="1800" b="1">
                <a:solidFill>
                  <a:srgbClr val="CC0000"/>
                </a:solidFill>
                <a:latin typeface="Arial" pitchFamily="34" charset="0"/>
              </a:rPr>
              <a:t>integer</a:t>
            </a:r>
            <a:r>
              <a:rPr lang="en-US" sz="1800">
                <a:solidFill>
                  <a:schemeClr val="tx2"/>
                </a:solidFill>
                <a:latin typeface="Arial" pitchFamily="34" charset="0"/>
              </a:rPr>
              <a:t> values for the variables that</a:t>
            </a:r>
            <a:br>
              <a:rPr lang="en-US" sz="1800">
                <a:solidFill>
                  <a:schemeClr val="tx2"/>
                </a:solidFill>
                <a:latin typeface="Arial" pitchFamily="34" charset="0"/>
              </a:rPr>
            </a:br>
            <a:r>
              <a:rPr lang="en-US" sz="1800">
                <a:solidFill>
                  <a:schemeClr val="tx2"/>
                </a:solidFill>
                <a:latin typeface="Arial" pitchFamily="34" charset="0"/>
              </a:rPr>
              <a:t> satisfy the constraints and optimize the objective function. </a:t>
            </a:r>
          </a:p>
        </p:txBody>
      </p:sp>
      <p:graphicFrame>
        <p:nvGraphicFramePr>
          <p:cNvPr id="92164" name="Object 4"/>
          <p:cNvGraphicFramePr>
            <a:graphicFrameLocks noChangeAspect="1"/>
          </p:cNvGraphicFramePr>
          <p:nvPr/>
        </p:nvGraphicFramePr>
        <p:xfrm>
          <a:off x="2362200" y="1806575"/>
          <a:ext cx="3429000" cy="2033588"/>
        </p:xfrm>
        <a:graphic>
          <a:graphicData uri="http://schemas.openxmlformats.org/presentationml/2006/ole">
            <mc:AlternateContent xmlns:mc="http://schemas.openxmlformats.org/markup-compatibility/2006">
              <mc:Choice xmlns:v="urn:schemas-microsoft-com:vml" Requires="v">
                <p:oleObj spid="_x0000_s92227" name="Equation" r:id="rId3" imgW="1930320" imgH="1143000" progId="Equation.3">
                  <p:embed/>
                </p:oleObj>
              </mc:Choice>
              <mc:Fallback>
                <p:oleObj name="Equation" r:id="rId3" imgW="193032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06575"/>
                        <a:ext cx="3429000" cy="203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Text Box 5"/>
          <p:cNvSpPr txBox="1">
            <a:spLocks noChangeArrowheads="1"/>
          </p:cNvSpPr>
          <p:nvPr/>
        </p:nvSpPr>
        <p:spPr bwMode="auto">
          <a:xfrm>
            <a:off x="228600" y="4038600"/>
            <a:ext cx="8610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8913" indent="-188913"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35000"/>
              </a:lnSpc>
              <a:buFont typeface="Wingdings" pitchFamily="2" charset="2"/>
              <a:buChar char="§"/>
            </a:pPr>
            <a:r>
              <a:rPr lang="en-US" sz="1800">
                <a:solidFill>
                  <a:schemeClr val="tx2"/>
                </a:solidFill>
                <a:latin typeface="Arial" pitchFamily="34" charset="0"/>
              </a:rPr>
              <a:t>Computational Complexity of ILP:  polynomial or exponential ???  </a:t>
            </a:r>
          </a:p>
          <a:p>
            <a:pPr eaLnBrk="1" hangingPunct="1">
              <a:lnSpc>
                <a:spcPct val="135000"/>
              </a:lnSpc>
              <a:buFont typeface="Wingdings" pitchFamily="2" charset="2"/>
              <a:buChar char="§"/>
            </a:pPr>
            <a:endParaRPr lang="en-US" sz="1800">
              <a:solidFill>
                <a:schemeClr val="tx2"/>
              </a:solidFill>
              <a:latin typeface="Arial" pitchFamily="34" charset="0"/>
            </a:endParaRPr>
          </a:p>
          <a:p>
            <a:pPr eaLnBrk="1" hangingPunct="1">
              <a:lnSpc>
                <a:spcPct val="135000"/>
              </a:lnSpc>
              <a:buFont typeface="Wingdings" pitchFamily="2" charset="2"/>
              <a:buChar char="§"/>
            </a:pPr>
            <a:r>
              <a:rPr lang="en-US" sz="1800">
                <a:solidFill>
                  <a:srgbClr val="CC0000"/>
                </a:solidFill>
                <a:latin typeface="Arial" pitchFamily="34" charset="0"/>
              </a:rPr>
              <a:t>ILP is at least as powerful and versatile as LP.</a:t>
            </a:r>
          </a:p>
          <a:p>
            <a:pPr eaLnBrk="1" hangingPunct="1">
              <a:lnSpc>
                <a:spcPct val="135000"/>
              </a:lnSpc>
              <a:buFont typeface="Wingdings" pitchFamily="2" charset="2"/>
              <a:buChar char="§"/>
            </a:pPr>
            <a:r>
              <a:rPr lang="en-US" sz="1800" b="1">
                <a:solidFill>
                  <a:schemeClr val="hlink"/>
                </a:solidFill>
                <a:latin typeface="Arial" pitchFamily="34" charset="0"/>
              </a:rPr>
              <a:t>Search problems</a:t>
            </a:r>
            <a:r>
              <a:rPr lang="en-US" sz="1800">
                <a:solidFill>
                  <a:schemeClr val="tx2"/>
                </a:solidFill>
                <a:latin typeface="Arial" pitchFamily="34" charset="0"/>
              </a:rPr>
              <a:t>  can be cast as ILP, e.g.,</a:t>
            </a:r>
            <a:br>
              <a:rPr lang="en-US" sz="1800">
                <a:solidFill>
                  <a:schemeClr val="tx2"/>
                </a:solidFill>
                <a:latin typeface="Arial" pitchFamily="34" charset="0"/>
              </a:rPr>
            </a:br>
            <a:r>
              <a:rPr lang="en-US" sz="1800">
                <a:solidFill>
                  <a:schemeClr val="tx2"/>
                </a:solidFill>
                <a:latin typeface="Arial" pitchFamily="34" charset="0"/>
              </a:rPr>
              <a:t>	 </a:t>
            </a:r>
            <a:r>
              <a:rPr lang="en-US" sz="1800">
                <a:solidFill>
                  <a:srgbClr val="CC0000"/>
                </a:solidFill>
                <a:latin typeface="Arial" pitchFamily="34" charset="0"/>
              </a:rPr>
              <a:t>0/1 Knapsack,</a:t>
            </a:r>
            <a:r>
              <a:rPr lang="en-US" sz="1800">
                <a:solidFill>
                  <a:schemeClr val="tx2"/>
                </a:solidFill>
                <a:latin typeface="Arial" pitchFamily="34" charset="0"/>
              </a:rPr>
              <a:t> </a:t>
            </a:r>
            <a:r>
              <a:rPr lang="en-US" sz="1800">
                <a:solidFill>
                  <a:srgbClr val="CC0000"/>
                </a:solidFill>
                <a:latin typeface="Arial" pitchFamily="34" charset="0"/>
              </a:rPr>
              <a:t>Graph Coloring, Matching, Max Cut, </a:t>
            </a:r>
            <a:br>
              <a:rPr lang="en-US" sz="1800">
                <a:solidFill>
                  <a:srgbClr val="CC0000"/>
                </a:solidFill>
                <a:latin typeface="Arial" pitchFamily="34" charset="0"/>
              </a:rPr>
            </a:br>
            <a:r>
              <a:rPr lang="en-US" sz="1800">
                <a:solidFill>
                  <a:srgbClr val="CC0000"/>
                </a:solidFill>
                <a:latin typeface="Arial" pitchFamily="34" charset="0"/>
              </a:rPr>
              <a:t>	Traveling Salesman Problem,  Boolean Formula Satisfiability, … …</a:t>
            </a:r>
            <a:r>
              <a:rPr lang="en-US" sz="1800">
                <a:solidFill>
                  <a:schemeClr val="tx2"/>
                </a:solidFill>
                <a:latin typeface="Arial" pitchFamily="34" charset="0"/>
              </a:rPr>
              <a:t> </a:t>
            </a:r>
          </a:p>
        </p:txBody>
      </p:sp>
      <p:sp>
        <p:nvSpPr>
          <p:cNvPr id="2" name="Slide Number Placeholder 1"/>
          <p:cNvSpPr>
            <a:spLocks noGrp="1"/>
          </p:cNvSpPr>
          <p:nvPr>
            <p:ph type="sldNum" sz="quarter" idx="12"/>
          </p:nvPr>
        </p:nvSpPr>
        <p:spPr/>
        <p:txBody>
          <a:bodyPr/>
          <a:lstStyle/>
          <a:p>
            <a:fld id="{3EDEDE8A-5CF4-4A0F-9B71-AAD942558277}"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p:cTn id="7" dur="500" fill="hold"/>
                                        <p:tgtEl>
                                          <p:spTgt spid="92162"/>
                                        </p:tgtEl>
                                        <p:attrNameLst>
                                          <p:attrName>ppt_w</p:attrName>
                                        </p:attrNameLst>
                                      </p:cBhvr>
                                      <p:tavLst>
                                        <p:tav tm="0">
                                          <p:val>
                                            <p:fltVal val="0"/>
                                          </p:val>
                                        </p:tav>
                                        <p:tav tm="100000">
                                          <p:val>
                                            <p:strVal val="#ppt_w"/>
                                          </p:val>
                                        </p:tav>
                                      </p:tavLst>
                                    </p:anim>
                                    <p:anim calcmode="lin" valueType="num">
                                      <p:cBhvr>
                                        <p:cTn id="8" dur="500" fill="hold"/>
                                        <p:tgtEl>
                                          <p:spTgt spid="9216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wipe(up)">
                                      <p:cBhvr>
                                        <p:cTn id="12" dur="500"/>
                                        <p:tgtEl>
                                          <p:spTgt spid="92163"/>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92164"/>
                                        </p:tgtEl>
                                        <p:attrNameLst>
                                          <p:attrName>style.visibility</p:attrName>
                                        </p:attrNameLst>
                                      </p:cBhvr>
                                      <p:to>
                                        <p:strVal val="visible"/>
                                      </p:to>
                                    </p:set>
                                    <p:animEffect transition="in" filter="wipe(up)">
                                      <p:cBhvr>
                                        <p:cTn id="16" dur="500"/>
                                        <p:tgtEl>
                                          <p:spTgt spid="921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165">
                                            <p:txEl>
                                              <p:pRg st="0" end="0"/>
                                            </p:txEl>
                                          </p:spTgt>
                                        </p:tgtEl>
                                        <p:attrNameLst>
                                          <p:attrName>style.visibility</p:attrName>
                                        </p:attrNameLst>
                                      </p:cBhvr>
                                      <p:to>
                                        <p:strVal val="visible"/>
                                      </p:to>
                                    </p:set>
                                    <p:animEffect transition="in" filter="wipe(left)">
                                      <p:cBhvr>
                                        <p:cTn id="21" dur="500"/>
                                        <p:tgtEl>
                                          <p:spTgt spid="9216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165">
                                            <p:txEl>
                                              <p:pRg st="2" end="2"/>
                                            </p:txEl>
                                          </p:spTgt>
                                        </p:tgtEl>
                                        <p:attrNameLst>
                                          <p:attrName>style.visibility</p:attrName>
                                        </p:attrNameLst>
                                      </p:cBhvr>
                                      <p:to>
                                        <p:strVal val="visible"/>
                                      </p:to>
                                    </p:set>
                                    <p:animEffect transition="in" filter="wipe(left)">
                                      <p:cBhvr>
                                        <p:cTn id="26" dur="500"/>
                                        <p:tgtEl>
                                          <p:spTgt spid="9216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2165">
                                            <p:txEl>
                                              <p:pRg st="3" end="3"/>
                                            </p:txEl>
                                          </p:spTgt>
                                        </p:tgtEl>
                                        <p:attrNameLst>
                                          <p:attrName>style.visibility</p:attrName>
                                        </p:attrNameLst>
                                      </p:cBhvr>
                                      <p:to>
                                        <p:strVal val="visible"/>
                                      </p:to>
                                    </p:set>
                                    <p:animEffect transition="in" filter="wipe(left)">
                                      <p:cBhvr>
                                        <p:cTn id="31" dur="500"/>
                                        <p:tgtEl>
                                          <p:spTgt spid="921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nimBg="1" autoUpdateAnimBg="0"/>
      <p:bldP spid="92163" grpId="0" autoUpdateAnimBg="0"/>
      <p:bldP spid="9216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Rectangle 5"/>
          <p:cNvSpPr>
            <a:spLocks noChangeArrowheads="1"/>
          </p:cNvSpPr>
          <p:nvPr/>
        </p:nvSpPr>
        <p:spPr bwMode="auto">
          <a:xfrm>
            <a:off x="228600" y="228600"/>
            <a:ext cx="87630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6238" indent="-366713" algn="l" defTabSz="1433513">
              <a:spcBef>
                <a:spcPct val="20000"/>
              </a:spcBef>
              <a:buFontTx/>
              <a:buAutoNum type="arabicPeriod" startAt="30"/>
            </a:pPr>
            <a:r>
              <a:rPr lang="en-US" sz="1800" b="1"/>
              <a:t>3-Colorability of circle intersections: </a:t>
            </a:r>
            <a:r>
              <a:rPr lang="en-US" sz="1800"/>
              <a:t>Consider n circles in the plane such that no 2 of them are tangent and no 3 of them pass through the same point. Furthermore, assume each circle intersects at least one other circle. </a:t>
            </a:r>
            <a:br>
              <a:rPr lang="en-US" sz="1800"/>
            </a:br>
            <a:r>
              <a:rPr lang="en-US" sz="1800"/>
              <a:t/>
            </a:r>
            <a:br>
              <a:rPr lang="en-US" sz="1800"/>
            </a:br>
            <a:r>
              <a:rPr lang="en-US" sz="1800"/>
              <a:t>Now consider the planar (multi-) graph whose vertices are the circle intersection points, and whose edges are the arcs of the circles whose both end points are vertices and do not contain any other circle intersection point in their relative interior. </a:t>
            </a:r>
            <a:br>
              <a:rPr lang="en-US" sz="1800"/>
            </a:br>
            <a:r>
              <a:rPr lang="en-US" sz="1800"/>
              <a:t>(The figure below shows an example.)</a:t>
            </a:r>
            <a:br>
              <a:rPr lang="en-US" sz="1800"/>
            </a:br>
            <a:r>
              <a:rPr lang="en-US" sz="1800"/>
              <a:t/>
            </a:r>
            <a:br>
              <a:rPr lang="en-US" sz="1800"/>
            </a:br>
            <a:r>
              <a:rPr lang="en-US" sz="1800"/>
              <a:t>Is it true that all such graphs are 3 colorable?</a:t>
            </a:r>
            <a:br>
              <a:rPr lang="en-US" sz="1800"/>
            </a:br>
            <a:r>
              <a:rPr lang="en-US" sz="1800"/>
              <a:t>If yes prove it, if not give a counter-example.</a:t>
            </a:r>
          </a:p>
        </p:txBody>
      </p:sp>
      <p:grpSp>
        <p:nvGrpSpPr>
          <p:cNvPr id="159803" name="Group 59"/>
          <p:cNvGrpSpPr>
            <a:grpSpLocks/>
          </p:cNvGrpSpPr>
          <p:nvPr/>
        </p:nvGrpSpPr>
        <p:grpSpPr bwMode="auto">
          <a:xfrm>
            <a:off x="2362200" y="3733800"/>
            <a:ext cx="3581400" cy="2286000"/>
            <a:chOff x="1488" y="1824"/>
            <a:chExt cx="2256" cy="1440"/>
          </a:xfrm>
        </p:grpSpPr>
        <p:graphicFrame>
          <p:nvGraphicFramePr>
            <p:cNvPr id="159746" name="Object 2"/>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59987"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7" name="Object 3"/>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59988" name="Equation" r:id="rId5" imgW="114120" imgH="215640" progId="Equation.3">
                    <p:embed/>
                  </p:oleObj>
                </mc:Choice>
                <mc:Fallback>
                  <p:oleObj name="Equation"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8" name="Object 4"/>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159989" name="Equation" r:id="rId6" imgW="114120" imgH="215640" progId="Equation.3">
                    <p:embed/>
                  </p:oleObj>
                </mc:Choice>
                <mc:Fallback>
                  <p:oleObj name="Equation" r:id="rId6"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51" name="Oval 7"/>
            <p:cNvSpPr>
              <a:spLocks noChangeArrowheads="1"/>
            </p:cNvSpPr>
            <p:nvPr/>
          </p:nvSpPr>
          <p:spPr bwMode="auto">
            <a:xfrm>
              <a:off x="1488" y="2016"/>
              <a:ext cx="1248" cy="115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59752" name="Oval 8"/>
            <p:cNvSpPr>
              <a:spLocks noChangeArrowheads="1"/>
            </p:cNvSpPr>
            <p:nvPr/>
          </p:nvSpPr>
          <p:spPr bwMode="auto">
            <a:xfrm>
              <a:off x="2112" y="1824"/>
              <a:ext cx="672" cy="67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59753" name="Oval 9"/>
            <p:cNvSpPr>
              <a:spLocks noChangeArrowheads="1"/>
            </p:cNvSpPr>
            <p:nvPr/>
          </p:nvSpPr>
          <p:spPr bwMode="auto">
            <a:xfrm>
              <a:off x="2352" y="1824"/>
              <a:ext cx="1392" cy="144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82800" anchor="ctr">
              <a:spAutoFit/>
            </a:bodyPr>
            <a:lstStyle/>
            <a:p>
              <a:endParaRPr lang="en-CA"/>
            </a:p>
          </p:txBody>
        </p:sp>
        <p:sp>
          <p:nvSpPr>
            <p:cNvPr id="159754" name="Oval 10"/>
            <p:cNvSpPr>
              <a:spLocks noChangeArrowheads="1"/>
            </p:cNvSpPr>
            <p:nvPr/>
          </p:nvSpPr>
          <p:spPr bwMode="auto">
            <a:xfrm>
              <a:off x="2496" y="2112"/>
              <a:ext cx="816" cy="81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82800" anchor="ctr">
              <a:spAutoFit/>
            </a:bodyPr>
            <a:lstStyle/>
            <a:p>
              <a:endParaRPr lang="en-CA"/>
            </a:p>
          </p:txBody>
        </p:sp>
        <p:sp>
          <p:nvSpPr>
            <p:cNvPr id="159755" name="Oval 11"/>
            <p:cNvSpPr>
              <a:spLocks noChangeArrowheads="1"/>
            </p:cNvSpPr>
            <p:nvPr/>
          </p:nvSpPr>
          <p:spPr bwMode="auto">
            <a:xfrm>
              <a:off x="2112" y="1968"/>
              <a:ext cx="96" cy="96"/>
            </a:xfrm>
            <a:prstGeom prst="ellipse">
              <a:avLst/>
            </a:prstGeom>
            <a:solidFill>
              <a:schemeClr va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56" name="Oval 12"/>
            <p:cNvSpPr>
              <a:spLocks noChangeArrowheads="1"/>
            </p:cNvSpPr>
            <p:nvPr/>
          </p:nvSpPr>
          <p:spPr bwMode="auto">
            <a:xfrm>
              <a:off x="2448" y="2064"/>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57" name="Oval 13"/>
            <p:cNvSpPr>
              <a:spLocks noChangeArrowheads="1"/>
            </p:cNvSpPr>
            <p:nvPr/>
          </p:nvSpPr>
          <p:spPr bwMode="auto">
            <a:xfrm>
              <a:off x="2640" y="1872"/>
              <a:ext cx="96" cy="96"/>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58" name="Oval 14"/>
            <p:cNvSpPr>
              <a:spLocks noChangeArrowheads="1"/>
            </p:cNvSpPr>
            <p:nvPr/>
          </p:nvSpPr>
          <p:spPr bwMode="auto">
            <a:xfrm>
              <a:off x="2544" y="2208"/>
              <a:ext cx="96" cy="96"/>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59" name="Oval 15"/>
            <p:cNvSpPr>
              <a:spLocks noChangeArrowheads="1"/>
            </p:cNvSpPr>
            <p:nvPr/>
          </p:nvSpPr>
          <p:spPr bwMode="auto">
            <a:xfrm>
              <a:off x="2304" y="2448"/>
              <a:ext cx="96" cy="96"/>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60" name="Oval 16"/>
            <p:cNvSpPr>
              <a:spLocks noChangeArrowheads="1"/>
            </p:cNvSpPr>
            <p:nvPr/>
          </p:nvSpPr>
          <p:spPr bwMode="auto">
            <a:xfrm>
              <a:off x="2448" y="2448"/>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61" name="Oval 17"/>
            <p:cNvSpPr>
              <a:spLocks noChangeArrowheads="1"/>
            </p:cNvSpPr>
            <p:nvPr/>
          </p:nvSpPr>
          <p:spPr bwMode="auto">
            <a:xfrm>
              <a:off x="2640" y="2352"/>
              <a:ext cx="96" cy="96"/>
            </a:xfrm>
            <a:prstGeom prst="ellipse">
              <a:avLst/>
            </a:prstGeom>
            <a:solidFill>
              <a:schemeClr val="hlink"/>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62" name="Oval 18"/>
            <p:cNvSpPr>
              <a:spLocks noChangeArrowheads="1"/>
            </p:cNvSpPr>
            <p:nvPr/>
          </p:nvSpPr>
          <p:spPr bwMode="auto">
            <a:xfrm>
              <a:off x="2736" y="2064"/>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63" name="Oval 19"/>
            <p:cNvSpPr>
              <a:spLocks noChangeArrowheads="1"/>
            </p:cNvSpPr>
            <p:nvPr/>
          </p:nvSpPr>
          <p:spPr bwMode="auto">
            <a:xfrm>
              <a:off x="2640" y="2784"/>
              <a:ext cx="96" cy="96"/>
            </a:xfrm>
            <a:prstGeom prst="ellipse">
              <a:avLst/>
            </a:prstGeom>
            <a:solidFill>
              <a:srgbClr val="00CC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sp>
          <p:nvSpPr>
            <p:cNvPr id="159764" name="Oval 20"/>
            <p:cNvSpPr>
              <a:spLocks noChangeArrowheads="1"/>
            </p:cNvSpPr>
            <p:nvPr/>
          </p:nvSpPr>
          <p:spPr bwMode="auto">
            <a:xfrm>
              <a:off x="2496" y="2976"/>
              <a:ext cx="96" cy="96"/>
            </a:xfrm>
            <a:prstGeom prst="ellipse">
              <a:avLst/>
            </a:prstGeom>
            <a:solidFill>
              <a:srgbClr val="CC0000"/>
            </a:solidFill>
            <a:ln w="1905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bIns="82800" anchor="ctr">
              <a:spAutoFit/>
            </a:bodyPr>
            <a:lstStyle/>
            <a:p>
              <a:endParaRPr lang="en-CA"/>
            </a:p>
          </p:txBody>
        </p:sp>
      </p:grpSp>
      <p:sp>
        <p:nvSpPr>
          <p:cNvPr id="2" name="Slide Number Placeholder 1"/>
          <p:cNvSpPr>
            <a:spLocks noGrp="1"/>
          </p:cNvSpPr>
          <p:nvPr>
            <p:ph type="sldNum" sz="quarter" idx="12"/>
          </p:nvPr>
        </p:nvSpPr>
        <p:spPr/>
        <p:txBody>
          <a:bodyPr/>
          <a:lstStyle/>
          <a:p>
            <a:fld id="{1C4CFD23-5E52-4163-B199-8514A2FC35ED}"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685800" y="2286000"/>
            <a:ext cx="7772400" cy="1143000"/>
          </a:xfrm>
          <a:solidFill>
            <a:srgbClr val="FFCCCC"/>
          </a:solidFill>
          <a:ln w="762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6000">
                <a:solidFill>
                  <a:schemeClr val="accent2"/>
                </a:solidFill>
                <a:latin typeface="Arial Rounded MT Bold" pitchFamily="34" charset="0"/>
              </a:rPr>
              <a:t>END</a:t>
            </a:r>
          </a:p>
        </p:txBody>
      </p:sp>
      <p:sp>
        <p:nvSpPr>
          <p:cNvPr id="2" name="Slide Number Placeholder 1"/>
          <p:cNvSpPr>
            <a:spLocks noGrp="1"/>
          </p:cNvSpPr>
          <p:nvPr>
            <p:ph type="sldNum" sz="quarter" idx="12"/>
          </p:nvPr>
        </p:nvSpPr>
        <p:spPr/>
        <p:txBody>
          <a:bodyPr/>
          <a:lstStyle/>
          <a:p>
            <a:fld id="{B1E6D912-3A00-4A6B-9000-CCEA875E2EFC}" type="slidenum">
              <a:rPr lang="en-US" smtClean="0"/>
              <a:pPr/>
              <a:t>81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ppt_w</p:attrName>
                                        </p:attrNameLst>
                                      </p:cBhvr>
                                      <p:tavLst>
                                        <p:tav tm="0">
                                          <p:val>
                                            <p:fltVal val="0"/>
                                          </p:val>
                                        </p:tav>
                                        <p:tav tm="100000">
                                          <p:val>
                                            <p:strVal val="#ppt_w"/>
                                          </p:val>
                                        </p:tav>
                                      </p:tavLst>
                                    </p:anim>
                                    <p:anim calcmode="lin" valueType="num">
                                      <p:cBhvr>
                                        <p:cTn id="8" dur="500" fill="hold"/>
                                        <p:tgtEl>
                                          <p:spTgt spid="460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52400" y="152400"/>
            <a:ext cx="8839200" cy="533400"/>
          </a:xfrm>
          <a:solidFill>
            <a:srgbClr val="FFCCCC"/>
          </a:solidFill>
          <a:ln>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sz="2800" dirty="0">
                <a:solidFill>
                  <a:srgbClr val="C00000"/>
                </a:solidFill>
                <a:latin typeface="Arial Rounded MT Bold" pitchFamily="34" charset="0"/>
              </a:rPr>
              <a:t>Circuit</a:t>
            </a:r>
            <a:r>
              <a:rPr lang="en-US" sz="2800" dirty="0">
                <a:solidFill>
                  <a:schemeClr val="tx1"/>
                </a:solidFill>
                <a:latin typeface="Arial Rounded MT Bold" pitchFamily="34" charset="0"/>
              </a:rPr>
              <a:t>  SAT</a:t>
            </a:r>
            <a:endParaRPr lang="en-US" sz="2800" dirty="0">
              <a:solidFill>
                <a:srgbClr val="CC0000"/>
              </a:solidFill>
              <a:latin typeface="Arial Rounded MT Bold" pitchFamily="34" charset="0"/>
            </a:endParaRPr>
          </a:p>
        </p:txBody>
      </p:sp>
      <p:grpSp>
        <p:nvGrpSpPr>
          <p:cNvPr id="85172" name="Group 180"/>
          <p:cNvGrpSpPr>
            <a:grpSpLocks/>
          </p:cNvGrpSpPr>
          <p:nvPr/>
        </p:nvGrpSpPr>
        <p:grpSpPr bwMode="auto">
          <a:xfrm>
            <a:off x="3733800" y="990600"/>
            <a:ext cx="4768850" cy="4692650"/>
            <a:chOff x="2352" y="624"/>
            <a:chExt cx="3004" cy="2956"/>
          </a:xfrm>
        </p:grpSpPr>
        <p:sp>
          <p:nvSpPr>
            <p:cNvPr id="85060" name="Freeform 68"/>
            <p:cNvSpPr>
              <a:spLocks/>
            </p:cNvSpPr>
            <p:nvPr/>
          </p:nvSpPr>
          <p:spPr bwMode="auto">
            <a:xfrm>
              <a:off x="2688" y="2400"/>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40 w 299"/>
                <a:gd name="T11" fmla="*/ 53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91" y="86"/>
                    <a:pt x="272" y="77"/>
                    <a:pt x="248" y="45"/>
                  </a:cubicBezTo>
                  <a:cubicBezTo>
                    <a:pt x="224" y="13"/>
                    <a:pt x="181" y="0"/>
                    <a:pt x="146" y="1"/>
                  </a:cubicBezTo>
                  <a:cubicBezTo>
                    <a:pt x="111" y="2"/>
                    <a:pt x="64" y="22"/>
                    <a:pt x="40" y="53"/>
                  </a:cubicBezTo>
                  <a:cubicBezTo>
                    <a:pt x="16" y="84"/>
                    <a:pt x="7" y="133"/>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066" name="Freeform 74"/>
            <p:cNvSpPr>
              <a:spLocks/>
            </p:cNvSpPr>
            <p:nvPr/>
          </p:nvSpPr>
          <p:spPr bwMode="auto">
            <a:xfrm>
              <a:off x="4080" y="1584"/>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074" name="Freeform 82"/>
            <p:cNvSpPr>
              <a:spLocks/>
            </p:cNvSpPr>
            <p:nvPr/>
          </p:nvSpPr>
          <p:spPr bwMode="auto">
            <a:xfrm>
              <a:off x="3648" y="2400"/>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078" name="AutoShape 86"/>
            <p:cNvSpPr>
              <a:spLocks noChangeArrowheads="1"/>
            </p:cNvSpPr>
            <p:nvPr/>
          </p:nvSpPr>
          <p:spPr bwMode="auto">
            <a:xfrm>
              <a:off x="2640" y="1776"/>
              <a:ext cx="384" cy="336"/>
            </a:xfrm>
            <a:prstGeom prst="triangle">
              <a:avLst>
                <a:gd name="adj" fmla="val 50000"/>
              </a:avLst>
            </a:prstGeom>
            <a:solidFill>
              <a:srgbClr val="FFFFFF"/>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85079" name="Oval 87"/>
            <p:cNvSpPr>
              <a:spLocks noChangeArrowheads="1"/>
            </p:cNvSpPr>
            <p:nvPr/>
          </p:nvSpPr>
          <p:spPr bwMode="auto">
            <a:xfrm>
              <a:off x="2784" y="1680"/>
              <a:ext cx="96" cy="96"/>
            </a:xfrm>
            <a:prstGeom prst="ellipse">
              <a:avLst/>
            </a:prstGeom>
            <a:solidFill>
              <a:srgbClr val="FFFFFF"/>
            </a:solidFill>
            <a:ln w="12700">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85089" name="Rectangle 97"/>
            <p:cNvSpPr>
              <a:spLocks noChangeArrowheads="1"/>
            </p:cNvSpPr>
            <p:nvPr/>
          </p:nvSpPr>
          <p:spPr bwMode="auto">
            <a:xfrm>
              <a:off x="2352" y="3360"/>
              <a:ext cx="352"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a:solidFill>
                    <a:schemeClr val="tx2"/>
                  </a:solidFill>
                </a:rPr>
                <a:t>true</a:t>
              </a:r>
            </a:p>
          </p:txBody>
        </p:sp>
        <p:sp>
          <p:nvSpPr>
            <p:cNvPr id="85093" name="Rectangle 101"/>
            <p:cNvSpPr>
              <a:spLocks noChangeArrowheads="1"/>
            </p:cNvSpPr>
            <p:nvPr/>
          </p:nvSpPr>
          <p:spPr bwMode="auto">
            <a:xfrm>
              <a:off x="3168" y="3360"/>
              <a:ext cx="316"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  ?  </a:t>
              </a:r>
            </a:p>
          </p:txBody>
        </p:sp>
        <p:sp>
          <p:nvSpPr>
            <p:cNvPr id="85097" name="Freeform 105"/>
            <p:cNvSpPr>
              <a:spLocks/>
            </p:cNvSpPr>
            <p:nvPr/>
          </p:nvSpPr>
          <p:spPr bwMode="auto">
            <a:xfrm>
              <a:off x="4560" y="2448"/>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48 w 299"/>
                <a:gd name="T11" fmla="*/ 51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93" y="78"/>
                    <a:pt x="272" y="77"/>
                    <a:pt x="248" y="45"/>
                  </a:cubicBezTo>
                  <a:cubicBezTo>
                    <a:pt x="224" y="13"/>
                    <a:pt x="179" y="0"/>
                    <a:pt x="146" y="1"/>
                  </a:cubicBezTo>
                  <a:cubicBezTo>
                    <a:pt x="113" y="2"/>
                    <a:pt x="72" y="20"/>
                    <a:pt x="48" y="51"/>
                  </a:cubicBezTo>
                  <a:cubicBezTo>
                    <a:pt x="24" y="82"/>
                    <a:pt x="8" y="132"/>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098" name="Rectangle 106"/>
            <p:cNvSpPr>
              <a:spLocks noChangeArrowheads="1"/>
            </p:cNvSpPr>
            <p:nvPr/>
          </p:nvSpPr>
          <p:spPr bwMode="auto">
            <a:xfrm>
              <a:off x="4128" y="3360"/>
              <a:ext cx="316"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a:solidFill>
                    <a:schemeClr val="tx2"/>
                  </a:solidFill>
                </a:rPr>
                <a:t>  ?  </a:t>
              </a:r>
            </a:p>
          </p:txBody>
        </p:sp>
        <p:sp>
          <p:nvSpPr>
            <p:cNvPr id="85099" name="Rectangle 107"/>
            <p:cNvSpPr>
              <a:spLocks noChangeArrowheads="1"/>
            </p:cNvSpPr>
            <p:nvPr/>
          </p:nvSpPr>
          <p:spPr bwMode="auto">
            <a:xfrm>
              <a:off x="5040" y="3360"/>
              <a:ext cx="316" cy="220"/>
            </a:xfrm>
            <a:prstGeom prst="rect">
              <a:avLst/>
            </a:prstGeom>
            <a:solidFill>
              <a:schemeClr val="bg1"/>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r>
                <a:rPr lang="en-US" sz="1600" b="1" dirty="0">
                  <a:solidFill>
                    <a:schemeClr val="tx2"/>
                  </a:solidFill>
                </a:rPr>
                <a:t>  ?  </a:t>
              </a:r>
            </a:p>
          </p:txBody>
        </p:sp>
        <p:sp>
          <p:nvSpPr>
            <p:cNvPr id="85044" name="Freeform 52"/>
            <p:cNvSpPr>
              <a:spLocks/>
            </p:cNvSpPr>
            <p:nvPr/>
          </p:nvSpPr>
          <p:spPr bwMode="auto">
            <a:xfrm>
              <a:off x="3408" y="912"/>
              <a:ext cx="299" cy="379"/>
            </a:xfrm>
            <a:custGeom>
              <a:avLst/>
              <a:gdLst>
                <a:gd name="T0" fmla="*/ 0 w 299"/>
                <a:gd name="T1" fmla="*/ 379 h 379"/>
                <a:gd name="T2" fmla="*/ 292 w 299"/>
                <a:gd name="T3" fmla="*/ 379 h 379"/>
                <a:gd name="T4" fmla="*/ 292 w 299"/>
                <a:gd name="T5" fmla="*/ 193 h 379"/>
                <a:gd name="T6" fmla="*/ 248 w 299"/>
                <a:gd name="T7" fmla="*/ 45 h 379"/>
                <a:gd name="T8" fmla="*/ 146 w 299"/>
                <a:gd name="T9" fmla="*/ 1 h 379"/>
                <a:gd name="T10" fmla="*/ 48 w 299"/>
                <a:gd name="T11" fmla="*/ 51 h 379"/>
                <a:gd name="T12" fmla="*/ 0 w 299"/>
                <a:gd name="T13" fmla="*/ 187 h 379"/>
                <a:gd name="T14" fmla="*/ 0 w 299"/>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9">
                  <a:moveTo>
                    <a:pt x="0" y="379"/>
                  </a:moveTo>
                  <a:lnTo>
                    <a:pt x="292" y="379"/>
                  </a:lnTo>
                  <a:cubicBezTo>
                    <a:pt x="292" y="379"/>
                    <a:pt x="299" y="249"/>
                    <a:pt x="292" y="193"/>
                  </a:cubicBezTo>
                  <a:cubicBezTo>
                    <a:pt x="293" y="78"/>
                    <a:pt x="272" y="77"/>
                    <a:pt x="248" y="45"/>
                  </a:cubicBezTo>
                  <a:cubicBezTo>
                    <a:pt x="224" y="13"/>
                    <a:pt x="179" y="0"/>
                    <a:pt x="146" y="1"/>
                  </a:cubicBezTo>
                  <a:cubicBezTo>
                    <a:pt x="113" y="2"/>
                    <a:pt x="72" y="20"/>
                    <a:pt x="48" y="51"/>
                  </a:cubicBezTo>
                  <a:cubicBezTo>
                    <a:pt x="24" y="82"/>
                    <a:pt x="8" y="132"/>
                    <a:pt x="0" y="187"/>
                  </a:cubicBezTo>
                  <a:cubicBezTo>
                    <a:pt x="0" y="283"/>
                    <a:pt x="0" y="379"/>
                    <a:pt x="0" y="379"/>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107" name="Freeform 115"/>
            <p:cNvSpPr>
              <a:spLocks/>
            </p:cNvSpPr>
            <p:nvPr/>
          </p:nvSpPr>
          <p:spPr bwMode="auto">
            <a:xfrm>
              <a:off x="2544" y="2784"/>
              <a:ext cx="192" cy="576"/>
            </a:xfrm>
            <a:custGeom>
              <a:avLst/>
              <a:gdLst>
                <a:gd name="T0" fmla="*/ 0 w 240"/>
                <a:gd name="T1" fmla="*/ 576 h 576"/>
                <a:gd name="T2" fmla="*/ 0 w 240"/>
                <a:gd name="T3" fmla="*/ 336 h 576"/>
                <a:gd name="T4" fmla="*/ 240 w 240"/>
                <a:gd name="T5" fmla="*/ 336 h 576"/>
                <a:gd name="T6" fmla="*/ 240 w 240"/>
                <a:gd name="T7" fmla="*/ 0 h 576"/>
              </a:gdLst>
              <a:ahLst/>
              <a:cxnLst>
                <a:cxn ang="0">
                  <a:pos x="T0" y="T1"/>
                </a:cxn>
                <a:cxn ang="0">
                  <a:pos x="T2" y="T3"/>
                </a:cxn>
                <a:cxn ang="0">
                  <a:pos x="T4" y="T5"/>
                </a:cxn>
                <a:cxn ang="0">
                  <a:pos x="T6" y="T7"/>
                </a:cxn>
              </a:cxnLst>
              <a:rect l="0" t="0" r="r" b="b"/>
              <a:pathLst>
                <a:path w="240" h="576">
                  <a:moveTo>
                    <a:pt x="0" y="576"/>
                  </a:moveTo>
                  <a:lnTo>
                    <a:pt x="0" y="336"/>
                  </a:lnTo>
                  <a:lnTo>
                    <a:pt x="240" y="336"/>
                  </a:lnTo>
                  <a:lnTo>
                    <a:pt x="24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85108" name="Freeform 116"/>
            <p:cNvSpPr>
              <a:spLocks/>
            </p:cNvSpPr>
            <p:nvPr/>
          </p:nvSpPr>
          <p:spPr bwMode="auto">
            <a:xfrm>
              <a:off x="2926" y="2781"/>
              <a:ext cx="386" cy="579"/>
            </a:xfrm>
            <a:custGeom>
              <a:avLst/>
              <a:gdLst>
                <a:gd name="T0" fmla="*/ 386 w 386"/>
                <a:gd name="T1" fmla="*/ 579 h 579"/>
                <a:gd name="T2" fmla="*/ 384 w 386"/>
                <a:gd name="T3" fmla="*/ 341 h 579"/>
                <a:gd name="T4" fmla="*/ 0 w 386"/>
                <a:gd name="T5" fmla="*/ 341 h 579"/>
                <a:gd name="T6" fmla="*/ 0 w 386"/>
                <a:gd name="T7" fmla="*/ 0 h 579"/>
              </a:gdLst>
              <a:ahLst/>
              <a:cxnLst>
                <a:cxn ang="0">
                  <a:pos x="T0" y="T1"/>
                </a:cxn>
                <a:cxn ang="0">
                  <a:pos x="T2" y="T3"/>
                </a:cxn>
                <a:cxn ang="0">
                  <a:pos x="T4" y="T5"/>
                </a:cxn>
                <a:cxn ang="0">
                  <a:pos x="T6" y="T7"/>
                </a:cxn>
              </a:cxnLst>
              <a:rect l="0" t="0" r="r" b="b"/>
              <a:pathLst>
                <a:path w="386" h="579">
                  <a:moveTo>
                    <a:pt x="386" y="579"/>
                  </a:moveTo>
                  <a:lnTo>
                    <a:pt x="384" y="341"/>
                  </a:lnTo>
                  <a:lnTo>
                    <a:pt x="0" y="341"/>
                  </a:ln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85109" name="Freeform 117"/>
            <p:cNvSpPr>
              <a:spLocks/>
            </p:cNvSpPr>
            <p:nvPr/>
          </p:nvSpPr>
          <p:spPr bwMode="auto">
            <a:xfrm>
              <a:off x="3312" y="2784"/>
              <a:ext cx="432" cy="576"/>
            </a:xfrm>
            <a:custGeom>
              <a:avLst/>
              <a:gdLst>
                <a:gd name="T0" fmla="*/ 0 w 432"/>
                <a:gd name="T1" fmla="*/ 576 h 576"/>
                <a:gd name="T2" fmla="*/ 0 w 432"/>
                <a:gd name="T3" fmla="*/ 336 h 576"/>
                <a:gd name="T4" fmla="*/ 432 w 432"/>
                <a:gd name="T5" fmla="*/ 336 h 576"/>
                <a:gd name="T6" fmla="*/ 432 w 432"/>
                <a:gd name="T7" fmla="*/ 0 h 576"/>
              </a:gdLst>
              <a:ahLst/>
              <a:cxnLst>
                <a:cxn ang="0">
                  <a:pos x="T0" y="T1"/>
                </a:cxn>
                <a:cxn ang="0">
                  <a:pos x="T2" y="T3"/>
                </a:cxn>
                <a:cxn ang="0">
                  <a:pos x="T4" y="T5"/>
                </a:cxn>
                <a:cxn ang="0">
                  <a:pos x="T6" y="T7"/>
                </a:cxn>
              </a:cxnLst>
              <a:rect l="0" t="0" r="r" b="b"/>
              <a:pathLst>
                <a:path w="432" h="576">
                  <a:moveTo>
                    <a:pt x="0" y="576"/>
                  </a:moveTo>
                  <a:lnTo>
                    <a:pt x="0" y="336"/>
                  </a:lnTo>
                  <a:lnTo>
                    <a:pt x="432" y="336"/>
                  </a:lnTo>
                  <a:lnTo>
                    <a:pt x="432"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10" name="Freeform 118"/>
            <p:cNvSpPr>
              <a:spLocks/>
            </p:cNvSpPr>
            <p:nvPr/>
          </p:nvSpPr>
          <p:spPr bwMode="auto">
            <a:xfrm>
              <a:off x="3933" y="2804"/>
              <a:ext cx="344" cy="556"/>
            </a:xfrm>
            <a:custGeom>
              <a:avLst/>
              <a:gdLst>
                <a:gd name="T0" fmla="*/ 344 w 344"/>
                <a:gd name="T1" fmla="*/ 556 h 556"/>
                <a:gd name="T2" fmla="*/ 344 w 344"/>
                <a:gd name="T3" fmla="*/ 318 h 556"/>
                <a:gd name="T4" fmla="*/ 0 w 344"/>
                <a:gd name="T5" fmla="*/ 318 h 556"/>
                <a:gd name="T6" fmla="*/ 0 w 344"/>
                <a:gd name="T7" fmla="*/ 0 h 556"/>
              </a:gdLst>
              <a:ahLst/>
              <a:cxnLst>
                <a:cxn ang="0">
                  <a:pos x="T0" y="T1"/>
                </a:cxn>
                <a:cxn ang="0">
                  <a:pos x="T2" y="T3"/>
                </a:cxn>
                <a:cxn ang="0">
                  <a:pos x="T4" y="T5"/>
                </a:cxn>
                <a:cxn ang="0">
                  <a:pos x="T6" y="T7"/>
                </a:cxn>
              </a:cxnLst>
              <a:rect l="0" t="0" r="r" b="b"/>
              <a:pathLst>
                <a:path w="344" h="556">
                  <a:moveTo>
                    <a:pt x="344" y="556"/>
                  </a:moveTo>
                  <a:lnTo>
                    <a:pt x="344" y="318"/>
                  </a:lnTo>
                  <a:lnTo>
                    <a:pt x="0" y="318"/>
                  </a:ln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12" name="Freeform 120"/>
            <p:cNvSpPr>
              <a:spLocks/>
            </p:cNvSpPr>
            <p:nvPr/>
          </p:nvSpPr>
          <p:spPr bwMode="auto">
            <a:xfrm>
              <a:off x="4277" y="2832"/>
              <a:ext cx="331" cy="288"/>
            </a:xfrm>
            <a:custGeom>
              <a:avLst/>
              <a:gdLst>
                <a:gd name="T0" fmla="*/ 0 w 331"/>
                <a:gd name="T1" fmla="*/ 283 h 283"/>
                <a:gd name="T2" fmla="*/ 331 w 331"/>
                <a:gd name="T3" fmla="*/ 283 h 283"/>
                <a:gd name="T4" fmla="*/ 331 w 331"/>
                <a:gd name="T5" fmla="*/ 0 h 283"/>
              </a:gdLst>
              <a:ahLst/>
              <a:cxnLst>
                <a:cxn ang="0">
                  <a:pos x="T0" y="T1"/>
                </a:cxn>
                <a:cxn ang="0">
                  <a:pos x="T2" y="T3"/>
                </a:cxn>
                <a:cxn ang="0">
                  <a:pos x="T4" y="T5"/>
                </a:cxn>
              </a:cxnLst>
              <a:rect l="0" t="0" r="r" b="b"/>
              <a:pathLst>
                <a:path w="331" h="283">
                  <a:moveTo>
                    <a:pt x="0" y="283"/>
                  </a:moveTo>
                  <a:lnTo>
                    <a:pt x="331" y="283"/>
                  </a:lnTo>
                  <a:lnTo>
                    <a:pt x="331"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85114" name="Freeform 122"/>
            <p:cNvSpPr>
              <a:spLocks/>
            </p:cNvSpPr>
            <p:nvPr/>
          </p:nvSpPr>
          <p:spPr bwMode="auto">
            <a:xfrm>
              <a:off x="4800" y="2832"/>
              <a:ext cx="384" cy="528"/>
            </a:xfrm>
            <a:custGeom>
              <a:avLst/>
              <a:gdLst>
                <a:gd name="T0" fmla="*/ 384 w 384"/>
                <a:gd name="T1" fmla="*/ 528 h 528"/>
                <a:gd name="T2" fmla="*/ 384 w 384"/>
                <a:gd name="T3" fmla="*/ 288 h 528"/>
                <a:gd name="T4" fmla="*/ 0 w 384"/>
                <a:gd name="T5" fmla="*/ 288 h 528"/>
                <a:gd name="T6" fmla="*/ 0 w 384"/>
                <a:gd name="T7" fmla="*/ 0 h 528"/>
              </a:gdLst>
              <a:ahLst/>
              <a:cxnLst>
                <a:cxn ang="0">
                  <a:pos x="T0" y="T1"/>
                </a:cxn>
                <a:cxn ang="0">
                  <a:pos x="T2" y="T3"/>
                </a:cxn>
                <a:cxn ang="0">
                  <a:pos x="T4" y="T5"/>
                </a:cxn>
                <a:cxn ang="0">
                  <a:pos x="T6" y="T7"/>
                </a:cxn>
              </a:cxnLst>
              <a:rect l="0" t="0" r="r" b="b"/>
              <a:pathLst>
                <a:path w="384" h="528">
                  <a:moveTo>
                    <a:pt x="384" y="528"/>
                  </a:moveTo>
                  <a:lnTo>
                    <a:pt x="384" y="288"/>
                  </a:lnTo>
                  <a:lnTo>
                    <a:pt x="0" y="288"/>
                  </a:ln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16" name="Freeform 124"/>
            <p:cNvSpPr>
              <a:spLocks/>
            </p:cNvSpPr>
            <p:nvPr/>
          </p:nvSpPr>
          <p:spPr bwMode="auto">
            <a:xfrm>
              <a:off x="2834" y="2112"/>
              <a:ext cx="1" cy="298"/>
            </a:xfrm>
            <a:custGeom>
              <a:avLst/>
              <a:gdLst>
                <a:gd name="T0" fmla="*/ 0 w 1"/>
                <a:gd name="T1" fmla="*/ 298 h 298"/>
                <a:gd name="T2" fmla="*/ 0 w 1"/>
                <a:gd name="T3" fmla="*/ 0 h 298"/>
              </a:gdLst>
              <a:ahLst/>
              <a:cxnLst>
                <a:cxn ang="0">
                  <a:pos x="T0" y="T1"/>
                </a:cxn>
                <a:cxn ang="0">
                  <a:pos x="T2" y="T3"/>
                </a:cxn>
              </a:cxnLst>
              <a:rect l="0" t="0" r="r" b="b"/>
              <a:pathLst>
                <a:path w="1" h="298">
                  <a:moveTo>
                    <a:pt x="0" y="298"/>
                  </a:move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17" name="Freeform 125"/>
            <p:cNvSpPr>
              <a:spLocks/>
            </p:cNvSpPr>
            <p:nvPr/>
          </p:nvSpPr>
          <p:spPr bwMode="auto">
            <a:xfrm>
              <a:off x="3840" y="1968"/>
              <a:ext cx="336" cy="432"/>
            </a:xfrm>
            <a:custGeom>
              <a:avLst/>
              <a:gdLst>
                <a:gd name="T0" fmla="*/ 0 w 336"/>
                <a:gd name="T1" fmla="*/ 432 h 432"/>
                <a:gd name="T2" fmla="*/ 0 w 336"/>
                <a:gd name="T3" fmla="*/ 240 h 432"/>
                <a:gd name="T4" fmla="*/ 336 w 336"/>
                <a:gd name="T5" fmla="*/ 240 h 432"/>
                <a:gd name="T6" fmla="*/ 336 w 336"/>
                <a:gd name="T7" fmla="*/ 0 h 432"/>
              </a:gdLst>
              <a:ahLst/>
              <a:cxnLst>
                <a:cxn ang="0">
                  <a:pos x="T0" y="T1"/>
                </a:cxn>
                <a:cxn ang="0">
                  <a:pos x="T2" y="T3"/>
                </a:cxn>
                <a:cxn ang="0">
                  <a:pos x="T4" y="T5"/>
                </a:cxn>
                <a:cxn ang="0">
                  <a:pos x="T6" y="T7"/>
                </a:cxn>
              </a:cxnLst>
              <a:rect l="0" t="0" r="r" b="b"/>
              <a:pathLst>
                <a:path w="336" h="432">
                  <a:moveTo>
                    <a:pt x="0" y="432"/>
                  </a:moveTo>
                  <a:lnTo>
                    <a:pt x="0" y="240"/>
                  </a:lnTo>
                  <a:lnTo>
                    <a:pt x="336" y="240"/>
                  </a:lnTo>
                  <a:lnTo>
                    <a:pt x="336"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18" name="Freeform 126"/>
            <p:cNvSpPr>
              <a:spLocks/>
            </p:cNvSpPr>
            <p:nvPr/>
          </p:nvSpPr>
          <p:spPr bwMode="auto">
            <a:xfrm>
              <a:off x="4368" y="1968"/>
              <a:ext cx="339" cy="478"/>
            </a:xfrm>
            <a:custGeom>
              <a:avLst/>
              <a:gdLst>
                <a:gd name="T0" fmla="*/ 339 w 339"/>
                <a:gd name="T1" fmla="*/ 478 h 478"/>
                <a:gd name="T2" fmla="*/ 339 w 339"/>
                <a:gd name="T3" fmla="*/ 233 h 478"/>
                <a:gd name="T4" fmla="*/ 2 w 339"/>
                <a:gd name="T5" fmla="*/ 233 h 478"/>
                <a:gd name="T6" fmla="*/ 0 w 339"/>
                <a:gd name="T7" fmla="*/ 0 h 478"/>
              </a:gdLst>
              <a:ahLst/>
              <a:cxnLst>
                <a:cxn ang="0">
                  <a:pos x="T0" y="T1"/>
                </a:cxn>
                <a:cxn ang="0">
                  <a:pos x="T2" y="T3"/>
                </a:cxn>
                <a:cxn ang="0">
                  <a:pos x="T4" y="T5"/>
                </a:cxn>
                <a:cxn ang="0">
                  <a:pos x="T6" y="T7"/>
                </a:cxn>
              </a:cxnLst>
              <a:rect l="0" t="0" r="r" b="b"/>
              <a:pathLst>
                <a:path w="339" h="478">
                  <a:moveTo>
                    <a:pt x="339" y="478"/>
                  </a:moveTo>
                  <a:lnTo>
                    <a:pt x="339" y="233"/>
                  </a:lnTo>
                  <a:lnTo>
                    <a:pt x="2" y="233"/>
                  </a:ln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19" name="Freeform 127"/>
            <p:cNvSpPr>
              <a:spLocks/>
            </p:cNvSpPr>
            <p:nvPr/>
          </p:nvSpPr>
          <p:spPr bwMode="auto">
            <a:xfrm>
              <a:off x="2832" y="1294"/>
              <a:ext cx="624" cy="386"/>
            </a:xfrm>
            <a:custGeom>
              <a:avLst/>
              <a:gdLst>
                <a:gd name="T0" fmla="*/ 0 w 624"/>
                <a:gd name="T1" fmla="*/ 386 h 386"/>
                <a:gd name="T2" fmla="*/ 0 w 624"/>
                <a:gd name="T3" fmla="*/ 194 h 386"/>
                <a:gd name="T4" fmla="*/ 624 w 624"/>
                <a:gd name="T5" fmla="*/ 194 h 386"/>
                <a:gd name="T6" fmla="*/ 624 w 624"/>
                <a:gd name="T7" fmla="*/ 0 h 386"/>
              </a:gdLst>
              <a:ahLst/>
              <a:cxnLst>
                <a:cxn ang="0">
                  <a:pos x="T0" y="T1"/>
                </a:cxn>
                <a:cxn ang="0">
                  <a:pos x="T2" y="T3"/>
                </a:cxn>
                <a:cxn ang="0">
                  <a:pos x="T4" y="T5"/>
                </a:cxn>
                <a:cxn ang="0">
                  <a:pos x="T6" y="T7"/>
                </a:cxn>
              </a:cxnLst>
              <a:rect l="0" t="0" r="r" b="b"/>
              <a:pathLst>
                <a:path w="624" h="386">
                  <a:moveTo>
                    <a:pt x="0" y="386"/>
                  </a:moveTo>
                  <a:lnTo>
                    <a:pt x="0" y="194"/>
                  </a:lnTo>
                  <a:lnTo>
                    <a:pt x="624" y="194"/>
                  </a:lnTo>
                  <a:lnTo>
                    <a:pt x="624"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85120" name="Freeform 128"/>
            <p:cNvSpPr>
              <a:spLocks/>
            </p:cNvSpPr>
            <p:nvPr/>
          </p:nvSpPr>
          <p:spPr bwMode="auto">
            <a:xfrm>
              <a:off x="3641" y="1294"/>
              <a:ext cx="629" cy="298"/>
            </a:xfrm>
            <a:custGeom>
              <a:avLst/>
              <a:gdLst>
                <a:gd name="T0" fmla="*/ 629 w 629"/>
                <a:gd name="T1" fmla="*/ 298 h 298"/>
                <a:gd name="T2" fmla="*/ 629 w 629"/>
                <a:gd name="T3" fmla="*/ 182 h 298"/>
                <a:gd name="T4" fmla="*/ 0 w 629"/>
                <a:gd name="T5" fmla="*/ 184 h 298"/>
                <a:gd name="T6" fmla="*/ 0 w 629"/>
                <a:gd name="T7" fmla="*/ 0 h 298"/>
              </a:gdLst>
              <a:ahLst/>
              <a:cxnLst>
                <a:cxn ang="0">
                  <a:pos x="T0" y="T1"/>
                </a:cxn>
                <a:cxn ang="0">
                  <a:pos x="T2" y="T3"/>
                </a:cxn>
                <a:cxn ang="0">
                  <a:pos x="T4" y="T5"/>
                </a:cxn>
                <a:cxn ang="0">
                  <a:pos x="T6" y="T7"/>
                </a:cxn>
              </a:cxnLst>
              <a:rect l="0" t="0" r="r" b="b"/>
              <a:pathLst>
                <a:path w="629" h="298">
                  <a:moveTo>
                    <a:pt x="629" y="298"/>
                  </a:moveTo>
                  <a:lnTo>
                    <a:pt x="629" y="182"/>
                  </a:lnTo>
                  <a:lnTo>
                    <a:pt x="0" y="184"/>
                  </a:ln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85121" name="Line 129"/>
            <p:cNvSpPr>
              <a:spLocks noChangeShapeType="1"/>
            </p:cNvSpPr>
            <p:nvPr/>
          </p:nvSpPr>
          <p:spPr bwMode="auto">
            <a:xfrm flipV="1">
              <a:off x="3552" y="720"/>
              <a:ext cx="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22" name="Text Box 130"/>
            <p:cNvSpPr txBox="1">
              <a:spLocks noChangeArrowheads="1"/>
            </p:cNvSpPr>
            <p:nvPr/>
          </p:nvSpPr>
          <p:spPr bwMode="auto">
            <a:xfrm>
              <a:off x="3552" y="624"/>
              <a:ext cx="48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output</a:t>
              </a:r>
            </a:p>
          </p:txBody>
        </p:sp>
      </p:grpSp>
      <p:sp>
        <p:nvSpPr>
          <p:cNvPr id="85171" name="Text Box 179"/>
          <p:cNvSpPr txBox="1">
            <a:spLocks noChangeArrowheads="1"/>
          </p:cNvSpPr>
          <p:nvPr/>
        </p:nvSpPr>
        <p:spPr bwMode="auto">
          <a:xfrm>
            <a:off x="515938" y="2743200"/>
            <a:ext cx="2914650" cy="3001963"/>
          </a:xfrm>
          <a:prstGeom prst="rect">
            <a:avLst/>
          </a:prstGeom>
          <a:solidFill>
            <a:schemeClr val="accent3">
              <a:lumMod val="8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spAutoFit/>
          </a:bodyPr>
          <a:lstStyle/>
          <a:p>
            <a:r>
              <a:rPr lang="en-US" sz="2000" dirty="0">
                <a:latin typeface="Arial" pitchFamily="34" charset="0"/>
              </a:rPr>
              <a:t>Combinatorial Circuit</a:t>
            </a:r>
            <a:br>
              <a:rPr lang="en-US" sz="2000" dirty="0">
                <a:latin typeface="Arial" pitchFamily="34" charset="0"/>
              </a:rPr>
            </a:br>
            <a:r>
              <a:rPr lang="en-US" sz="2000" dirty="0">
                <a:latin typeface="Arial" pitchFamily="34" charset="0"/>
              </a:rPr>
              <a:t>(a DAG of logical gates)</a:t>
            </a:r>
          </a:p>
          <a:p>
            <a:endParaRPr lang="en-US" sz="1800" dirty="0">
              <a:solidFill>
                <a:schemeClr val="hlink"/>
              </a:solidFill>
              <a:latin typeface="Arial" pitchFamily="34" charset="0"/>
            </a:endParaRPr>
          </a:p>
          <a:p>
            <a:r>
              <a:rPr lang="en-US" b="1" dirty="0">
                <a:solidFill>
                  <a:schemeClr val="hlink"/>
                </a:solidFill>
                <a:latin typeface="Arial" pitchFamily="34" charset="0"/>
              </a:rPr>
              <a:t>is </a:t>
            </a:r>
            <a:r>
              <a:rPr lang="en-US" b="1" dirty="0" err="1">
                <a:solidFill>
                  <a:schemeClr val="hlink"/>
                </a:solidFill>
                <a:latin typeface="Arial" pitchFamily="34" charset="0"/>
              </a:rPr>
              <a:t>satisfiable</a:t>
            </a:r>
            <a:r>
              <a:rPr lang="en-US" sz="1800" dirty="0">
                <a:solidFill>
                  <a:schemeClr val="hlink"/>
                </a:solidFill>
                <a:latin typeface="Arial" pitchFamily="34" charset="0"/>
              </a:rPr>
              <a:t>  </a:t>
            </a:r>
            <a:br>
              <a:rPr lang="en-US" sz="1800" dirty="0">
                <a:solidFill>
                  <a:schemeClr val="hlink"/>
                </a:solidFill>
                <a:latin typeface="Arial" pitchFamily="34" charset="0"/>
              </a:rPr>
            </a:br>
            <a:r>
              <a:rPr lang="en-US" sz="1800" dirty="0">
                <a:solidFill>
                  <a:schemeClr val="hlink"/>
                </a:solidFill>
                <a:latin typeface="Arial" pitchFamily="34" charset="0"/>
              </a:rPr>
              <a:t/>
            </a:r>
            <a:br>
              <a:rPr lang="en-US" sz="1800" dirty="0">
                <a:solidFill>
                  <a:schemeClr val="hlink"/>
                </a:solidFill>
                <a:latin typeface="Arial" pitchFamily="34" charset="0"/>
              </a:rPr>
            </a:br>
            <a:r>
              <a:rPr lang="en-US" sz="1800" dirty="0">
                <a:solidFill>
                  <a:srgbClr val="CC0000"/>
                </a:solidFill>
                <a:latin typeface="Arial" pitchFamily="34" charset="0"/>
              </a:rPr>
              <a:t>if and only if</a:t>
            </a:r>
          </a:p>
          <a:p>
            <a:r>
              <a:rPr lang="en-US" sz="1800" dirty="0">
                <a:solidFill>
                  <a:schemeClr val="hlink"/>
                </a:solidFill>
                <a:latin typeface="Arial" pitchFamily="34" charset="0"/>
              </a:rPr>
              <a:t/>
            </a:r>
            <a:br>
              <a:rPr lang="en-US" sz="1800" dirty="0">
                <a:solidFill>
                  <a:schemeClr val="hlink"/>
                </a:solidFill>
                <a:latin typeface="Arial" pitchFamily="34" charset="0"/>
              </a:rPr>
            </a:br>
            <a:r>
              <a:rPr lang="en-US" sz="1800" dirty="0">
                <a:solidFill>
                  <a:schemeClr val="hlink"/>
                </a:solidFill>
                <a:latin typeface="Arial" pitchFamily="34" charset="0"/>
              </a:rPr>
              <a:t>there is a truth assignment</a:t>
            </a:r>
            <a:br>
              <a:rPr lang="en-US" sz="1800" dirty="0">
                <a:solidFill>
                  <a:schemeClr val="hlink"/>
                </a:solidFill>
                <a:latin typeface="Arial" pitchFamily="34" charset="0"/>
              </a:rPr>
            </a:br>
            <a:r>
              <a:rPr lang="en-US" sz="1800" dirty="0">
                <a:solidFill>
                  <a:schemeClr val="hlink"/>
                </a:solidFill>
                <a:latin typeface="Arial" pitchFamily="34" charset="0"/>
              </a:rPr>
              <a:t>to its variable input gates </a:t>
            </a:r>
            <a:br>
              <a:rPr lang="en-US" sz="1800" dirty="0">
                <a:solidFill>
                  <a:schemeClr val="hlink"/>
                </a:solidFill>
                <a:latin typeface="Arial" pitchFamily="34" charset="0"/>
              </a:rPr>
            </a:br>
            <a:r>
              <a:rPr lang="en-US" sz="1800" dirty="0">
                <a:solidFill>
                  <a:schemeClr val="hlink"/>
                </a:solidFill>
                <a:latin typeface="Arial" pitchFamily="34" charset="0"/>
              </a:rPr>
              <a:t>that makes the output true.</a:t>
            </a:r>
          </a:p>
        </p:txBody>
      </p:sp>
      <p:grpSp>
        <p:nvGrpSpPr>
          <p:cNvPr id="85192" name="Group 200"/>
          <p:cNvGrpSpPr>
            <a:grpSpLocks/>
          </p:cNvGrpSpPr>
          <p:nvPr/>
        </p:nvGrpSpPr>
        <p:grpSpPr bwMode="auto">
          <a:xfrm>
            <a:off x="228600" y="685800"/>
            <a:ext cx="3225800" cy="1814513"/>
            <a:chOff x="144" y="432"/>
            <a:chExt cx="2032" cy="1143"/>
          </a:xfrm>
        </p:grpSpPr>
        <p:sp>
          <p:nvSpPr>
            <p:cNvPr id="85180" name="Freeform 188"/>
            <p:cNvSpPr>
              <a:spLocks/>
            </p:cNvSpPr>
            <p:nvPr/>
          </p:nvSpPr>
          <p:spPr bwMode="auto">
            <a:xfrm>
              <a:off x="1192" y="649"/>
              <a:ext cx="1" cy="251"/>
            </a:xfrm>
            <a:custGeom>
              <a:avLst/>
              <a:gdLst>
                <a:gd name="T0" fmla="*/ 0 w 1"/>
                <a:gd name="T1" fmla="*/ 251 h 251"/>
                <a:gd name="T2" fmla="*/ 0 w 1"/>
                <a:gd name="T3" fmla="*/ 0 h 251"/>
              </a:gdLst>
              <a:ahLst/>
              <a:cxnLst>
                <a:cxn ang="0">
                  <a:pos x="T0" y="T1"/>
                </a:cxn>
                <a:cxn ang="0">
                  <a:pos x="T2" y="T3"/>
                </a:cxn>
              </a:cxnLst>
              <a:rect l="0" t="0" r="r" b="b"/>
              <a:pathLst>
                <a:path w="1" h="251">
                  <a:moveTo>
                    <a:pt x="0" y="251"/>
                  </a:move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86" name="Freeform 194"/>
            <p:cNvSpPr>
              <a:spLocks/>
            </p:cNvSpPr>
            <p:nvPr/>
          </p:nvSpPr>
          <p:spPr bwMode="auto">
            <a:xfrm>
              <a:off x="463" y="649"/>
              <a:ext cx="1" cy="265"/>
            </a:xfrm>
            <a:custGeom>
              <a:avLst/>
              <a:gdLst>
                <a:gd name="T0" fmla="*/ 0 w 1"/>
                <a:gd name="T1" fmla="*/ 265 h 265"/>
                <a:gd name="T2" fmla="*/ 0 w 1"/>
                <a:gd name="T3" fmla="*/ 0 h 265"/>
              </a:gdLst>
              <a:ahLst/>
              <a:cxnLst>
                <a:cxn ang="0">
                  <a:pos x="T0" y="T1"/>
                </a:cxn>
                <a:cxn ang="0">
                  <a:pos x="T2" y="T3"/>
                </a:cxn>
              </a:cxnLst>
              <a:rect l="0" t="0" r="r" b="b"/>
              <a:pathLst>
                <a:path w="1" h="265">
                  <a:moveTo>
                    <a:pt x="0" y="265"/>
                  </a:move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30" name="Text Box 138"/>
            <p:cNvSpPr txBox="1">
              <a:spLocks noChangeArrowheads="1"/>
            </p:cNvSpPr>
            <p:nvPr/>
          </p:nvSpPr>
          <p:spPr bwMode="auto">
            <a:xfrm>
              <a:off x="270" y="1299"/>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85131" name="Text Box 139"/>
            <p:cNvSpPr txBox="1">
              <a:spLocks noChangeArrowheads="1"/>
            </p:cNvSpPr>
            <p:nvPr/>
          </p:nvSpPr>
          <p:spPr bwMode="auto">
            <a:xfrm>
              <a:off x="462" y="1299"/>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sp>
          <p:nvSpPr>
            <p:cNvPr id="85132" name="Text Box 140"/>
            <p:cNvSpPr txBox="1">
              <a:spLocks noChangeArrowheads="1"/>
            </p:cNvSpPr>
            <p:nvPr/>
          </p:nvSpPr>
          <p:spPr bwMode="auto">
            <a:xfrm>
              <a:off x="144" y="432"/>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sp>
          <p:nvSpPr>
            <p:cNvPr id="85138" name="Freeform 146"/>
            <p:cNvSpPr>
              <a:spLocks/>
            </p:cNvSpPr>
            <p:nvPr/>
          </p:nvSpPr>
          <p:spPr bwMode="auto">
            <a:xfrm>
              <a:off x="1008" y="816"/>
              <a:ext cx="376" cy="432"/>
            </a:xfrm>
            <a:custGeom>
              <a:avLst/>
              <a:gdLst>
                <a:gd name="T0" fmla="*/ 7 w 1126"/>
                <a:gd name="T1" fmla="*/ 1185 h 1198"/>
                <a:gd name="T2" fmla="*/ 550 w 1126"/>
                <a:gd name="T3" fmla="*/ 1033 h 1198"/>
                <a:gd name="T4" fmla="*/ 1099 w 1126"/>
                <a:gd name="T5" fmla="*/ 1198 h 1198"/>
                <a:gd name="T6" fmla="*/ 960 w 1126"/>
                <a:gd name="T7" fmla="*/ 490 h 1198"/>
                <a:gd name="T8" fmla="*/ 543 w 1126"/>
                <a:gd name="T9" fmla="*/ 0 h 1198"/>
                <a:gd name="T10" fmla="*/ 139 w 1126"/>
                <a:gd name="T11" fmla="*/ 483 h 1198"/>
                <a:gd name="T12" fmla="*/ 7 w 1126"/>
                <a:gd name="T13" fmla="*/ 1185 h 1198"/>
              </a:gdLst>
              <a:ahLst/>
              <a:cxnLst>
                <a:cxn ang="0">
                  <a:pos x="T0" y="T1"/>
                </a:cxn>
                <a:cxn ang="0">
                  <a:pos x="T2" y="T3"/>
                </a:cxn>
                <a:cxn ang="0">
                  <a:pos x="T4" y="T5"/>
                </a:cxn>
                <a:cxn ang="0">
                  <a:pos x="T6" y="T7"/>
                </a:cxn>
                <a:cxn ang="0">
                  <a:pos x="T8" y="T9"/>
                </a:cxn>
                <a:cxn ang="0">
                  <a:pos x="T10" y="T11"/>
                </a:cxn>
                <a:cxn ang="0">
                  <a:pos x="T12" y="T13"/>
                </a:cxn>
              </a:cxnLst>
              <a:rect l="0" t="0" r="r" b="b"/>
              <a:pathLst>
                <a:path w="1126" h="1198">
                  <a:moveTo>
                    <a:pt x="7" y="1185"/>
                  </a:moveTo>
                  <a:cubicBezTo>
                    <a:pt x="106" y="1145"/>
                    <a:pt x="377" y="1039"/>
                    <a:pt x="550" y="1033"/>
                  </a:cubicBezTo>
                  <a:cubicBezTo>
                    <a:pt x="732" y="1035"/>
                    <a:pt x="1000" y="1152"/>
                    <a:pt x="1099" y="1198"/>
                  </a:cubicBezTo>
                  <a:cubicBezTo>
                    <a:pt x="1126" y="1086"/>
                    <a:pt x="1053" y="690"/>
                    <a:pt x="960" y="490"/>
                  </a:cubicBezTo>
                  <a:cubicBezTo>
                    <a:pt x="867" y="290"/>
                    <a:pt x="705" y="78"/>
                    <a:pt x="543" y="0"/>
                  </a:cubicBezTo>
                  <a:cubicBezTo>
                    <a:pt x="401" y="78"/>
                    <a:pt x="228" y="286"/>
                    <a:pt x="139" y="483"/>
                  </a:cubicBezTo>
                  <a:cubicBezTo>
                    <a:pt x="50" y="680"/>
                    <a:pt x="0" y="1066"/>
                    <a:pt x="7" y="1185"/>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139" name="Text Box 147"/>
            <p:cNvSpPr txBox="1">
              <a:spLocks noChangeArrowheads="1"/>
            </p:cNvSpPr>
            <p:nvPr/>
          </p:nvSpPr>
          <p:spPr bwMode="auto">
            <a:xfrm>
              <a:off x="912" y="432"/>
              <a:ext cx="6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 = x </a:t>
              </a:r>
              <a:r>
                <a:rPr lang="en-US" sz="1800">
                  <a:solidFill>
                    <a:schemeClr val="tx2"/>
                  </a:solidFill>
                  <a:sym typeface="Symbol" pitchFamily="18" charset="2"/>
                </a:rPr>
                <a:t> </a:t>
              </a:r>
              <a:r>
                <a:rPr lang="en-US" sz="1800" i="1">
                  <a:solidFill>
                    <a:schemeClr val="tx2"/>
                  </a:solidFill>
                </a:rPr>
                <a:t>y</a:t>
              </a:r>
            </a:p>
          </p:txBody>
        </p:sp>
        <p:sp>
          <p:nvSpPr>
            <p:cNvPr id="85140" name="Text Box 148"/>
            <p:cNvSpPr txBox="1">
              <a:spLocks noChangeArrowheads="1"/>
            </p:cNvSpPr>
            <p:nvPr/>
          </p:nvSpPr>
          <p:spPr bwMode="auto">
            <a:xfrm>
              <a:off x="1008" y="1344"/>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85141" name="Text Box 149"/>
            <p:cNvSpPr txBox="1">
              <a:spLocks noChangeArrowheads="1"/>
            </p:cNvSpPr>
            <p:nvPr/>
          </p:nvSpPr>
          <p:spPr bwMode="auto">
            <a:xfrm>
              <a:off x="1200" y="1344"/>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y</a:t>
              </a:r>
            </a:p>
          </p:txBody>
        </p:sp>
        <p:sp>
          <p:nvSpPr>
            <p:cNvPr id="85145" name="AutoShape 153"/>
            <p:cNvSpPr>
              <a:spLocks noChangeArrowheads="1"/>
            </p:cNvSpPr>
            <p:nvPr/>
          </p:nvSpPr>
          <p:spPr bwMode="auto">
            <a:xfrm>
              <a:off x="1724" y="864"/>
              <a:ext cx="384" cy="336"/>
            </a:xfrm>
            <a:prstGeom prst="triangle">
              <a:avLst>
                <a:gd name="adj" fmla="val 50000"/>
              </a:avLst>
            </a:prstGeom>
            <a:solidFill>
              <a:srgbClr val="FFFFFF"/>
            </a:solidFill>
            <a:ln w="1270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spAutoFit/>
            </a:bodyPr>
            <a:lstStyle/>
            <a:p>
              <a:endParaRPr lang="en-CA"/>
            </a:p>
          </p:txBody>
        </p:sp>
        <p:sp>
          <p:nvSpPr>
            <p:cNvPr id="85146" name="Oval 154"/>
            <p:cNvSpPr>
              <a:spLocks noChangeArrowheads="1"/>
            </p:cNvSpPr>
            <p:nvPr/>
          </p:nvSpPr>
          <p:spPr bwMode="auto">
            <a:xfrm>
              <a:off x="1872" y="816"/>
              <a:ext cx="96" cy="96"/>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85147" name="Text Box 155"/>
            <p:cNvSpPr txBox="1">
              <a:spLocks noChangeArrowheads="1"/>
            </p:cNvSpPr>
            <p:nvPr/>
          </p:nvSpPr>
          <p:spPr bwMode="auto">
            <a:xfrm>
              <a:off x="1632" y="432"/>
              <a:ext cx="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z</a:t>
              </a:r>
              <a:r>
                <a:rPr lang="en-US" sz="1800" i="1">
                  <a:solidFill>
                    <a:schemeClr val="tx2"/>
                  </a:solidFill>
                  <a:sym typeface="Symbol" pitchFamily="18" charset="2"/>
                </a:rPr>
                <a:t> = </a:t>
              </a:r>
              <a:r>
                <a:rPr lang="en-US" sz="1800">
                  <a:solidFill>
                    <a:schemeClr val="tx2"/>
                  </a:solidFill>
                  <a:sym typeface="Symbol" pitchFamily="18" charset="2"/>
                </a:rPr>
                <a:t> </a:t>
              </a:r>
              <a:r>
                <a:rPr lang="en-US" sz="1800" i="1">
                  <a:solidFill>
                    <a:schemeClr val="tx2"/>
                  </a:solidFill>
                </a:rPr>
                <a:t>x</a:t>
              </a:r>
            </a:p>
          </p:txBody>
        </p:sp>
        <p:sp>
          <p:nvSpPr>
            <p:cNvPr id="85148" name="Text Box 156"/>
            <p:cNvSpPr txBox="1">
              <a:spLocks noChangeArrowheads="1"/>
            </p:cNvSpPr>
            <p:nvPr/>
          </p:nvSpPr>
          <p:spPr bwMode="auto">
            <a:xfrm>
              <a:off x="1824" y="1344"/>
              <a:ext cx="1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x</a:t>
              </a:r>
            </a:p>
          </p:txBody>
        </p:sp>
        <p:sp>
          <p:nvSpPr>
            <p:cNvPr id="85174" name="Rectangle 182"/>
            <p:cNvSpPr>
              <a:spLocks noChangeArrowheads="1"/>
            </p:cNvSpPr>
            <p:nvPr/>
          </p:nvSpPr>
          <p:spPr bwMode="auto">
            <a:xfrm>
              <a:off x="1056" y="1008"/>
              <a:ext cx="2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2"/>
                  </a:solidFill>
                  <a:latin typeface="Arial" pitchFamily="34" charset="0"/>
                </a:rPr>
                <a:t>OR</a:t>
              </a:r>
            </a:p>
          </p:txBody>
        </p:sp>
        <p:sp>
          <p:nvSpPr>
            <p:cNvPr id="85175" name="Rectangle 183"/>
            <p:cNvSpPr>
              <a:spLocks noChangeArrowheads="1"/>
            </p:cNvSpPr>
            <p:nvPr/>
          </p:nvSpPr>
          <p:spPr bwMode="auto">
            <a:xfrm>
              <a:off x="1776" y="1056"/>
              <a:ext cx="319"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solidFill>
                    <a:schemeClr val="tx2"/>
                  </a:solidFill>
                  <a:latin typeface="Arial" pitchFamily="34" charset="0"/>
                </a:rPr>
                <a:t>NOT</a:t>
              </a:r>
            </a:p>
          </p:txBody>
        </p:sp>
        <p:sp>
          <p:nvSpPr>
            <p:cNvPr id="85181" name="Line 189"/>
            <p:cNvSpPr>
              <a:spLocks noChangeShapeType="1"/>
            </p:cNvSpPr>
            <p:nvPr/>
          </p:nvSpPr>
          <p:spPr bwMode="auto">
            <a:xfrm flipV="1">
              <a:off x="1920" y="672"/>
              <a:ext cx="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82" name="Line 190"/>
            <p:cNvSpPr>
              <a:spLocks noChangeShapeType="1"/>
            </p:cNvSpPr>
            <p:nvPr/>
          </p:nvSpPr>
          <p:spPr bwMode="auto">
            <a:xfrm flipV="1">
              <a:off x="1104" y="1200"/>
              <a:ext cx="0" cy="2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88" name="Freeform 196"/>
            <p:cNvSpPr>
              <a:spLocks/>
            </p:cNvSpPr>
            <p:nvPr/>
          </p:nvSpPr>
          <p:spPr bwMode="auto">
            <a:xfrm>
              <a:off x="384" y="1172"/>
              <a:ext cx="1" cy="198"/>
            </a:xfrm>
            <a:custGeom>
              <a:avLst/>
              <a:gdLst>
                <a:gd name="T0" fmla="*/ 0 w 1"/>
                <a:gd name="T1" fmla="*/ 198 h 198"/>
                <a:gd name="T2" fmla="*/ 0 w 1"/>
                <a:gd name="T3" fmla="*/ 0 h 198"/>
              </a:gdLst>
              <a:ahLst/>
              <a:cxnLst>
                <a:cxn ang="0">
                  <a:pos x="T0" y="T1"/>
                </a:cxn>
                <a:cxn ang="0">
                  <a:pos x="T2" y="T3"/>
                </a:cxn>
              </a:cxnLst>
              <a:rect l="0" t="0" r="r" b="b"/>
              <a:pathLst>
                <a:path w="1" h="198">
                  <a:moveTo>
                    <a:pt x="0" y="198"/>
                  </a:move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89" name="Freeform 197"/>
            <p:cNvSpPr>
              <a:spLocks/>
            </p:cNvSpPr>
            <p:nvPr/>
          </p:nvSpPr>
          <p:spPr bwMode="auto">
            <a:xfrm>
              <a:off x="530" y="1178"/>
              <a:ext cx="1" cy="199"/>
            </a:xfrm>
            <a:custGeom>
              <a:avLst/>
              <a:gdLst>
                <a:gd name="T0" fmla="*/ 0 w 1"/>
                <a:gd name="T1" fmla="*/ 199 h 199"/>
                <a:gd name="T2" fmla="*/ 0 w 1"/>
                <a:gd name="T3" fmla="*/ 0 h 199"/>
              </a:gdLst>
              <a:ahLst/>
              <a:cxnLst>
                <a:cxn ang="0">
                  <a:pos x="T0" y="T1"/>
                </a:cxn>
                <a:cxn ang="0">
                  <a:pos x="T2" y="T3"/>
                </a:cxn>
              </a:cxnLst>
              <a:rect l="0" t="0" r="r" b="b"/>
              <a:pathLst>
                <a:path w="1" h="199">
                  <a:moveTo>
                    <a:pt x="0" y="199"/>
                  </a:move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90" name="Line 198"/>
            <p:cNvSpPr>
              <a:spLocks noChangeShapeType="1"/>
            </p:cNvSpPr>
            <p:nvPr/>
          </p:nvSpPr>
          <p:spPr bwMode="auto">
            <a:xfrm flipV="1">
              <a:off x="1296" y="1200"/>
              <a:ext cx="0" cy="2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91" name="Line 199"/>
            <p:cNvSpPr>
              <a:spLocks noChangeShapeType="1"/>
            </p:cNvSpPr>
            <p:nvPr/>
          </p:nvSpPr>
          <p:spPr bwMode="auto">
            <a:xfrm flipV="1">
              <a:off x="1920" y="1200"/>
              <a:ext cx="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CA"/>
            </a:p>
          </p:txBody>
        </p:sp>
        <p:sp>
          <p:nvSpPr>
            <p:cNvPr id="85129" name="Freeform 137"/>
            <p:cNvSpPr>
              <a:spLocks/>
            </p:cNvSpPr>
            <p:nvPr/>
          </p:nvSpPr>
          <p:spPr bwMode="auto">
            <a:xfrm>
              <a:off x="316" y="802"/>
              <a:ext cx="299" cy="378"/>
            </a:xfrm>
            <a:custGeom>
              <a:avLst/>
              <a:gdLst>
                <a:gd name="T0" fmla="*/ 0 w 299"/>
                <a:gd name="T1" fmla="*/ 378 h 378"/>
                <a:gd name="T2" fmla="*/ 292 w 299"/>
                <a:gd name="T3" fmla="*/ 378 h 378"/>
                <a:gd name="T4" fmla="*/ 292 w 299"/>
                <a:gd name="T5" fmla="*/ 192 h 378"/>
                <a:gd name="T6" fmla="*/ 248 w 299"/>
                <a:gd name="T7" fmla="*/ 44 h 378"/>
                <a:gd name="T8" fmla="*/ 146 w 299"/>
                <a:gd name="T9" fmla="*/ 0 h 378"/>
                <a:gd name="T10" fmla="*/ 35 w 299"/>
                <a:gd name="T11" fmla="*/ 45 h 378"/>
                <a:gd name="T12" fmla="*/ 0 w 299"/>
                <a:gd name="T13" fmla="*/ 186 h 378"/>
                <a:gd name="T14" fmla="*/ 0 w 299"/>
                <a:gd name="T15" fmla="*/ 378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78">
                  <a:moveTo>
                    <a:pt x="0" y="378"/>
                  </a:moveTo>
                  <a:lnTo>
                    <a:pt x="292" y="378"/>
                  </a:lnTo>
                  <a:cubicBezTo>
                    <a:pt x="292" y="378"/>
                    <a:pt x="299" y="248"/>
                    <a:pt x="292" y="192"/>
                  </a:cubicBezTo>
                  <a:cubicBezTo>
                    <a:pt x="293" y="79"/>
                    <a:pt x="272" y="76"/>
                    <a:pt x="248" y="44"/>
                  </a:cubicBezTo>
                  <a:cubicBezTo>
                    <a:pt x="224" y="12"/>
                    <a:pt x="181" y="0"/>
                    <a:pt x="146" y="0"/>
                  </a:cubicBezTo>
                  <a:cubicBezTo>
                    <a:pt x="111" y="0"/>
                    <a:pt x="59" y="14"/>
                    <a:pt x="35" y="45"/>
                  </a:cubicBezTo>
                  <a:cubicBezTo>
                    <a:pt x="11" y="76"/>
                    <a:pt x="2" y="85"/>
                    <a:pt x="0" y="186"/>
                  </a:cubicBezTo>
                  <a:cubicBezTo>
                    <a:pt x="0" y="282"/>
                    <a:pt x="0" y="378"/>
                    <a:pt x="0" y="378"/>
                  </a:cubicBezTo>
                  <a:close/>
                </a:path>
              </a:pathLst>
            </a:custGeom>
            <a:solidFill>
              <a:schemeClr val="bg1"/>
            </a:solidFill>
            <a:ln w="12700" cap="flat" cmpd="sng">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spAutoFit/>
            </a:bodyPr>
            <a:lstStyle/>
            <a:p>
              <a:endParaRPr lang="en-CA"/>
            </a:p>
          </p:txBody>
        </p:sp>
        <p:sp>
          <p:nvSpPr>
            <p:cNvPr id="85173" name="Rectangle 181"/>
            <p:cNvSpPr>
              <a:spLocks noChangeArrowheads="1"/>
            </p:cNvSpPr>
            <p:nvPr/>
          </p:nvSpPr>
          <p:spPr bwMode="auto">
            <a:xfrm>
              <a:off x="288" y="1008"/>
              <a:ext cx="35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2"/>
                  </a:solidFill>
                  <a:latin typeface="Arial" pitchFamily="34" charset="0"/>
                </a:rPr>
                <a:t>AND</a:t>
              </a:r>
            </a:p>
          </p:txBody>
        </p:sp>
      </p:grpSp>
      <p:grpSp>
        <p:nvGrpSpPr>
          <p:cNvPr id="85194" name="Group 202"/>
          <p:cNvGrpSpPr>
            <a:grpSpLocks/>
          </p:cNvGrpSpPr>
          <p:nvPr/>
        </p:nvGrpSpPr>
        <p:grpSpPr bwMode="auto">
          <a:xfrm>
            <a:off x="4038600" y="1143000"/>
            <a:ext cx="4171950" cy="5289550"/>
            <a:chOff x="2544" y="720"/>
            <a:chExt cx="2628" cy="3332"/>
          </a:xfrm>
        </p:grpSpPr>
        <p:sp>
          <p:nvSpPr>
            <p:cNvPr id="85159" name="Text Box 167"/>
            <p:cNvSpPr txBox="1">
              <a:spLocks noChangeArrowheads="1"/>
            </p:cNvSpPr>
            <p:nvPr/>
          </p:nvSpPr>
          <p:spPr bwMode="auto">
            <a:xfrm>
              <a:off x="2544" y="3168"/>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1</a:t>
              </a:r>
            </a:p>
          </p:txBody>
        </p:sp>
        <p:sp>
          <p:nvSpPr>
            <p:cNvPr id="85160" name="Text Box 168"/>
            <p:cNvSpPr txBox="1">
              <a:spLocks noChangeArrowheads="1"/>
            </p:cNvSpPr>
            <p:nvPr/>
          </p:nvSpPr>
          <p:spPr bwMode="auto">
            <a:xfrm>
              <a:off x="3312" y="3168"/>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0</a:t>
              </a:r>
            </a:p>
          </p:txBody>
        </p:sp>
        <p:sp>
          <p:nvSpPr>
            <p:cNvPr id="85161" name="Text Box 169"/>
            <p:cNvSpPr txBox="1">
              <a:spLocks noChangeArrowheads="1"/>
            </p:cNvSpPr>
            <p:nvPr/>
          </p:nvSpPr>
          <p:spPr bwMode="auto">
            <a:xfrm>
              <a:off x="4080" y="3168"/>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1</a:t>
              </a:r>
            </a:p>
          </p:txBody>
        </p:sp>
        <p:sp>
          <p:nvSpPr>
            <p:cNvPr id="85162" name="Text Box 170"/>
            <p:cNvSpPr txBox="1">
              <a:spLocks noChangeArrowheads="1"/>
            </p:cNvSpPr>
            <p:nvPr/>
          </p:nvSpPr>
          <p:spPr bwMode="auto">
            <a:xfrm>
              <a:off x="4992" y="3168"/>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0</a:t>
              </a:r>
            </a:p>
          </p:txBody>
        </p:sp>
        <p:sp>
          <p:nvSpPr>
            <p:cNvPr id="85163" name="Text Box 171"/>
            <p:cNvSpPr txBox="1">
              <a:spLocks noChangeArrowheads="1"/>
            </p:cNvSpPr>
            <p:nvPr/>
          </p:nvSpPr>
          <p:spPr bwMode="auto">
            <a:xfrm>
              <a:off x="2832" y="2208"/>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0</a:t>
              </a:r>
            </a:p>
          </p:txBody>
        </p:sp>
        <p:sp>
          <p:nvSpPr>
            <p:cNvPr id="85164" name="Text Box 172"/>
            <p:cNvSpPr txBox="1">
              <a:spLocks noChangeArrowheads="1"/>
            </p:cNvSpPr>
            <p:nvPr/>
          </p:nvSpPr>
          <p:spPr bwMode="auto">
            <a:xfrm>
              <a:off x="3696" y="2256"/>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1</a:t>
              </a:r>
            </a:p>
          </p:txBody>
        </p:sp>
        <p:sp>
          <p:nvSpPr>
            <p:cNvPr id="85165" name="Text Box 173"/>
            <p:cNvSpPr txBox="1">
              <a:spLocks noChangeArrowheads="1"/>
            </p:cNvSpPr>
            <p:nvPr/>
          </p:nvSpPr>
          <p:spPr bwMode="auto">
            <a:xfrm>
              <a:off x="4512" y="2256"/>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0</a:t>
              </a:r>
            </a:p>
          </p:txBody>
        </p:sp>
        <p:sp>
          <p:nvSpPr>
            <p:cNvPr id="85166" name="Text Box 174"/>
            <p:cNvSpPr txBox="1">
              <a:spLocks noChangeArrowheads="1"/>
            </p:cNvSpPr>
            <p:nvPr/>
          </p:nvSpPr>
          <p:spPr bwMode="auto">
            <a:xfrm>
              <a:off x="2880" y="1536"/>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1</a:t>
              </a:r>
            </a:p>
          </p:txBody>
        </p:sp>
        <p:sp>
          <p:nvSpPr>
            <p:cNvPr id="85167" name="Text Box 175"/>
            <p:cNvSpPr txBox="1">
              <a:spLocks noChangeArrowheads="1"/>
            </p:cNvSpPr>
            <p:nvPr/>
          </p:nvSpPr>
          <p:spPr bwMode="auto">
            <a:xfrm>
              <a:off x="4272" y="1440"/>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1</a:t>
              </a:r>
            </a:p>
          </p:txBody>
        </p:sp>
        <p:sp>
          <p:nvSpPr>
            <p:cNvPr id="85168" name="Text Box 176"/>
            <p:cNvSpPr txBox="1">
              <a:spLocks noChangeArrowheads="1"/>
            </p:cNvSpPr>
            <p:nvPr/>
          </p:nvSpPr>
          <p:spPr bwMode="auto">
            <a:xfrm>
              <a:off x="3360" y="720"/>
              <a:ext cx="1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CC0000"/>
                  </a:solidFill>
                </a:rPr>
                <a:t>1</a:t>
              </a:r>
            </a:p>
          </p:txBody>
        </p:sp>
        <p:sp>
          <p:nvSpPr>
            <p:cNvPr id="85193" name="Text Box 201"/>
            <p:cNvSpPr txBox="1">
              <a:spLocks noChangeArrowheads="1"/>
            </p:cNvSpPr>
            <p:nvPr/>
          </p:nvSpPr>
          <p:spPr bwMode="auto">
            <a:xfrm>
              <a:off x="2544" y="3648"/>
              <a:ext cx="25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CC0000"/>
                  </a:solidFill>
                </a:rPr>
                <a:t>For a given truth assignment,</a:t>
              </a:r>
              <a:br>
                <a:rPr lang="en-US" sz="1800">
                  <a:solidFill>
                    <a:srgbClr val="CC0000"/>
                  </a:solidFill>
                </a:rPr>
              </a:br>
              <a:r>
                <a:rPr lang="en-US" sz="1800">
                  <a:solidFill>
                    <a:srgbClr val="CC0000"/>
                  </a:solidFill>
                </a:rPr>
                <a:t>evaluate gate outputs in topological order.</a:t>
              </a:r>
            </a:p>
          </p:txBody>
        </p:sp>
      </p:grpSp>
      <p:sp>
        <p:nvSpPr>
          <p:cNvPr id="2" name="Slide Number Placeholder 1"/>
          <p:cNvSpPr>
            <a:spLocks noGrp="1"/>
          </p:cNvSpPr>
          <p:nvPr>
            <p:ph type="sldNum" sz="quarter" idx="12"/>
          </p:nvPr>
        </p:nvSpPr>
        <p:spPr/>
        <p:txBody>
          <a:bodyPr/>
          <a:lstStyle/>
          <a:p>
            <a:fld id="{3EDEDE8A-5CF4-4A0F-9B71-AAD942558277}"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p:cTn id="7" dur="500" fill="hold"/>
                                        <p:tgtEl>
                                          <p:spTgt spid="84994"/>
                                        </p:tgtEl>
                                        <p:attrNameLst>
                                          <p:attrName>ppt_w</p:attrName>
                                        </p:attrNameLst>
                                      </p:cBhvr>
                                      <p:tavLst>
                                        <p:tav tm="0">
                                          <p:val>
                                            <p:fltVal val="0"/>
                                          </p:val>
                                        </p:tav>
                                        <p:tav tm="100000">
                                          <p:val>
                                            <p:strVal val="#ppt_w"/>
                                          </p:val>
                                        </p:tav>
                                      </p:tavLst>
                                    </p:anim>
                                    <p:anim calcmode="lin" valueType="num">
                                      <p:cBhvr>
                                        <p:cTn id="8" dur="500" fill="hold"/>
                                        <p:tgtEl>
                                          <p:spTgt spid="8499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5192"/>
                                        </p:tgtEl>
                                        <p:attrNameLst>
                                          <p:attrName>style.visibility</p:attrName>
                                        </p:attrNameLst>
                                      </p:cBhvr>
                                      <p:to>
                                        <p:strVal val="visible"/>
                                      </p:to>
                                    </p:set>
                                    <p:animEffect transition="in" filter="wipe(left)">
                                      <p:cBhvr>
                                        <p:cTn id="13" dur="500"/>
                                        <p:tgtEl>
                                          <p:spTgt spid="851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5172"/>
                                        </p:tgtEl>
                                        <p:attrNameLst>
                                          <p:attrName>style.visibility</p:attrName>
                                        </p:attrNameLst>
                                      </p:cBhvr>
                                      <p:to>
                                        <p:strVal val="visible"/>
                                      </p:to>
                                    </p:set>
                                    <p:animEffect transition="in" filter="wipe(down)">
                                      <p:cBhvr>
                                        <p:cTn id="18" dur="500"/>
                                        <p:tgtEl>
                                          <p:spTgt spid="851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5171"/>
                                        </p:tgtEl>
                                        <p:attrNameLst>
                                          <p:attrName>style.visibility</p:attrName>
                                        </p:attrNameLst>
                                      </p:cBhvr>
                                      <p:to>
                                        <p:strVal val="visible"/>
                                      </p:to>
                                    </p:set>
                                    <p:animEffect transition="in" filter="wipe(up)">
                                      <p:cBhvr>
                                        <p:cTn id="23" dur="500"/>
                                        <p:tgtEl>
                                          <p:spTgt spid="851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85194"/>
                                        </p:tgtEl>
                                        <p:attrNameLst>
                                          <p:attrName>style.visibility</p:attrName>
                                        </p:attrNameLst>
                                      </p:cBhvr>
                                      <p:to>
                                        <p:strVal val="visible"/>
                                      </p:to>
                                    </p:set>
                                    <p:animEffect transition="in" filter="wipe(down)">
                                      <p:cBhvr>
                                        <p:cTn id="28" dur="500"/>
                                        <p:tgtEl>
                                          <p:spTgt spid="85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autoUpdateAnimBg="0"/>
      <p:bldP spid="85171" grpId="0" animBg="1" autoUpdateAnimBg="0"/>
    </p:bld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99"/>
      </a:hlink>
      <a:folHlink>
        <a:srgbClr val="3366CC"/>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rtlCol="0" anchor="ctr"/>
      <a:lstStyle>
        <a:defPPr algn="ctr">
          <a:defRPr/>
        </a:defPPr>
      </a:lstStyle>
    </a:spDef>
    <a:lnDef>
      <a:spPr bwMode="auto">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99"/>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4915</TotalTime>
  <Words>3239</Words>
  <Application>Microsoft Office PowerPoint</Application>
  <PresentationFormat>On-screen Show (4:3)</PresentationFormat>
  <Paragraphs>866</Paragraphs>
  <Slides>81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3" baseType="lpstr">
      <vt:lpstr>Default Design</vt:lpstr>
      <vt:lpstr>Equation</vt:lpstr>
      <vt:lpstr>EECS 3101</vt:lpstr>
      <vt:lpstr>STUDY  MATERIAL:</vt:lpstr>
      <vt:lpstr>TOPICS</vt:lpstr>
      <vt:lpstr>Preliminaries</vt:lpstr>
      <vt:lpstr>Un-Computable Problems</vt:lpstr>
      <vt:lpstr>Computational Complexity Classes</vt:lpstr>
      <vt:lpstr>Linear Programming</vt:lpstr>
      <vt:lpstr>Integer Linear Programming</vt:lpstr>
      <vt:lpstr>Circuit  SAT</vt:lpstr>
      <vt:lpstr>Boolean Formula  SAT</vt:lpstr>
      <vt:lpstr>2SAT  P</vt:lpstr>
      <vt:lpstr>2SAT  P</vt:lpstr>
      <vt:lpstr>Circuit SAT      SAT</vt:lpstr>
      <vt:lpstr>Solution  Construction  vs  Verification</vt:lpstr>
      <vt:lpstr>Circuit SAT Verification      LP</vt:lpstr>
      <vt:lpstr>Circuit SAT Construction      ILP</vt:lpstr>
      <vt:lpstr>Why   ILP   and not    LP?</vt:lpstr>
      <vt:lpstr>Construction HARD   Verification EASY   ???</vt:lpstr>
      <vt:lpstr>Complexity Classes: P, NP, co-NP, NP-complete</vt:lpstr>
      <vt:lpstr>Optimization vs Decision Problems </vt:lpstr>
      <vt:lpstr>Why  Decision  Problems ?</vt:lpstr>
      <vt:lpstr>The Complexity Class P</vt:lpstr>
      <vt:lpstr>The Complexity Class NP</vt:lpstr>
      <vt:lpstr>P, NP, EXP</vt:lpstr>
      <vt:lpstr>The   $1,000,000   Question</vt:lpstr>
      <vt:lpstr>Search/OPT Problems:  HARD  vs  EASY</vt:lpstr>
      <vt:lpstr>Complements  of  P  and  NP</vt:lpstr>
      <vt:lpstr>P    NP co-NP</vt:lpstr>
      <vt:lpstr>Polynomial Reducibility  &amp;  NP-Completeness</vt:lpstr>
      <vt:lpstr>Hardest Problems in NP</vt:lpstr>
      <vt:lpstr>Polynomial Reducibility</vt:lpstr>
      <vt:lpstr>Polynomial Reducibility</vt:lpstr>
      <vt:lpstr>NP-hard  &amp;  NP-complete</vt:lpstr>
      <vt:lpstr>Circuit SAT is NP-complete</vt:lpstr>
      <vt:lpstr>Circuit SAT is NP-complete</vt:lpstr>
      <vt:lpstr>PowerPoint Presentation</vt:lpstr>
      <vt:lpstr>Other NP-complete Problems</vt:lpstr>
      <vt:lpstr>Other NP-complete Problems</vt:lpstr>
      <vt:lpstr>NP-completeness  &amp;   P vs NP ?</vt:lpstr>
      <vt:lpstr>If  P  NP</vt:lpstr>
      <vt:lpstr>Additional NP-Complete Problems</vt:lpstr>
      <vt:lpstr>Some Reductions</vt:lpstr>
      <vt:lpstr>These are all in NP</vt:lpstr>
      <vt:lpstr>SAT   P  3SAT</vt:lpstr>
      <vt:lpstr>3-Colorability</vt:lpstr>
      <vt:lpstr>3SAT    P   3-Colorability</vt:lpstr>
      <vt:lpstr>3SAT    P   3-Colorability</vt:lpstr>
      <vt:lpstr>3SAT    P   3-Colorability</vt:lpstr>
      <vt:lpstr>3SAT    P   3-Colorability</vt:lpstr>
      <vt:lpstr>3SAT    P   3-Colorability</vt:lpstr>
      <vt:lpstr>3SAT    P   3-Colorability</vt:lpstr>
      <vt:lpstr>3SAT    P   3-Colorability</vt:lpstr>
      <vt:lpstr>3SAT    P   3-Colorability</vt:lpstr>
      <vt:lpstr>3SAT   P  Independent Set</vt:lpstr>
      <vt:lpstr>Independent Set   P   Clique</vt:lpstr>
      <vt:lpstr>Independent Set   P   Vertex Cover</vt:lpstr>
      <vt:lpstr>Vertex Cover   P   Set Cover</vt:lpstr>
      <vt:lpstr>Hamiltonian Cycle</vt:lpstr>
      <vt:lpstr>Vertex Cover    P   Directed Ham-Cycle</vt:lpstr>
      <vt:lpstr>Vertex Cover    P   Directed Ham-Cycle</vt:lpstr>
      <vt:lpstr>Vertex Cover    P   Directed Ham-Cycle</vt:lpstr>
      <vt:lpstr>Vertex Cover    P   Directed Ham-Cycle</vt:lpstr>
      <vt:lpstr>Directed Ham-Cycle  P  Undirected Ham-Cycle</vt:lpstr>
      <vt:lpstr>Hamiltonian Cycle    P   TSP</vt:lpstr>
      <vt:lpstr>Bibliography</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NP-completeness</dc:title>
  <dc:creator>Andy Mirzaian</dc:creator>
  <cp:lastModifiedBy>andy</cp:lastModifiedBy>
  <cp:revision>675</cp:revision>
  <dcterms:created xsi:type="dcterms:W3CDTF">1601-01-01T00:00:00Z</dcterms:created>
  <dcterms:modified xsi:type="dcterms:W3CDTF">2016-03-17T15:35:11Z</dcterms:modified>
</cp:coreProperties>
</file>