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313"/>
    <a:srgbClr val="BF1313"/>
    <a:srgbClr val="D11805"/>
    <a:srgbClr val="9B0909"/>
    <a:srgbClr val="B61212"/>
    <a:srgbClr val="7F0707"/>
    <a:srgbClr val="8F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595" autoAdjust="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5,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June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June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June 5, 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June 5,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June 5,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June 5,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June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5,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urdeskdrawer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0"/>
            <a:ext cx="7315200" cy="4571999"/>
          </a:xfrm>
        </p:spPr>
        <p:txBody>
          <a:bodyPr/>
          <a:lstStyle/>
          <a:p>
            <a:r>
              <a:rPr lang="en-US" sz="3600" dirty="0" smtClean="0">
                <a:solidFill>
                  <a:srgbClr val="D11805"/>
                </a:solidFill>
              </a:rPr>
              <a:t>Problem solving </a:t>
            </a:r>
            <a:r>
              <a:rPr lang="en-US" sz="3600" dirty="0" smtClean="0">
                <a:solidFill>
                  <a:srgbClr val="7F0707"/>
                </a:solidFill>
              </a:rPr>
              <a:t>in project management</a:t>
            </a:r>
            <a:endParaRPr lang="en-US" sz="3600" dirty="0">
              <a:solidFill>
                <a:srgbClr val="7F0707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0600"/>
            <a:ext cx="6400800" cy="914400"/>
          </a:xfrm>
        </p:spPr>
        <p:txBody>
          <a:bodyPr/>
          <a:lstStyle/>
          <a:p>
            <a:r>
              <a:rPr lang="en-US" dirty="0" smtClean="0"/>
              <a:t>Dr. Anne </a:t>
            </a:r>
            <a:r>
              <a:rPr lang="en-US" dirty="0" err="1" smtClean="0"/>
              <a:t>arendt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1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E71313"/>
                </a:solidFill>
              </a:rPr>
              <a:t>Situation </a:t>
            </a:r>
            <a:r>
              <a:rPr lang="en-US" sz="2800" dirty="0" smtClean="0">
                <a:solidFill>
                  <a:srgbClr val="B61212"/>
                </a:solidFill>
              </a:rPr>
              <a:t>analysis</a:t>
            </a:r>
            <a:endParaRPr lang="en-US" sz="2800" dirty="0">
              <a:solidFill>
                <a:srgbClr val="E7131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E71313"/>
                </a:solidFill>
              </a:rPr>
              <a:t>How serious </a:t>
            </a:r>
            <a:r>
              <a:rPr lang="en-US" dirty="0"/>
              <a:t>is the problem? (Specifically not generally. Simply saying “serious” is not enough detail. Here you are basically asserting why I should care.)</a:t>
            </a:r>
            <a:br>
              <a:rPr lang="en-US" dirty="0"/>
            </a:br>
            <a:r>
              <a:rPr lang="en-US" dirty="0"/>
              <a:t> </a:t>
            </a:r>
          </a:p>
          <a:p>
            <a:pPr fontAlgn="base"/>
            <a:r>
              <a:rPr lang="en-US" dirty="0"/>
              <a:t>What are the </a:t>
            </a:r>
            <a:r>
              <a:rPr lang="en-US" dirty="0">
                <a:solidFill>
                  <a:srgbClr val="E71313"/>
                </a:solidFill>
              </a:rPr>
              <a:t>causes/influences/affects</a:t>
            </a:r>
            <a:r>
              <a:rPr lang="en-US" dirty="0"/>
              <a:t> of the problem? (List a minimum of </a:t>
            </a:r>
            <a:r>
              <a:rPr lang="en-US" dirty="0">
                <a:solidFill>
                  <a:srgbClr val="9B0909"/>
                </a:solidFill>
              </a:rPr>
              <a:t>three </a:t>
            </a:r>
            <a:r>
              <a:rPr lang="en-US" dirty="0"/>
              <a:t>causes)</a:t>
            </a:r>
          </a:p>
          <a:p>
            <a:pPr fontAlgn="base"/>
            <a:r>
              <a:rPr lang="en-US" i="1" dirty="0"/>
              <a:t> 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What are the </a:t>
            </a:r>
            <a:r>
              <a:rPr lang="en-US" dirty="0">
                <a:solidFill>
                  <a:srgbClr val="E71313"/>
                </a:solidFill>
              </a:rPr>
              <a:t>symptoms/effects </a:t>
            </a:r>
            <a:r>
              <a:rPr lang="en-US" dirty="0"/>
              <a:t>of the problem? (List a minimum of </a:t>
            </a:r>
            <a:r>
              <a:rPr lang="en-US" dirty="0">
                <a:solidFill>
                  <a:srgbClr val="9B0909"/>
                </a:solidFill>
              </a:rPr>
              <a:t>three </a:t>
            </a:r>
            <a:r>
              <a:rPr lang="en-US" dirty="0"/>
              <a:t>symptoms)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E71313"/>
                </a:solidFill>
              </a:rPr>
              <a:t>Situation </a:t>
            </a:r>
            <a:r>
              <a:rPr lang="en-US" sz="2800" dirty="0" smtClean="0">
                <a:solidFill>
                  <a:srgbClr val="B61212"/>
                </a:solidFill>
              </a:rPr>
              <a:t>analysis</a:t>
            </a:r>
            <a:endParaRPr lang="en-US" sz="2800" dirty="0">
              <a:solidFill>
                <a:srgbClr val="E7131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What methods </a:t>
            </a:r>
            <a:r>
              <a:rPr lang="en-US" dirty="0">
                <a:solidFill>
                  <a:srgbClr val="BF1313"/>
                </a:solidFill>
              </a:rPr>
              <a:t>already exist</a:t>
            </a:r>
            <a:r>
              <a:rPr lang="en-US" dirty="0"/>
              <a:t> for dealing with the problem? (One word answers are not acceptable</a:t>
            </a:r>
            <a:r>
              <a:rPr lang="en-US" dirty="0" smtClean="0"/>
              <a:t>)</a:t>
            </a:r>
            <a:endParaRPr lang="en-US" dirty="0"/>
          </a:p>
          <a:p>
            <a:pPr fontAlgn="base"/>
            <a:r>
              <a:rPr lang="en-US" dirty="0"/>
              <a:t>What are the </a:t>
            </a:r>
            <a:r>
              <a:rPr lang="en-US" dirty="0">
                <a:solidFill>
                  <a:srgbClr val="BF1313"/>
                </a:solidFill>
              </a:rPr>
              <a:t>limitations</a:t>
            </a:r>
            <a:r>
              <a:rPr lang="en-US" dirty="0"/>
              <a:t> of those methods? (List a minimum of </a:t>
            </a:r>
            <a:r>
              <a:rPr lang="en-US" dirty="0">
                <a:solidFill>
                  <a:srgbClr val="BF1313"/>
                </a:solidFill>
              </a:rPr>
              <a:t>three</a:t>
            </a:r>
            <a:r>
              <a:rPr lang="en-US" dirty="0"/>
              <a:t> limitations</a:t>
            </a:r>
            <a:r>
              <a:rPr lang="en-US" dirty="0" smtClean="0"/>
              <a:t>)</a:t>
            </a:r>
            <a:endParaRPr lang="en-US" dirty="0"/>
          </a:p>
          <a:p>
            <a:pPr fontAlgn="base"/>
            <a:r>
              <a:rPr lang="en-US" dirty="0"/>
              <a:t>How much </a:t>
            </a:r>
            <a:r>
              <a:rPr lang="en-US" dirty="0">
                <a:solidFill>
                  <a:srgbClr val="BF1313"/>
                </a:solidFill>
              </a:rPr>
              <a:t>freedom</a:t>
            </a:r>
            <a:r>
              <a:rPr lang="en-US" dirty="0"/>
              <a:t> do you have in </a:t>
            </a:r>
            <a:r>
              <a:rPr lang="en-US" dirty="0">
                <a:solidFill>
                  <a:srgbClr val="BF1313"/>
                </a:solidFill>
              </a:rPr>
              <a:t>gathering information </a:t>
            </a:r>
            <a:r>
              <a:rPr lang="en-US" dirty="0"/>
              <a:t>and attempting to solve the problem? </a:t>
            </a:r>
            <a:endParaRPr lang="en-US" dirty="0" smtClean="0"/>
          </a:p>
          <a:p>
            <a:pPr fontAlgn="base"/>
            <a:r>
              <a:rPr lang="en-US" dirty="0" smtClean="0"/>
              <a:t>What </a:t>
            </a:r>
            <a:r>
              <a:rPr lang="en-US" dirty="0">
                <a:solidFill>
                  <a:srgbClr val="BF1313"/>
                </a:solidFill>
              </a:rPr>
              <a:t>obstacles</a:t>
            </a:r>
            <a:r>
              <a:rPr lang="en-US" dirty="0"/>
              <a:t> keep you from achieving the goal? (One word answers are not acceptable</a:t>
            </a:r>
            <a:r>
              <a:rPr lang="en-US" dirty="0" smtClean="0"/>
              <a:t>)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Can the problem be divided into sub problems for definition and analysis? </a:t>
            </a:r>
            <a:r>
              <a:rPr lang="en-US" i="1" dirty="0">
                <a:solidFill>
                  <a:srgbClr val="BF1313"/>
                </a:solidFill>
              </a:rPr>
              <a:t>yes or no </a:t>
            </a:r>
            <a:r>
              <a:rPr lang="en-US" i="1" dirty="0"/>
              <a:t>(we usually want a single issue to focus on, so here you want to be able to say no in most cases)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62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09800" y="25146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STOP</a:t>
            </a:r>
            <a:r>
              <a:rPr lang="en-US" b="1" i="1" dirty="0"/>
              <a:t>.  Review </a:t>
            </a:r>
            <a:r>
              <a:rPr lang="en-US" b="1" i="1" dirty="0" smtClean="0"/>
              <a:t>as </a:t>
            </a:r>
            <a:r>
              <a:rPr lang="en-US" b="1" i="1" dirty="0"/>
              <a:t>this is going to be used to drive your decision analysis – then go to next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8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E71313"/>
                </a:solidFill>
              </a:rPr>
              <a:t>Decision </a:t>
            </a:r>
            <a:r>
              <a:rPr lang="en-US" sz="2800" dirty="0" smtClean="0">
                <a:solidFill>
                  <a:srgbClr val="B61212"/>
                </a:solidFill>
              </a:rPr>
              <a:t>analysis</a:t>
            </a:r>
            <a:endParaRPr lang="en-US" sz="2800" dirty="0">
              <a:solidFill>
                <a:srgbClr val="E7131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cap="all" dirty="0"/>
              <a:t>Part 3: Decision Analysis</a:t>
            </a:r>
            <a:endParaRPr lang="en-US" dirty="0"/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>
                <a:solidFill>
                  <a:srgbClr val="E71313"/>
                </a:solidFill>
              </a:rPr>
              <a:t>Why? </a:t>
            </a:r>
            <a:r>
              <a:rPr lang="en-US" dirty="0"/>
              <a:t>Having a clear idea of what you (and others – multiple viewpoints are strongly recommended) consider to be the most important factors in a decision will help you in making an informed decision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98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E71313"/>
                </a:solidFill>
              </a:rPr>
              <a:t>Decision </a:t>
            </a:r>
            <a:r>
              <a:rPr lang="en-US" sz="2800" dirty="0" smtClean="0">
                <a:solidFill>
                  <a:srgbClr val="B61212"/>
                </a:solidFill>
              </a:rPr>
              <a:t>analysis</a:t>
            </a:r>
            <a:endParaRPr lang="en-US" sz="2800" dirty="0">
              <a:solidFill>
                <a:srgbClr val="E7131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First, </a:t>
            </a:r>
            <a:r>
              <a:rPr lang="en-US" i="1" dirty="0">
                <a:solidFill>
                  <a:srgbClr val="E71313"/>
                </a:solidFill>
              </a:rPr>
              <a:t>before</a:t>
            </a:r>
            <a:r>
              <a:rPr lang="en-US" i="1" dirty="0"/>
              <a:t> making any recommended solutions, we</a:t>
            </a:r>
            <a:r>
              <a:rPr lang="en-US" dirty="0"/>
              <a:t> have to identify a few criteria:</a:t>
            </a:r>
          </a:p>
          <a:p>
            <a:pPr fontAlgn="base"/>
            <a:r>
              <a:rPr lang="en-US" dirty="0" smtClean="0"/>
              <a:t>Examine </a:t>
            </a:r>
            <a:r>
              <a:rPr lang="en-US" dirty="0"/>
              <a:t>what an ideal decision consists of and what should be included and excluded out of that decision. </a:t>
            </a:r>
            <a:endParaRPr lang="en-US" dirty="0" smtClean="0"/>
          </a:p>
          <a:p>
            <a:pPr fontAlgn="base"/>
            <a:r>
              <a:rPr lang="en-US" dirty="0" smtClean="0"/>
              <a:t>List </a:t>
            </a:r>
            <a:r>
              <a:rPr lang="en-US" dirty="0"/>
              <a:t>a </a:t>
            </a:r>
            <a:r>
              <a:rPr lang="en-US" dirty="0">
                <a:solidFill>
                  <a:srgbClr val="E71313"/>
                </a:solidFill>
              </a:rPr>
              <a:t>minimum of </a:t>
            </a:r>
            <a:r>
              <a:rPr lang="en-US" dirty="0" smtClean="0">
                <a:solidFill>
                  <a:srgbClr val="E71313"/>
                </a:solidFill>
              </a:rPr>
              <a:t>four </a:t>
            </a:r>
            <a:r>
              <a:rPr lang="en-US" dirty="0">
                <a:solidFill>
                  <a:srgbClr val="E71313"/>
                </a:solidFill>
              </a:rPr>
              <a:t>factors that should be considered when choosing the best decision</a:t>
            </a:r>
            <a:r>
              <a:rPr lang="en-US" dirty="0"/>
              <a:t>. Things like:  Solution is feasible, solution is </a:t>
            </a:r>
            <a:r>
              <a:rPr lang="en-US" dirty="0" smtClean="0"/>
              <a:t>affordable with current budget, </a:t>
            </a:r>
            <a:r>
              <a:rPr lang="en-US" dirty="0"/>
              <a:t>solution will work for the medium to long term, solution can be implemented within one year, solution will not negatively impact other areas of </a:t>
            </a:r>
            <a:r>
              <a:rPr lang="en-US" dirty="0" smtClean="0"/>
              <a:t>organization, etc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02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E71313"/>
                </a:solidFill>
              </a:rPr>
              <a:t>Decision </a:t>
            </a:r>
            <a:r>
              <a:rPr lang="en-US" sz="2800" dirty="0" smtClean="0">
                <a:solidFill>
                  <a:srgbClr val="B61212"/>
                </a:solidFill>
              </a:rPr>
              <a:t>analysis</a:t>
            </a:r>
            <a:endParaRPr lang="en-US" sz="2800" dirty="0">
              <a:solidFill>
                <a:srgbClr val="E7131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Identify what a reasonable or fairly good situation would be. This becomes important when the ideal solution can not be reached.</a:t>
            </a:r>
          </a:p>
          <a:p>
            <a:pPr fontAlgn="base"/>
            <a:r>
              <a:rPr lang="en-US" dirty="0" smtClean="0"/>
              <a:t>Determine </a:t>
            </a:r>
            <a:r>
              <a:rPr lang="en-US" dirty="0"/>
              <a:t>what </a:t>
            </a:r>
            <a:r>
              <a:rPr lang="en-US" dirty="0">
                <a:solidFill>
                  <a:srgbClr val="E71313"/>
                </a:solidFill>
              </a:rPr>
              <a:t>standards</a:t>
            </a:r>
            <a:r>
              <a:rPr lang="en-US" dirty="0"/>
              <a:t> should be </a:t>
            </a:r>
            <a:r>
              <a:rPr lang="en-US" dirty="0">
                <a:solidFill>
                  <a:srgbClr val="E71313"/>
                </a:solidFill>
              </a:rPr>
              <a:t>utilized to judge a decision</a:t>
            </a:r>
            <a:r>
              <a:rPr lang="en-US" dirty="0"/>
              <a:t>. (List a minimum of </a:t>
            </a:r>
            <a:r>
              <a:rPr lang="en-US" dirty="0" smtClean="0">
                <a:solidFill>
                  <a:srgbClr val="E71313"/>
                </a:solidFill>
              </a:rPr>
              <a:t>four</a:t>
            </a:r>
            <a:r>
              <a:rPr lang="en-US" dirty="0" smtClean="0"/>
              <a:t> </a:t>
            </a:r>
            <a:r>
              <a:rPr lang="en-US" dirty="0"/>
              <a:t>standards that need to be met when choosing a best decision. Things like: The solution must be sustainable for a minimum of 5 years, the solution must cost less than $250,000 in total in up-front costs and less than $20,000 in ongoing yearly costs, </a:t>
            </a:r>
            <a:r>
              <a:rPr lang="en-US" dirty="0" smtClean="0"/>
              <a:t>etc.).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5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09800" y="25146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STOP</a:t>
            </a:r>
            <a:r>
              <a:rPr lang="en-US" b="1" i="1" dirty="0"/>
              <a:t>. Review </a:t>
            </a:r>
            <a:r>
              <a:rPr lang="en-US" b="1" i="1" dirty="0" smtClean="0"/>
              <a:t>as </a:t>
            </a:r>
            <a:r>
              <a:rPr lang="en-US" b="1" i="1" dirty="0"/>
              <a:t>this is going to be used to assess your recommended solutions – then go to next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29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E71313"/>
                </a:solidFill>
              </a:rPr>
              <a:t>Recommendation </a:t>
            </a:r>
            <a:r>
              <a:rPr lang="en-US" sz="2800" dirty="0" smtClean="0">
                <a:solidFill>
                  <a:srgbClr val="B61212"/>
                </a:solidFill>
              </a:rPr>
              <a:t>selection</a:t>
            </a:r>
            <a:endParaRPr lang="en-US" sz="2800" dirty="0">
              <a:solidFill>
                <a:srgbClr val="E7131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cap="all" dirty="0"/>
              <a:t>Part 4: Recommendation Selection</a:t>
            </a:r>
            <a:endParaRPr lang="en-US" dirty="0"/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>
                <a:solidFill>
                  <a:srgbClr val="E71313"/>
                </a:solidFill>
              </a:rPr>
              <a:t>Why? </a:t>
            </a:r>
            <a:r>
              <a:rPr lang="en-US" dirty="0"/>
              <a:t>Having a number of options considered and weighed will increase your likelihood of making a decision that is more beneficial.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>
                <a:solidFill>
                  <a:srgbClr val="E71313"/>
                </a:solidFill>
              </a:rPr>
              <a:t>Identify </a:t>
            </a:r>
            <a:r>
              <a:rPr lang="en-US" u="sng" dirty="0">
                <a:solidFill>
                  <a:srgbClr val="E71313"/>
                </a:solidFill>
              </a:rPr>
              <a:t>as many possible </a:t>
            </a:r>
            <a:r>
              <a:rPr lang="en-US" u="sng" dirty="0" smtClean="0">
                <a:solidFill>
                  <a:srgbClr val="E71313"/>
                </a:solidFill>
              </a:rPr>
              <a:t>solutions</a:t>
            </a:r>
            <a:r>
              <a:rPr lang="en-US" dirty="0" smtClean="0">
                <a:solidFill>
                  <a:srgbClr val="E71313"/>
                </a:solidFill>
              </a:rPr>
              <a:t> to </a:t>
            </a:r>
            <a:r>
              <a:rPr lang="en-US" dirty="0">
                <a:solidFill>
                  <a:srgbClr val="E71313"/>
                </a:solidFill>
              </a:rPr>
              <a:t>our problem as you can </a:t>
            </a:r>
            <a:r>
              <a:rPr lang="en-US" dirty="0"/>
              <a:t>(you need to have a </a:t>
            </a:r>
            <a:r>
              <a:rPr lang="en-US" dirty="0">
                <a:solidFill>
                  <a:srgbClr val="E71313"/>
                </a:solidFill>
              </a:rPr>
              <a:t>minimum of four </a:t>
            </a:r>
            <a:r>
              <a:rPr lang="en-US" dirty="0" smtClean="0"/>
              <a:t>possible </a:t>
            </a:r>
            <a:r>
              <a:rPr lang="en-US" dirty="0"/>
              <a:t>solutions here)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63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E71313"/>
                </a:solidFill>
              </a:rPr>
              <a:t>Recommendation </a:t>
            </a:r>
            <a:r>
              <a:rPr lang="en-US" sz="2800" dirty="0" smtClean="0">
                <a:solidFill>
                  <a:srgbClr val="B61212"/>
                </a:solidFill>
              </a:rPr>
              <a:t>selection</a:t>
            </a:r>
            <a:endParaRPr lang="en-US" sz="2800" dirty="0">
              <a:solidFill>
                <a:srgbClr val="E7131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Choose what you see as the </a:t>
            </a:r>
            <a:r>
              <a:rPr lang="en-US" dirty="0">
                <a:solidFill>
                  <a:srgbClr val="E71313"/>
                </a:solidFill>
              </a:rPr>
              <a:t>best solution based on the criteria you specified in </a:t>
            </a:r>
            <a:r>
              <a:rPr lang="en-US" dirty="0" smtClean="0">
                <a:solidFill>
                  <a:srgbClr val="E71313"/>
                </a:solidFill>
              </a:rPr>
              <a:t>decision analysis </a:t>
            </a:r>
            <a:r>
              <a:rPr lang="en-US" dirty="0" smtClean="0"/>
              <a:t>(part three above)</a:t>
            </a:r>
          </a:p>
          <a:p>
            <a:pPr fontAlgn="base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Eliminate </a:t>
            </a:r>
            <a:r>
              <a:rPr lang="en-US" dirty="0"/>
              <a:t>any solution that does not meet the requirements above and focus on those that could ultimately be utilized. 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You </a:t>
            </a:r>
            <a:r>
              <a:rPr lang="en-US" dirty="0"/>
              <a:t>should also be concerned with whether or not the solution chosen solves the problem or just minimizes it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75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09800" y="25146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STOP</a:t>
            </a:r>
            <a:r>
              <a:rPr lang="en-US" b="1" i="1" dirty="0"/>
              <a:t>. Review above as this is going to be your recommendation– then go to next </a:t>
            </a:r>
            <a:r>
              <a:rPr lang="en-US" b="1" i="1" dirty="0" smtClean="0"/>
              <a:t>(and final)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5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B61212"/>
                </a:solidFill>
              </a:rPr>
              <a:t>create an </a:t>
            </a:r>
            <a:r>
              <a:rPr lang="en-US" sz="2800" dirty="0" smtClean="0">
                <a:solidFill>
                  <a:srgbClr val="E71313"/>
                </a:solidFill>
              </a:rPr>
              <a:t>assessment group</a:t>
            </a:r>
            <a:endParaRPr lang="en-US" sz="2800" dirty="0">
              <a:solidFill>
                <a:srgbClr val="E7131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probably work best if your group is over 4 people and under 12.</a:t>
            </a:r>
          </a:p>
          <a:p>
            <a:r>
              <a:rPr lang="en-US" dirty="0" smtClean="0"/>
              <a:t>Introduce yourselves to one another.</a:t>
            </a:r>
          </a:p>
          <a:p>
            <a:r>
              <a:rPr lang="en-US" dirty="0" smtClean="0"/>
              <a:t>Choose a note taker and ensure they are up for the task. There will be a good amount of notes being taken. This is a more critical role than we often give it credit for.</a:t>
            </a:r>
          </a:p>
          <a:p>
            <a:r>
              <a:rPr lang="en-US" dirty="0" smtClean="0"/>
              <a:t>Choose a facilitator and ensure they are up for the task.</a:t>
            </a:r>
          </a:p>
          <a:p>
            <a:r>
              <a:rPr lang="en-US" dirty="0" smtClean="0"/>
              <a:t>All agree to participate. A </a:t>
            </a:r>
            <a:r>
              <a:rPr lang="en-US" dirty="0"/>
              <a:t>facilitator </a:t>
            </a:r>
            <a:r>
              <a:rPr lang="en-US" dirty="0" smtClean="0"/>
              <a:t>is simply </a:t>
            </a:r>
            <a:r>
              <a:rPr lang="en-US" dirty="0"/>
              <a:t>a person responsible for </a:t>
            </a:r>
            <a:r>
              <a:rPr lang="en-US" dirty="0" smtClean="0"/>
              <a:t>coordinating </a:t>
            </a:r>
            <a:r>
              <a:rPr lang="en-US" dirty="0"/>
              <a:t>the work of a </a:t>
            </a:r>
            <a:r>
              <a:rPr lang="en-US" dirty="0" smtClean="0"/>
              <a:t>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12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E71313"/>
                </a:solidFill>
              </a:rPr>
              <a:t>Situation and recommendation </a:t>
            </a:r>
            <a:r>
              <a:rPr lang="en-US" sz="2800" dirty="0" smtClean="0">
                <a:solidFill>
                  <a:srgbClr val="B61212"/>
                </a:solidFill>
              </a:rPr>
              <a:t>review</a:t>
            </a:r>
            <a:endParaRPr lang="en-US" sz="2800" dirty="0">
              <a:solidFill>
                <a:srgbClr val="E7131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i="1" cap="all" dirty="0"/>
              <a:t>Part 5: Situation and Recommendation Review</a:t>
            </a:r>
            <a:endParaRPr lang="en-US" dirty="0"/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>
                <a:solidFill>
                  <a:srgbClr val="D11805"/>
                </a:solidFill>
              </a:rPr>
              <a:t>Why? </a:t>
            </a:r>
            <a:r>
              <a:rPr lang="en-US" dirty="0"/>
              <a:t>Knowing something about the history and current situation will help you understand how things came to be and the parameters within which a solution needs to </a:t>
            </a:r>
            <a:r>
              <a:rPr lang="en-US" dirty="0" smtClean="0"/>
              <a:t>function. </a:t>
            </a:r>
          </a:p>
          <a:p>
            <a:pPr fontAlgn="base"/>
            <a:r>
              <a:rPr lang="en-US" dirty="0" smtClean="0"/>
              <a:t>This will help you communicate your ideas as well as better understand your audience’s perspective (to whom you will be proposing idea)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65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E71313"/>
                </a:solidFill>
              </a:rPr>
              <a:t>Situation and recommendation </a:t>
            </a:r>
            <a:r>
              <a:rPr lang="en-US" sz="2800" dirty="0" smtClean="0">
                <a:solidFill>
                  <a:srgbClr val="B61212"/>
                </a:solidFill>
              </a:rPr>
              <a:t>review</a:t>
            </a:r>
            <a:endParaRPr lang="en-US" sz="2800" dirty="0">
              <a:solidFill>
                <a:srgbClr val="E7131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Is the solution </a:t>
            </a:r>
            <a:r>
              <a:rPr lang="en-US" dirty="0">
                <a:solidFill>
                  <a:srgbClr val="E71313"/>
                </a:solidFill>
              </a:rPr>
              <a:t>workable</a:t>
            </a:r>
            <a:r>
              <a:rPr lang="en-US" dirty="0"/>
              <a:t> in relation to the problem? </a:t>
            </a:r>
            <a:r>
              <a:rPr lang="en-US" i="1" dirty="0">
                <a:solidFill>
                  <a:srgbClr val="E71313"/>
                </a:solidFill>
              </a:rPr>
              <a:t>yes or no</a:t>
            </a:r>
            <a:r>
              <a:rPr lang="en-US" i="1" dirty="0"/>
              <a:t> ( you want to be able to say yes here</a:t>
            </a:r>
            <a:r>
              <a:rPr lang="en-US" i="1" dirty="0" smtClean="0"/>
              <a:t>)</a:t>
            </a:r>
            <a:endParaRPr lang="en-US" dirty="0" smtClean="0"/>
          </a:p>
          <a:p>
            <a:pPr fontAlgn="base"/>
            <a:r>
              <a:rPr lang="en-US" dirty="0" smtClean="0"/>
              <a:t>Are </a:t>
            </a:r>
            <a:r>
              <a:rPr lang="en-US" dirty="0"/>
              <a:t>there any </a:t>
            </a:r>
            <a:r>
              <a:rPr lang="en-US" dirty="0">
                <a:solidFill>
                  <a:srgbClr val="E71313"/>
                </a:solidFill>
              </a:rPr>
              <a:t>limits</a:t>
            </a:r>
            <a:r>
              <a:rPr lang="en-US" dirty="0"/>
              <a:t> that the solution presents? (Note: all solutions have limits. One word answers are not acceptable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When </a:t>
            </a:r>
            <a:r>
              <a:rPr lang="en-US" dirty="0"/>
              <a:t>looking at the </a:t>
            </a:r>
            <a:r>
              <a:rPr lang="en-US" dirty="0">
                <a:solidFill>
                  <a:srgbClr val="E71313"/>
                </a:solidFill>
              </a:rPr>
              <a:t>advantages and disadvantages </a:t>
            </a:r>
            <a:r>
              <a:rPr lang="en-US" dirty="0"/>
              <a:t>of your proposed solution, which are there more of</a:t>
            </a:r>
            <a:r>
              <a:rPr lang="en-US" dirty="0" smtClean="0"/>
              <a:t>?</a:t>
            </a:r>
          </a:p>
          <a:p>
            <a:pPr fontAlgn="base"/>
            <a:r>
              <a:rPr lang="en-US" dirty="0" smtClean="0"/>
              <a:t>Does </a:t>
            </a:r>
            <a:r>
              <a:rPr lang="en-US" dirty="0"/>
              <a:t>the chosen idea </a:t>
            </a:r>
            <a:r>
              <a:rPr lang="en-US" dirty="0">
                <a:solidFill>
                  <a:srgbClr val="E71313"/>
                </a:solidFill>
              </a:rPr>
              <a:t>live up to the standards </a:t>
            </a:r>
            <a:r>
              <a:rPr lang="en-US" dirty="0"/>
              <a:t>of the decision criteria? </a:t>
            </a:r>
            <a:r>
              <a:rPr lang="en-US" i="1" dirty="0">
                <a:solidFill>
                  <a:srgbClr val="E71313"/>
                </a:solidFill>
              </a:rPr>
              <a:t>yes or no </a:t>
            </a:r>
            <a:r>
              <a:rPr lang="en-US" i="1" dirty="0"/>
              <a:t>( you want to be able to say yes here)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58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E71313"/>
                </a:solidFill>
              </a:rPr>
              <a:t>Situation and recommendation </a:t>
            </a:r>
            <a:r>
              <a:rPr lang="en-US" sz="2800" dirty="0" smtClean="0">
                <a:solidFill>
                  <a:srgbClr val="B61212"/>
                </a:solidFill>
              </a:rPr>
              <a:t>review</a:t>
            </a:r>
            <a:endParaRPr lang="en-US" sz="2800" dirty="0">
              <a:solidFill>
                <a:srgbClr val="E7131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Are the </a:t>
            </a:r>
            <a:r>
              <a:rPr lang="en-US" dirty="0">
                <a:solidFill>
                  <a:srgbClr val="E71313"/>
                </a:solidFill>
              </a:rPr>
              <a:t>facts</a:t>
            </a:r>
            <a:r>
              <a:rPr lang="en-US" dirty="0"/>
              <a:t> and information gathered </a:t>
            </a:r>
            <a:r>
              <a:rPr lang="en-US" dirty="0">
                <a:solidFill>
                  <a:srgbClr val="E71313"/>
                </a:solidFill>
              </a:rPr>
              <a:t>consistent</a:t>
            </a:r>
            <a:r>
              <a:rPr lang="en-US" dirty="0"/>
              <a:t> with the proposed solution? </a:t>
            </a:r>
            <a:r>
              <a:rPr lang="en-US" i="1" dirty="0">
                <a:solidFill>
                  <a:srgbClr val="E71313"/>
                </a:solidFill>
              </a:rPr>
              <a:t>yes or no </a:t>
            </a:r>
            <a:r>
              <a:rPr lang="en-US" i="1" dirty="0"/>
              <a:t>( you want to be able  to say yes here</a:t>
            </a:r>
            <a:r>
              <a:rPr lang="en-US" i="1" dirty="0" smtClean="0"/>
              <a:t>)</a:t>
            </a:r>
            <a:endParaRPr lang="en-US" dirty="0"/>
          </a:p>
          <a:p>
            <a:pPr fontAlgn="base"/>
            <a:r>
              <a:rPr lang="en-US" dirty="0">
                <a:solidFill>
                  <a:srgbClr val="E71313"/>
                </a:solidFill>
              </a:rPr>
              <a:t>What would have to be done</a:t>
            </a:r>
            <a:r>
              <a:rPr lang="en-US" dirty="0"/>
              <a:t> to accomplish your proposed course of action? (be specific – this should be a minimum of a few sentences</a:t>
            </a:r>
            <a:r>
              <a:rPr lang="en-US" dirty="0" smtClean="0"/>
              <a:t>)</a:t>
            </a:r>
            <a:endParaRPr lang="en-US" dirty="0"/>
          </a:p>
          <a:p>
            <a:pPr fontAlgn="base"/>
            <a:r>
              <a:rPr lang="en-US" dirty="0" smtClean="0">
                <a:solidFill>
                  <a:srgbClr val="E71313"/>
                </a:solidFill>
              </a:rPr>
              <a:t>When</a:t>
            </a:r>
            <a:r>
              <a:rPr lang="en-US" dirty="0" smtClean="0"/>
              <a:t> </a:t>
            </a:r>
            <a:r>
              <a:rPr lang="en-US" dirty="0"/>
              <a:t>could you </a:t>
            </a:r>
            <a:r>
              <a:rPr lang="en-US" i="1" dirty="0">
                <a:solidFill>
                  <a:srgbClr val="E71313"/>
                </a:solidFill>
              </a:rPr>
              <a:t>reasonably</a:t>
            </a:r>
            <a:r>
              <a:rPr lang="en-US" dirty="0"/>
              <a:t> expect </a:t>
            </a:r>
            <a:r>
              <a:rPr lang="en-US" dirty="0">
                <a:solidFill>
                  <a:srgbClr val="E71313"/>
                </a:solidFill>
              </a:rPr>
              <a:t>results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58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E71313"/>
                </a:solidFill>
              </a:rPr>
              <a:t>Situation and recommendation </a:t>
            </a:r>
            <a:r>
              <a:rPr lang="en-US" sz="2800" dirty="0" smtClean="0">
                <a:solidFill>
                  <a:srgbClr val="B61212"/>
                </a:solidFill>
              </a:rPr>
              <a:t>review</a:t>
            </a:r>
            <a:endParaRPr lang="en-US" sz="2800" dirty="0">
              <a:solidFill>
                <a:srgbClr val="E7131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What </a:t>
            </a:r>
            <a:r>
              <a:rPr lang="en-US" dirty="0">
                <a:solidFill>
                  <a:srgbClr val="E71313"/>
                </a:solidFill>
              </a:rPr>
              <a:t>unplanned events or accidents </a:t>
            </a:r>
            <a:r>
              <a:rPr lang="en-US" dirty="0"/>
              <a:t>are likely to </a:t>
            </a:r>
            <a:r>
              <a:rPr lang="en-US" dirty="0">
                <a:solidFill>
                  <a:srgbClr val="E71313"/>
                </a:solidFill>
              </a:rPr>
              <a:t>jeopardize</a:t>
            </a:r>
            <a:r>
              <a:rPr lang="en-US" dirty="0"/>
              <a:t> planned actions? (all plans have risks—identify the risks here</a:t>
            </a:r>
            <a:r>
              <a:rPr lang="en-US" dirty="0" smtClean="0"/>
              <a:t>)</a:t>
            </a:r>
            <a:endParaRPr lang="en-US" dirty="0"/>
          </a:p>
          <a:p>
            <a:pPr fontAlgn="base"/>
            <a:r>
              <a:rPr lang="en-US" dirty="0"/>
              <a:t>What are the </a:t>
            </a:r>
            <a:r>
              <a:rPr lang="en-US" dirty="0">
                <a:solidFill>
                  <a:srgbClr val="E71313"/>
                </a:solidFill>
              </a:rPr>
              <a:t>long and short-term effects </a:t>
            </a:r>
            <a:r>
              <a:rPr lang="en-US" dirty="0"/>
              <a:t>of this solution if adopted? (one word answers not acceptable here</a:t>
            </a:r>
            <a:r>
              <a:rPr lang="en-US" dirty="0" smtClean="0"/>
              <a:t>)</a:t>
            </a:r>
            <a:endParaRPr lang="en-US" dirty="0"/>
          </a:p>
          <a:p>
            <a:pPr fontAlgn="base"/>
            <a:r>
              <a:rPr lang="en-US" dirty="0"/>
              <a:t>and lastly</a:t>
            </a:r>
            <a:r>
              <a:rPr lang="en-US" dirty="0" smtClean="0"/>
              <a:t>,</a:t>
            </a:r>
            <a:endParaRPr lang="en-US" dirty="0"/>
          </a:p>
          <a:p>
            <a:pPr fontAlgn="base"/>
            <a:r>
              <a:rPr lang="en-US" dirty="0"/>
              <a:t>Would the solution </a:t>
            </a:r>
            <a:r>
              <a:rPr lang="en-US" i="1" dirty="0">
                <a:solidFill>
                  <a:srgbClr val="E71313"/>
                </a:solidFill>
              </a:rPr>
              <a:t>really</a:t>
            </a:r>
            <a:r>
              <a:rPr lang="en-US" dirty="0"/>
              <a:t>, in a currently feasible way, </a:t>
            </a:r>
            <a:r>
              <a:rPr lang="en-US" dirty="0" smtClean="0"/>
              <a:t>solve </a:t>
            </a:r>
            <a:r>
              <a:rPr lang="en-US" dirty="0"/>
              <a:t>the problem even after </a:t>
            </a:r>
            <a:r>
              <a:rPr lang="en-US" dirty="0" smtClean="0"/>
              <a:t>you answered </a:t>
            </a:r>
            <a:r>
              <a:rPr lang="en-US" dirty="0"/>
              <a:t>the above questions? </a:t>
            </a:r>
            <a:r>
              <a:rPr lang="en-US" i="1" dirty="0">
                <a:solidFill>
                  <a:srgbClr val="E71313"/>
                </a:solidFill>
              </a:rPr>
              <a:t>yes or no </a:t>
            </a:r>
            <a:r>
              <a:rPr lang="en-US" i="1" dirty="0"/>
              <a:t>( you want to be able to say yes here)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6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02873" y="2209800"/>
            <a:ext cx="464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If you made it to here, you have likely made an excellent problem statement and problem solving recommendation</a:t>
            </a:r>
            <a:r>
              <a:rPr lang="en-US" b="1" dirty="0" smtClean="0"/>
              <a:t>!</a:t>
            </a:r>
          </a:p>
          <a:p>
            <a:pPr fontAlgn="base"/>
            <a:endParaRPr lang="en-US" b="1" dirty="0">
              <a:solidFill>
                <a:srgbClr val="FF0000"/>
              </a:solidFill>
            </a:endParaRPr>
          </a:p>
          <a:p>
            <a:pPr fontAlgn="base"/>
            <a:r>
              <a:rPr lang="en-US" b="1" dirty="0" smtClean="0">
                <a:solidFill>
                  <a:srgbClr val="FF0000"/>
                </a:solidFill>
              </a:rPr>
              <a:t>Now go share your idea and make it happen.</a:t>
            </a:r>
          </a:p>
          <a:p>
            <a:pPr fontAlgn="base"/>
            <a:endParaRPr lang="en-US" b="1" dirty="0">
              <a:solidFill>
                <a:srgbClr val="FF0000"/>
              </a:solidFill>
            </a:endParaRPr>
          </a:p>
          <a:p>
            <a:pPr fontAlgn="base"/>
            <a:r>
              <a:rPr lang="en-US" b="1" dirty="0" smtClean="0">
                <a:solidFill>
                  <a:srgbClr val="FF0000"/>
                </a:solidFill>
              </a:rPr>
              <a:t>Don’t forget to credit those involved throughout implementation.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6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33600" y="1295400"/>
            <a:ext cx="464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3600" b="1" dirty="0" smtClean="0">
                <a:solidFill>
                  <a:srgbClr val="E71313"/>
                </a:solidFill>
              </a:rPr>
              <a:t>Thank you for your time, attention, and participation!</a:t>
            </a:r>
          </a:p>
          <a:p>
            <a:pPr algn="ctr" fontAlgn="base"/>
            <a:endParaRPr lang="en-US" b="1" dirty="0">
              <a:solidFill>
                <a:srgbClr val="FF0000"/>
              </a:solidFill>
            </a:endParaRPr>
          </a:p>
          <a:p>
            <a:pPr algn="ctr" fontAlgn="base"/>
            <a:r>
              <a:rPr lang="en-US" b="1" dirty="0" smtClean="0"/>
              <a:t>Dr. Anne Arendt</a:t>
            </a:r>
          </a:p>
          <a:p>
            <a:pPr algn="ctr" fontAlgn="base"/>
            <a:r>
              <a:rPr lang="en-US" b="1" dirty="0" smtClean="0"/>
              <a:t>Technology Management</a:t>
            </a:r>
          </a:p>
          <a:p>
            <a:pPr algn="ctr" fontAlgn="base"/>
            <a:r>
              <a:rPr lang="en-US" b="1" dirty="0" smtClean="0"/>
              <a:t>Utah Valley University</a:t>
            </a:r>
          </a:p>
          <a:p>
            <a:pPr algn="ctr" fontAlgn="base"/>
            <a:r>
              <a:rPr lang="en-US" b="1" dirty="0" smtClean="0"/>
              <a:t>Anne.arendt@uvu.edu</a:t>
            </a:r>
          </a:p>
          <a:p>
            <a:pPr algn="ctr" fontAlgn="base"/>
            <a:endParaRPr lang="en-US" b="1" dirty="0">
              <a:solidFill>
                <a:srgbClr val="FF0000"/>
              </a:solidFill>
            </a:endParaRPr>
          </a:p>
          <a:p>
            <a:pPr algn="ctr" fontAlgn="base"/>
            <a:r>
              <a:rPr lang="en-US" b="1" dirty="0" smtClean="0"/>
              <a:t>Files will always be available at:</a:t>
            </a:r>
            <a:endParaRPr lang="en-US" b="1" dirty="0" smtClean="0">
              <a:hlinkClick r:id="rId2"/>
            </a:endParaRPr>
          </a:p>
          <a:p>
            <a:pPr algn="ctr" fontAlgn="base"/>
            <a:r>
              <a:rPr lang="en-US" b="1" dirty="0" smtClean="0">
                <a:solidFill>
                  <a:srgbClr val="C00000"/>
                </a:solidFill>
              </a:rPr>
              <a:t>http://www.ourdeskdrawer.com/</a:t>
            </a:r>
          </a:p>
          <a:p>
            <a:pPr fontAlgn="base"/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1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B61212"/>
                </a:solidFill>
              </a:rPr>
              <a:t>Creating a </a:t>
            </a:r>
            <a:r>
              <a:rPr lang="en-US" sz="2800" dirty="0" smtClean="0">
                <a:solidFill>
                  <a:srgbClr val="E71313"/>
                </a:solidFill>
              </a:rPr>
              <a:t>problem statement</a:t>
            </a:r>
            <a:endParaRPr lang="en-US" sz="2800" dirty="0">
              <a:solidFill>
                <a:srgbClr val="E7131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CREATING A VIABLE AND MEASURABLE PROBLEM STATEMENT</a:t>
            </a:r>
          </a:p>
          <a:p>
            <a:endParaRPr lang="en-US" dirty="0"/>
          </a:p>
          <a:p>
            <a:r>
              <a:rPr lang="en-US" dirty="0">
                <a:solidFill>
                  <a:srgbClr val="E71313"/>
                </a:solidFill>
              </a:rPr>
              <a:t>Why? </a:t>
            </a:r>
            <a:r>
              <a:rPr lang="en-US" dirty="0"/>
              <a:t>Well, how can you solve a problem if you cannot define it in a viable and measurable way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>
                <a:solidFill>
                  <a:srgbClr val="E71313"/>
                </a:solidFill>
              </a:rPr>
              <a:t>Brainstorm a rough initial problem statement </a:t>
            </a:r>
            <a:r>
              <a:rPr lang="en-US" dirty="0"/>
              <a:t>(a statement, by the way, can be more than one sentence). Write down your problem or </a:t>
            </a:r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5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B61212"/>
                </a:solidFill>
              </a:rPr>
              <a:t>Creating a </a:t>
            </a:r>
            <a:r>
              <a:rPr lang="en-US" sz="2800" dirty="0" smtClean="0">
                <a:solidFill>
                  <a:srgbClr val="E71313"/>
                </a:solidFill>
              </a:rPr>
              <a:t>problem statement</a:t>
            </a:r>
            <a:endParaRPr lang="en-US" sz="2800" dirty="0">
              <a:solidFill>
                <a:srgbClr val="E7131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924800" cy="4373563"/>
          </a:xfrm>
        </p:spPr>
        <p:txBody>
          <a:bodyPr>
            <a:normAutofit/>
          </a:bodyPr>
          <a:lstStyle/>
          <a:p>
            <a:pPr fontAlgn="base"/>
            <a:r>
              <a:rPr lang="en-US" sz="1900" dirty="0"/>
              <a:t>Now, make sure your problem statement is inclusive of below answers – be as specific as possible (revise </a:t>
            </a:r>
            <a:r>
              <a:rPr lang="en-US" sz="1900" dirty="0" smtClean="0"/>
              <a:t>as necessary):</a:t>
            </a:r>
            <a:endParaRPr lang="en-US" sz="1900" dirty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sz="2100" dirty="0">
                <a:solidFill>
                  <a:srgbClr val="E71313"/>
                </a:solidFill>
              </a:rPr>
              <a:t>who</a:t>
            </a:r>
            <a:r>
              <a:rPr lang="en-US" sz="2100" dirty="0"/>
              <a:t> does it affect / does not affect (note: “me” is not an acceptable answer)</a:t>
            </a:r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sz="2100" dirty="0">
                <a:solidFill>
                  <a:srgbClr val="E71313"/>
                </a:solidFill>
              </a:rPr>
              <a:t>what</a:t>
            </a:r>
            <a:r>
              <a:rPr lang="en-US" sz="2100" dirty="0"/>
              <a:t> does it affect / does not affect  </a:t>
            </a:r>
            <a:r>
              <a:rPr lang="en-US" sz="2100" dirty="0" smtClean="0"/>
              <a:t>(be specific)</a:t>
            </a:r>
            <a:endParaRPr lang="en-US" sz="2100" dirty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sz="2100" dirty="0">
                <a:solidFill>
                  <a:srgbClr val="E71313"/>
                </a:solidFill>
              </a:rPr>
              <a:t>how</a:t>
            </a:r>
            <a:r>
              <a:rPr lang="en-US" sz="2100" dirty="0"/>
              <a:t> does it affect / does not affect </a:t>
            </a:r>
            <a:r>
              <a:rPr lang="en-US" sz="2100" dirty="0"/>
              <a:t>(be specific)</a:t>
            </a:r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sz="2100" dirty="0" smtClean="0">
                <a:solidFill>
                  <a:srgbClr val="E71313"/>
                </a:solidFill>
              </a:rPr>
              <a:t>when</a:t>
            </a:r>
            <a:r>
              <a:rPr lang="en-US" sz="2100" dirty="0" smtClean="0"/>
              <a:t> </a:t>
            </a:r>
            <a:r>
              <a:rPr lang="en-US" sz="2100" dirty="0"/>
              <a:t>is it a problem / is not a problem </a:t>
            </a:r>
            <a:r>
              <a:rPr lang="en-US" sz="2100" dirty="0"/>
              <a:t>(be specific)</a:t>
            </a:r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sz="2100" dirty="0" smtClean="0">
                <a:solidFill>
                  <a:srgbClr val="E71313"/>
                </a:solidFill>
              </a:rPr>
              <a:t>where</a:t>
            </a:r>
            <a:r>
              <a:rPr lang="en-US" sz="2100" dirty="0" smtClean="0"/>
              <a:t> </a:t>
            </a:r>
            <a:r>
              <a:rPr lang="en-US" sz="2100" dirty="0"/>
              <a:t>is it a problem / is not a problem </a:t>
            </a:r>
            <a:r>
              <a:rPr lang="en-US" sz="2100" dirty="0"/>
              <a:t>(be specific)</a:t>
            </a:r>
          </a:p>
          <a:p>
            <a:pPr fontAlgn="base"/>
            <a:r>
              <a:rPr lang="en-US" sz="1900" dirty="0" smtClean="0"/>
              <a:t>Write </a:t>
            </a:r>
            <a:r>
              <a:rPr lang="en-US" sz="1900" dirty="0"/>
              <a:t>down your </a:t>
            </a:r>
            <a:r>
              <a:rPr lang="en-US" sz="1900" i="1" dirty="0"/>
              <a:t>modified</a:t>
            </a:r>
            <a:r>
              <a:rPr lang="en-US" sz="1900" dirty="0"/>
              <a:t> problem or current state that includes above criteria (modified problem statement is again multiple sentences)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8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B61212"/>
                </a:solidFill>
              </a:rPr>
              <a:t>Creating a </a:t>
            </a:r>
            <a:r>
              <a:rPr lang="en-US" sz="2800" dirty="0" smtClean="0">
                <a:solidFill>
                  <a:srgbClr val="E71313"/>
                </a:solidFill>
              </a:rPr>
              <a:t>problem statement</a:t>
            </a:r>
            <a:endParaRPr lang="en-US" sz="2800" dirty="0">
              <a:solidFill>
                <a:srgbClr val="E7131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</a:t>
            </a:r>
            <a:r>
              <a:rPr lang="en-US" dirty="0">
                <a:solidFill>
                  <a:srgbClr val="E71313"/>
                </a:solidFill>
              </a:rPr>
              <a:t>desired or future state </a:t>
            </a:r>
            <a:r>
              <a:rPr lang="en-US" dirty="0"/>
              <a:t>(include the who, what, how, when and where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i="1" dirty="0" smtClean="0"/>
              <a:t>Then, </a:t>
            </a:r>
          </a:p>
          <a:p>
            <a:r>
              <a:rPr lang="en-US" dirty="0">
                <a:solidFill>
                  <a:srgbClr val="E71313"/>
                </a:solidFill>
              </a:rPr>
              <a:t>Combine</a:t>
            </a:r>
            <a:r>
              <a:rPr lang="en-US" dirty="0"/>
              <a:t> your revised problem or current state and your desired future state into a single statement (</a:t>
            </a:r>
            <a:r>
              <a:rPr lang="en-US" i="1" dirty="0"/>
              <a:t>this will be multiple sentences</a:t>
            </a:r>
            <a:r>
              <a:rPr lang="en-US" dirty="0"/>
              <a:t>). This might take a couple of attempts but stick with it.  It needs to include who, what, how, when and where you came up with above. 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your official problem statement (final version</a:t>
            </a:r>
            <a:r>
              <a:rPr lang="en-US" dirty="0" smtClean="0"/>
              <a:t>)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5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B61212"/>
                </a:solidFill>
              </a:rPr>
              <a:t>Official </a:t>
            </a:r>
            <a:r>
              <a:rPr lang="en-US" sz="2800" dirty="0" smtClean="0">
                <a:solidFill>
                  <a:srgbClr val="E71313"/>
                </a:solidFill>
              </a:rPr>
              <a:t>problem statement</a:t>
            </a:r>
            <a:endParaRPr lang="en-US" sz="2800" dirty="0">
              <a:solidFill>
                <a:srgbClr val="E7131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Review your new problem statement (current and future state combined) against the following criteria. If it fails a criteria then update your official problem statement (final version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/>
              <a:t>Focuses on only one problem. </a:t>
            </a:r>
            <a:r>
              <a:rPr lang="en-US" i="1" dirty="0">
                <a:solidFill>
                  <a:srgbClr val="E71313"/>
                </a:solidFill>
              </a:rPr>
              <a:t>yes or no </a:t>
            </a:r>
            <a:r>
              <a:rPr lang="en-US" i="1" dirty="0"/>
              <a:t>( you want to be able to say yes here)</a:t>
            </a:r>
            <a:endParaRPr lang="en-US" dirty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/>
              <a:t>Less than approximately ten sentences long </a:t>
            </a:r>
            <a:r>
              <a:rPr lang="en-US" dirty="0">
                <a:solidFill>
                  <a:srgbClr val="E71313"/>
                </a:solidFill>
              </a:rPr>
              <a:t> </a:t>
            </a:r>
            <a:r>
              <a:rPr lang="en-US" i="1" dirty="0">
                <a:solidFill>
                  <a:srgbClr val="E71313"/>
                </a:solidFill>
              </a:rPr>
              <a:t>yes or no</a:t>
            </a:r>
            <a:r>
              <a:rPr lang="en-US" i="1" dirty="0"/>
              <a:t> ( you want to be able to say yes here</a:t>
            </a:r>
            <a:r>
              <a:rPr lang="en-US" i="1" dirty="0" smtClean="0"/>
              <a:t>)</a:t>
            </a:r>
            <a:endParaRPr lang="en-US" dirty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/>
              <a:t>Does not suggest a solution (that is to come in the forthcoming steps) </a:t>
            </a:r>
            <a:r>
              <a:rPr lang="en-US" i="1" dirty="0">
                <a:solidFill>
                  <a:srgbClr val="E71313"/>
                </a:solidFill>
              </a:rPr>
              <a:t>yes or no </a:t>
            </a:r>
            <a:r>
              <a:rPr lang="en-US" i="1" dirty="0"/>
              <a:t>(you want to be able to say  yes here)</a:t>
            </a:r>
            <a:endParaRPr lang="en-US" dirty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/>
              <a:t>Is the problem stated objectively using only the facts? </a:t>
            </a:r>
            <a:r>
              <a:rPr lang="en-US" i="1" dirty="0">
                <a:solidFill>
                  <a:srgbClr val="E71313"/>
                </a:solidFill>
              </a:rPr>
              <a:t>yes or no </a:t>
            </a:r>
            <a:r>
              <a:rPr lang="en-US" i="1" dirty="0"/>
              <a:t>(you want to be able to say yes here)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8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B61212"/>
                </a:solidFill>
              </a:rPr>
              <a:t>Official </a:t>
            </a:r>
            <a:r>
              <a:rPr lang="en-US" sz="2800" dirty="0" smtClean="0">
                <a:solidFill>
                  <a:srgbClr val="E71313"/>
                </a:solidFill>
              </a:rPr>
              <a:t>problem statement</a:t>
            </a:r>
            <a:endParaRPr lang="en-US" sz="2800" dirty="0">
              <a:solidFill>
                <a:srgbClr val="E7131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Continued:</a:t>
            </a:r>
            <a:endParaRPr lang="en-US" dirty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/>
              <a:t>Is the scope of the problem limited enough to handle? </a:t>
            </a:r>
            <a:r>
              <a:rPr lang="en-US" i="1" dirty="0">
                <a:solidFill>
                  <a:srgbClr val="E71313"/>
                </a:solidFill>
              </a:rPr>
              <a:t>yes or no</a:t>
            </a:r>
            <a:r>
              <a:rPr lang="en-US" i="1" dirty="0"/>
              <a:t> (you want to be able to say yes here)</a:t>
            </a:r>
            <a:endParaRPr lang="en-US" dirty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/>
              <a:t>Will all who read it understand the same meaning of the problem? </a:t>
            </a:r>
            <a:r>
              <a:rPr lang="en-US" i="1" dirty="0">
                <a:solidFill>
                  <a:srgbClr val="E71313"/>
                </a:solidFill>
              </a:rPr>
              <a:t>yes or no </a:t>
            </a:r>
            <a:r>
              <a:rPr lang="en-US" i="1" dirty="0"/>
              <a:t>(you want to be able to say yes here)</a:t>
            </a:r>
            <a:endParaRPr lang="en-US" dirty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/>
              <a:t>Does the statement include "implied causes" or "implied solutions?"</a:t>
            </a:r>
            <a:r>
              <a:rPr lang="en-US" dirty="0">
                <a:solidFill>
                  <a:srgbClr val="E71313"/>
                </a:solidFill>
              </a:rPr>
              <a:t> </a:t>
            </a:r>
            <a:r>
              <a:rPr lang="en-US" i="1" dirty="0">
                <a:solidFill>
                  <a:srgbClr val="E71313"/>
                </a:solidFill>
              </a:rPr>
              <a:t>yes or no </a:t>
            </a:r>
            <a:r>
              <a:rPr lang="en-US" i="1" dirty="0"/>
              <a:t>(we do not want implied causes or solutions yet, that will come soon, so here you want to be able to say no)</a:t>
            </a:r>
            <a:endParaRPr lang="en-US" dirty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/>
              <a:t>Has the "desired state" been described in measurable terms?</a:t>
            </a:r>
            <a:r>
              <a:rPr lang="en-US" dirty="0">
                <a:solidFill>
                  <a:srgbClr val="E71313"/>
                </a:solidFill>
              </a:rPr>
              <a:t> </a:t>
            </a:r>
            <a:r>
              <a:rPr lang="en-US" i="1" dirty="0">
                <a:solidFill>
                  <a:srgbClr val="E71313"/>
                </a:solidFill>
              </a:rPr>
              <a:t>yes or no </a:t>
            </a:r>
            <a:r>
              <a:rPr lang="en-US" i="1" dirty="0"/>
              <a:t>(you want to be able to say yes here)</a:t>
            </a:r>
            <a:endParaRPr lang="en-US" dirty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/>
              <a:t>Do you have a target date identified? </a:t>
            </a:r>
            <a:r>
              <a:rPr lang="en-US" i="1" dirty="0">
                <a:solidFill>
                  <a:srgbClr val="E71313"/>
                </a:solidFill>
              </a:rPr>
              <a:t>yes or no </a:t>
            </a:r>
            <a:r>
              <a:rPr lang="en-US" i="1" dirty="0"/>
              <a:t>(you want to be able to say yes here)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9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09800" y="25146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STOP</a:t>
            </a:r>
            <a:r>
              <a:rPr lang="en-US" b="1" i="1" dirty="0">
                <a:solidFill>
                  <a:srgbClr val="FF0000"/>
                </a:solidFill>
              </a:rPr>
              <a:t>.  </a:t>
            </a:r>
            <a:r>
              <a:rPr lang="en-US" b="1" i="1" dirty="0"/>
              <a:t>Review above as this is going to be used to assess your situation as well as define and determine recommendations – then go to next </a:t>
            </a:r>
            <a:r>
              <a:rPr lang="en-US" b="1" i="1" dirty="0" smtClean="0"/>
              <a:t>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3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E71313"/>
                </a:solidFill>
              </a:rPr>
              <a:t>Situation </a:t>
            </a:r>
            <a:r>
              <a:rPr lang="en-US" sz="2800" dirty="0" smtClean="0">
                <a:solidFill>
                  <a:srgbClr val="B61212"/>
                </a:solidFill>
              </a:rPr>
              <a:t>analysis</a:t>
            </a:r>
            <a:endParaRPr lang="en-US" sz="2800" dirty="0">
              <a:solidFill>
                <a:srgbClr val="E7131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cap="all" dirty="0"/>
              <a:t>Part 2: Situation Analysis</a:t>
            </a:r>
            <a:endParaRPr lang="en-US" dirty="0"/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>
                <a:solidFill>
                  <a:srgbClr val="E71313"/>
                </a:solidFill>
              </a:rPr>
              <a:t>Why? </a:t>
            </a:r>
            <a:r>
              <a:rPr lang="en-US" dirty="0"/>
              <a:t>Knowing something about the perceived details of the problem will help you identify factors you feel should be in a decision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What </a:t>
            </a:r>
            <a:r>
              <a:rPr lang="en-US" dirty="0"/>
              <a:t>is the history of the problem?  How long has it existed? (Specifically not generally; “A long time” or “I don’t know” or similar are not acceptable answers)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54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58</TotalTime>
  <Words>1066</Words>
  <Application>Microsoft Office PowerPoint</Application>
  <PresentationFormat>On-screen Show (4:3)</PresentationFormat>
  <Paragraphs>142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Essential</vt:lpstr>
      <vt:lpstr>Problem solving in project management</vt:lpstr>
      <vt:lpstr>create an assessment group</vt:lpstr>
      <vt:lpstr>Creating a problem statement</vt:lpstr>
      <vt:lpstr>Creating a problem statement</vt:lpstr>
      <vt:lpstr>Creating a problem statement</vt:lpstr>
      <vt:lpstr>Official problem statement</vt:lpstr>
      <vt:lpstr>Official problem statement</vt:lpstr>
      <vt:lpstr>PowerPoint Presentation</vt:lpstr>
      <vt:lpstr>Situation analysis</vt:lpstr>
      <vt:lpstr>Situation analysis</vt:lpstr>
      <vt:lpstr>Situation analysis</vt:lpstr>
      <vt:lpstr>PowerPoint Presentation</vt:lpstr>
      <vt:lpstr>Decision analysis</vt:lpstr>
      <vt:lpstr>Decision analysis</vt:lpstr>
      <vt:lpstr>Decision analysis</vt:lpstr>
      <vt:lpstr>PowerPoint Presentation</vt:lpstr>
      <vt:lpstr>Recommendation selection</vt:lpstr>
      <vt:lpstr>Recommendation selection</vt:lpstr>
      <vt:lpstr>PowerPoint Presentation</vt:lpstr>
      <vt:lpstr>Situation and recommendation review</vt:lpstr>
      <vt:lpstr>Situation and recommendation review</vt:lpstr>
      <vt:lpstr>Situation and recommendation review</vt:lpstr>
      <vt:lpstr>Situation and recommendation review</vt:lpstr>
      <vt:lpstr>PowerPoint Presentation</vt:lpstr>
      <vt:lpstr>PowerPoint Presentation</vt:lpstr>
    </vt:vector>
  </TitlesOfParts>
  <Company>edward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in project management</dc:title>
  <dc:creator>Anne Arendt</dc:creator>
  <cp:lastModifiedBy>Anne Arendt</cp:lastModifiedBy>
  <cp:revision>7</cp:revision>
  <dcterms:created xsi:type="dcterms:W3CDTF">2012-06-05T23:27:58Z</dcterms:created>
  <dcterms:modified xsi:type="dcterms:W3CDTF">2012-06-06T00:26:56Z</dcterms:modified>
</cp:coreProperties>
</file>