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1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1CA84-60DC-4988-B1E5-95026F224EF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0F5A2-0B31-452C-AFAD-2B02F1F8AE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56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url</a:t>
            </a:r>
            <a:r>
              <a:rPr lang="en-MY" dirty="0"/>
              <a:t> : https://www.hl7.org/fhir/slot.html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0F5A2-0B31-452C-AFAD-2B02F1F8AEC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531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25EA-51F2-40E4-9691-BCC1F0C8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5A2E-95C6-4F87-9470-18DCBF2D5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6BBC-EBD9-4769-B693-0FB6886D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DBBF-37BC-4DFF-B374-A84E6BFB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5CC0-E297-434E-A6E8-0AE4F578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60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3E40-B5B6-46E1-8C01-066C0F60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78C83-47C2-44D3-AE37-ADE62669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0FD8-260A-41E8-92D4-00B1A12E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1342-1FE9-4610-B73A-2B3DF8FF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CC17-7020-45F4-9F62-73E54A82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341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3A1CD-2C7E-4DE7-9B28-0E73541D8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FF38A-FDD0-4718-B1B9-1D251E34D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7C81-4C20-4432-8191-8BF3FD01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EBA5-E916-4B42-8B0F-B367CCCB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8176-851A-4620-8305-6E0F7F44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9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3F99-A553-4130-9F87-C98B1022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1312-0367-4F55-B8EB-3D75A72F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8132-AE64-480A-8CBF-310AD820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FFAE-C1F7-4467-BE88-EE77FB70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44F0-4DB9-4533-88DA-AC920A7C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41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13A6-08D2-4B5F-9FC3-76D4B946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8984-98AD-442B-B96E-32AC087E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DF8F7-B933-4617-BF9A-6D82602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9150-BAF7-46A0-915E-AE885C7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2771-6E5E-473E-B790-CE303B52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859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2AFC-85C1-411B-9556-7ECFBE0F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8738-DEE0-4CD9-AA28-FB166B891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F1B08-D48E-4653-8002-5B4117A0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9A1B-2DF6-4C7B-A6CC-BCBAC227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B76A0-15E4-42E3-BC5E-B3AA31CD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5AFE-616B-4279-BB02-66BDA7C1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100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47D2-8442-4EFB-A0D3-A6BC9F2E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29289-0669-4F33-A73A-8F34C3DE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C3D08-E5E5-4C60-AF44-13A41F659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0DB98-4CA0-48C4-9A2C-DE3909857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24B0C-056D-4948-B76F-CACFFFFE0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9F8CB-8097-440F-A7B9-824B2CC6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E0B1F-1074-44B6-9ED7-96231F2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63D79-1CD4-4EAA-A9A0-FFF21CDF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853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27F6-E1E8-4E98-A551-D4587CA9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22682-4682-4443-B358-09F1A3AF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9F1B0-CC26-4699-A2F9-B42A7CD3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1B8CF-1CB1-40B3-8708-99CD46D9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61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C51F4-5079-4321-B736-D4036D1C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07D61-AEE4-48BC-8B57-D9F5E588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5931D-F484-4E36-A763-3C22584E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931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9018-5B54-4A2E-B066-94344918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9F00-3174-473E-B6BB-3BF4AE00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86CCE-3EEC-4B09-893D-B4EFC6FA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51BB-06A7-4B93-A90A-16BF8548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4271D-E5B4-4EF6-8863-530B1455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4DCE-14A9-4E53-8658-85A21970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404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A0ED-F250-4B8C-A0DA-FC8E6D50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0CD52-1FC4-48FC-9063-68FD8C47D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4FE51-708B-4BB2-827C-125C25E4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3EB8C-FFAD-4AEB-B283-54F1E034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EA76D-A37D-48C3-932F-8593283C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AF6CB-B1CD-4D65-8DE2-79D547AA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4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97B88-7009-423D-B4F8-1B41E60C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8D2D-3F0F-4AEC-81E4-D223FBE4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39BD-033E-4235-A99F-80A8EC2F9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53EC-FDB4-4841-8BCC-24B3E57C0139}" type="datetimeFigureOut">
              <a:rPr lang="en-MY" smtClean="0"/>
              <a:t>21/11/2019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8B4A-5D1A-4362-8066-DBBD63CCC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5619-78F9-4422-BD05-D72A6704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BE1A-CB84-4B6C-94D7-27EA4CA261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814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ervice-catego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alueset-service-typ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omed.org/" TargetMode="External"/><Relationship Id="rId2" Type="http://schemas.openxmlformats.org/officeDocument/2006/relationships/hyperlink" Target="https://www.hl7.org/fhir/valueset-c80-practice-cod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v2/0276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002D8-4677-4CA8-BCCA-8273D756B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MY" sz="5800" dirty="0" smtClean="0"/>
              <a:t>SCHEDULE</a:t>
            </a:r>
            <a:endParaRPr lang="en-MY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A612E-1C12-458C-9E2D-A5DE0E52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accent1"/>
                </a:solidFill>
              </a:rPr>
              <a:t>FHIR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69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75" t="9448" r="2597" b="12960"/>
          <a:stretch/>
        </p:blipFill>
        <p:spPr>
          <a:xfrm>
            <a:off x="531059" y="661183"/>
            <a:ext cx="11215466" cy="515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8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service-category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https://www.hl7.org/fhir/valueset-service-category.html</a:t>
            </a:r>
            <a:endParaRPr lang="en-MY" sz="1800" dirty="0"/>
          </a:p>
          <a:p>
            <a:r>
              <a:rPr lang="en-US" sz="1800" dirty="0"/>
              <a:t>This value set contains 38 concepts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41396"/>
              </p:ext>
            </p:extLst>
          </p:nvPr>
        </p:nvGraphicFramePr>
        <p:xfrm>
          <a:off x="4276344" y="1642002"/>
          <a:ext cx="7251193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946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2459519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  <a:gridCol w="3832207">
                  <a:extLst>
                    <a:ext uri="{9D8B030D-6E8A-4147-A177-3AD203B41FA5}">
                      <a16:colId xmlns:a16="http://schemas.microsoft.com/office/drawing/2014/main" val="141606164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Definition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Aged Care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Aged Care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17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General Practice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General Practice/GP (doctor)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26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Clinical Pathology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Clinical Pathology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27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Medical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Medical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/>
                        <a:t>30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Radiology/Imaging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Specialist Radiology/Imaging – requires referral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9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service-type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https://www.hl7.org/fhir/valueset-service-type.html</a:t>
            </a:r>
            <a:endParaRPr lang="en-MY" sz="1800" dirty="0"/>
          </a:p>
          <a:p>
            <a:r>
              <a:rPr lang="en-US" sz="1800" dirty="0"/>
              <a:t>This value set contains 596 concepts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1277"/>
              </p:ext>
            </p:extLst>
          </p:nvPr>
        </p:nvGraphicFramePr>
        <p:xfrm>
          <a:off x="4276344" y="1642002"/>
          <a:ext cx="7251193" cy="3842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946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2459519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  <a:gridCol w="3832207">
                  <a:extLst>
                    <a:ext uri="{9D8B030D-6E8A-4147-A177-3AD203B41FA5}">
                      <a16:colId xmlns:a16="http://schemas.microsoft.com/office/drawing/2014/main" val="141606164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Definition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4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Aged Residential Care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Aged Residential Care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8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Personal Care for Older Persons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Personal Care for Older Persons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165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176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382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Medical Services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Medical Services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4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/>
              <a:t>specialty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https://www.hl7.org/fhir/valueset-c80-practice-codes.html</a:t>
            </a:r>
            <a:endParaRPr lang="en-MY" sz="1800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these codes as defined 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http://snomed.info/sct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 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01062"/>
              </p:ext>
            </p:extLst>
          </p:nvPr>
        </p:nvGraphicFramePr>
        <p:xfrm>
          <a:off x="4276344" y="1642002"/>
          <a:ext cx="6061974" cy="35739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729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4534677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394811001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Geriatric medicine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394914008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Radiology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394579002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Cardiology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394589003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Nephrology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394814009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General practice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5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 err="1"/>
              <a:t>appointmentType</a:t>
            </a:r>
            <a:endParaRPr lang="en-MY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MY" sz="1800" dirty="0">
                <a:hlinkClick r:id="rId2"/>
              </a:rPr>
              <a:t>https://www.hl7.org/fhir/v2/0276/index.html</a:t>
            </a:r>
            <a:endParaRPr lang="en-MY" sz="1800" dirty="0"/>
          </a:p>
          <a:p>
            <a:r>
              <a:rPr lang="en-MY" sz="1800" dirty="0"/>
              <a:t>Examples: </a:t>
            </a:r>
          </a:p>
          <a:p>
            <a:pPr lvl="1"/>
            <a:endParaRPr lang="en-MY" sz="1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B8D6DD-CDC8-4598-95A3-F1536218A76B}"/>
              </a:ext>
            </a:extLst>
          </p:cNvPr>
          <p:cNvSpPr/>
          <p:nvPr/>
        </p:nvSpPr>
        <p:spPr>
          <a:xfrm>
            <a:off x="2418534" y="4583701"/>
            <a:ext cx="729574" cy="63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06028-EDF4-420A-93A4-95C090A1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42857"/>
              </p:ext>
            </p:extLst>
          </p:nvPr>
        </p:nvGraphicFramePr>
        <p:xfrm>
          <a:off x="4276344" y="1642002"/>
          <a:ext cx="6061974" cy="3842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27297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  <a:gridCol w="4534677">
                  <a:extLst>
                    <a:ext uri="{9D8B030D-6E8A-4147-A177-3AD203B41FA5}">
                      <a16:colId xmlns:a16="http://schemas.microsoft.com/office/drawing/2014/main" val="3317413212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2000"/>
                        <a:t>Code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/>
                        <a:t>Display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CHECKUP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routine check-up, such as an annual physical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2000" dirty="0"/>
                        <a:t>EMERGENCY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Emergency appointment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FOLLOWUP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follow up visit from a previous appointment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ROUTINE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Routine appointment – default if not valued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2000" dirty="0"/>
                        <a:t>WALKIN</a:t>
                      </a:r>
                    </a:p>
                  </a:txBody>
                  <a:tcPr marL="101890" marR="101890" marT="50945" marB="50945"/>
                </a:tc>
                <a:tc>
                  <a:txBody>
                    <a:bodyPr/>
                    <a:lstStyle/>
                    <a:p>
                      <a:r>
                        <a:rPr lang="en-MY" sz="2000" dirty="0"/>
                        <a:t>A previously unscheduled walk-in visit</a:t>
                      </a:r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D54A-80F9-49BE-889E-94DB777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MY" sz="4000" b="1" dirty="0" smtClean="0"/>
              <a:t>actor</a:t>
            </a:r>
            <a:endParaRPr lang="en-MY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3D25-20DE-4742-B1D3-B7F2700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Slots that reference this schedule resource provide the availability details to these referenced resource(s</a:t>
            </a:r>
            <a:r>
              <a:rPr lang="en-US" altLang="zh-TW" sz="2000" dirty="0" smtClean="0"/>
              <a:t>)</a:t>
            </a:r>
            <a:endParaRPr lang="en-MY" sz="1400" dirty="0"/>
          </a:p>
          <a:p>
            <a:pPr lvl="1"/>
            <a:endParaRPr lang="en-MY" sz="1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D5D60D0-A834-4D75-8DDE-046FD3355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57614"/>
              </p:ext>
            </p:extLst>
          </p:nvPr>
        </p:nvGraphicFramePr>
        <p:xfrm>
          <a:off x="5372101" y="1013352"/>
          <a:ext cx="4286249" cy="5509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86249">
                  <a:extLst>
                    <a:ext uri="{9D8B030D-6E8A-4147-A177-3AD203B41FA5}">
                      <a16:colId xmlns:a16="http://schemas.microsoft.com/office/drawing/2014/main" val="2461227089"/>
                    </a:ext>
                  </a:extLst>
                </a:gridCol>
              </a:tblGrid>
              <a:tr h="443266">
                <a:tc>
                  <a:txBody>
                    <a:bodyPr/>
                    <a:lstStyle/>
                    <a:p>
                      <a:r>
                        <a:rPr lang="en-MY" sz="3200" dirty="0" smtClean="0"/>
                        <a:t>Type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585734643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3200" dirty="0" smtClean="0"/>
                        <a:t>Patient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805262529"/>
                  </a:ext>
                </a:extLst>
              </a:tr>
              <a:tr h="443266">
                <a:tc>
                  <a:txBody>
                    <a:bodyPr/>
                    <a:lstStyle/>
                    <a:p>
                      <a:r>
                        <a:rPr lang="en-MY" sz="3200" dirty="0" smtClean="0"/>
                        <a:t>Practitioner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835373392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3200" dirty="0" err="1" smtClean="0"/>
                        <a:t>PractitionerRole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547600245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3200" dirty="0" err="1" smtClean="0"/>
                        <a:t>RelatedPerson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2133252228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3200" dirty="0" smtClean="0"/>
                        <a:t>Device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439114206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3200" dirty="0" err="1" smtClean="0"/>
                        <a:t>HealthCareService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3491013967"/>
                  </a:ext>
                </a:extLst>
              </a:tr>
              <a:tr h="748066">
                <a:tc>
                  <a:txBody>
                    <a:bodyPr/>
                    <a:lstStyle/>
                    <a:p>
                      <a:r>
                        <a:rPr lang="en-MY" sz="3200" dirty="0" smtClean="0"/>
                        <a:t>Location</a:t>
                      </a:r>
                      <a:endParaRPr lang="en-MY" sz="3200" dirty="0"/>
                    </a:p>
                  </a:txBody>
                  <a:tcPr marL="101890" marR="101890" marT="50945" marB="50945"/>
                </a:tc>
                <a:extLst>
                  <a:ext uri="{0D108BD9-81ED-4DB2-BD59-A6C34878D82A}">
                    <a16:rowId xmlns:a16="http://schemas.microsoft.com/office/drawing/2014/main" val="1230632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0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203</Words>
  <Application>Microsoft Office PowerPoint</Application>
  <PresentationFormat>寬螢幕</PresentationFormat>
  <Paragraphs>89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 Unicode MS</vt:lpstr>
      <vt:lpstr>新細明體</vt:lpstr>
      <vt:lpstr>Arial</vt:lpstr>
      <vt:lpstr>Calibri</vt:lpstr>
      <vt:lpstr>Calibri Light</vt:lpstr>
      <vt:lpstr>Office Theme</vt:lpstr>
      <vt:lpstr>SCHEDULE</vt:lpstr>
      <vt:lpstr>PowerPoint 簡報</vt:lpstr>
      <vt:lpstr>service-category</vt:lpstr>
      <vt:lpstr>service-type</vt:lpstr>
      <vt:lpstr>specialty</vt:lpstr>
      <vt:lpstr>appointmentType</vt:lpstr>
      <vt:lpstr>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</dc:title>
  <dc:creator>Yeoh Chi Ee</dc:creator>
  <cp:lastModifiedBy>Windows 使用者</cp:lastModifiedBy>
  <cp:revision>7</cp:revision>
  <dcterms:created xsi:type="dcterms:W3CDTF">2019-11-19T02:28:05Z</dcterms:created>
  <dcterms:modified xsi:type="dcterms:W3CDTF">2019-11-21T09:32:48Z</dcterms:modified>
</cp:coreProperties>
</file>