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416" autoAdjust="0"/>
    <p:restoredTop sz="94660"/>
  </p:normalViewPr>
  <p:slideViewPr>
    <p:cSldViewPr snapToGrid="0">
      <p:cViewPr>
        <p:scale>
          <a:sx n="100" d="100"/>
          <a:sy n="100" d="100"/>
        </p:scale>
        <p:origin x="276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91CA84-60DC-4988-B1E5-95026F224EF9}" type="datetimeFigureOut">
              <a:rPr lang="en-MY" smtClean="0"/>
              <a:t>21/11/2019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80F5A2-0B31-452C-AFAD-2B02F1F8AEC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1563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dirty="0" err="1"/>
              <a:t>url</a:t>
            </a:r>
            <a:r>
              <a:rPr lang="en-MY" dirty="0"/>
              <a:t> : https://www.hl7.org/fhir/slot.html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80F5A2-0B31-452C-AFAD-2B02F1F8AECD}" type="slidenum">
              <a:rPr lang="en-MY" smtClean="0"/>
              <a:t>2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253169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dirty="0" err="1"/>
              <a:t>url</a:t>
            </a:r>
            <a:r>
              <a:rPr lang="en-MY" dirty="0"/>
              <a:t> : https://www.hl7.org/fhir/slot.html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80F5A2-0B31-452C-AFAD-2B02F1F8AECD}" type="slidenum">
              <a:rPr lang="en-MY" smtClean="0"/>
              <a:t>8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601909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dirty="0" err="1"/>
              <a:t>url</a:t>
            </a:r>
            <a:r>
              <a:rPr lang="en-MY" dirty="0"/>
              <a:t> : https://www.hl7.org/fhir/slot.html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80F5A2-0B31-452C-AFAD-2B02F1F8AECD}" type="slidenum">
              <a:rPr lang="en-MY" smtClean="0"/>
              <a:t>9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10480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C25EA-51F2-40E4-9691-BCC1F0C873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6D5A2E-95C6-4F87-9470-18DCBF2D5C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AC6BBC-EBD9-4769-B693-0FB6886D9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A53EC-FDB4-4841-8BCC-24B3E57C0139}" type="datetimeFigureOut">
              <a:rPr lang="en-MY" smtClean="0"/>
              <a:t>21/11/2019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BDBBF-37BC-4DFF-B374-A84E6BFB9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8F5CC0-E297-434E-A6E8-0AE4F578A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FBE1A-CB84-4B6C-94D7-27EA4CA2612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96036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83E40-B5B6-46E1-8C01-066C0F609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A78C83-47C2-44D3-AE37-ADE6266937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90FD8-260A-41E8-92D4-00B1A12EF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A53EC-FDB4-4841-8BCC-24B3E57C0139}" type="datetimeFigureOut">
              <a:rPr lang="en-MY" smtClean="0"/>
              <a:t>21/11/2019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0A1342-1FE9-4610-B73A-2B3DF8FFB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42CC17-7020-45F4-9F62-73E54A826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FBE1A-CB84-4B6C-94D7-27EA4CA2612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43410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53A1CD-2C7E-4DE7-9B28-0E73541D8C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BFF38A-FDD0-4718-B1B9-1D251E34D3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9D7C81-4C20-4432-8191-8BF3FD010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A53EC-FDB4-4841-8BCC-24B3E57C0139}" type="datetimeFigureOut">
              <a:rPr lang="en-MY" smtClean="0"/>
              <a:t>21/11/2019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1BEBA5-E916-4B42-8B0F-B367CCCBC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CC8176-851A-4620-8305-6E0F7F442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FBE1A-CB84-4B6C-94D7-27EA4CA2612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08904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03F99-A553-4130-9F87-C98B10221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81312-0367-4F55-B8EB-3D75A72F2A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548132-AE64-480A-8CBF-310AD820A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A53EC-FDB4-4841-8BCC-24B3E57C0139}" type="datetimeFigureOut">
              <a:rPr lang="en-MY" smtClean="0"/>
              <a:t>21/11/2019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BCFFAE-C1F7-4467-BE88-EE77FB70D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E44F0-4DB9-4533-88DA-AC920A7CA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FBE1A-CB84-4B6C-94D7-27EA4CA2612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114105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813A6-08D2-4B5F-9FC3-76D4B9467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A18984-98AD-442B-B96E-32AC087E02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ADF8F7-B933-4617-BF9A-6D82602F9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A53EC-FDB4-4841-8BCC-24B3E57C0139}" type="datetimeFigureOut">
              <a:rPr lang="en-MY" smtClean="0"/>
              <a:t>21/11/2019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089150-BAF7-46A0-915E-AE885C7D2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A02771-6E5E-473E-B790-CE303B52A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FBE1A-CB84-4B6C-94D7-27EA4CA2612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98592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E2AFC-85C1-411B-9556-7ECFBE0FD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B8738-DEE0-4CD9-AA28-FB166B8910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3F1B08-D48E-4653-8002-5B4117A0C1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E49A1B-2DF6-4C7B-A6CC-BCBAC2273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A53EC-FDB4-4841-8BCC-24B3E57C0139}" type="datetimeFigureOut">
              <a:rPr lang="en-MY" smtClean="0"/>
              <a:t>21/11/2019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5B76A0-15E4-42E3-BC5E-B3AA31CD8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935AFE-616B-4279-BB02-66BDA7C13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FBE1A-CB84-4B6C-94D7-27EA4CA2612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81006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C47D2-8442-4EFB-A0D3-A6BC9F2EA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929289-0669-4F33-A73A-8F34C3DE2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DC3D08-E5E5-4C60-AF44-13A41F659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E0DB98-4CA0-48C4-9A2C-DE3909857A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424B0C-056D-4948-B76F-CACFFFFE08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9F8CB-8097-440F-A7B9-824B2CC6A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A53EC-FDB4-4841-8BCC-24B3E57C0139}" type="datetimeFigureOut">
              <a:rPr lang="en-MY" smtClean="0"/>
              <a:t>21/11/2019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7E0B1F-1074-44B6-9ED7-96231F2DA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263D79-1CD4-4EAA-A9A0-FFF21CDFD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FBE1A-CB84-4B6C-94D7-27EA4CA2612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058539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927F6-E1E8-4E98-A551-D4587CA92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722682-4682-4443-B358-09F1A3AF2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A53EC-FDB4-4841-8BCC-24B3E57C0139}" type="datetimeFigureOut">
              <a:rPr lang="en-MY" smtClean="0"/>
              <a:t>21/11/2019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79F1B0-CC26-4699-A2F9-B42A7CD33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41B8CF-1CB1-40B3-8708-99CD46D96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FBE1A-CB84-4B6C-94D7-27EA4CA2612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86161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4C51F4-5079-4321-B736-D4036D1C7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A53EC-FDB4-4841-8BCC-24B3E57C0139}" type="datetimeFigureOut">
              <a:rPr lang="en-MY" smtClean="0"/>
              <a:t>21/11/2019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E07D61-AEE4-48BC-8B57-D9F5E5887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45931D-F484-4E36-A763-3C22584E3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FBE1A-CB84-4B6C-94D7-27EA4CA2612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29313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E9018-5B54-4A2E-B066-943449187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A9F00-3174-473E-B6BB-3BF4AE007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186CCE-3EEC-4B09-893D-B4EFC6FA21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BE51BB-06A7-4B93-A90A-16BF85481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A53EC-FDB4-4841-8BCC-24B3E57C0139}" type="datetimeFigureOut">
              <a:rPr lang="en-MY" smtClean="0"/>
              <a:t>21/11/2019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A4271D-E5B4-4EF6-8863-530B1455F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1C4DCE-14A9-4E53-8658-85A21970C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FBE1A-CB84-4B6C-94D7-27EA4CA2612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514045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0A0ED-F250-4B8C-A0DA-FC8E6D506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90CD52-1FC4-48FC-9063-68FD8C47DD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B4FE51-708B-4BB2-827C-125C25E4E7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03EB8C-FFAD-4AEB-B283-54F1E0346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A53EC-FDB4-4841-8BCC-24B3E57C0139}" type="datetimeFigureOut">
              <a:rPr lang="en-MY" smtClean="0"/>
              <a:t>21/11/2019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5EA76D-A37D-48C3-932F-8593283C3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BAF6CB-B1CD-4D65-8DE2-79D547AA5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FBE1A-CB84-4B6C-94D7-27EA4CA2612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078448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597B88-7009-423D-B4F8-1B41E60C8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08D2D-3F0F-4AEC-81E4-D223FBE444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0D39BD-033E-4235-A99F-80A8EC2F92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53EC-FDB4-4841-8BCC-24B3E57C0139}" type="datetimeFigureOut">
              <a:rPr lang="en-MY" smtClean="0"/>
              <a:t>21/11/2019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EF8B4A-5D1A-4362-8066-DBBD63CCC5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95619-78F9-4422-BD05-D72A67042A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1FBE1A-CB84-4B6C-94D7-27EA4CA2612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18143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l7.org/fhir/valueset-service-category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l7.org/fhir/valueset-service-type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nomed.org/" TargetMode="External"/><Relationship Id="rId2" Type="http://schemas.openxmlformats.org/officeDocument/2006/relationships/hyperlink" Target="https://www.hl7.org/fhir/valueset-c80-practice-codes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l7.org/fhir/v2/0276/index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l7.org/fhir/valueset-slotstatus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9002D8-4677-4CA8-BCCA-8273D756BF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n-MY" sz="5800"/>
              <a:t>SLOT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A612E-1C12-458C-9E2D-A5DE0E52EF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6436"/>
            <a:ext cx="9144000" cy="1600818"/>
          </a:xfrm>
        </p:spPr>
        <p:txBody>
          <a:bodyPr>
            <a:normAutofit/>
          </a:bodyPr>
          <a:lstStyle/>
          <a:p>
            <a:r>
              <a:rPr lang="en-MY">
                <a:solidFill>
                  <a:schemeClr val="accent1"/>
                </a:solidFill>
              </a:rPr>
              <a:t>FHIR</a:t>
            </a:r>
          </a:p>
        </p:txBody>
      </p:sp>
      <p:cxnSp>
        <p:nvCxnSpPr>
          <p:cNvPr id="23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62690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039282B-7A47-41A9-8B62-406A5BCF20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9374" r="1094" b="2501"/>
          <a:stretch/>
        </p:blipFill>
        <p:spPr>
          <a:xfrm>
            <a:off x="0" y="642938"/>
            <a:ext cx="12058650" cy="6043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380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BD54A-80F9-49BE-889E-94DB7772C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0080"/>
            <a:ext cx="2798064" cy="2304288"/>
          </a:xfrm>
        </p:spPr>
        <p:txBody>
          <a:bodyPr anchor="b">
            <a:normAutofit/>
          </a:bodyPr>
          <a:lstStyle/>
          <a:p>
            <a:r>
              <a:rPr lang="en-MY" sz="4000" b="1" dirty="0"/>
              <a:t>service-category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C3D25-20DE-4742-B1D3-B7F2700037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36392"/>
            <a:ext cx="2770632" cy="3081528"/>
          </a:xfrm>
        </p:spPr>
        <p:txBody>
          <a:bodyPr>
            <a:normAutofit/>
          </a:bodyPr>
          <a:lstStyle/>
          <a:p>
            <a:r>
              <a:rPr lang="en-MY" sz="1800" dirty="0">
                <a:hlinkClick r:id="rId2"/>
              </a:rPr>
              <a:t>https://www.hl7.org/fhir/valueset-service-category.html</a:t>
            </a:r>
            <a:endParaRPr lang="en-MY" sz="1800" dirty="0"/>
          </a:p>
          <a:p>
            <a:r>
              <a:rPr lang="en-US" sz="1800" dirty="0"/>
              <a:t>This value set contains 38 concepts</a:t>
            </a:r>
            <a:endParaRPr lang="en-MY" sz="1800" dirty="0"/>
          </a:p>
          <a:p>
            <a:r>
              <a:rPr lang="en-MY" sz="1800" dirty="0"/>
              <a:t>Examples: </a:t>
            </a:r>
          </a:p>
          <a:p>
            <a:pPr lvl="1"/>
            <a:endParaRPr lang="en-MY" sz="1800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5DB8D6DD-CDC8-4598-95A3-F1536218A76B}"/>
              </a:ext>
            </a:extLst>
          </p:cNvPr>
          <p:cNvSpPr/>
          <p:nvPr/>
        </p:nvSpPr>
        <p:spPr>
          <a:xfrm>
            <a:off x="2418534" y="4583701"/>
            <a:ext cx="729574" cy="6322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B006028-EDF4-420A-93A4-95C090A1F1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3241396"/>
              </p:ext>
            </p:extLst>
          </p:nvPr>
        </p:nvGraphicFramePr>
        <p:xfrm>
          <a:off x="4276344" y="1642002"/>
          <a:ext cx="7251193" cy="3573996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59467">
                  <a:extLst>
                    <a:ext uri="{9D8B030D-6E8A-4147-A177-3AD203B41FA5}">
                      <a16:colId xmlns:a16="http://schemas.microsoft.com/office/drawing/2014/main" val="2461227089"/>
                    </a:ext>
                  </a:extLst>
                </a:gridCol>
                <a:gridCol w="2459519">
                  <a:extLst>
                    <a:ext uri="{9D8B030D-6E8A-4147-A177-3AD203B41FA5}">
                      <a16:colId xmlns:a16="http://schemas.microsoft.com/office/drawing/2014/main" val="3317413212"/>
                    </a:ext>
                  </a:extLst>
                </a:gridCol>
                <a:gridCol w="3832207">
                  <a:extLst>
                    <a:ext uri="{9D8B030D-6E8A-4147-A177-3AD203B41FA5}">
                      <a16:colId xmlns:a16="http://schemas.microsoft.com/office/drawing/2014/main" val="1416061649"/>
                    </a:ext>
                  </a:extLst>
                </a:gridCol>
              </a:tblGrid>
              <a:tr h="443266">
                <a:tc>
                  <a:txBody>
                    <a:bodyPr/>
                    <a:lstStyle/>
                    <a:p>
                      <a:r>
                        <a:rPr lang="en-MY" sz="2000"/>
                        <a:t>Code</a:t>
                      </a:r>
                    </a:p>
                  </a:txBody>
                  <a:tcPr marL="101890" marR="101890" marT="50945" marB="50945"/>
                </a:tc>
                <a:tc>
                  <a:txBody>
                    <a:bodyPr/>
                    <a:lstStyle/>
                    <a:p>
                      <a:r>
                        <a:rPr lang="en-MY" sz="2000"/>
                        <a:t>Display</a:t>
                      </a:r>
                    </a:p>
                  </a:txBody>
                  <a:tcPr marL="101890" marR="101890" marT="50945" marB="50945"/>
                </a:tc>
                <a:tc>
                  <a:txBody>
                    <a:bodyPr/>
                    <a:lstStyle/>
                    <a:p>
                      <a:r>
                        <a:rPr lang="en-MY" sz="2000"/>
                        <a:t>Definition</a:t>
                      </a:r>
                    </a:p>
                  </a:txBody>
                  <a:tcPr marL="101890" marR="101890" marT="50945" marB="50945"/>
                </a:tc>
                <a:extLst>
                  <a:ext uri="{0D108BD9-81ED-4DB2-BD59-A6C34878D82A}">
                    <a16:rowId xmlns:a16="http://schemas.microsoft.com/office/drawing/2014/main" val="585734643"/>
                  </a:ext>
                </a:extLst>
              </a:tr>
              <a:tr h="443266">
                <a:tc>
                  <a:txBody>
                    <a:bodyPr/>
                    <a:lstStyle/>
                    <a:p>
                      <a:r>
                        <a:rPr lang="en-MY" sz="2000"/>
                        <a:t>2</a:t>
                      </a:r>
                    </a:p>
                  </a:txBody>
                  <a:tcPr marL="101890" marR="101890" marT="50945" marB="50945"/>
                </a:tc>
                <a:tc>
                  <a:txBody>
                    <a:bodyPr/>
                    <a:lstStyle/>
                    <a:p>
                      <a:r>
                        <a:rPr lang="en-MY" sz="2000"/>
                        <a:t>Aged Care</a:t>
                      </a:r>
                    </a:p>
                  </a:txBody>
                  <a:tcPr marL="101890" marR="101890" marT="50945" marB="50945"/>
                </a:tc>
                <a:tc>
                  <a:txBody>
                    <a:bodyPr/>
                    <a:lstStyle/>
                    <a:p>
                      <a:r>
                        <a:rPr lang="en-MY" sz="2000"/>
                        <a:t>Aged Care</a:t>
                      </a:r>
                    </a:p>
                  </a:txBody>
                  <a:tcPr marL="101890" marR="101890" marT="50945" marB="50945"/>
                </a:tc>
                <a:extLst>
                  <a:ext uri="{0D108BD9-81ED-4DB2-BD59-A6C34878D82A}">
                    <a16:rowId xmlns:a16="http://schemas.microsoft.com/office/drawing/2014/main" val="1805262529"/>
                  </a:ext>
                </a:extLst>
              </a:tr>
              <a:tr h="443266">
                <a:tc>
                  <a:txBody>
                    <a:bodyPr/>
                    <a:lstStyle/>
                    <a:p>
                      <a:r>
                        <a:rPr lang="en-MY" sz="2000"/>
                        <a:t>17</a:t>
                      </a:r>
                    </a:p>
                  </a:txBody>
                  <a:tcPr marL="101890" marR="101890" marT="50945" marB="50945"/>
                </a:tc>
                <a:tc>
                  <a:txBody>
                    <a:bodyPr/>
                    <a:lstStyle/>
                    <a:p>
                      <a:r>
                        <a:rPr lang="en-MY" sz="2000"/>
                        <a:t>General Practice</a:t>
                      </a:r>
                    </a:p>
                  </a:txBody>
                  <a:tcPr marL="101890" marR="101890" marT="50945" marB="50945"/>
                </a:tc>
                <a:tc>
                  <a:txBody>
                    <a:bodyPr/>
                    <a:lstStyle/>
                    <a:p>
                      <a:r>
                        <a:rPr lang="en-MY" sz="2000"/>
                        <a:t>General Practice/GP (doctor)</a:t>
                      </a:r>
                    </a:p>
                  </a:txBody>
                  <a:tcPr marL="101890" marR="101890" marT="50945" marB="50945"/>
                </a:tc>
                <a:extLst>
                  <a:ext uri="{0D108BD9-81ED-4DB2-BD59-A6C34878D82A}">
                    <a16:rowId xmlns:a16="http://schemas.microsoft.com/office/drawing/2014/main" val="2835373392"/>
                  </a:ext>
                </a:extLst>
              </a:tr>
              <a:tr h="748066">
                <a:tc>
                  <a:txBody>
                    <a:bodyPr/>
                    <a:lstStyle/>
                    <a:p>
                      <a:r>
                        <a:rPr lang="en-MY" sz="2000"/>
                        <a:t>26</a:t>
                      </a:r>
                    </a:p>
                  </a:txBody>
                  <a:tcPr marL="101890" marR="101890" marT="50945" marB="50945"/>
                </a:tc>
                <a:tc>
                  <a:txBody>
                    <a:bodyPr/>
                    <a:lstStyle/>
                    <a:p>
                      <a:r>
                        <a:rPr lang="en-MY" sz="2000"/>
                        <a:t>Specialist Clinical Pathology</a:t>
                      </a:r>
                    </a:p>
                  </a:txBody>
                  <a:tcPr marL="101890" marR="101890" marT="50945" marB="50945"/>
                </a:tc>
                <a:tc>
                  <a:txBody>
                    <a:bodyPr/>
                    <a:lstStyle/>
                    <a:p>
                      <a:r>
                        <a:rPr lang="en-MY" sz="2000"/>
                        <a:t>Specialist Clinical Pathology – requires referral</a:t>
                      </a:r>
                    </a:p>
                  </a:txBody>
                  <a:tcPr marL="101890" marR="101890" marT="50945" marB="50945"/>
                </a:tc>
                <a:extLst>
                  <a:ext uri="{0D108BD9-81ED-4DB2-BD59-A6C34878D82A}">
                    <a16:rowId xmlns:a16="http://schemas.microsoft.com/office/drawing/2014/main" val="1547600245"/>
                  </a:ext>
                </a:extLst>
              </a:tr>
              <a:tr h="748066">
                <a:tc>
                  <a:txBody>
                    <a:bodyPr/>
                    <a:lstStyle/>
                    <a:p>
                      <a:r>
                        <a:rPr lang="en-MY" sz="2000"/>
                        <a:t>27</a:t>
                      </a:r>
                    </a:p>
                  </a:txBody>
                  <a:tcPr marL="101890" marR="101890" marT="50945" marB="50945"/>
                </a:tc>
                <a:tc>
                  <a:txBody>
                    <a:bodyPr/>
                    <a:lstStyle/>
                    <a:p>
                      <a:r>
                        <a:rPr lang="en-MY" sz="2000"/>
                        <a:t>Specialist Medical</a:t>
                      </a:r>
                    </a:p>
                  </a:txBody>
                  <a:tcPr marL="101890" marR="101890" marT="50945" marB="50945"/>
                </a:tc>
                <a:tc>
                  <a:txBody>
                    <a:bodyPr/>
                    <a:lstStyle/>
                    <a:p>
                      <a:r>
                        <a:rPr lang="en-MY" sz="2000"/>
                        <a:t>Specialist Medical – requires referral</a:t>
                      </a:r>
                    </a:p>
                  </a:txBody>
                  <a:tcPr marL="101890" marR="101890" marT="50945" marB="50945"/>
                </a:tc>
                <a:extLst>
                  <a:ext uri="{0D108BD9-81ED-4DB2-BD59-A6C34878D82A}">
                    <a16:rowId xmlns:a16="http://schemas.microsoft.com/office/drawing/2014/main" val="2133252228"/>
                  </a:ext>
                </a:extLst>
              </a:tr>
              <a:tr h="748066">
                <a:tc>
                  <a:txBody>
                    <a:bodyPr/>
                    <a:lstStyle/>
                    <a:p>
                      <a:r>
                        <a:rPr lang="en-MY" sz="2000"/>
                        <a:t>30</a:t>
                      </a:r>
                    </a:p>
                  </a:txBody>
                  <a:tcPr marL="101890" marR="101890" marT="50945" marB="50945"/>
                </a:tc>
                <a:tc>
                  <a:txBody>
                    <a:bodyPr/>
                    <a:lstStyle/>
                    <a:p>
                      <a:r>
                        <a:rPr lang="en-MY" sz="2000"/>
                        <a:t>Specialist Radiology/Imaging</a:t>
                      </a:r>
                    </a:p>
                  </a:txBody>
                  <a:tcPr marL="101890" marR="101890" marT="50945" marB="50945"/>
                </a:tc>
                <a:tc>
                  <a:txBody>
                    <a:bodyPr/>
                    <a:lstStyle/>
                    <a:p>
                      <a:r>
                        <a:rPr lang="en-MY" sz="2000"/>
                        <a:t>Specialist Radiology/Imaging – requires referral</a:t>
                      </a:r>
                    </a:p>
                  </a:txBody>
                  <a:tcPr marL="101890" marR="101890" marT="50945" marB="50945"/>
                </a:tc>
                <a:extLst>
                  <a:ext uri="{0D108BD9-81ED-4DB2-BD59-A6C34878D82A}">
                    <a16:rowId xmlns:a16="http://schemas.microsoft.com/office/drawing/2014/main" val="4391142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9951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BD54A-80F9-49BE-889E-94DB7772C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0080"/>
            <a:ext cx="2798064" cy="2304288"/>
          </a:xfrm>
        </p:spPr>
        <p:txBody>
          <a:bodyPr anchor="b">
            <a:normAutofit/>
          </a:bodyPr>
          <a:lstStyle/>
          <a:p>
            <a:r>
              <a:rPr lang="en-MY" sz="4000" b="1" dirty="0"/>
              <a:t>service-type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C3D25-20DE-4742-B1D3-B7F2700037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36392"/>
            <a:ext cx="2770632" cy="3081528"/>
          </a:xfrm>
        </p:spPr>
        <p:txBody>
          <a:bodyPr>
            <a:normAutofit/>
          </a:bodyPr>
          <a:lstStyle/>
          <a:p>
            <a:r>
              <a:rPr lang="en-MY" sz="1800" dirty="0">
                <a:hlinkClick r:id="rId2"/>
              </a:rPr>
              <a:t>https://www.hl7.org/fhir/valueset-service-type.html</a:t>
            </a:r>
            <a:endParaRPr lang="en-MY" sz="1800" dirty="0"/>
          </a:p>
          <a:p>
            <a:r>
              <a:rPr lang="en-US" sz="1800" dirty="0"/>
              <a:t>This value set contains 596 concepts</a:t>
            </a:r>
            <a:endParaRPr lang="en-MY" sz="1800" dirty="0"/>
          </a:p>
          <a:p>
            <a:r>
              <a:rPr lang="en-MY" sz="1800" dirty="0"/>
              <a:t>Examples: </a:t>
            </a:r>
          </a:p>
          <a:p>
            <a:pPr lvl="1"/>
            <a:endParaRPr lang="en-MY" sz="1800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5DB8D6DD-CDC8-4598-95A3-F1536218A76B}"/>
              </a:ext>
            </a:extLst>
          </p:cNvPr>
          <p:cNvSpPr/>
          <p:nvPr/>
        </p:nvSpPr>
        <p:spPr>
          <a:xfrm>
            <a:off x="2418534" y="4583701"/>
            <a:ext cx="729574" cy="6322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B006028-EDF4-420A-93A4-95C090A1F1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271277"/>
              </p:ext>
            </p:extLst>
          </p:nvPr>
        </p:nvGraphicFramePr>
        <p:xfrm>
          <a:off x="4276344" y="1642002"/>
          <a:ext cx="7251193" cy="38422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59467">
                  <a:extLst>
                    <a:ext uri="{9D8B030D-6E8A-4147-A177-3AD203B41FA5}">
                      <a16:colId xmlns:a16="http://schemas.microsoft.com/office/drawing/2014/main" val="2461227089"/>
                    </a:ext>
                  </a:extLst>
                </a:gridCol>
                <a:gridCol w="2459519">
                  <a:extLst>
                    <a:ext uri="{9D8B030D-6E8A-4147-A177-3AD203B41FA5}">
                      <a16:colId xmlns:a16="http://schemas.microsoft.com/office/drawing/2014/main" val="3317413212"/>
                    </a:ext>
                  </a:extLst>
                </a:gridCol>
                <a:gridCol w="3832207">
                  <a:extLst>
                    <a:ext uri="{9D8B030D-6E8A-4147-A177-3AD203B41FA5}">
                      <a16:colId xmlns:a16="http://schemas.microsoft.com/office/drawing/2014/main" val="1416061649"/>
                    </a:ext>
                  </a:extLst>
                </a:gridCol>
              </a:tblGrid>
              <a:tr h="443266">
                <a:tc>
                  <a:txBody>
                    <a:bodyPr/>
                    <a:lstStyle/>
                    <a:p>
                      <a:r>
                        <a:rPr lang="en-MY" sz="2000"/>
                        <a:t>Code</a:t>
                      </a:r>
                    </a:p>
                  </a:txBody>
                  <a:tcPr marL="101890" marR="101890" marT="50945" marB="50945"/>
                </a:tc>
                <a:tc>
                  <a:txBody>
                    <a:bodyPr/>
                    <a:lstStyle/>
                    <a:p>
                      <a:r>
                        <a:rPr lang="en-MY" sz="2000"/>
                        <a:t>Display</a:t>
                      </a:r>
                    </a:p>
                  </a:txBody>
                  <a:tcPr marL="101890" marR="101890" marT="50945" marB="50945"/>
                </a:tc>
                <a:tc>
                  <a:txBody>
                    <a:bodyPr/>
                    <a:lstStyle/>
                    <a:p>
                      <a:r>
                        <a:rPr lang="en-MY" sz="2000"/>
                        <a:t>Definition</a:t>
                      </a:r>
                    </a:p>
                  </a:txBody>
                  <a:tcPr marL="101890" marR="101890" marT="50945" marB="50945"/>
                </a:tc>
                <a:extLst>
                  <a:ext uri="{0D108BD9-81ED-4DB2-BD59-A6C34878D82A}">
                    <a16:rowId xmlns:a16="http://schemas.microsoft.com/office/drawing/2014/main" val="585734643"/>
                  </a:ext>
                </a:extLst>
              </a:tr>
              <a:tr h="443266">
                <a:tc>
                  <a:txBody>
                    <a:bodyPr/>
                    <a:lstStyle/>
                    <a:p>
                      <a:r>
                        <a:rPr lang="en-MY" sz="2000" dirty="0"/>
                        <a:t>4</a:t>
                      </a:r>
                    </a:p>
                  </a:txBody>
                  <a:tcPr marL="101890" marR="101890" marT="50945" marB="50945"/>
                </a:tc>
                <a:tc>
                  <a:txBody>
                    <a:bodyPr/>
                    <a:lstStyle/>
                    <a:p>
                      <a:r>
                        <a:rPr lang="en-MY" sz="2000" dirty="0"/>
                        <a:t>Aged Residential Care</a:t>
                      </a:r>
                    </a:p>
                  </a:txBody>
                  <a:tcPr marL="101890" marR="101890" marT="50945" marB="50945"/>
                </a:tc>
                <a:tc>
                  <a:txBody>
                    <a:bodyPr/>
                    <a:lstStyle/>
                    <a:p>
                      <a:r>
                        <a:rPr lang="en-MY" sz="2000" dirty="0"/>
                        <a:t>Aged Residential Care</a:t>
                      </a:r>
                    </a:p>
                  </a:txBody>
                  <a:tcPr marL="101890" marR="101890" marT="50945" marB="50945"/>
                </a:tc>
                <a:extLst>
                  <a:ext uri="{0D108BD9-81ED-4DB2-BD59-A6C34878D82A}">
                    <a16:rowId xmlns:a16="http://schemas.microsoft.com/office/drawing/2014/main" val="1805262529"/>
                  </a:ext>
                </a:extLst>
              </a:tr>
              <a:tr h="443266">
                <a:tc>
                  <a:txBody>
                    <a:bodyPr/>
                    <a:lstStyle/>
                    <a:p>
                      <a:r>
                        <a:rPr lang="en-MY" sz="2000" dirty="0"/>
                        <a:t>8</a:t>
                      </a:r>
                    </a:p>
                  </a:txBody>
                  <a:tcPr marL="101890" marR="101890" marT="50945" marB="50945"/>
                </a:tc>
                <a:tc>
                  <a:txBody>
                    <a:bodyPr/>
                    <a:lstStyle/>
                    <a:p>
                      <a:r>
                        <a:rPr lang="en-MY" sz="2000" dirty="0"/>
                        <a:t>Personal Care for Older Persons</a:t>
                      </a:r>
                    </a:p>
                  </a:txBody>
                  <a:tcPr marL="101890" marR="101890" marT="50945" marB="50945"/>
                </a:tc>
                <a:tc>
                  <a:txBody>
                    <a:bodyPr/>
                    <a:lstStyle/>
                    <a:p>
                      <a:r>
                        <a:rPr lang="en-MY" sz="2000" dirty="0"/>
                        <a:t>Personal Care for Older Persons</a:t>
                      </a:r>
                    </a:p>
                  </a:txBody>
                  <a:tcPr marL="101890" marR="101890" marT="50945" marB="50945"/>
                </a:tc>
                <a:extLst>
                  <a:ext uri="{0D108BD9-81ED-4DB2-BD59-A6C34878D82A}">
                    <a16:rowId xmlns:a16="http://schemas.microsoft.com/office/drawing/2014/main" val="2835373392"/>
                  </a:ext>
                </a:extLst>
              </a:tr>
              <a:tr h="748066">
                <a:tc>
                  <a:txBody>
                    <a:bodyPr/>
                    <a:lstStyle/>
                    <a:p>
                      <a:r>
                        <a:rPr lang="en-MY" sz="2000" dirty="0"/>
                        <a:t>165</a:t>
                      </a:r>
                    </a:p>
                  </a:txBody>
                  <a:tcPr marL="101890" marR="101890" marT="50945" marB="50945"/>
                </a:tc>
                <a:tc>
                  <a:txBody>
                    <a:bodyPr/>
                    <a:lstStyle/>
                    <a:p>
                      <a:r>
                        <a:rPr lang="en-MY" sz="2000" dirty="0"/>
                        <a:t>Cardiology</a:t>
                      </a:r>
                    </a:p>
                  </a:txBody>
                  <a:tcPr marL="101890" marR="101890" marT="50945" marB="50945"/>
                </a:tc>
                <a:tc>
                  <a:txBody>
                    <a:bodyPr/>
                    <a:lstStyle/>
                    <a:p>
                      <a:r>
                        <a:rPr lang="en-MY" sz="2000" dirty="0"/>
                        <a:t>Cardiology</a:t>
                      </a:r>
                    </a:p>
                  </a:txBody>
                  <a:tcPr marL="101890" marR="101890" marT="50945" marB="50945"/>
                </a:tc>
                <a:extLst>
                  <a:ext uri="{0D108BD9-81ED-4DB2-BD59-A6C34878D82A}">
                    <a16:rowId xmlns:a16="http://schemas.microsoft.com/office/drawing/2014/main" val="1547600245"/>
                  </a:ext>
                </a:extLst>
              </a:tr>
              <a:tr h="748066">
                <a:tc>
                  <a:txBody>
                    <a:bodyPr/>
                    <a:lstStyle/>
                    <a:p>
                      <a:r>
                        <a:rPr lang="en-MY" sz="2000" dirty="0"/>
                        <a:t>176</a:t>
                      </a:r>
                    </a:p>
                  </a:txBody>
                  <a:tcPr marL="101890" marR="101890" marT="50945" marB="50945"/>
                </a:tc>
                <a:tc>
                  <a:txBody>
                    <a:bodyPr/>
                    <a:lstStyle/>
                    <a:p>
                      <a:r>
                        <a:rPr lang="en-MY" sz="2000" dirty="0"/>
                        <a:t>Nephrology</a:t>
                      </a:r>
                    </a:p>
                  </a:txBody>
                  <a:tcPr marL="101890" marR="101890" marT="50945" marB="50945"/>
                </a:tc>
                <a:tc>
                  <a:txBody>
                    <a:bodyPr/>
                    <a:lstStyle/>
                    <a:p>
                      <a:r>
                        <a:rPr lang="en-MY" sz="2000" dirty="0"/>
                        <a:t>Nephrology</a:t>
                      </a:r>
                    </a:p>
                  </a:txBody>
                  <a:tcPr marL="101890" marR="101890" marT="50945" marB="50945"/>
                </a:tc>
                <a:extLst>
                  <a:ext uri="{0D108BD9-81ED-4DB2-BD59-A6C34878D82A}">
                    <a16:rowId xmlns:a16="http://schemas.microsoft.com/office/drawing/2014/main" val="2133252228"/>
                  </a:ext>
                </a:extLst>
              </a:tr>
              <a:tr h="748066">
                <a:tc>
                  <a:txBody>
                    <a:bodyPr/>
                    <a:lstStyle/>
                    <a:p>
                      <a:r>
                        <a:rPr lang="en-MY" sz="2000" dirty="0"/>
                        <a:t>382</a:t>
                      </a:r>
                    </a:p>
                  </a:txBody>
                  <a:tcPr marL="101890" marR="101890" marT="50945" marB="50945"/>
                </a:tc>
                <a:tc>
                  <a:txBody>
                    <a:bodyPr/>
                    <a:lstStyle/>
                    <a:p>
                      <a:r>
                        <a:rPr lang="en-MY" sz="2000" dirty="0"/>
                        <a:t>Medical Services</a:t>
                      </a:r>
                    </a:p>
                  </a:txBody>
                  <a:tcPr marL="101890" marR="101890" marT="50945" marB="50945"/>
                </a:tc>
                <a:tc>
                  <a:txBody>
                    <a:bodyPr/>
                    <a:lstStyle/>
                    <a:p>
                      <a:r>
                        <a:rPr lang="en-MY" sz="2000" dirty="0"/>
                        <a:t>Medical Services</a:t>
                      </a:r>
                    </a:p>
                  </a:txBody>
                  <a:tcPr marL="101890" marR="101890" marT="50945" marB="50945"/>
                </a:tc>
                <a:extLst>
                  <a:ext uri="{0D108BD9-81ED-4DB2-BD59-A6C34878D82A}">
                    <a16:rowId xmlns:a16="http://schemas.microsoft.com/office/drawing/2014/main" val="4391142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3047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BD54A-80F9-49BE-889E-94DB7772C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0080"/>
            <a:ext cx="2798064" cy="2304288"/>
          </a:xfrm>
        </p:spPr>
        <p:txBody>
          <a:bodyPr anchor="b">
            <a:normAutofit/>
          </a:bodyPr>
          <a:lstStyle/>
          <a:p>
            <a:r>
              <a:rPr lang="en-MY" sz="4000" b="1" dirty="0"/>
              <a:t>specialty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C3D25-20DE-4742-B1D3-B7F2700037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36392"/>
            <a:ext cx="2770632" cy="3081528"/>
          </a:xfrm>
        </p:spPr>
        <p:txBody>
          <a:bodyPr>
            <a:normAutofit/>
          </a:bodyPr>
          <a:lstStyle/>
          <a:p>
            <a:r>
              <a:rPr lang="en-MY" sz="1800" dirty="0">
                <a:hlinkClick r:id="rId2"/>
              </a:rPr>
              <a:t>https://www.hl7.org/fhir/valueset-c80-practice-codes.html</a:t>
            </a:r>
            <a:endParaRPr lang="en-MY" sz="1800" dirty="0"/>
          </a:p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Include these codes as defined in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hlinkClick r:id="rId3"/>
              </a:rPr>
              <a:t>http://snomed.info/sct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linkClick r:id="rId3"/>
              </a:rPr>
              <a:t> </a:t>
            </a:r>
            <a:endParaRPr lang="en-MY" sz="1800" dirty="0"/>
          </a:p>
          <a:p>
            <a:r>
              <a:rPr lang="en-MY" sz="1800" dirty="0"/>
              <a:t>Examples: </a:t>
            </a:r>
          </a:p>
          <a:p>
            <a:pPr lvl="1"/>
            <a:endParaRPr lang="en-MY" sz="1800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5DB8D6DD-CDC8-4598-95A3-F1536218A76B}"/>
              </a:ext>
            </a:extLst>
          </p:cNvPr>
          <p:cNvSpPr/>
          <p:nvPr/>
        </p:nvSpPr>
        <p:spPr>
          <a:xfrm>
            <a:off x="2418534" y="4583701"/>
            <a:ext cx="729574" cy="6322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B006028-EDF4-420A-93A4-95C090A1F1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9301062"/>
              </p:ext>
            </p:extLst>
          </p:nvPr>
        </p:nvGraphicFramePr>
        <p:xfrm>
          <a:off x="4276344" y="1642002"/>
          <a:ext cx="6061974" cy="3573996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27297">
                  <a:extLst>
                    <a:ext uri="{9D8B030D-6E8A-4147-A177-3AD203B41FA5}">
                      <a16:colId xmlns:a16="http://schemas.microsoft.com/office/drawing/2014/main" val="2461227089"/>
                    </a:ext>
                  </a:extLst>
                </a:gridCol>
                <a:gridCol w="4534677">
                  <a:extLst>
                    <a:ext uri="{9D8B030D-6E8A-4147-A177-3AD203B41FA5}">
                      <a16:colId xmlns:a16="http://schemas.microsoft.com/office/drawing/2014/main" val="3317413212"/>
                    </a:ext>
                  </a:extLst>
                </a:gridCol>
              </a:tblGrid>
              <a:tr h="443266">
                <a:tc>
                  <a:txBody>
                    <a:bodyPr/>
                    <a:lstStyle/>
                    <a:p>
                      <a:r>
                        <a:rPr lang="en-MY" sz="2000"/>
                        <a:t>Code</a:t>
                      </a:r>
                    </a:p>
                  </a:txBody>
                  <a:tcPr marL="101890" marR="101890" marT="50945" marB="50945"/>
                </a:tc>
                <a:tc>
                  <a:txBody>
                    <a:bodyPr/>
                    <a:lstStyle/>
                    <a:p>
                      <a:r>
                        <a:rPr lang="en-MY" sz="2000"/>
                        <a:t>Display</a:t>
                      </a:r>
                    </a:p>
                  </a:txBody>
                  <a:tcPr marL="101890" marR="101890" marT="50945" marB="50945"/>
                </a:tc>
                <a:extLst>
                  <a:ext uri="{0D108BD9-81ED-4DB2-BD59-A6C34878D82A}">
                    <a16:rowId xmlns:a16="http://schemas.microsoft.com/office/drawing/2014/main" val="585734643"/>
                  </a:ext>
                </a:extLst>
              </a:tr>
              <a:tr h="443266">
                <a:tc>
                  <a:txBody>
                    <a:bodyPr/>
                    <a:lstStyle/>
                    <a:p>
                      <a:r>
                        <a:rPr lang="en-MY" sz="2000" dirty="0"/>
                        <a:t>394811001</a:t>
                      </a:r>
                    </a:p>
                  </a:txBody>
                  <a:tcPr marL="101890" marR="101890" marT="50945" marB="50945"/>
                </a:tc>
                <a:tc>
                  <a:txBody>
                    <a:bodyPr/>
                    <a:lstStyle/>
                    <a:p>
                      <a:r>
                        <a:rPr lang="en-MY" sz="2000" dirty="0"/>
                        <a:t>Geriatric medicine</a:t>
                      </a:r>
                    </a:p>
                  </a:txBody>
                  <a:tcPr marL="101890" marR="101890" marT="50945" marB="50945"/>
                </a:tc>
                <a:extLst>
                  <a:ext uri="{0D108BD9-81ED-4DB2-BD59-A6C34878D82A}">
                    <a16:rowId xmlns:a16="http://schemas.microsoft.com/office/drawing/2014/main" val="1805262529"/>
                  </a:ext>
                </a:extLst>
              </a:tr>
              <a:tr h="443266">
                <a:tc>
                  <a:txBody>
                    <a:bodyPr/>
                    <a:lstStyle/>
                    <a:p>
                      <a:r>
                        <a:rPr lang="en-MY" sz="2000" dirty="0"/>
                        <a:t>394914008</a:t>
                      </a:r>
                    </a:p>
                  </a:txBody>
                  <a:tcPr marL="101890" marR="101890" marT="50945" marB="50945"/>
                </a:tc>
                <a:tc>
                  <a:txBody>
                    <a:bodyPr/>
                    <a:lstStyle/>
                    <a:p>
                      <a:r>
                        <a:rPr lang="en-MY" sz="2000" dirty="0"/>
                        <a:t>Radiology</a:t>
                      </a:r>
                    </a:p>
                  </a:txBody>
                  <a:tcPr marL="101890" marR="101890" marT="50945" marB="50945"/>
                </a:tc>
                <a:extLst>
                  <a:ext uri="{0D108BD9-81ED-4DB2-BD59-A6C34878D82A}">
                    <a16:rowId xmlns:a16="http://schemas.microsoft.com/office/drawing/2014/main" val="2835373392"/>
                  </a:ext>
                </a:extLst>
              </a:tr>
              <a:tr h="748066">
                <a:tc>
                  <a:txBody>
                    <a:bodyPr/>
                    <a:lstStyle/>
                    <a:p>
                      <a:r>
                        <a:rPr lang="en-MY" sz="2000" dirty="0"/>
                        <a:t>394579002</a:t>
                      </a:r>
                    </a:p>
                  </a:txBody>
                  <a:tcPr marL="101890" marR="101890" marT="50945" marB="50945"/>
                </a:tc>
                <a:tc>
                  <a:txBody>
                    <a:bodyPr/>
                    <a:lstStyle/>
                    <a:p>
                      <a:r>
                        <a:rPr lang="en-MY" sz="2000" dirty="0"/>
                        <a:t>Cardiology</a:t>
                      </a:r>
                    </a:p>
                  </a:txBody>
                  <a:tcPr marL="101890" marR="101890" marT="50945" marB="50945"/>
                </a:tc>
                <a:extLst>
                  <a:ext uri="{0D108BD9-81ED-4DB2-BD59-A6C34878D82A}">
                    <a16:rowId xmlns:a16="http://schemas.microsoft.com/office/drawing/2014/main" val="1547600245"/>
                  </a:ext>
                </a:extLst>
              </a:tr>
              <a:tr h="748066">
                <a:tc>
                  <a:txBody>
                    <a:bodyPr/>
                    <a:lstStyle/>
                    <a:p>
                      <a:r>
                        <a:rPr lang="en-MY" sz="2000" dirty="0"/>
                        <a:t>394589003</a:t>
                      </a:r>
                    </a:p>
                  </a:txBody>
                  <a:tcPr marL="101890" marR="101890" marT="50945" marB="50945"/>
                </a:tc>
                <a:tc>
                  <a:txBody>
                    <a:bodyPr/>
                    <a:lstStyle/>
                    <a:p>
                      <a:r>
                        <a:rPr lang="en-MY" sz="2000" dirty="0"/>
                        <a:t>Nephrology</a:t>
                      </a:r>
                    </a:p>
                  </a:txBody>
                  <a:tcPr marL="101890" marR="101890" marT="50945" marB="50945"/>
                </a:tc>
                <a:extLst>
                  <a:ext uri="{0D108BD9-81ED-4DB2-BD59-A6C34878D82A}">
                    <a16:rowId xmlns:a16="http://schemas.microsoft.com/office/drawing/2014/main" val="2133252228"/>
                  </a:ext>
                </a:extLst>
              </a:tr>
              <a:tr h="748066">
                <a:tc>
                  <a:txBody>
                    <a:bodyPr/>
                    <a:lstStyle/>
                    <a:p>
                      <a:r>
                        <a:rPr lang="en-MY" sz="2000" dirty="0"/>
                        <a:t>394814009</a:t>
                      </a:r>
                    </a:p>
                  </a:txBody>
                  <a:tcPr marL="101890" marR="101890" marT="50945" marB="50945"/>
                </a:tc>
                <a:tc>
                  <a:txBody>
                    <a:bodyPr/>
                    <a:lstStyle/>
                    <a:p>
                      <a:r>
                        <a:rPr lang="en-MY" sz="2000" dirty="0"/>
                        <a:t>General practice</a:t>
                      </a:r>
                    </a:p>
                  </a:txBody>
                  <a:tcPr marL="101890" marR="101890" marT="50945" marB="50945"/>
                </a:tc>
                <a:extLst>
                  <a:ext uri="{0D108BD9-81ED-4DB2-BD59-A6C34878D82A}">
                    <a16:rowId xmlns:a16="http://schemas.microsoft.com/office/drawing/2014/main" val="4391142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7959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BD54A-80F9-49BE-889E-94DB7772C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0080"/>
            <a:ext cx="2798064" cy="2304288"/>
          </a:xfrm>
        </p:spPr>
        <p:txBody>
          <a:bodyPr anchor="b">
            <a:normAutofit/>
          </a:bodyPr>
          <a:lstStyle/>
          <a:p>
            <a:r>
              <a:rPr lang="en-MY" sz="4000" b="1" dirty="0" err="1"/>
              <a:t>appointmentType</a:t>
            </a:r>
            <a:endParaRPr lang="en-MY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C3D25-20DE-4742-B1D3-B7F2700037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36392"/>
            <a:ext cx="2770632" cy="3081528"/>
          </a:xfrm>
        </p:spPr>
        <p:txBody>
          <a:bodyPr>
            <a:normAutofit/>
          </a:bodyPr>
          <a:lstStyle/>
          <a:p>
            <a:r>
              <a:rPr lang="en-MY" sz="1800" dirty="0">
                <a:hlinkClick r:id="rId2"/>
              </a:rPr>
              <a:t>https://www.hl7.org/fhir/v2/0276/index.html</a:t>
            </a:r>
            <a:endParaRPr lang="en-MY" sz="1800" dirty="0"/>
          </a:p>
          <a:p>
            <a:r>
              <a:rPr lang="en-MY" sz="1800" dirty="0"/>
              <a:t>Examples: </a:t>
            </a:r>
          </a:p>
          <a:p>
            <a:pPr lvl="1"/>
            <a:endParaRPr lang="en-MY" sz="1800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5DB8D6DD-CDC8-4598-95A3-F1536218A76B}"/>
              </a:ext>
            </a:extLst>
          </p:cNvPr>
          <p:cNvSpPr/>
          <p:nvPr/>
        </p:nvSpPr>
        <p:spPr>
          <a:xfrm>
            <a:off x="2418534" y="4583701"/>
            <a:ext cx="729574" cy="6322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B006028-EDF4-420A-93A4-95C090A1F1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7742857"/>
              </p:ext>
            </p:extLst>
          </p:nvPr>
        </p:nvGraphicFramePr>
        <p:xfrm>
          <a:off x="4276344" y="1642002"/>
          <a:ext cx="6061974" cy="38422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27297">
                  <a:extLst>
                    <a:ext uri="{9D8B030D-6E8A-4147-A177-3AD203B41FA5}">
                      <a16:colId xmlns:a16="http://schemas.microsoft.com/office/drawing/2014/main" val="2461227089"/>
                    </a:ext>
                  </a:extLst>
                </a:gridCol>
                <a:gridCol w="4534677">
                  <a:extLst>
                    <a:ext uri="{9D8B030D-6E8A-4147-A177-3AD203B41FA5}">
                      <a16:colId xmlns:a16="http://schemas.microsoft.com/office/drawing/2014/main" val="3317413212"/>
                    </a:ext>
                  </a:extLst>
                </a:gridCol>
              </a:tblGrid>
              <a:tr h="443266">
                <a:tc>
                  <a:txBody>
                    <a:bodyPr/>
                    <a:lstStyle/>
                    <a:p>
                      <a:r>
                        <a:rPr lang="en-MY" sz="2000"/>
                        <a:t>Code</a:t>
                      </a:r>
                    </a:p>
                  </a:txBody>
                  <a:tcPr marL="101890" marR="101890" marT="50945" marB="50945"/>
                </a:tc>
                <a:tc>
                  <a:txBody>
                    <a:bodyPr/>
                    <a:lstStyle/>
                    <a:p>
                      <a:r>
                        <a:rPr lang="en-MY" sz="2000"/>
                        <a:t>Display</a:t>
                      </a:r>
                    </a:p>
                  </a:txBody>
                  <a:tcPr marL="101890" marR="101890" marT="50945" marB="50945"/>
                </a:tc>
                <a:extLst>
                  <a:ext uri="{0D108BD9-81ED-4DB2-BD59-A6C34878D82A}">
                    <a16:rowId xmlns:a16="http://schemas.microsoft.com/office/drawing/2014/main" val="585734643"/>
                  </a:ext>
                </a:extLst>
              </a:tr>
              <a:tr h="443266">
                <a:tc>
                  <a:txBody>
                    <a:bodyPr/>
                    <a:lstStyle/>
                    <a:p>
                      <a:r>
                        <a:rPr lang="en-MY" sz="2000" dirty="0"/>
                        <a:t>CHECKUP</a:t>
                      </a:r>
                    </a:p>
                  </a:txBody>
                  <a:tcPr marL="101890" marR="101890" marT="50945" marB="50945"/>
                </a:tc>
                <a:tc>
                  <a:txBody>
                    <a:bodyPr/>
                    <a:lstStyle/>
                    <a:p>
                      <a:r>
                        <a:rPr lang="en-MY" sz="2000" dirty="0"/>
                        <a:t>A routine check-up, such as an annual physical</a:t>
                      </a:r>
                    </a:p>
                  </a:txBody>
                  <a:tcPr marL="101890" marR="101890" marT="50945" marB="50945"/>
                </a:tc>
                <a:extLst>
                  <a:ext uri="{0D108BD9-81ED-4DB2-BD59-A6C34878D82A}">
                    <a16:rowId xmlns:a16="http://schemas.microsoft.com/office/drawing/2014/main" val="1805262529"/>
                  </a:ext>
                </a:extLst>
              </a:tr>
              <a:tr h="443266">
                <a:tc>
                  <a:txBody>
                    <a:bodyPr/>
                    <a:lstStyle/>
                    <a:p>
                      <a:r>
                        <a:rPr lang="en-MY" sz="2000" dirty="0"/>
                        <a:t>EMERGENCY</a:t>
                      </a:r>
                    </a:p>
                  </a:txBody>
                  <a:tcPr marL="101890" marR="101890" marT="50945" marB="50945"/>
                </a:tc>
                <a:tc>
                  <a:txBody>
                    <a:bodyPr/>
                    <a:lstStyle/>
                    <a:p>
                      <a:r>
                        <a:rPr lang="en-MY" sz="2000" dirty="0"/>
                        <a:t>Emergency appointment</a:t>
                      </a:r>
                    </a:p>
                  </a:txBody>
                  <a:tcPr marL="101890" marR="101890" marT="50945" marB="50945"/>
                </a:tc>
                <a:extLst>
                  <a:ext uri="{0D108BD9-81ED-4DB2-BD59-A6C34878D82A}">
                    <a16:rowId xmlns:a16="http://schemas.microsoft.com/office/drawing/2014/main" val="2835373392"/>
                  </a:ext>
                </a:extLst>
              </a:tr>
              <a:tr h="748066">
                <a:tc>
                  <a:txBody>
                    <a:bodyPr/>
                    <a:lstStyle/>
                    <a:p>
                      <a:r>
                        <a:rPr lang="en-MY" sz="2000" dirty="0"/>
                        <a:t>FOLLOWUP</a:t>
                      </a:r>
                    </a:p>
                  </a:txBody>
                  <a:tcPr marL="101890" marR="101890" marT="50945" marB="50945"/>
                </a:tc>
                <a:tc>
                  <a:txBody>
                    <a:bodyPr/>
                    <a:lstStyle/>
                    <a:p>
                      <a:r>
                        <a:rPr lang="en-MY" sz="2000" dirty="0"/>
                        <a:t>A follow up visit from a previous appointment</a:t>
                      </a:r>
                    </a:p>
                  </a:txBody>
                  <a:tcPr marL="101890" marR="101890" marT="50945" marB="50945"/>
                </a:tc>
                <a:extLst>
                  <a:ext uri="{0D108BD9-81ED-4DB2-BD59-A6C34878D82A}">
                    <a16:rowId xmlns:a16="http://schemas.microsoft.com/office/drawing/2014/main" val="1547600245"/>
                  </a:ext>
                </a:extLst>
              </a:tr>
              <a:tr h="748066">
                <a:tc>
                  <a:txBody>
                    <a:bodyPr/>
                    <a:lstStyle/>
                    <a:p>
                      <a:r>
                        <a:rPr lang="en-MY" sz="2000" dirty="0"/>
                        <a:t>ROUTINE</a:t>
                      </a:r>
                    </a:p>
                  </a:txBody>
                  <a:tcPr marL="101890" marR="101890" marT="50945" marB="50945"/>
                </a:tc>
                <a:tc>
                  <a:txBody>
                    <a:bodyPr/>
                    <a:lstStyle/>
                    <a:p>
                      <a:r>
                        <a:rPr lang="en-MY" sz="2000" dirty="0"/>
                        <a:t>Routine appointment – default if not valued</a:t>
                      </a:r>
                    </a:p>
                  </a:txBody>
                  <a:tcPr marL="101890" marR="101890" marT="50945" marB="50945"/>
                </a:tc>
                <a:extLst>
                  <a:ext uri="{0D108BD9-81ED-4DB2-BD59-A6C34878D82A}">
                    <a16:rowId xmlns:a16="http://schemas.microsoft.com/office/drawing/2014/main" val="2133252228"/>
                  </a:ext>
                </a:extLst>
              </a:tr>
              <a:tr h="748066">
                <a:tc>
                  <a:txBody>
                    <a:bodyPr/>
                    <a:lstStyle/>
                    <a:p>
                      <a:r>
                        <a:rPr lang="en-MY" sz="2000" dirty="0"/>
                        <a:t>WALKIN</a:t>
                      </a:r>
                    </a:p>
                  </a:txBody>
                  <a:tcPr marL="101890" marR="101890" marT="50945" marB="50945"/>
                </a:tc>
                <a:tc>
                  <a:txBody>
                    <a:bodyPr/>
                    <a:lstStyle/>
                    <a:p>
                      <a:r>
                        <a:rPr lang="en-MY" sz="2000" dirty="0"/>
                        <a:t>A previously unscheduled walk-in visit</a:t>
                      </a:r>
                    </a:p>
                  </a:txBody>
                  <a:tcPr marL="101890" marR="101890" marT="50945" marB="50945"/>
                </a:tc>
                <a:extLst>
                  <a:ext uri="{0D108BD9-81ED-4DB2-BD59-A6C34878D82A}">
                    <a16:rowId xmlns:a16="http://schemas.microsoft.com/office/drawing/2014/main" val="4391142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2572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BD54A-80F9-49BE-889E-94DB7772C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0080"/>
            <a:ext cx="2798064" cy="2304288"/>
          </a:xfrm>
        </p:spPr>
        <p:txBody>
          <a:bodyPr anchor="b">
            <a:normAutofit/>
          </a:bodyPr>
          <a:lstStyle/>
          <a:p>
            <a:r>
              <a:rPr lang="en-MY" sz="4000" b="1" dirty="0" err="1"/>
              <a:t>SlotStatus</a:t>
            </a:r>
            <a:endParaRPr lang="en-MY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C3D25-20DE-4742-B1D3-B7F2700037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36392"/>
            <a:ext cx="2770632" cy="3081528"/>
          </a:xfrm>
        </p:spPr>
        <p:txBody>
          <a:bodyPr>
            <a:normAutofit/>
          </a:bodyPr>
          <a:lstStyle/>
          <a:p>
            <a:r>
              <a:rPr lang="en-MY" sz="1800" dirty="0">
                <a:hlinkClick r:id="rId2"/>
              </a:rPr>
              <a:t>https://www.hl7.org/fhir/valueset-slotstatus.html</a:t>
            </a:r>
            <a:endParaRPr lang="en-MY" sz="1800" dirty="0"/>
          </a:p>
          <a:p>
            <a:r>
              <a:rPr lang="en-MY" sz="1800" dirty="0"/>
              <a:t>Examples: </a:t>
            </a:r>
          </a:p>
          <a:p>
            <a:pPr lvl="1"/>
            <a:endParaRPr lang="en-MY" sz="1800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5DB8D6DD-CDC8-4598-95A3-F1536218A76B}"/>
              </a:ext>
            </a:extLst>
          </p:cNvPr>
          <p:cNvSpPr/>
          <p:nvPr/>
        </p:nvSpPr>
        <p:spPr>
          <a:xfrm>
            <a:off x="2418534" y="4583701"/>
            <a:ext cx="729574" cy="6322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CD5D60D0-A834-4D75-8DDE-046FD33559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2564584"/>
              </p:ext>
            </p:extLst>
          </p:nvPr>
        </p:nvGraphicFramePr>
        <p:xfrm>
          <a:off x="4276343" y="1642002"/>
          <a:ext cx="6192603" cy="3573996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367053">
                  <a:extLst>
                    <a:ext uri="{9D8B030D-6E8A-4147-A177-3AD203B41FA5}">
                      <a16:colId xmlns:a16="http://schemas.microsoft.com/office/drawing/2014/main" val="2461227089"/>
                    </a:ext>
                  </a:extLst>
                </a:gridCol>
                <a:gridCol w="3825550">
                  <a:extLst>
                    <a:ext uri="{9D8B030D-6E8A-4147-A177-3AD203B41FA5}">
                      <a16:colId xmlns:a16="http://schemas.microsoft.com/office/drawing/2014/main" val="3317413212"/>
                    </a:ext>
                  </a:extLst>
                </a:gridCol>
              </a:tblGrid>
              <a:tr h="443266">
                <a:tc>
                  <a:txBody>
                    <a:bodyPr/>
                    <a:lstStyle/>
                    <a:p>
                      <a:r>
                        <a:rPr lang="en-MY" sz="2000"/>
                        <a:t>Code</a:t>
                      </a:r>
                    </a:p>
                  </a:txBody>
                  <a:tcPr marL="101890" marR="101890" marT="50945" marB="50945"/>
                </a:tc>
                <a:tc>
                  <a:txBody>
                    <a:bodyPr/>
                    <a:lstStyle/>
                    <a:p>
                      <a:r>
                        <a:rPr lang="en-MY" sz="2000"/>
                        <a:t>Display</a:t>
                      </a:r>
                    </a:p>
                  </a:txBody>
                  <a:tcPr marL="101890" marR="101890" marT="50945" marB="50945"/>
                </a:tc>
                <a:extLst>
                  <a:ext uri="{0D108BD9-81ED-4DB2-BD59-A6C34878D82A}">
                    <a16:rowId xmlns:a16="http://schemas.microsoft.com/office/drawing/2014/main" val="585734643"/>
                  </a:ext>
                </a:extLst>
              </a:tr>
              <a:tr h="443266">
                <a:tc>
                  <a:txBody>
                    <a:bodyPr/>
                    <a:lstStyle/>
                    <a:p>
                      <a:r>
                        <a:rPr lang="en-MY" sz="2000" dirty="0"/>
                        <a:t>busy</a:t>
                      </a:r>
                    </a:p>
                  </a:txBody>
                  <a:tcPr marL="101890" marR="101890" marT="50945" marB="50945"/>
                </a:tc>
                <a:tc>
                  <a:txBody>
                    <a:bodyPr/>
                    <a:lstStyle/>
                    <a:p>
                      <a:r>
                        <a:rPr lang="en-MY" sz="2000" dirty="0"/>
                        <a:t>Busy</a:t>
                      </a:r>
                    </a:p>
                  </a:txBody>
                  <a:tcPr marL="101890" marR="101890" marT="50945" marB="50945"/>
                </a:tc>
                <a:extLst>
                  <a:ext uri="{0D108BD9-81ED-4DB2-BD59-A6C34878D82A}">
                    <a16:rowId xmlns:a16="http://schemas.microsoft.com/office/drawing/2014/main" val="1805262529"/>
                  </a:ext>
                </a:extLst>
              </a:tr>
              <a:tr h="443266">
                <a:tc>
                  <a:txBody>
                    <a:bodyPr/>
                    <a:lstStyle/>
                    <a:p>
                      <a:r>
                        <a:rPr lang="en-MY" sz="2000" dirty="0"/>
                        <a:t>free</a:t>
                      </a:r>
                    </a:p>
                  </a:txBody>
                  <a:tcPr marL="101890" marR="101890" marT="50945" marB="50945"/>
                </a:tc>
                <a:tc>
                  <a:txBody>
                    <a:bodyPr/>
                    <a:lstStyle/>
                    <a:p>
                      <a:r>
                        <a:rPr lang="en-MY" sz="2000" dirty="0"/>
                        <a:t>Free</a:t>
                      </a:r>
                    </a:p>
                  </a:txBody>
                  <a:tcPr marL="101890" marR="101890" marT="50945" marB="50945"/>
                </a:tc>
                <a:extLst>
                  <a:ext uri="{0D108BD9-81ED-4DB2-BD59-A6C34878D82A}">
                    <a16:rowId xmlns:a16="http://schemas.microsoft.com/office/drawing/2014/main" val="2835373392"/>
                  </a:ext>
                </a:extLst>
              </a:tr>
              <a:tr h="748066">
                <a:tc>
                  <a:txBody>
                    <a:bodyPr/>
                    <a:lstStyle/>
                    <a:p>
                      <a:r>
                        <a:rPr lang="en-MY" sz="2000" dirty="0"/>
                        <a:t>busy-unavailable</a:t>
                      </a:r>
                    </a:p>
                  </a:txBody>
                  <a:tcPr marL="101890" marR="101890" marT="50945" marB="50945"/>
                </a:tc>
                <a:tc>
                  <a:txBody>
                    <a:bodyPr/>
                    <a:lstStyle/>
                    <a:p>
                      <a:r>
                        <a:rPr lang="en-MY" sz="2000" dirty="0"/>
                        <a:t>Busy ( Unavailable )</a:t>
                      </a:r>
                    </a:p>
                  </a:txBody>
                  <a:tcPr marL="101890" marR="101890" marT="50945" marB="50945"/>
                </a:tc>
                <a:extLst>
                  <a:ext uri="{0D108BD9-81ED-4DB2-BD59-A6C34878D82A}">
                    <a16:rowId xmlns:a16="http://schemas.microsoft.com/office/drawing/2014/main" val="1547600245"/>
                  </a:ext>
                </a:extLst>
              </a:tr>
              <a:tr h="748066">
                <a:tc>
                  <a:txBody>
                    <a:bodyPr/>
                    <a:lstStyle/>
                    <a:p>
                      <a:r>
                        <a:rPr lang="en-MY" sz="2000" dirty="0"/>
                        <a:t>busy-tentative</a:t>
                      </a:r>
                    </a:p>
                  </a:txBody>
                  <a:tcPr marL="101890" marR="101890" marT="50945" marB="50945"/>
                </a:tc>
                <a:tc>
                  <a:txBody>
                    <a:bodyPr/>
                    <a:lstStyle/>
                    <a:p>
                      <a:r>
                        <a:rPr lang="en-MY" sz="2000" dirty="0"/>
                        <a:t>Busy ( Tentative )</a:t>
                      </a:r>
                    </a:p>
                  </a:txBody>
                  <a:tcPr marL="101890" marR="101890" marT="50945" marB="50945"/>
                </a:tc>
                <a:extLst>
                  <a:ext uri="{0D108BD9-81ED-4DB2-BD59-A6C34878D82A}">
                    <a16:rowId xmlns:a16="http://schemas.microsoft.com/office/drawing/2014/main" val="2133252228"/>
                  </a:ext>
                </a:extLst>
              </a:tr>
              <a:tr h="748066">
                <a:tc>
                  <a:txBody>
                    <a:bodyPr/>
                    <a:lstStyle/>
                    <a:p>
                      <a:r>
                        <a:rPr lang="en-MY" sz="2000" dirty="0"/>
                        <a:t>entered-in-error</a:t>
                      </a:r>
                    </a:p>
                  </a:txBody>
                  <a:tcPr marL="101890" marR="101890" marT="50945" marB="50945"/>
                </a:tc>
                <a:tc>
                  <a:txBody>
                    <a:bodyPr/>
                    <a:lstStyle/>
                    <a:p>
                      <a:r>
                        <a:rPr lang="en-MY" sz="2000" dirty="0"/>
                        <a:t>Entered in error</a:t>
                      </a:r>
                    </a:p>
                  </a:txBody>
                  <a:tcPr marL="101890" marR="101890" marT="50945" marB="50945"/>
                </a:tc>
                <a:extLst>
                  <a:ext uri="{0D108BD9-81ED-4DB2-BD59-A6C34878D82A}">
                    <a16:rowId xmlns:a16="http://schemas.microsoft.com/office/drawing/2014/main" val="4391142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3061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476" t="22058" r="3506" b="5525"/>
          <a:stretch/>
        </p:blipFill>
        <p:spPr>
          <a:xfrm>
            <a:off x="604909" y="773723"/>
            <a:ext cx="11104309" cy="4811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935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3"/>
          <a:srcRect l="4437" t="18429" r="13048" b="9659"/>
          <a:stretch/>
        </p:blipFill>
        <p:spPr>
          <a:xfrm>
            <a:off x="596677" y="903633"/>
            <a:ext cx="10757123" cy="5273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052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217</Words>
  <Application>Microsoft Office PowerPoint</Application>
  <PresentationFormat>寬螢幕</PresentationFormat>
  <Paragraphs>98</Paragraphs>
  <Slides>9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5" baseType="lpstr">
      <vt:lpstr>Arial Unicode MS</vt:lpstr>
      <vt:lpstr>新細明體</vt:lpstr>
      <vt:lpstr>Arial</vt:lpstr>
      <vt:lpstr>Calibri</vt:lpstr>
      <vt:lpstr>Calibri Light</vt:lpstr>
      <vt:lpstr>Office Theme</vt:lpstr>
      <vt:lpstr>SLOT</vt:lpstr>
      <vt:lpstr>PowerPoint 簡報</vt:lpstr>
      <vt:lpstr>service-category</vt:lpstr>
      <vt:lpstr>service-type</vt:lpstr>
      <vt:lpstr>specialty</vt:lpstr>
      <vt:lpstr>appointmentType</vt:lpstr>
      <vt:lpstr>SlotStatus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SLOT</dc:title>
  <dc:creator>Yeoh Chi Ee</dc:creator>
  <cp:lastModifiedBy>Windows 使用者</cp:lastModifiedBy>
  <cp:revision>5</cp:revision>
  <dcterms:created xsi:type="dcterms:W3CDTF">2019-11-19T02:28:05Z</dcterms:created>
  <dcterms:modified xsi:type="dcterms:W3CDTF">2019-11-21T09:32:42Z</dcterms:modified>
</cp:coreProperties>
</file>