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4" r:id="rId3"/>
    <p:sldId id="296" r:id="rId4"/>
    <p:sldId id="298" r:id="rId5"/>
    <p:sldId id="370" r:id="rId6"/>
    <p:sldId id="369" r:id="rId7"/>
    <p:sldId id="299" r:id="rId8"/>
    <p:sldId id="268" r:id="rId9"/>
    <p:sldId id="356" r:id="rId10"/>
    <p:sldId id="367" r:id="rId11"/>
    <p:sldId id="286" r:id="rId12"/>
    <p:sldId id="285" r:id="rId13"/>
    <p:sldId id="287" r:id="rId14"/>
    <p:sldId id="365" r:id="rId15"/>
    <p:sldId id="288" r:id="rId16"/>
    <p:sldId id="366" r:id="rId17"/>
    <p:sldId id="289" r:id="rId18"/>
    <p:sldId id="291" r:id="rId19"/>
    <p:sldId id="294" r:id="rId20"/>
    <p:sldId id="290" r:id="rId21"/>
    <p:sldId id="295" r:id="rId22"/>
    <p:sldId id="293" r:id="rId23"/>
    <p:sldId id="371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3FC5"/>
    <a:srgbClr val="A162D0"/>
    <a:srgbClr val="C08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5" autoAdjust="0"/>
    <p:restoredTop sz="95614" autoAdjust="0"/>
  </p:normalViewPr>
  <p:slideViewPr>
    <p:cSldViewPr snapToGrid="0">
      <p:cViewPr>
        <p:scale>
          <a:sx n="90" d="100"/>
          <a:sy n="90" d="100"/>
        </p:scale>
        <p:origin x="307" y="1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5E8BA5F7-DBAB-4C4B-BE37-F349C02C67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366CB50-A4D7-44CC-9F17-E67BCEDFA7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E2DFB-CB69-4562-8601-51AC8552C38A}" type="datetimeFigureOut">
              <a:rPr lang="zh-TW" altLang="en-US" smtClean="0"/>
              <a:t>2020/2/14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2C5FA4-44DF-447B-B438-CED5AA78C4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D4039B1-37A8-4674-AE58-6AD4831009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28E63-49C8-49A8-9F73-5E77B720AD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447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9466A-1F1E-4DCE-9B50-8E51D2317E92}" type="datetimeFigureOut">
              <a:rPr lang="zh-TW" altLang="en-US" smtClean="0"/>
              <a:t>2020/2/14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EB19F-314E-416F-92BC-003864935F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8142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EB19F-314E-416F-92BC-003864935F9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692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7B7BF2-F42A-4C92-B827-B45409974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962520-5FB5-4B75-8E4B-DCD5396DD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412137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69D09F-B394-4609-B0FD-6C0EB1B7C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7AD3BD0-F31D-4FFF-831D-468A3B6EA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A953CD-546B-41C6-8A41-D8CCE144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A297-3A5E-41CA-9A6D-866FD3F7CFD7}" type="datetime1">
              <a:rPr lang="zh-TW" altLang="en-US" smtClean="0"/>
              <a:t>2020/2/14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C590E3-D3BD-4A5D-9FFB-AE023C53E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54A085-C8F7-4F85-B6BD-9DF1540B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0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15B1518-2987-4889-958D-8CDFFEA48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51DC3A9-564E-4C7B-BB90-12217BCCD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B33A7C-50B5-435B-B083-BC4BC65B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37E4-C6DE-4C44-9C5D-9DA4352FFDFD}" type="datetime1">
              <a:rPr lang="zh-TW" altLang="en-US" smtClean="0"/>
              <a:t>2020/2/14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C51EAE-996E-4F3B-83BD-820BDB00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3545F6-6A69-4CB9-B832-ADE1D27E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832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79BDC-8123-42FB-AFF2-158B848B91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707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A529BD-BFAB-4F29-BAD1-87E87E16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8BAA3E-F448-4301-AE24-7D9E3F585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C91D8F-E9B1-4838-BC1C-DA94A0E9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A1C67B9-9040-45D6-817B-2CCED584AAE8}" type="datetime1">
              <a:rPr lang="zh-TW" altLang="en-US" smtClean="0"/>
              <a:t>2020/2/14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DC417C-B56A-4F04-9098-B3BA27DA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BC7A13-DA26-4733-BFB4-6E2CA89E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EB7BA33-CAA3-4FBE-A3B7-354F67EF95A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998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42F77A-4917-4762-9016-68D4CE9D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D65A85-D198-40AA-AC12-42516C720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255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C30F8-FBAA-40CC-9AD6-02E86ECD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3DA801-3BE9-49D5-B3D7-A061E395D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CEB6A2-340E-4B26-B879-58F35BAAB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BF7DA2-96AE-4D9D-9734-7A5A07D2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C822-4FDF-4DBA-A93B-E58DECA5A58C}" type="datetime1">
              <a:rPr lang="zh-TW" altLang="en-US" smtClean="0"/>
              <a:t>2020/2/14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BC6A6D-F4D7-4A1F-BF02-6C096FD48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650F04-180D-4543-B817-9FD921F8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46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37BC1E-69CF-4FCF-AB72-7BCE806C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9225E8-AEE5-47F0-B92C-DE8EB856E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FFC9261-B4C1-429C-8DAB-E40EC9690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FFCB207-A5B8-4043-9359-8DB2717A5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03A9C35-1F39-4CA8-B4D2-C381B0C41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2459973-C821-433E-BC64-0C6A4C332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5D39-68BC-406B-8E1F-4D82C8C3ABDF}" type="datetime1">
              <a:rPr lang="zh-TW" altLang="en-US" smtClean="0"/>
              <a:t>2020/2/14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48179DE-970E-4DB4-85D4-09ADD1FB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A6298C6-1E92-44F0-932D-58AEE65A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90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C37F79-DD8B-4956-BB14-2C3BFB5B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7C5D9B4-6DF6-4D82-8F26-2B690814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BE4C-2FE6-4FC0-A320-811BEA90F6A4}" type="datetime1">
              <a:rPr lang="zh-TW" altLang="en-US" smtClean="0"/>
              <a:t>2020/2/14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A40F95F-1A22-438A-ABC1-8E945402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1FDC47D-6789-4F31-B9AA-5669EA60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78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5737728-6472-4098-B1F3-4FF12EC6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7463-5332-4BDF-851D-EFF643896F7D}" type="datetime1">
              <a:rPr lang="zh-TW" altLang="en-US" smtClean="0"/>
              <a:t>2020/2/14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E71B5B8-64FB-4937-8BAD-FCF54D12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975B1E-A36A-4B6E-A422-F5AA5C61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89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22747-95E7-4035-9ED7-0F2F0C483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1B582F-7B34-4BAB-99C6-AA9D49BE5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C5F9DE-F0A1-4A2F-89A9-D16FEAAC1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690AA3-D67D-44CF-80C2-0EF00BEB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D2FC-1852-4718-B2AC-66F28DB5F1F8}" type="datetime1">
              <a:rPr lang="zh-TW" altLang="en-US" smtClean="0"/>
              <a:t>2020/2/14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374BEE-8AB9-4149-8090-D2C61E06E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2B770D-5360-4666-A673-EB474E72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24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3A49A4-5B50-4041-978F-76CAA1F5C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00074C8-C561-4273-AD01-71E64C44A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75A0CA-AAA8-43E2-8BBB-7A2CFE367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8D671A-5D5F-47E0-91FD-5D6D5D4C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9A02-46E0-468F-8EA4-830DD53F54BA}" type="datetime1">
              <a:rPr lang="zh-TW" altLang="en-US" smtClean="0"/>
              <a:t>2020/2/14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9D5861-39EA-4829-A7D6-1621D17C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A8FB2B-B38F-49A4-B825-8D18DD98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71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7D9B30-DCD6-4B79-8A99-25BD1EC3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D21A1C-6D09-4995-9DF9-1596CCAE5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48E068-8DA9-4F7B-8CBC-DE550AE4C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4890823-846A-4443-AFCC-6B9C85ADED09}" type="datetime1">
              <a:rPr lang="zh-TW" altLang="en-US" smtClean="0"/>
              <a:t>2020/2/14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EB4D6-A7B3-4744-A7C7-4DB6EED4B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5EE871-D6D4-46D4-B4FC-F4C53C138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66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EB7BA33-CAA3-4FBE-A3B7-354F67EF95A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390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ML%20Form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2kgEznVsDLf7UYa2A" TargetMode="External"/><Relationship Id="rId2" Type="http://schemas.openxmlformats.org/officeDocument/2006/relationships/hyperlink" Target="https://drive.google.com/drive/folders/1zX2RAFr9EoeXazmS3iq_VXx33Wt4udFD?usp=sharing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hir-location-master/locationCreator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s://mos2718.github.io/W1/P2ret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hir-location-master/locationCreator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s://mos2718.github.io/W1/P2ret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hir-location-master/locationCreator.html" TargetMode="External"/><Relationship Id="rId2" Type="http://schemas.openxmlformats.org/officeDocument/2006/relationships/hyperlink" Target="HTML%20Form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mos2718.github.io/W1/P2ret.html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drive.google.com/open?id=0B4-w2KikI4_xWXVROXdBUGFHTkJJUlZrUUkxcW1BWWhSVTV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25D19F-6B10-4456-A40A-D14BB11A5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HTML</a:t>
            </a:r>
            <a:r>
              <a:rPr lang="zh-TW" altLang="en-US" b="1" dirty="0"/>
              <a:t> </a:t>
            </a:r>
            <a:r>
              <a:rPr lang="en-US" altLang="zh-TW" b="1"/>
              <a:t>Form</a:t>
            </a: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69F0995-01EB-4617-8487-C88F27562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陳韻茹</a:t>
            </a:r>
          </a:p>
        </p:txBody>
      </p:sp>
    </p:spTree>
    <p:extLst>
      <p:ext uri="{BB962C8B-B14F-4D97-AF65-F5344CB8AC3E}">
        <p14:creationId xmlns:p14="http://schemas.microsoft.com/office/powerpoint/2010/main" val="2546778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5CCEE23-3509-42E5-8E5D-0794E473D275}"/>
              </a:ext>
            </a:extLst>
          </p:cNvPr>
          <p:cNvSpPr txBox="1">
            <a:spLocks/>
          </p:cNvSpPr>
          <p:nvPr/>
        </p:nvSpPr>
        <p:spPr>
          <a:xfrm>
            <a:off x="838200" y="1304925"/>
            <a:ext cx="6336704" cy="48720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100"/>
              </a:spcBef>
              <a:buClr>
                <a:schemeClr val="accent1"/>
              </a:buClr>
              <a:buSzPct val="65000"/>
              <a:buNone/>
            </a:pPr>
            <a:r>
              <a:rPr lang="zh-TW" altLang="en-US" sz="1000" dirty="0"/>
              <a:t>　　</a:t>
            </a:r>
            <a:r>
              <a:rPr lang="en-US" altLang="zh-TW" sz="1000" dirty="0"/>
              <a:t>&lt;form name="</a:t>
            </a:r>
            <a:r>
              <a:rPr lang="en-US" altLang="zh-TW" sz="1000" dirty="0" err="1"/>
              <a:t>frm</a:t>
            </a:r>
            <a:r>
              <a:rPr lang="en-US" altLang="zh-TW" sz="1000" dirty="0"/>
              <a:t>" method="GET" action="test.aspx"&gt;</a:t>
            </a:r>
          </a:p>
          <a:p>
            <a:pPr>
              <a:lnSpc>
                <a:spcPct val="140000"/>
              </a:lnSpc>
              <a:spcBef>
                <a:spcPts val="100"/>
              </a:spcBef>
              <a:buClr>
                <a:schemeClr val="accent1"/>
              </a:buClr>
              <a:buSzPct val="65000"/>
              <a:buNone/>
            </a:pPr>
            <a:r>
              <a:rPr lang="zh-TW" altLang="en-US" sz="1000" dirty="0"/>
              <a:t>　　　姓名</a:t>
            </a:r>
            <a:r>
              <a:rPr lang="en-US" altLang="zh-TW" sz="1000" dirty="0"/>
              <a:t>:</a:t>
            </a:r>
          </a:p>
          <a:p>
            <a:pPr>
              <a:lnSpc>
                <a:spcPct val="140000"/>
              </a:lnSpc>
              <a:spcBef>
                <a:spcPts val="100"/>
              </a:spcBef>
              <a:buClr>
                <a:schemeClr val="accent1"/>
              </a:buClr>
              <a:buSzPct val="65000"/>
              <a:buNone/>
            </a:pPr>
            <a:r>
              <a:rPr lang="zh-TW" altLang="en-US" sz="1000" dirty="0"/>
              <a:t>　　　</a:t>
            </a:r>
            <a:r>
              <a:rPr lang="en-US" altLang="zh-TW" sz="1000" dirty="0"/>
              <a:t>&lt;input type="text" name="name" size="10"&gt;&lt;</a:t>
            </a:r>
            <a:r>
              <a:rPr lang="en-US" altLang="zh-TW" sz="1000" dirty="0" err="1"/>
              <a:t>br</a:t>
            </a:r>
            <a:r>
              <a:rPr lang="en-US" altLang="zh-TW" sz="1000" dirty="0"/>
              <a:t>&gt;</a:t>
            </a:r>
          </a:p>
          <a:p>
            <a:pPr>
              <a:lnSpc>
                <a:spcPct val="140000"/>
              </a:lnSpc>
              <a:spcBef>
                <a:spcPts val="100"/>
              </a:spcBef>
              <a:buClr>
                <a:schemeClr val="accent1"/>
              </a:buClr>
              <a:buSzPct val="65000"/>
              <a:buNone/>
            </a:pPr>
            <a:r>
              <a:rPr lang="zh-TW" altLang="en-US" sz="1000" dirty="0"/>
              <a:t>　　　職業</a:t>
            </a:r>
            <a:r>
              <a:rPr lang="en-US" altLang="zh-TW" sz="1000" dirty="0"/>
              <a:t>:&lt;select name="work"&gt;</a:t>
            </a:r>
          </a:p>
          <a:p>
            <a:pPr>
              <a:lnSpc>
                <a:spcPct val="140000"/>
              </a:lnSpc>
              <a:spcBef>
                <a:spcPts val="100"/>
              </a:spcBef>
              <a:buClr>
                <a:schemeClr val="accent1"/>
              </a:buClr>
              <a:buSzPct val="65000"/>
              <a:buNone/>
            </a:pPr>
            <a:r>
              <a:rPr lang="zh-TW" altLang="en-US" sz="1000" dirty="0"/>
              <a:t>　　　</a:t>
            </a:r>
            <a:r>
              <a:rPr lang="en-US" altLang="zh-TW" sz="1000" dirty="0"/>
              <a:t>&lt;option value="1" selected&gt;</a:t>
            </a:r>
            <a:r>
              <a:rPr lang="zh-TW" altLang="en-US" sz="1000" dirty="0"/>
              <a:t>學生</a:t>
            </a:r>
          </a:p>
          <a:p>
            <a:pPr>
              <a:lnSpc>
                <a:spcPct val="140000"/>
              </a:lnSpc>
              <a:spcBef>
                <a:spcPts val="100"/>
              </a:spcBef>
              <a:buClr>
                <a:schemeClr val="accent1"/>
              </a:buClr>
              <a:buSzPct val="65000"/>
              <a:buNone/>
            </a:pPr>
            <a:r>
              <a:rPr lang="zh-TW" altLang="en-US" sz="1000" dirty="0"/>
              <a:t>　　　</a:t>
            </a:r>
            <a:r>
              <a:rPr lang="en-US" altLang="zh-TW" sz="1000" dirty="0"/>
              <a:t>&lt;option value="2"&gt;</a:t>
            </a:r>
            <a:r>
              <a:rPr lang="zh-TW" altLang="en-US" sz="1000" dirty="0"/>
              <a:t>老師</a:t>
            </a:r>
          </a:p>
          <a:p>
            <a:pPr>
              <a:lnSpc>
                <a:spcPct val="140000"/>
              </a:lnSpc>
              <a:spcBef>
                <a:spcPts val="100"/>
              </a:spcBef>
              <a:buClr>
                <a:schemeClr val="accent1"/>
              </a:buClr>
              <a:buSzPct val="65000"/>
              <a:buNone/>
            </a:pPr>
            <a:r>
              <a:rPr lang="zh-TW" altLang="en-US" sz="1000" dirty="0"/>
              <a:t>　　　</a:t>
            </a:r>
            <a:r>
              <a:rPr lang="en-US" altLang="zh-TW" sz="1000" dirty="0"/>
              <a:t>&lt;option value="3"&gt;</a:t>
            </a:r>
            <a:r>
              <a:rPr lang="zh-TW" altLang="en-US" sz="1000" dirty="0"/>
              <a:t>其他</a:t>
            </a:r>
          </a:p>
          <a:p>
            <a:pPr>
              <a:lnSpc>
                <a:spcPct val="140000"/>
              </a:lnSpc>
              <a:spcBef>
                <a:spcPts val="100"/>
              </a:spcBef>
              <a:buClr>
                <a:schemeClr val="accent1"/>
              </a:buClr>
              <a:buSzPct val="65000"/>
              <a:buNone/>
            </a:pPr>
            <a:r>
              <a:rPr lang="zh-TW" altLang="en-US" sz="1000" dirty="0"/>
              <a:t>　　　</a:t>
            </a:r>
            <a:r>
              <a:rPr lang="en-US" altLang="zh-TW" sz="1000" dirty="0"/>
              <a:t>&lt;/select&gt;&lt;</a:t>
            </a:r>
            <a:r>
              <a:rPr lang="en-US" altLang="zh-TW" sz="1000" dirty="0" err="1"/>
              <a:t>br</a:t>
            </a:r>
            <a:r>
              <a:rPr lang="en-US" altLang="zh-TW" sz="1000" dirty="0"/>
              <a:t>&gt;</a:t>
            </a:r>
          </a:p>
          <a:p>
            <a:pPr>
              <a:lnSpc>
                <a:spcPct val="140000"/>
              </a:lnSpc>
              <a:spcBef>
                <a:spcPts val="100"/>
              </a:spcBef>
              <a:buClr>
                <a:schemeClr val="accent1"/>
              </a:buClr>
              <a:buSzPct val="65000"/>
              <a:buNone/>
            </a:pPr>
            <a:r>
              <a:rPr lang="zh-TW" altLang="en-US" sz="1000" dirty="0"/>
              <a:t>　　　性別</a:t>
            </a:r>
            <a:r>
              <a:rPr lang="en-US" altLang="zh-TW" sz="1000" dirty="0"/>
              <a:t>:</a:t>
            </a:r>
          </a:p>
          <a:p>
            <a:pPr>
              <a:lnSpc>
                <a:spcPct val="140000"/>
              </a:lnSpc>
              <a:spcBef>
                <a:spcPts val="100"/>
              </a:spcBef>
              <a:buClr>
                <a:schemeClr val="accent1"/>
              </a:buClr>
              <a:buSzPct val="65000"/>
              <a:buNone/>
            </a:pPr>
            <a:r>
              <a:rPr lang="zh-TW" altLang="en-US" sz="1000" dirty="0"/>
              <a:t>　　　</a:t>
            </a:r>
            <a:r>
              <a:rPr lang="en-US" altLang="zh-TW" sz="1000" dirty="0"/>
              <a:t>&lt;input type="radio" name="sex" value="m"&gt;</a:t>
            </a:r>
            <a:r>
              <a:rPr lang="zh-TW" altLang="en-US" sz="1000" dirty="0"/>
              <a:t>男</a:t>
            </a:r>
          </a:p>
          <a:p>
            <a:pPr>
              <a:lnSpc>
                <a:spcPct val="140000"/>
              </a:lnSpc>
              <a:spcBef>
                <a:spcPts val="100"/>
              </a:spcBef>
              <a:buClr>
                <a:schemeClr val="accent1"/>
              </a:buClr>
              <a:buSzPct val="65000"/>
              <a:buNone/>
            </a:pPr>
            <a:r>
              <a:rPr lang="zh-TW" altLang="en-US" sz="1000" dirty="0"/>
              <a:t>　　　</a:t>
            </a:r>
            <a:r>
              <a:rPr lang="en-US" altLang="zh-TW" sz="1000" dirty="0"/>
              <a:t>&lt;input type="radio" name="sex" value="f"&gt;</a:t>
            </a:r>
            <a:r>
              <a:rPr lang="zh-TW" altLang="en-US" sz="1000" dirty="0"/>
              <a:t>女</a:t>
            </a:r>
            <a:r>
              <a:rPr lang="en-US" altLang="zh-TW" sz="1000" dirty="0"/>
              <a:t>&lt;</a:t>
            </a:r>
            <a:r>
              <a:rPr lang="en-US" altLang="zh-TW" sz="1000" dirty="0" err="1"/>
              <a:t>br</a:t>
            </a:r>
            <a:r>
              <a:rPr lang="en-US" altLang="zh-TW" sz="1000" dirty="0"/>
              <a:t>&gt;</a:t>
            </a:r>
          </a:p>
          <a:p>
            <a:pPr>
              <a:lnSpc>
                <a:spcPct val="140000"/>
              </a:lnSpc>
              <a:spcBef>
                <a:spcPts val="100"/>
              </a:spcBef>
              <a:buClr>
                <a:schemeClr val="accent1"/>
              </a:buClr>
              <a:buSzPct val="65000"/>
              <a:buNone/>
            </a:pPr>
            <a:r>
              <a:rPr lang="zh-TW" altLang="en-US" sz="1000" dirty="0"/>
              <a:t>　　　讀書時間</a:t>
            </a:r>
            <a:r>
              <a:rPr lang="en-US" altLang="zh-TW" sz="1000" dirty="0"/>
              <a:t>:</a:t>
            </a:r>
          </a:p>
          <a:p>
            <a:pPr>
              <a:lnSpc>
                <a:spcPct val="140000"/>
              </a:lnSpc>
              <a:spcBef>
                <a:spcPts val="100"/>
              </a:spcBef>
              <a:buClr>
                <a:schemeClr val="accent1"/>
              </a:buClr>
              <a:buSzPct val="65000"/>
              <a:buNone/>
            </a:pPr>
            <a:r>
              <a:rPr lang="zh-TW" altLang="en-US" sz="1000" dirty="0"/>
              <a:t>　　　</a:t>
            </a:r>
            <a:r>
              <a:rPr lang="en-US" altLang="zh-TW" sz="1000" dirty="0"/>
              <a:t>&lt;input type="radio" name="</a:t>
            </a:r>
            <a:r>
              <a:rPr lang="en-US" altLang="zh-TW" sz="1000" dirty="0" err="1"/>
              <a:t>bef</a:t>
            </a:r>
            <a:r>
              <a:rPr lang="en-US" altLang="zh-TW" sz="1000" dirty="0"/>
              <a:t>" value="1"&gt;</a:t>
            </a:r>
            <a:r>
              <a:rPr lang="zh-TW" altLang="en-US" sz="1000" dirty="0"/>
              <a:t>多</a:t>
            </a:r>
          </a:p>
          <a:p>
            <a:pPr>
              <a:lnSpc>
                <a:spcPct val="140000"/>
              </a:lnSpc>
              <a:spcBef>
                <a:spcPts val="100"/>
              </a:spcBef>
              <a:buClr>
                <a:schemeClr val="accent1"/>
              </a:buClr>
              <a:buSzPct val="65000"/>
              <a:buNone/>
            </a:pPr>
            <a:r>
              <a:rPr lang="zh-TW" altLang="en-US" sz="1000" dirty="0"/>
              <a:t>　　　</a:t>
            </a:r>
            <a:r>
              <a:rPr lang="en-US" altLang="zh-TW" sz="1000" dirty="0"/>
              <a:t>&lt;input type="radio" name="</a:t>
            </a:r>
            <a:r>
              <a:rPr lang="en-US" altLang="zh-TW" sz="1000" dirty="0" err="1"/>
              <a:t>bef</a:t>
            </a:r>
            <a:r>
              <a:rPr lang="en-US" altLang="zh-TW" sz="1000" dirty="0"/>
              <a:t>" value="2"&gt;</a:t>
            </a:r>
            <a:r>
              <a:rPr lang="zh-TW" altLang="en-US" sz="1000" dirty="0"/>
              <a:t>普通</a:t>
            </a:r>
          </a:p>
          <a:p>
            <a:pPr>
              <a:lnSpc>
                <a:spcPct val="140000"/>
              </a:lnSpc>
              <a:spcBef>
                <a:spcPts val="100"/>
              </a:spcBef>
              <a:buClr>
                <a:schemeClr val="accent1"/>
              </a:buClr>
              <a:buSzPct val="65000"/>
              <a:buNone/>
            </a:pPr>
            <a:r>
              <a:rPr lang="zh-TW" altLang="en-US" sz="1000" dirty="0"/>
              <a:t>　　　</a:t>
            </a:r>
            <a:r>
              <a:rPr lang="en-US" altLang="zh-TW" sz="1000" dirty="0"/>
              <a:t>&lt;input type="radio" name="</a:t>
            </a:r>
            <a:r>
              <a:rPr lang="en-US" altLang="zh-TW" sz="1000" dirty="0" err="1"/>
              <a:t>bef</a:t>
            </a:r>
            <a:r>
              <a:rPr lang="en-US" altLang="zh-TW" sz="1000" dirty="0"/>
              <a:t>" value="3"&gt;</a:t>
            </a:r>
            <a:r>
              <a:rPr lang="zh-TW" altLang="en-US" sz="1000" dirty="0"/>
              <a:t>少</a:t>
            </a:r>
            <a:r>
              <a:rPr lang="en-US" altLang="zh-TW" sz="1000" dirty="0"/>
              <a:t>&lt;</a:t>
            </a:r>
            <a:r>
              <a:rPr lang="en-US" altLang="zh-TW" sz="1000" dirty="0" err="1"/>
              <a:t>br</a:t>
            </a:r>
            <a:r>
              <a:rPr lang="en-US" altLang="zh-TW" sz="1000" dirty="0"/>
              <a:t>&gt;</a:t>
            </a:r>
          </a:p>
          <a:p>
            <a:pPr>
              <a:lnSpc>
                <a:spcPct val="140000"/>
              </a:lnSpc>
              <a:spcBef>
                <a:spcPts val="100"/>
              </a:spcBef>
              <a:buClr>
                <a:schemeClr val="accent1"/>
              </a:buClr>
              <a:buSzPct val="65000"/>
              <a:buNone/>
            </a:pPr>
            <a:r>
              <a:rPr lang="zh-TW" altLang="en-US" sz="1000" dirty="0"/>
              <a:t>　　　興趣</a:t>
            </a:r>
            <a:r>
              <a:rPr lang="en-US" altLang="zh-TW" sz="1000" dirty="0"/>
              <a:t>:</a:t>
            </a:r>
          </a:p>
          <a:p>
            <a:pPr>
              <a:lnSpc>
                <a:spcPct val="140000"/>
              </a:lnSpc>
              <a:spcBef>
                <a:spcPts val="100"/>
              </a:spcBef>
              <a:buClr>
                <a:schemeClr val="accent1"/>
              </a:buClr>
              <a:buSzPct val="65000"/>
              <a:buNone/>
            </a:pPr>
            <a:r>
              <a:rPr lang="zh-TW" altLang="en-US" sz="1000" dirty="0"/>
              <a:t>　　　</a:t>
            </a:r>
            <a:r>
              <a:rPr lang="en-US" altLang="zh-TW" sz="1000" dirty="0"/>
              <a:t>&lt;input type="checkbox" name="inte1" value="1"&gt;</a:t>
            </a:r>
            <a:r>
              <a:rPr lang="zh-TW" altLang="en-US" sz="1000" dirty="0"/>
              <a:t>打球</a:t>
            </a:r>
          </a:p>
          <a:p>
            <a:pPr>
              <a:lnSpc>
                <a:spcPct val="140000"/>
              </a:lnSpc>
              <a:spcBef>
                <a:spcPts val="100"/>
              </a:spcBef>
              <a:buClr>
                <a:schemeClr val="accent1"/>
              </a:buClr>
              <a:buSzPct val="65000"/>
              <a:buNone/>
            </a:pPr>
            <a:r>
              <a:rPr lang="zh-TW" altLang="en-US" sz="1000" dirty="0"/>
              <a:t>　　　</a:t>
            </a:r>
            <a:r>
              <a:rPr lang="en-US" altLang="zh-TW" sz="1000" dirty="0"/>
              <a:t>&lt;input type="checkbox" name="inte2" value="2"&gt;</a:t>
            </a:r>
            <a:r>
              <a:rPr lang="zh-TW" altLang="en-US" sz="1000" dirty="0"/>
              <a:t>爬山</a:t>
            </a:r>
          </a:p>
          <a:p>
            <a:pPr>
              <a:lnSpc>
                <a:spcPct val="140000"/>
              </a:lnSpc>
              <a:spcBef>
                <a:spcPts val="100"/>
              </a:spcBef>
              <a:buClr>
                <a:schemeClr val="accent1"/>
              </a:buClr>
              <a:buSzPct val="65000"/>
              <a:buNone/>
            </a:pPr>
            <a:r>
              <a:rPr lang="zh-TW" altLang="en-US" sz="1000" dirty="0"/>
              <a:t>　　　</a:t>
            </a:r>
            <a:r>
              <a:rPr lang="en-US" altLang="zh-TW" sz="1000" dirty="0"/>
              <a:t>&lt;input type="checkbox" name="inte3" value="3"&gt;</a:t>
            </a:r>
            <a:r>
              <a:rPr lang="zh-TW" altLang="en-US" sz="1000" dirty="0"/>
              <a:t>電腦</a:t>
            </a:r>
            <a:r>
              <a:rPr lang="en-US" altLang="zh-TW" sz="1000" dirty="0"/>
              <a:t>&lt;</a:t>
            </a:r>
            <a:r>
              <a:rPr lang="en-US" altLang="zh-TW" sz="1000" dirty="0" err="1"/>
              <a:t>br</a:t>
            </a:r>
            <a:r>
              <a:rPr lang="en-US" altLang="zh-TW" sz="1000" dirty="0"/>
              <a:t>&gt;</a:t>
            </a:r>
          </a:p>
          <a:p>
            <a:pPr>
              <a:lnSpc>
                <a:spcPct val="140000"/>
              </a:lnSpc>
              <a:spcBef>
                <a:spcPts val="100"/>
              </a:spcBef>
              <a:buClr>
                <a:schemeClr val="accent1"/>
              </a:buClr>
              <a:buSzPct val="65000"/>
              <a:buNone/>
            </a:pPr>
            <a:r>
              <a:rPr lang="zh-TW" altLang="en-US" sz="1000" dirty="0"/>
              <a:t>　　　其他</a:t>
            </a:r>
            <a:r>
              <a:rPr lang="en-US" altLang="zh-TW" sz="1000" dirty="0"/>
              <a:t>:</a:t>
            </a:r>
          </a:p>
          <a:p>
            <a:pPr>
              <a:lnSpc>
                <a:spcPct val="140000"/>
              </a:lnSpc>
              <a:spcBef>
                <a:spcPts val="100"/>
              </a:spcBef>
              <a:buClr>
                <a:schemeClr val="accent1"/>
              </a:buClr>
              <a:buSzPct val="65000"/>
              <a:buNone/>
            </a:pPr>
            <a:r>
              <a:rPr lang="zh-TW" altLang="en-US" sz="1000" dirty="0"/>
              <a:t>　　　</a:t>
            </a:r>
            <a:r>
              <a:rPr lang="en-US" altLang="zh-TW" sz="1000" dirty="0"/>
              <a:t>&lt;</a:t>
            </a:r>
            <a:r>
              <a:rPr lang="en-US" altLang="zh-TW" sz="1000" dirty="0" err="1"/>
              <a:t>br</a:t>
            </a:r>
            <a:r>
              <a:rPr lang="en-US" altLang="zh-TW" sz="1000" dirty="0"/>
              <a:t>&gt;</a:t>
            </a:r>
          </a:p>
          <a:p>
            <a:pPr>
              <a:lnSpc>
                <a:spcPct val="140000"/>
              </a:lnSpc>
              <a:spcBef>
                <a:spcPts val="100"/>
              </a:spcBef>
              <a:buClr>
                <a:schemeClr val="accent1"/>
              </a:buClr>
              <a:buSzPct val="65000"/>
              <a:buNone/>
            </a:pPr>
            <a:r>
              <a:rPr lang="zh-TW" altLang="en-US" sz="1000" dirty="0"/>
              <a:t>　　　</a:t>
            </a:r>
            <a:r>
              <a:rPr lang="en-US" altLang="zh-TW" sz="1000" dirty="0"/>
              <a:t>&lt;</a:t>
            </a:r>
            <a:r>
              <a:rPr lang="en-US" altLang="zh-TW" sz="1000" dirty="0" err="1"/>
              <a:t>textarea</a:t>
            </a:r>
            <a:r>
              <a:rPr lang="en-US" altLang="zh-TW" sz="1000" dirty="0"/>
              <a:t> name="suggest"&gt;&lt;/</a:t>
            </a:r>
            <a:r>
              <a:rPr lang="en-US" altLang="zh-TW" sz="1000" dirty="0" err="1"/>
              <a:t>textarea</a:t>
            </a:r>
            <a:r>
              <a:rPr lang="en-US" altLang="zh-TW" sz="1000" dirty="0"/>
              <a:t>&gt;&lt;</a:t>
            </a:r>
            <a:r>
              <a:rPr lang="en-US" altLang="zh-TW" sz="1000" dirty="0" err="1"/>
              <a:t>br</a:t>
            </a:r>
            <a:r>
              <a:rPr lang="en-US" altLang="zh-TW" sz="1000" dirty="0"/>
              <a:t>&gt;</a:t>
            </a:r>
          </a:p>
          <a:p>
            <a:pPr>
              <a:lnSpc>
                <a:spcPct val="140000"/>
              </a:lnSpc>
              <a:spcBef>
                <a:spcPts val="100"/>
              </a:spcBef>
              <a:buClr>
                <a:schemeClr val="accent1"/>
              </a:buClr>
              <a:buSzPct val="65000"/>
              <a:buNone/>
            </a:pPr>
            <a:r>
              <a:rPr lang="zh-TW" altLang="en-US" sz="1000" dirty="0"/>
              <a:t>　　　</a:t>
            </a:r>
            <a:r>
              <a:rPr lang="en-US" altLang="zh-TW" sz="1000" dirty="0"/>
              <a:t>&lt;input type="reset" value="</a:t>
            </a:r>
            <a:r>
              <a:rPr lang="zh-TW" altLang="en-US" sz="1000" dirty="0"/>
              <a:t>清除</a:t>
            </a:r>
            <a:r>
              <a:rPr lang="en-US" altLang="zh-TW" sz="1000" dirty="0"/>
              <a:t>"&gt;</a:t>
            </a:r>
          </a:p>
          <a:p>
            <a:pPr>
              <a:lnSpc>
                <a:spcPct val="140000"/>
              </a:lnSpc>
              <a:spcBef>
                <a:spcPts val="100"/>
              </a:spcBef>
              <a:buClr>
                <a:schemeClr val="accent1"/>
              </a:buClr>
              <a:buSzPct val="65000"/>
              <a:buNone/>
            </a:pPr>
            <a:r>
              <a:rPr lang="zh-TW" altLang="en-US" sz="1000" dirty="0"/>
              <a:t>　　　</a:t>
            </a:r>
            <a:r>
              <a:rPr lang="en-US" altLang="zh-TW" sz="1000" dirty="0"/>
              <a:t>&lt;input type="submit" value="Login"&gt;</a:t>
            </a:r>
          </a:p>
          <a:p>
            <a:pPr>
              <a:lnSpc>
                <a:spcPct val="140000"/>
              </a:lnSpc>
              <a:spcBef>
                <a:spcPts val="100"/>
              </a:spcBef>
              <a:buClr>
                <a:schemeClr val="accent1"/>
              </a:buClr>
              <a:buSzPct val="65000"/>
              <a:buNone/>
            </a:pPr>
            <a:r>
              <a:rPr lang="zh-TW" altLang="en-US" sz="1000" dirty="0"/>
              <a:t>　　</a:t>
            </a:r>
            <a:r>
              <a:rPr lang="en-US" altLang="zh-TW" sz="1000" dirty="0"/>
              <a:t>&lt;/form&gt;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4618856" cy="1139825"/>
          </a:xfrm>
        </p:spPr>
        <p:txBody>
          <a:bodyPr/>
          <a:lstStyle/>
          <a:p>
            <a:pPr algn="ctr"/>
            <a:r>
              <a:rPr lang="en-US" altLang="zh-TW" sz="3900" dirty="0"/>
              <a:t>Example2.html</a:t>
            </a:r>
            <a:endParaRPr lang="zh-TW" altLang="en-US" sz="39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78E5816-7DD5-41B9-BD2F-0D5F62326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874" y="1304922"/>
            <a:ext cx="3318400" cy="36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7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標題 1">
            <a:extLst>
              <a:ext uri="{FF2B5EF4-FFF2-40B4-BE49-F238E27FC236}">
                <a16:creationId xmlns:a16="http://schemas.microsoft.com/office/drawing/2014/main" id="{61991274-7E31-4609-AD82-7149D158707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3600" dirty="0"/>
              <a:t>做出一張表單</a:t>
            </a:r>
          </a:p>
        </p:txBody>
      </p:sp>
      <p:sp>
        <p:nvSpPr>
          <p:cNvPr id="91" name="內容版面配置區 2">
            <a:extLst>
              <a:ext uri="{FF2B5EF4-FFF2-40B4-BE49-F238E27FC236}">
                <a16:creationId xmlns:a16="http://schemas.microsoft.com/office/drawing/2014/main" id="{BB7D2E5A-652F-4639-B3DB-1CB3650BAF80}"/>
              </a:ext>
            </a:extLst>
          </p:cNvPr>
          <p:cNvSpPr txBox="1">
            <a:spLocks/>
          </p:cNvSpPr>
          <p:nvPr/>
        </p:nvSpPr>
        <p:spPr>
          <a:xfrm>
            <a:off x="3439392" y="1781348"/>
            <a:ext cx="8083835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000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464B59EF-D1B9-49A0-B445-CAC97AC8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34" name="內容版面配置區 2">
            <a:extLst>
              <a:ext uri="{FF2B5EF4-FFF2-40B4-BE49-F238E27FC236}">
                <a16:creationId xmlns:a16="http://schemas.microsoft.com/office/drawing/2014/main" id="{977F1F27-19C8-47CC-8D99-BDA8B685891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表單有些甚麼呢？</a:t>
            </a:r>
            <a:endParaRPr lang="en-US" altLang="zh-TW" sz="2000" dirty="0"/>
          </a:p>
          <a:p>
            <a:pPr marL="2286000" lvl="4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/>
              <a:t>填寫的項目名稱（姓名、電話、性別</a:t>
            </a:r>
            <a:r>
              <a:rPr lang="en-US" altLang="zh-TW" sz="2000" dirty="0"/>
              <a:t>…</a:t>
            </a:r>
            <a:r>
              <a:rPr lang="zh-TW" altLang="en-US" sz="2000" dirty="0"/>
              <a:t>）</a:t>
            </a:r>
            <a:endParaRPr lang="en-US" altLang="zh-TW" sz="2000" dirty="0"/>
          </a:p>
          <a:p>
            <a:pPr marL="2286000" lvl="4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/>
              <a:t>填寫的欄位</a:t>
            </a:r>
            <a:endParaRPr lang="en-US" altLang="zh-TW" sz="2000" dirty="0"/>
          </a:p>
          <a:p>
            <a:pPr marL="2743200" lvl="5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防呆針對不同類型的問題，提供不同的輸入方式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743200" lvl="5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最好可以檢查是不是符合規則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0" lvl="4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/>
              <a:t>寫好的資料可以利用（呈現在畫面、傳送、紀錄</a:t>
            </a:r>
            <a:r>
              <a:rPr lang="en-US" altLang="zh-TW" sz="2000" dirty="0"/>
              <a:t>…</a:t>
            </a:r>
            <a:r>
              <a:rPr lang="zh-TW" altLang="en-US" sz="2000" dirty="0"/>
              <a:t>）</a:t>
            </a:r>
            <a:endParaRPr lang="en-US" altLang="zh-TW" sz="2000" dirty="0"/>
          </a:p>
        </p:txBody>
      </p:sp>
      <p:sp>
        <p:nvSpPr>
          <p:cNvPr id="2" name="右中括弧 1">
            <a:extLst>
              <a:ext uri="{FF2B5EF4-FFF2-40B4-BE49-F238E27FC236}">
                <a16:creationId xmlns:a16="http://schemas.microsoft.com/office/drawing/2014/main" id="{19319816-9775-44F8-B69A-EAE321B04F12}"/>
              </a:ext>
            </a:extLst>
          </p:cNvPr>
          <p:cNvSpPr/>
          <p:nvPr/>
        </p:nvSpPr>
        <p:spPr>
          <a:xfrm flipH="1">
            <a:off x="2112886" y="2543731"/>
            <a:ext cx="327012" cy="1864311"/>
          </a:xfrm>
          <a:prstGeom prst="rightBracket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右中括弧 6">
            <a:extLst>
              <a:ext uri="{FF2B5EF4-FFF2-40B4-BE49-F238E27FC236}">
                <a16:creationId xmlns:a16="http://schemas.microsoft.com/office/drawing/2014/main" id="{B7AB35BE-424D-462D-9A16-1A775BF6D25F}"/>
              </a:ext>
            </a:extLst>
          </p:cNvPr>
          <p:cNvSpPr/>
          <p:nvPr/>
        </p:nvSpPr>
        <p:spPr>
          <a:xfrm flipH="1">
            <a:off x="2112885" y="4452319"/>
            <a:ext cx="327013" cy="426128"/>
          </a:xfrm>
          <a:prstGeom prst="rightBracket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4EBA02B-8C37-453A-9A9D-D9B2F944DE7D}"/>
              </a:ext>
            </a:extLst>
          </p:cNvPr>
          <p:cNvSpPr txBox="1"/>
          <p:nvPr/>
        </p:nvSpPr>
        <p:spPr>
          <a:xfrm>
            <a:off x="1044413" y="3245053"/>
            <a:ext cx="95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0B2471-67DC-4F46-8F79-6360AD9821CD}"/>
              </a:ext>
            </a:extLst>
          </p:cNvPr>
          <p:cNvSpPr txBox="1"/>
          <p:nvPr/>
        </p:nvSpPr>
        <p:spPr>
          <a:xfrm>
            <a:off x="1044412" y="4464778"/>
            <a:ext cx="95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</a:p>
        </p:txBody>
      </p:sp>
    </p:spTree>
    <p:extLst>
      <p:ext uri="{BB962C8B-B14F-4D97-AF65-F5344CB8AC3E}">
        <p14:creationId xmlns:p14="http://schemas.microsoft.com/office/powerpoint/2010/main" val="132611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2" grpId="0" animBg="1"/>
      <p:bldP spid="7" grpId="0" animBg="1"/>
      <p:bldP spid="3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標題 1">
            <a:extLst>
              <a:ext uri="{FF2B5EF4-FFF2-40B4-BE49-F238E27FC236}">
                <a16:creationId xmlns:a16="http://schemas.microsoft.com/office/drawing/2014/main" id="{61991274-7E31-4609-AD82-7149D158707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3600" dirty="0"/>
              <a:t>前情提要</a:t>
            </a:r>
            <a:r>
              <a:rPr lang="en-US" altLang="zh-TW" sz="2800" dirty="0"/>
              <a:t>(HTML)</a:t>
            </a:r>
            <a:endParaRPr lang="zh-TW" altLang="en-US" sz="36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E3755E47-488C-4896-B740-82A2460BB122}"/>
              </a:ext>
            </a:extLst>
          </p:cNvPr>
          <p:cNvGrpSpPr>
            <a:grpSpLocks noChangeAspect="1"/>
          </p:cNvGrpSpPr>
          <p:nvPr/>
        </p:nvGrpSpPr>
        <p:grpSpPr>
          <a:xfrm>
            <a:off x="10051375" y="4219152"/>
            <a:ext cx="1185760" cy="2278839"/>
            <a:chOff x="7308510" y="1392443"/>
            <a:chExt cx="2590800" cy="4979100"/>
          </a:xfrm>
        </p:grpSpPr>
        <p:sp>
          <p:nvSpPr>
            <p:cNvPr id="62" name="梯形 61">
              <a:extLst>
                <a:ext uri="{FF2B5EF4-FFF2-40B4-BE49-F238E27FC236}">
                  <a16:creationId xmlns:a16="http://schemas.microsoft.com/office/drawing/2014/main" id="{79502CA7-7029-403F-95C3-A7C90FC981B8}"/>
                </a:ext>
              </a:extLst>
            </p:cNvPr>
            <p:cNvSpPr/>
            <p:nvPr/>
          </p:nvSpPr>
          <p:spPr>
            <a:xfrm rot="10800000">
              <a:off x="7416087" y="2409143"/>
              <a:ext cx="2375647" cy="3962400"/>
            </a:xfrm>
            <a:prstGeom prst="trapezoid">
              <a:avLst>
                <a:gd name="adj" fmla="val 11038"/>
              </a:avLst>
            </a:prstGeom>
            <a:solidFill>
              <a:srgbClr val="C0885E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872C015C-A340-414C-A068-A0E2FC420E8F}"/>
                </a:ext>
              </a:extLst>
            </p:cNvPr>
            <p:cNvSpPr/>
            <p:nvPr/>
          </p:nvSpPr>
          <p:spPr>
            <a:xfrm rot="21331320">
              <a:off x="8449695" y="1392443"/>
              <a:ext cx="376518" cy="4625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id="{B97ACA71-A17C-4C62-89F0-9623700DF116}"/>
                </a:ext>
              </a:extLst>
            </p:cNvPr>
            <p:cNvSpPr/>
            <p:nvPr/>
          </p:nvSpPr>
          <p:spPr>
            <a:xfrm>
              <a:off x="7308510" y="2166957"/>
              <a:ext cx="2590800" cy="3079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1D773C68-F348-4444-A3BE-07AF5EBB9FAB}"/>
                </a:ext>
              </a:extLst>
            </p:cNvPr>
            <p:cNvSpPr/>
            <p:nvPr/>
          </p:nvSpPr>
          <p:spPr>
            <a:xfrm>
              <a:off x="9150940" y="5957813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B4C08AD7-DD0B-46D3-B455-06E4735E3449}"/>
                </a:ext>
              </a:extLst>
            </p:cNvPr>
            <p:cNvSpPr/>
            <p:nvPr/>
          </p:nvSpPr>
          <p:spPr>
            <a:xfrm>
              <a:off x="8777311" y="5794918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C532D825-D098-4F52-82B0-982EF7B2BF1E}"/>
                </a:ext>
              </a:extLst>
            </p:cNvPr>
            <p:cNvSpPr/>
            <p:nvPr/>
          </p:nvSpPr>
          <p:spPr>
            <a:xfrm>
              <a:off x="9137311" y="5542379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BFA4A3C0-59F8-448A-A4EC-805A83E5F352}"/>
                </a:ext>
              </a:extLst>
            </p:cNvPr>
            <p:cNvSpPr/>
            <p:nvPr/>
          </p:nvSpPr>
          <p:spPr>
            <a:xfrm>
              <a:off x="8684406" y="5242989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D0281A7F-DAEC-4A57-A2E8-C7CE50666D8C}"/>
                </a:ext>
              </a:extLst>
            </p:cNvPr>
            <p:cNvSpPr/>
            <p:nvPr/>
          </p:nvSpPr>
          <p:spPr>
            <a:xfrm>
              <a:off x="8191934" y="5562416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4813636F-BFDB-4F77-8C5B-E88B12A8C9CF}"/>
                </a:ext>
              </a:extLst>
            </p:cNvPr>
            <p:cNvSpPr/>
            <p:nvPr/>
          </p:nvSpPr>
          <p:spPr>
            <a:xfrm>
              <a:off x="8380899" y="5922813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433C041E-44B9-4AA1-ACFD-BC413A0E9FC7}"/>
                </a:ext>
              </a:extLst>
            </p:cNvPr>
            <p:cNvSpPr/>
            <p:nvPr/>
          </p:nvSpPr>
          <p:spPr>
            <a:xfrm>
              <a:off x="7666841" y="5580707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F46ECDC3-0519-47A7-9B2B-701211DF0F33}"/>
                </a:ext>
              </a:extLst>
            </p:cNvPr>
            <p:cNvSpPr/>
            <p:nvPr/>
          </p:nvSpPr>
          <p:spPr>
            <a:xfrm>
              <a:off x="7939746" y="5941501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581C4D87-5481-4DA2-8AD6-3BD48DD0DE73}"/>
                </a:ext>
              </a:extLst>
            </p:cNvPr>
            <p:cNvSpPr/>
            <p:nvPr/>
          </p:nvSpPr>
          <p:spPr>
            <a:xfrm>
              <a:off x="8896852" y="4753449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CBC79DEF-1518-46DB-9B5E-66B39F2AE842}"/>
                </a:ext>
              </a:extLst>
            </p:cNvPr>
            <p:cNvSpPr/>
            <p:nvPr/>
          </p:nvSpPr>
          <p:spPr>
            <a:xfrm>
              <a:off x="9169757" y="5114243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4E500B47-EF97-4FA3-9A33-6F5D33701162}"/>
                </a:ext>
              </a:extLst>
            </p:cNvPr>
            <p:cNvSpPr/>
            <p:nvPr/>
          </p:nvSpPr>
          <p:spPr>
            <a:xfrm>
              <a:off x="8206164" y="5089263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2FCF773C-6454-43A9-8579-D81B2B3E8A8D}"/>
                </a:ext>
              </a:extLst>
            </p:cNvPr>
            <p:cNvSpPr/>
            <p:nvPr/>
          </p:nvSpPr>
          <p:spPr>
            <a:xfrm>
              <a:off x="7709712" y="5028623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1" name="內容版面配置區 2">
            <a:extLst>
              <a:ext uri="{FF2B5EF4-FFF2-40B4-BE49-F238E27FC236}">
                <a16:creationId xmlns:a16="http://schemas.microsoft.com/office/drawing/2014/main" id="{BB7D2E5A-652F-4639-B3DB-1CB3650BAF80}"/>
              </a:ext>
            </a:extLst>
          </p:cNvPr>
          <p:cNvSpPr txBox="1">
            <a:spLocks/>
          </p:cNvSpPr>
          <p:nvPr/>
        </p:nvSpPr>
        <p:spPr>
          <a:xfrm>
            <a:off x="3439392" y="1781348"/>
            <a:ext cx="8083835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/>
              <a:t>做一個</a:t>
            </a:r>
            <a:r>
              <a:rPr lang="en-US" altLang="zh-TW" sz="2000" dirty="0"/>
              <a:t>HTML</a:t>
            </a:r>
            <a:r>
              <a:rPr lang="zh-TW" altLang="en-US" sz="2000" dirty="0"/>
              <a:t>文件</a:t>
            </a:r>
            <a:endParaRPr lang="en-US" altLang="zh-TW" sz="2000" dirty="0"/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2000" dirty="0"/>
              <a:t>HTML5</a:t>
            </a:r>
            <a:r>
              <a:rPr lang="zh-TW" altLang="en-US" sz="2000" dirty="0"/>
              <a:t>聲明</a:t>
            </a:r>
            <a:r>
              <a:rPr lang="en-US" altLang="zh-TW" sz="2000" dirty="0"/>
              <a:t>&lt;!DOCTYPE&gt;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zh-TW" altLang="en-US" sz="2000" dirty="0"/>
              <a:t>先寫</a:t>
            </a:r>
            <a:r>
              <a:rPr lang="en-US" altLang="zh-TW" sz="2000" dirty="0"/>
              <a:t>&lt;html&gt;&lt;/html&gt;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zh-TW" altLang="en-US" sz="2000" dirty="0"/>
              <a:t>主體是</a:t>
            </a:r>
            <a:r>
              <a:rPr lang="en-US" altLang="zh-TW" sz="2000" dirty="0"/>
              <a:t>&lt;body&gt;&lt;/body&gt;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2000" dirty="0"/>
              <a:t>Meta Data</a:t>
            </a:r>
            <a:r>
              <a:rPr lang="zh-TW" altLang="en-US" sz="2000" dirty="0"/>
              <a:t>放</a:t>
            </a:r>
            <a:r>
              <a:rPr lang="en-US" altLang="zh-TW" sz="2000" dirty="0"/>
              <a:t>&lt;head&gt;&lt;/head&gt;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2000" dirty="0"/>
              <a:t>&lt;p align</a:t>
            </a:r>
            <a:r>
              <a:rPr lang="en-US" altLang="zh-TW" sz="2000"/>
              <a:t>="center"&gt;&lt;/</a:t>
            </a:r>
            <a:r>
              <a:rPr lang="en-US" altLang="zh-TW" sz="2000" dirty="0"/>
              <a:t>p&gt;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464B59EF-D1B9-49A0-B445-CAC97AC8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12</a:t>
            </a:fld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3EAE866E-E4C1-4418-9FD2-6543D39A3AF0}"/>
              </a:ext>
            </a:extLst>
          </p:cNvPr>
          <p:cNvGrpSpPr/>
          <p:nvPr/>
        </p:nvGrpSpPr>
        <p:grpSpPr>
          <a:xfrm>
            <a:off x="1247437" y="1787049"/>
            <a:ext cx="1292400" cy="4705826"/>
            <a:chOff x="1020494" y="1613648"/>
            <a:chExt cx="1292400" cy="4705826"/>
          </a:xfrm>
        </p:grpSpPr>
        <p:sp>
          <p:nvSpPr>
            <p:cNvPr id="22" name="矩形: 圓角化同側角落 21">
              <a:extLst>
                <a:ext uri="{FF2B5EF4-FFF2-40B4-BE49-F238E27FC236}">
                  <a16:creationId xmlns:a16="http://schemas.microsoft.com/office/drawing/2014/main" id="{D050E077-68F8-4324-BC8F-13D478762BF7}"/>
                </a:ext>
              </a:extLst>
            </p:cNvPr>
            <p:cNvSpPr/>
            <p:nvPr/>
          </p:nvSpPr>
          <p:spPr>
            <a:xfrm rot="5400000">
              <a:off x="1486694" y="1147448"/>
              <a:ext cx="360000" cy="1292400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&lt;html&gt;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矩形: 圓角化同側角落 22">
              <a:extLst>
                <a:ext uri="{FF2B5EF4-FFF2-40B4-BE49-F238E27FC236}">
                  <a16:creationId xmlns:a16="http://schemas.microsoft.com/office/drawing/2014/main" id="{09F9F25E-857F-49CC-AE3D-BC7543D7B83E}"/>
                </a:ext>
              </a:extLst>
            </p:cNvPr>
            <p:cNvSpPr/>
            <p:nvPr/>
          </p:nvSpPr>
          <p:spPr>
            <a:xfrm rot="5400000">
              <a:off x="1486694" y="5493274"/>
              <a:ext cx="360000" cy="1292400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&lt;/html&gt;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8CC916F3-DF8F-4CED-94EB-8D14F1253068}"/>
                </a:ext>
              </a:extLst>
            </p:cNvPr>
            <p:cNvCxnSpPr>
              <a:cxnSpLocks/>
              <a:stCxn id="22" idx="1"/>
              <a:endCxn id="23" idx="1"/>
            </p:cNvCxnSpPr>
            <p:nvPr/>
          </p:nvCxnSpPr>
          <p:spPr>
            <a:xfrm>
              <a:off x="1020494" y="1793648"/>
              <a:ext cx="0" cy="434582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1B4102B7-97A3-470C-ACDE-21819CB15EEC}"/>
              </a:ext>
            </a:extLst>
          </p:cNvPr>
          <p:cNvGrpSpPr/>
          <p:nvPr/>
        </p:nvGrpSpPr>
        <p:grpSpPr>
          <a:xfrm>
            <a:off x="1397591" y="2317650"/>
            <a:ext cx="1292400" cy="1063244"/>
            <a:chOff x="706721" y="2880816"/>
            <a:chExt cx="1292400" cy="1063244"/>
          </a:xfrm>
          <a:solidFill>
            <a:schemeClr val="accent6"/>
          </a:solidFill>
        </p:grpSpPr>
        <p:sp>
          <p:nvSpPr>
            <p:cNvPr id="26" name="矩形: 圓角化同側角落 25">
              <a:extLst>
                <a:ext uri="{FF2B5EF4-FFF2-40B4-BE49-F238E27FC236}">
                  <a16:creationId xmlns:a16="http://schemas.microsoft.com/office/drawing/2014/main" id="{F52108E5-B4CC-4CA7-A333-DF211062487D}"/>
                </a:ext>
              </a:extLst>
            </p:cNvPr>
            <p:cNvSpPr/>
            <p:nvPr/>
          </p:nvSpPr>
          <p:spPr>
            <a:xfrm rot="5400000">
              <a:off x="1172921" y="2414616"/>
              <a:ext cx="360000" cy="12924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&lt;head&gt;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7" name="矩形: 圓角化同側角落 26">
              <a:extLst>
                <a:ext uri="{FF2B5EF4-FFF2-40B4-BE49-F238E27FC236}">
                  <a16:creationId xmlns:a16="http://schemas.microsoft.com/office/drawing/2014/main" id="{3500EFB0-C028-47E8-A4E2-3D4A25EC19BB}"/>
                </a:ext>
              </a:extLst>
            </p:cNvPr>
            <p:cNvSpPr/>
            <p:nvPr/>
          </p:nvSpPr>
          <p:spPr>
            <a:xfrm rot="5400000">
              <a:off x="1172921" y="3117860"/>
              <a:ext cx="360000" cy="12924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&lt;/head&gt;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56C7ADEC-4F79-43D5-B6A7-58894E686F2C}"/>
                </a:ext>
              </a:extLst>
            </p:cNvPr>
            <p:cNvCxnSpPr>
              <a:cxnSpLocks/>
              <a:stCxn id="26" idx="1"/>
              <a:endCxn id="27" idx="1"/>
            </p:cNvCxnSpPr>
            <p:nvPr/>
          </p:nvCxnSpPr>
          <p:spPr>
            <a:xfrm>
              <a:off x="706721" y="3060816"/>
              <a:ext cx="0" cy="70324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A8C13393-7A18-4B35-B98C-9BF073F32585}"/>
              </a:ext>
            </a:extLst>
          </p:cNvPr>
          <p:cNvGrpSpPr/>
          <p:nvPr/>
        </p:nvGrpSpPr>
        <p:grpSpPr>
          <a:xfrm>
            <a:off x="1397591" y="3380277"/>
            <a:ext cx="1292401" cy="2562840"/>
            <a:chOff x="-3338597" y="2131309"/>
            <a:chExt cx="1292401" cy="2562840"/>
          </a:xfrm>
          <a:solidFill>
            <a:schemeClr val="accent4">
              <a:lumMod val="75000"/>
            </a:schemeClr>
          </a:solidFill>
        </p:grpSpPr>
        <p:sp>
          <p:nvSpPr>
            <p:cNvPr id="30" name="矩形: 圓角化同側角落 29">
              <a:extLst>
                <a:ext uri="{FF2B5EF4-FFF2-40B4-BE49-F238E27FC236}">
                  <a16:creationId xmlns:a16="http://schemas.microsoft.com/office/drawing/2014/main" id="{49FD702E-E143-410E-84E5-477B04A89742}"/>
                </a:ext>
              </a:extLst>
            </p:cNvPr>
            <p:cNvSpPr/>
            <p:nvPr/>
          </p:nvSpPr>
          <p:spPr>
            <a:xfrm rot="5400000">
              <a:off x="-2872397" y="1665109"/>
              <a:ext cx="360000" cy="1292400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&lt;body&gt;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矩形: 圓角化同側角落 30">
              <a:extLst>
                <a:ext uri="{FF2B5EF4-FFF2-40B4-BE49-F238E27FC236}">
                  <a16:creationId xmlns:a16="http://schemas.microsoft.com/office/drawing/2014/main" id="{8B2C6C3E-A07A-4509-88A9-B629065F9FA0}"/>
                </a:ext>
              </a:extLst>
            </p:cNvPr>
            <p:cNvSpPr/>
            <p:nvPr/>
          </p:nvSpPr>
          <p:spPr>
            <a:xfrm rot="5400000">
              <a:off x="-2872396" y="3867949"/>
              <a:ext cx="360000" cy="1292400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&lt;/body&gt;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30B3A6B9-BE5C-406F-90E9-D88FC083467A}"/>
                </a:ext>
              </a:extLst>
            </p:cNvPr>
            <p:cNvCxnSpPr>
              <a:cxnSpLocks/>
              <a:stCxn id="30" idx="1"/>
              <a:endCxn id="31" idx="1"/>
            </p:cNvCxnSpPr>
            <p:nvPr/>
          </p:nvCxnSpPr>
          <p:spPr>
            <a:xfrm>
              <a:off x="-3338597" y="2311309"/>
              <a:ext cx="1" cy="2202840"/>
            </a:xfrm>
            <a:prstGeom prst="lin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3" name="矩形: 圓角化同側角落 32">
            <a:extLst>
              <a:ext uri="{FF2B5EF4-FFF2-40B4-BE49-F238E27FC236}">
                <a16:creationId xmlns:a16="http://schemas.microsoft.com/office/drawing/2014/main" id="{83BC21B3-38EC-40F9-A491-3E1EC52F9D3A}"/>
              </a:ext>
            </a:extLst>
          </p:cNvPr>
          <p:cNvSpPr/>
          <p:nvPr/>
        </p:nvSpPr>
        <p:spPr>
          <a:xfrm rot="5400000">
            <a:off x="1751155" y="904411"/>
            <a:ext cx="314854" cy="1290922"/>
          </a:xfrm>
          <a:prstGeom prst="round2SameRect">
            <a:avLst>
              <a:gd name="adj1" fmla="val 25209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&lt;!DOCTYPE&gt;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內容版面配置區 2">
            <a:extLst>
              <a:ext uri="{FF2B5EF4-FFF2-40B4-BE49-F238E27FC236}">
                <a16:creationId xmlns:a16="http://schemas.microsoft.com/office/drawing/2014/main" id="{6B593FBA-D47A-4AAA-A895-CA1F55EB01BA}"/>
              </a:ext>
            </a:extLst>
          </p:cNvPr>
          <p:cNvSpPr txBox="1">
            <a:spLocks/>
          </p:cNvSpPr>
          <p:nvPr/>
        </p:nvSpPr>
        <p:spPr>
          <a:xfrm>
            <a:off x="3439392" y="4573632"/>
            <a:ext cx="3105940" cy="8125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TW" sz="1600" dirty="0"/>
          </a:p>
        </p:txBody>
      </p:sp>
      <p:sp>
        <p:nvSpPr>
          <p:cNvPr id="35" name="語音泡泡: 橢圓形 34">
            <a:extLst>
              <a:ext uri="{FF2B5EF4-FFF2-40B4-BE49-F238E27FC236}">
                <a16:creationId xmlns:a16="http://schemas.microsoft.com/office/drawing/2014/main" id="{0FFC6F0D-2666-4F44-819C-BF9985579EF8}"/>
              </a:ext>
            </a:extLst>
          </p:cNvPr>
          <p:cNvSpPr/>
          <p:nvPr/>
        </p:nvSpPr>
        <p:spPr>
          <a:xfrm>
            <a:off x="7940173" y="3631956"/>
            <a:ext cx="2065440" cy="1016011"/>
          </a:xfrm>
          <a:prstGeom prst="wedgeEllipseCallout">
            <a:avLst>
              <a:gd name="adj1" fmla="val 38291"/>
              <a:gd name="adj2" fmla="val 5840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表單寫在哪裡呢？</a:t>
            </a:r>
            <a:endParaRPr lang="en-US" altLang="zh-TW" sz="14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601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標題 1">
            <a:extLst>
              <a:ext uri="{FF2B5EF4-FFF2-40B4-BE49-F238E27FC236}">
                <a16:creationId xmlns:a16="http://schemas.microsoft.com/office/drawing/2014/main" id="{61991274-7E31-4609-AD82-7149D158707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3600" dirty="0"/>
              <a:t>表單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464B59EF-D1B9-49A0-B445-CAC97AC8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13</a:t>
            </a:fld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3EAE866E-E4C1-4418-9FD2-6543D39A3AF0}"/>
              </a:ext>
            </a:extLst>
          </p:cNvPr>
          <p:cNvGrpSpPr/>
          <p:nvPr/>
        </p:nvGrpSpPr>
        <p:grpSpPr>
          <a:xfrm>
            <a:off x="1247437" y="1787049"/>
            <a:ext cx="1292400" cy="4705826"/>
            <a:chOff x="1020494" y="1613648"/>
            <a:chExt cx="1292400" cy="4705826"/>
          </a:xfrm>
        </p:grpSpPr>
        <p:sp>
          <p:nvSpPr>
            <p:cNvPr id="22" name="矩形: 圓角化同側角落 21">
              <a:extLst>
                <a:ext uri="{FF2B5EF4-FFF2-40B4-BE49-F238E27FC236}">
                  <a16:creationId xmlns:a16="http://schemas.microsoft.com/office/drawing/2014/main" id="{D050E077-68F8-4324-BC8F-13D478762BF7}"/>
                </a:ext>
              </a:extLst>
            </p:cNvPr>
            <p:cNvSpPr/>
            <p:nvPr/>
          </p:nvSpPr>
          <p:spPr>
            <a:xfrm rot="5400000">
              <a:off x="1486694" y="1147448"/>
              <a:ext cx="360000" cy="1292400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&lt;html&gt;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矩形: 圓角化同側角落 22">
              <a:extLst>
                <a:ext uri="{FF2B5EF4-FFF2-40B4-BE49-F238E27FC236}">
                  <a16:creationId xmlns:a16="http://schemas.microsoft.com/office/drawing/2014/main" id="{09F9F25E-857F-49CC-AE3D-BC7543D7B83E}"/>
                </a:ext>
              </a:extLst>
            </p:cNvPr>
            <p:cNvSpPr/>
            <p:nvPr/>
          </p:nvSpPr>
          <p:spPr>
            <a:xfrm rot="5400000">
              <a:off x="1486694" y="5493274"/>
              <a:ext cx="360000" cy="1292400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&lt;/html&gt;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8CC916F3-DF8F-4CED-94EB-8D14F1253068}"/>
                </a:ext>
              </a:extLst>
            </p:cNvPr>
            <p:cNvCxnSpPr>
              <a:cxnSpLocks/>
              <a:stCxn id="22" idx="1"/>
              <a:endCxn id="23" idx="1"/>
            </p:cNvCxnSpPr>
            <p:nvPr/>
          </p:nvCxnSpPr>
          <p:spPr>
            <a:xfrm>
              <a:off x="1020494" y="1793648"/>
              <a:ext cx="0" cy="434582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1B4102B7-97A3-470C-ACDE-21819CB15EEC}"/>
              </a:ext>
            </a:extLst>
          </p:cNvPr>
          <p:cNvGrpSpPr/>
          <p:nvPr/>
        </p:nvGrpSpPr>
        <p:grpSpPr>
          <a:xfrm>
            <a:off x="1397591" y="2317650"/>
            <a:ext cx="1292400" cy="1063244"/>
            <a:chOff x="706721" y="2880816"/>
            <a:chExt cx="1292400" cy="1063244"/>
          </a:xfrm>
          <a:solidFill>
            <a:schemeClr val="accent6"/>
          </a:solidFill>
        </p:grpSpPr>
        <p:sp>
          <p:nvSpPr>
            <p:cNvPr id="26" name="矩形: 圓角化同側角落 25">
              <a:extLst>
                <a:ext uri="{FF2B5EF4-FFF2-40B4-BE49-F238E27FC236}">
                  <a16:creationId xmlns:a16="http://schemas.microsoft.com/office/drawing/2014/main" id="{F52108E5-B4CC-4CA7-A333-DF211062487D}"/>
                </a:ext>
              </a:extLst>
            </p:cNvPr>
            <p:cNvSpPr/>
            <p:nvPr/>
          </p:nvSpPr>
          <p:spPr>
            <a:xfrm rot="5400000">
              <a:off x="1172921" y="2414616"/>
              <a:ext cx="360000" cy="12924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&lt;head&gt;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7" name="矩形: 圓角化同側角落 26">
              <a:extLst>
                <a:ext uri="{FF2B5EF4-FFF2-40B4-BE49-F238E27FC236}">
                  <a16:creationId xmlns:a16="http://schemas.microsoft.com/office/drawing/2014/main" id="{3500EFB0-C028-47E8-A4E2-3D4A25EC19BB}"/>
                </a:ext>
              </a:extLst>
            </p:cNvPr>
            <p:cNvSpPr/>
            <p:nvPr/>
          </p:nvSpPr>
          <p:spPr>
            <a:xfrm rot="5400000">
              <a:off x="1172921" y="3117860"/>
              <a:ext cx="360000" cy="12924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&lt;/head&gt;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56C7ADEC-4F79-43D5-B6A7-58894E686F2C}"/>
                </a:ext>
              </a:extLst>
            </p:cNvPr>
            <p:cNvCxnSpPr>
              <a:cxnSpLocks/>
              <a:stCxn id="26" idx="1"/>
              <a:endCxn id="27" idx="1"/>
            </p:cNvCxnSpPr>
            <p:nvPr/>
          </p:nvCxnSpPr>
          <p:spPr>
            <a:xfrm>
              <a:off x="706721" y="3060816"/>
              <a:ext cx="0" cy="70324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A8C13393-7A18-4B35-B98C-9BF073F32585}"/>
              </a:ext>
            </a:extLst>
          </p:cNvPr>
          <p:cNvGrpSpPr/>
          <p:nvPr/>
        </p:nvGrpSpPr>
        <p:grpSpPr>
          <a:xfrm>
            <a:off x="1397591" y="3380277"/>
            <a:ext cx="1292401" cy="2562840"/>
            <a:chOff x="-3338597" y="2131309"/>
            <a:chExt cx="1292401" cy="2562840"/>
          </a:xfrm>
          <a:solidFill>
            <a:schemeClr val="accent4">
              <a:lumMod val="75000"/>
            </a:schemeClr>
          </a:solidFill>
        </p:grpSpPr>
        <p:sp>
          <p:nvSpPr>
            <p:cNvPr id="30" name="矩形: 圓角化同側角落 29">
              <a:extLst>
                <a:ext uri="{FF2B5EF4-FFF2-40B4-BE49-F238E27FC236}">
                  <a16:creationId xmlns:a16="http://schemas.microsoft.com/office/drawing/2014/main" id="{49FD702E-E143-410E-84E5-477B04A89742}"/>
                </a:ext>
              </a:extLst>
            </p:cNvPr>
            <p:cNvSpPr/>
            <p:nvPr/>
          </p:nvSpPr>
          <p:spPr>
            <a:xfrm rot="5400000">
              <a:off x="-2872397" y="1665109"/>
              <a:ext cx="360000" cy="1292400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&lt;body&gt;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矩形: 圓角化同側角落 30">
              <a:extLst>
                <a:ext uri="{FF2B5EF4-FFF2-40B4-BE49-F238E27FC236}">
                  <a16:creationId xmlns:a16="http://schemas.microsoft.com/office/drawing/2014/main" id="{8B2C6C3E-A07A-4509-88A9-B629065F9FA0}"/>
                </a:ext>
              </a:extLst>
            </p:cNvPr>
            <p:cNvSpPr/>
            <p:nvPr/>
          </p:nvSpPr>
          <p:spPr>
            <a:xfrm rot="5400000">
              <a:off x="-2872396" y="3867949"/>
              <a:ext cx="360000" cy="1292400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&lt;/body&gt;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30B3A6B9-BE5C-406F-90E9-D88FC083467A}"/>
                </a:ext>
              </a:extLst>
            </p:cNvPr>
            <p:cNvCxnSpPr>
              <a:cxnSpLocks/>
              <a:stCxn id="30" idx="1"/>
              <a:endCxn id="31" idx="1"/>
            </p:cNvCxnSpPr>
            <p:nvPr/>
          </p:nvCxnSpPr>
          <p:spPr>
            <a:xfrm>
              <a:off x="-3338597" y="2311309"/>
              <a:ext cx="1" cy="2202840"/>
            </a:xfrm>
            <a:prstGeom prst="lin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3" name="矩形: 圓角化同側角落 32">
            <a:extLst>
              <a:ext uri="{FF2B5EF4-FFF2-40B4-BE49-F238E27FC236}">
                <a16:creationId xmlns:a16="http://schemas.microsoft.com/office/drawing/2014/main" id="{83BC21B3-38EC-40F9-A491-3E1EC52F9D3A}"/>
              </a:ext>
            </a:extLst>
          </p:cNvPr>
          <p:cNvSpPr/>
          <p:nvPr/>
        </p:nvSpPr>
        <p:spPr>
          <a:xfrm rot="5400000">
            <a:off x="1751155" y="904411"/>
            <a:ext cx="314854" cy="1290922"/>
          </a:xfrm>
          <a:prstGeom prst="round2SameRect">
            <a:avLst>
              <a:gd name="adj1" fmla="val 25209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&lt;!DOCTYPE&gt;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5993EE9D-2B53-40FF-B104-D94C488F522E}"/>
              </a:ext>
            </a:extLst>
          </p:cNvPr>
          <p:cNvGrpSpPr/>
          <p:nvPr/>
        </p:nvGrpSpPr>
        <p:grpSpPr>
          <a:xfrm>
            <a:off x="1646351" y="3930035"/>
            <a:ext cx="1292401" cy="1499596"/>
            <a:chOff x="-3338597" y="2131309"/>
            <a:chExt cx="1292401" cy="1499596"/>
          </a:xfrm>
          <a:solidFill>
            <a:schemeClr val="accent4">
              <a:lumMod val="75000"/>
            </a:schemeClr>
          </a:solidFill>
        </p:grpSpPr>
        <p:sp>
          <p:nvSpPr>
            <p:cNvPr id="35" name="矩形: 圓角化同側角落 34">
              <a:extLst>
                <a:ext uri="{FF2B5EF4-FFF2-40B4-BE49-F238E27FC236}">
                  <a16:creationId xmlns:a16="http://schemas.microsoft.com/office/drawing/2014/main" id="{FA0D7EAD-AA74-4567-A363-217DDDEC5BCD}"/>
                </a:ext>
              </a:extLst>
            </p:cNvPr>
            <p:cNvSpPr/>
            <p:nvPr/>
          </p:nvSpPr>
          <p:spPr>
            <a:xfrm rot="5400000">
              <a:off x="-2872397" y="1665109"/>
              <a:ext cx="360000" cy="129240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&lt;form&gt;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6" name="矩形: 圓角化同側角落 35">
              <a:extLst>
                <a:ext uri="{FF2B5EF4-FFF2-40B4-BE49-F238E27FC236}">
                  <a16:creationId xmlns:a16="http://schemas.microsoft.com/office/drawing/2014/main" id="{03E021D7-72E4-4085-A366-1820C36C90DA}"/>
                </a:ext>
              </a:extLst>
            </p:cNvPr>
            <p:cNvSpPr/>
            <p:nvPr/>
          </p:nvSpPr>
          <p:spPr>
            <a:xfrm rot="5400000">
              <a:off x="-2872396" y="2804705"/>
              <a:ext cx="360000" cy="129240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&lt;/form&gt;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CC98F629-0487-4CD8-A3E3-D487EFBFE3A3}"/>
                </a:ext>
              </a:extLst>
            </p:cNvPr>
            <p:cNvCxnSpPr>
              <a:cxnSpLocks/>
              <a:stCxn id="35" idx="1"/>
              <a:endCxn id="36" idx="1"/>
            </p:cNvCxnSpPr>
            <p:nvPr/>
          </p:nvCxnSpPr>
          <p:spPr>
            <a:xfrm>
              <a:off x="-3338597" y="2311309"/>
              <a:ext cx="1" cy="1139596"/>
            </a:xfrm>
            <a:prstGeom prst="lin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pic>
        <p:nvPicPr>
          <p:cNvPr id="40" name="圖片 39">
            <a:extLst>
              <a:ext uri="{FF2B5EF4-FFF2-40B4-BE49-F238E27FC236}">
                <a16:creationId xmlns:a16="http://schemas.microsoft.com/office/drawing/2014/main" id="{52C0084C-367E-4F0C-8C17-1AC369018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03" t="20754" r="15897" b="52121"/>
          <a:stretch/>
        </p:blipFill>
        <p:spPr>
          <a:xfrm>
            <a:off x="4449704" y="1585910"/>
            <a:ext cx="6765734" cy="3710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流程圖: 人工作業 3">
            <a:extLst>
              <a:ext uri="{FF2B5EF4-FFF2-40B4-BE49-F238E27FC236}">
                <a16:creationId xmlns:a16="http://schemas.microsoft.com/office/drawing/2014/main" id="{3FE296FF-3ED2-4AFB-AD89-A22A082E1C4D}"/>
              </a:ext>
            </a:extLst>
          </p:cNvPr>
          <p:cNvSpPr/>
          <p:nvPr/>
        </p:nvSpPr>
        <p:spPr>
          <a:xfrm rot="5400000">
            <a:off x="1863118" y="2693905"/>
            <a:ext cx="3747002" cy="145893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207"/>
              <a:gd name="connsiteX1" fmla="*/ 10000 w 10000"/>
              <a:gd name="connsiteY1" fmla="*/ 0 h 10207"/>
              <a:gd name="connsiteX2" fmla="*/ 8000 w 10000"/>
              <a:gd name="connsiteY2" fmla="*/ 10000 h 10207"/>
              <a:gd name="connsiteX3" fmla="*/ 7242 w 10000"/>
              <a:gd name="connsiteY3" fmla="*/ 10207 h 10207"/>
              <a:gd name="connsiteX4" fmla="*/ 0 w 10000"/>
              <a:gd name="connsiteY4" fmla="*/ 0 h 10207"/>
              <a:gd name="connsiteX0" fmla="*/ 0 w 10000"/>
              <a:gd name="connsiteY0" fmla="*/ 0 h 10345"/>
              <a:gd name="connsiteX1" fmla="*/ 10000 w 10000"/>
              <a:gd name="connsiteY1" fmla="*/ 0 h 10345"/>
              <a:gd name="connsiteX2" fmla="*/ 9435 w 10000"/>
              <a:gd name="connsiteY2" fmla="*/ 10345 h 10345"/>
              <a:gd name="connsiteX3" fmla="*/ 7242 w 10000"/>
              <a:gd name="connsiteY3" fmla="*/ 10207 h 10345"/>
              <a:gd name="connsiteX4" fmla="*/ 0 w 10000"/>
              <a:gd name="connsiteY4" fmla="*/ 0 h 10345"/>
              <a:gd name="connsiteX0" fmla="*/ 0 w 10000"/>
              <a:gd name="connsiteY0" fmla="*/ 0 h 10345"/>
              <a:gd name="connsiteX1" fmla="*/ 10000 w 10000"/>
              <a:gd name="connsiteY1" fmla="*/ 0 h 10345"/>
              <a:gd name="connsiteX2" fmla="*/ 9435 w 10000"/>
              <a:gd name="connsiteY2" fmla="*/ 10345 h 10345"/>
              <a:gd name="connsiteX3" fmla="*/ 7333 w 10000"/>
              <a:gd name="connsiteY3" fmla="*/ 10333 h 10345"/>
              <a:gd name="connsiteX4" fmla="*/ 0 w 10000"/>
              <a:gd name="connsiteY4" fmla="*/ 0 h 10345"/>
              <a:gd name="connsiteX0" fmla="*/ 0 w 10000"/>
              <a:gd name="connsiteY0" fmla="*/ 0 h 10383"/>
              <a:gd name="connsiteX1" fmla="*/ 10000 w 10000"/>
              <a:gd name="connsiteY1" fmla="*/ 0 h 10383"/>
              <a:gd name="connsiteX2" fmla="*/ 9410 w 10000"/>
              <a:gd name="connsiteY2" fmla="*/ 10383 h 10383"/>
              <a:gd name="connsiteX3" fmla="*/ 7333 w 10000"/>
              <a:gd name="connsiteY3" fmla="*/ 10333 h 10383"/>
              <a:gd name="connsiteX4" fmla="*/ 0 w 10000"/>
              <a:gd name="connsiteY4" fmla="*/ 0 h 10383"/>
              <a:gd name="connsiteX0" fmla="*/ 0 w 10000"/>
              <a:gd name="connsiteY0" fmla="*/ 0 h 10345"/>
              <a:gd name="connsiteX1" fmla="*/ 10000 w 10000"/>
              <a:gd name="connsiteY1" fmla="*/ 0 h 10345"/>
              <a:gd name="connsiteX2" fmla="*/ 9410 w 10000"/>
              <a:gd name="connsiteY2" fmla="*/ 10345 h 10345"/>
              <a:gd name="connsiteX3" fmla="*/ 7333 w 10000"/>
              <a:gd name="connsiteY3" fmla="*/ 10333 h 10345"/>
              <a:gd name="connsiteX4" fmla="*/ 0 w 10000"/>
              <a:gd name="connsiteY4" fmla="*/ 0 h 10345"/>
              <a:gd name="connsiteX0" fmla="*/ 0 w 10000"/>
              <a:gd name="connsiteY0" fmla="*/ 0 h 10358"/>
              <a:gd name="connsiteX1" fmla="*/ 10000 w 10000"/>
              <a:gd name="connsiteY1" fmla="*/ 0 h 10358"/>
              <a:gd name="connsiteX2" fmla="*/ 9410 w 10000"/>
              <a:gd name="connsiteY2" fmla="*/ 10358 h 10358"/>
              <a:gd name="connsiteX3" fmla="*/ 7333 w 10000"/>
              <a:gd name="connsiteY3" fmla="*/ 10333 h 10358"/>
              <a:gd name="connsiteX4" fmla="*/ 0 w 10000"/>
              <a:gd name="connsiteY4" fmla="*/ 0 h 10358"/>
              <a:gd name="connsiteX0" fmla="*/ 0 w 10000"/>
              <a:gd name="connsiteY0" fmla="*/ 0 h 10333"/>
              <a:gd name="connsiteX1" fmla="*/ 10000 w 10000"/>
              <a:gd name="connsiteY1" fmla="*/ 0 h 10333"/>
              <a:gd name="connsiteX2" fmla="*/ 9420 w 10000"/>
              <a:gd name="connsiteY2" fmla="*/ 10307 h 10333"/>
              <a:gd name="connsiteX3" fmla="*/ 7333 w 10000"/>
              <a:gd name="connsiteY3" fmla="*/ 10333 h 10333"/>
              <a:gd name="connsiteX4" fmla="*/ 0 w 10000"/>
              <a:gd name="connsiteY4" fmla="*/ 0 h 10333"/>
              <a:gd name="connsiteX0" fmla="*/ 0 w 10000"/>
              <a:gd name="connsiteY0" fmla="*/ 0 h 10333"/>
              <a:gd name="connsiteX1" fmla="*/ 10000 w 10000"/>
              <a:gd name="connsiteY1" fmla="*/ 0 h 10333"/>
              <a:gd name="connsiteX2" fmla="*/ 9294 w 10000"/>
              <a:gd name="connsiteY2" fmla="*/ 10320 h 10333"/>
              <a:gd name="connsiteX3" fmla="*/ 7333 w 10000"/>
              <a:gd name="connsiteY3" fmla="*/ 10333 h 10333"/>
              <a:gd name="connsiteX4" fmla="*/ 0 w 10000"/>
              <a:gd name="connsiteY4" fmla="*/ 0 h 1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333">
                <a:moveTo>
                  <a:pt x="0" y="0"/>
                </a:moveTo>
                <a:lnTo>
                  <a:pt x="10000" y="0"/>
                </a:lnTo>
                <a:cubicBezTo>
                  <a:pt x="9812" y="3448"/>
                  <a:pt x="9482" y="6872"/>
                  <a:pt x="9294" y="10320"/>
                </a:cubicBezTo>
                <a:lnTo>
                  <a:pt x="7333" y="1033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29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D508F8-1141-4D24-BF4A-A969F379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常用輸入標籤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46AD94D-7CD5-480C-A855-2B69B63D8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Input Tags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878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標題 1">
            <a:extLst>
              <a:ext uri="{FF2B5EF4-FFF2-40B4-BE49-F238E27FC236}">
                <a16:creationId xmlns:a16="http://schemas.microsoft.com/office/drawing/2014/main" id="{61991274-7E31-4609-AD82-7149D158707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3600" dirty="0"/>
              <a:t>常用輸入標籤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464B59EF-D1B9-49A0-B445-CAC97AC8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15</a:t>
            </a:fld>
            <a:endParaRPr lang="zh-TW" altLang="en-US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B5ECB01B-BDE5-4EAB-9A5A-ACA52B7CD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445353"/>
              </p:ext>
            </p:extLst>
          </p:nvPr>
        </p:nvGraphicFramePr>
        <p:xfrm>
          <a:off x="838199" y="1191006"/>
          <a:ext cx="10515599" cy="4715998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933282">
                  <a:extLst>
                    <a:ext uri="{9D8B030D-6E8A-4147-A177-3AD203B41FA5}">
                      <a16:colId xmlns:a16="http://schemas.microsoft.com/office/drawing/2014/main" val="4115911205"/>
                    </a:ext>
                  </a:extLst>
                </a:gridCol>
                <a:gridCol w="2196837">
                  <a:extLst>
                    <a:ext uri="{9D8B030D-6E8A-4147-A177-3AD203B41FA5}">
                      <a16:colId xmlns:a16="http://schemas.microsoft.com/office/drawing/2014/main" val="2824674652"/>
                    </a:ext>
                  </a:extLst>
                </a:gridCol>
                <a:gridCol w="4234649">
                  <a:extLst>
                    <a:ext uri="{9D8B030D-6E8A-4147-A177-3AD203B41FA5}">
                      <a16:colId xmlns:a16="http://schemas.microsoft.com/office/drawing/2014/main" val="3233496983"/>
                    </a:ext>
                  </a:extLst>
                </a:gridCol>
                <a:gridCol w="3150831">
                  <a:extLst>
                    <a:ext uri="{9D8B030D-6E8A-4147-A177-3AD203B41FA5}">
                      <a16:colId xmlns:a16="http://schemas.microsoft.com/office/drawing/2014/main" val="2221365462"/>
                    </a:ext>
                  </a:extLst>
                </a:gridCol>
              </a:tblGrid>
              <a:tr h="47197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寫法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呈現的畫面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6686249"/>
                  </a:ext>
                </a:extLst>
              </a:tr>
              <a:tr h="4283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文字輸入框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type="text"&gt;</a:t>
                      </a:r>
                      <a:endParaRPr lang="zh-TW" alt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4469058"/>
                  </a:ext>
                </a:extLst>
              </a:tr>
              <a:tr h="4719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單選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圓圈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type="radio"&gt;</a:t>
                      </a:r>
                      <a:endParaRPr lang="zh-TW" alt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6601573"/>
                  </a:ext>
                </a:extLst>
              </a:tr>
              <a:tr h="4719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多選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方塊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type=“checkbox"&gt;</a:t>
                      </a:r>
                      <a:endParaRPr lang="zh-TW" alt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497590"/>
                  </a:ext>
                </a:extLst>
              </a:tr>
              <a:tr h="4719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輸入框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type="date"&gt;</a:t>
                      </a:r>
                      <a:endParaRPr lang="zh-TW" alt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014648"/>
                  </a:ext>
                </a:extLst>
              </a:tr>
              <a:tr h="4719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輸入框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type=“number"&gt;</a:t>
                      </a:r>
                      <a:endParaRPr lang="zh-TW" alt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37128"/>
                  </a:ext>
                </a:extLst>
              </a:tr>
              <a:tr h="96386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&lt;select&gt;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  <a:r>
                        <a:rPr lang="en-US" altLang="zh-TW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&lt;option&gt;&lt;/option&gt;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&lt;/select&gt;</a:t>
                      </a:r>
                      <a:endParaRPr lang="zh-TW" alt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2990381"/>
                  </a:ext>
                </a:extLst>
              </a:tr>
              <a:tr h="96386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提交按鈕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type="submit"&gt;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或</a:t>
                      </a:r>
                      <a:r>
                        <a:rPr lang="zh-TW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TW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&lt;button type="button"&gt;</a:t>
                      </a:r>
                      <a:r>
                        <a:rPr lang="zh-TW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提交</a:t>
                      </a:r>
                      <a:r>
                        <a:rPr lang="en-US" altLang="zh-TW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&lt;/button&gt;</a:t>
                      </a:r>
                      <a:endParaRPr lang="zh-TW" alt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8692535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095805C5-04E0-4B23-A240-255DCF182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410" y="2586902"/>
            <a:ext cx="1037023" cy="41947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B228A8A-4BF4-4204-96B9-855911C995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974"/>
          <a:stretch/>
        </p:blipFill>
        <p:spPr>
          <a:xfrm>
            <a:off x="8229410" y="2112112"/>
            <a:ext cx="805331" cy="42700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34A9432-A5E5-419A-A769-E9F670A7A6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878"/>
          <a:stretch/>
        </p:blipFill>
        <p:spPr>
          <a:xfrm>
            <a:off x="8229410" y="1683540"/>
            <a:ext cx="1411886" cy="38078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D9CEA96-4549-4C2E-A42F-AB71E5B09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410" y="3111632"/>
            <a:ext cx="1695767" cy="31519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0789B42-ACF7-4064-9C1E-70428D43AC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9410" y="3610306"/>
            <a:ext cx="2350045" cy="25343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386A52A-F9A5-4A97-98EF-2216B28E61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9410" y="4037340"/>
            <a:ext cx="535568" cy="79665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38B970E-5DD2-4CB3-8FA8-B0BF4292DF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9410" y="5300270"/>
            <a:ext cx="515784" cy="295942"/>
          </a:xfrm>
          <a:prstGeom prst="rect">
            <a:avLst/>
          </a:prstGeom>
        </p:spPr>
      </p:pic>
      <p:sp>
        <p:nvSpPr>
          <p:cNvPr id="13" name="語音泡泡: 橢圓形 12">
            <a:extLst>
              <a:ext uri="{FF2B5EF4-FFF2-40B4-BE49-F238E27FC236}">
                <a16:creationId xmlns:a16="http://schemas.microsoft.com/office/drawing/2014/main" id="{C4CCB673-DDBC-4215-B81D-151C99DF8F9F}"/>
              </a:ext>
            </a:extLst>
          </p:cNvPr>
          <p:cNvSpPr/>
          <p:nvPr/>
        </p:nvSpPr>
        <p:spPr>
          <a:xfrm>
            <a:off x="9223664" y="312464"/>
            <a:ext cx="2480297" cy="537904"/>
          </a:xfrm>
          <a:prstGeom prst="wedgeEllipseCallout">
            <a:avLst>
              <a:gd name="adj1" fmla="val 38291"/>
              <a:gd name="adj2" fmla="val 5840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不能再紙上談兵啦</a:t>
            </a:r>
            <a:r>
              <a:rPr lang="en-US" altLang="zh-TW" sz="1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~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AE82F13F-5620-4C92-A47B-CC24AA67FE52}"/>
              </a:ext>
            </a:extLst>
          </p:cNvPr>
          <p:cNvSpPr txBox="1">
            <a:spLocks/>
          </p:cNvSpPr>
          <p:nvPr/>
        </p:nvSpPr>
        <p:spPr>
          <a:xfrm>
            <a:off x="838199" y="5929599"/>
            <a:ext cx="10515600" cy="4419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spcBef>
                <a:spcPts val="0"/>
              </a:spcBef>
              <a:defRPr/>
            </a:pPr>
            <a:r>
              <a:rPr lang="en-US" altLang="zh-TW" sz="1400" dirty="0"/>
              <a:t>input </a:t>
            </a:r>
            <a:r>
              <a:rPr lang="zh-TW" altLang="en-US" sz="1400" dirty="0"/>
              <a:t>需要以 </a:t>
            </a:r>
            <a:r>
              <a:rPr lang="en-US" altLang="zh-TW" sz="1400" dirty="0"/>
              <a:t>name </a:t>
            </a:r>
            <a:r>
              <a:rPr lang="zh-TW" altLang="en-US" sz="1400" dirty="0"/>
              <a:t>這個屬性提交。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302889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D508F8-1141-4D24-BF4A-A969F379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 </a:t>
            </a:r>
            <a:r>
              <a:rPr lang="zh-TW" altLang="en-US" dirty="0"/>
              <a:t>屬性 </a:t>
            </a:r>
            <a:r>
              <a:rPr lang="en-US" altLang="zh-TW" sz="4000" dirty="0"/>
              <a:t>/</a:t>
            </a:r>
            <a:r>
              <a:rPr lang="zh-TW" altLang="en-US" dirty="0"/>
              <a:t> 提交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5F7765-7214-43DF-A39E-73FB8CB53A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68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標題 1">
            <a:extLst>
              <a:ext uri="{FF2B5EF4-FFF2-40B4-BE49-F238E27FC236}">
                <a16:creationId xmlns:a16="http://schemas.microsoft.com/office/drawing/2014/main" id="{61991274-7E31-4609-AD82-7149D158707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sz="3600" dirty="0"/>
              <a:t>Form</a:t>
            </a:r>
            <a:r>
              <a:rPr lang="zh-TW" altLang="en-US" sz="3600" dirty="0"/>
              <a:t> 的屬性 </a:t>
            </a:r>
            <a:r>
              <a:rPr lang="en-US" altLang="zh-TW" sz="3600" dirty="0"/>
              <a:t>(Attribute)</a:t>
            </a:r>
            <a:endParaRPr lang="zh-TW" altLang="en-US" sz="3600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464B59EF-D1B9-49A0-B445-CAC97AC8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15DEBA7-9244-493A-96C2-A9FF514A90B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spcBef>
                <a:spcPts val="0"/>
              </a:spcBef>
              <a:defRPr/>
            </a:pPr>
            <a:r>
              <a:rPr lang="en-US" altLang="zh-TW" sz="1600" dirty="0"/>
              <a:t>a</a:t>
            </a:r>
            <a:r>
              <a:rPr lang="en-US" altLang="zh-TW" sz="1600" dirty="0">
                <a:solidFill>
                  <a:schemeClr val="bg1"/>
                </a:solidFill>
              </a:rPr>
              <a:t>ction</a:t>
            </a:r>
          </a:p>
          <a:p>
            <a:pPr lvl="1">
              <a:lnSpc>
                <a:spcPct val="170000"/>
              </a:lnSpc>
              <a:spcBef>
                <a:spcPts val="0"/>
              </a:spcBef>
              <a:defRPr/>
            </a:pPr>
            <a:r>
              <a:rPr lang="zh-TW" altLang="en-US" sz="1600" dirty="0"/>
              <a:t>定義了提交表單後要執行的操作。</a:t>
            </a:r>
            <a:endParaRPr lang="en-US" altLang="zh-TW" sz="1600" dirty="0"/>
          </a:p>
          <a:p>
            <a:pPr lvl="1">
              <a:lnSpc>
                <a:spcPct val="170000"/>
              </a:lnSpc>
              <a:spcBef>
                <a:spcPts val="0"/>
              </a:spcBef>
              <a:defRPr/>
            </a:pPr>
            <a:endParaRPr lang="en-US" altLang="zh-TW" sz="1600" dirty="0"/>
          </a:p>
          <a:p>
            <a:pPr>
              <a:lnSpc>
                <a:spcPct val="170000"/>
              </a:lnSpc>
              <a:spcBef>
                <a:spcPts val="0"/>
              </a:spcBef>
              <a:defRPr/>
            </a:pPr>
            <a:r>
              <a:rPr lang="en-US" altLang="zh-TW" sz="1600" dirty="0"/>
              <a:t>method</a:t>
            </a:r>
          </a:p>
          <a:p>
            <a:pPr lvl="1">
              <a:lnSpc>
                <a:spcPct val="170000"/>
              </a:lnSpc>
              <a:spcBef>
                <a:spcPts val="0"/>
              </a:spcBef>
              <a:defRPr/>
            </a:pPr>
            <a:r>
              <a:rPr lang="zh-TW" altLang="en-US" sz="1600" dirty="0"/>
              <a:t>定義傳遞資料的方式。</a:t>
            </a:r>
            <a:endParaRPr lang="en-US" altLang="zh-TW" sz="1600" dirty="0"/>
          </a:p>
          <a:p>
            <a:pPr lvl="1">
              <a:lnSpc>
                <a:spcPct val="170000"/>
              </a:lnSpc>
              <a:spcBef>
                <a:spcPts val="0"/>
              </a:spcBef>
              <a:defRPr/>
            </a:pPr>
            <a:r>
              <a:rPr lang="zh-TW" altLang="en-US" sz="1600" dirty="0"/>
              <a:t>常用的有 </a:t>
            </a:r>
            <a:r>
              <a:rPr lang="en-US" altLang="zh-TW" sz="1600" dirty="0"/>
              <a:t>POST</a:t>
            </a:r>
            <a:r>
              <a:rPr lang="zh-TW" altLang="en-US" sz="1600" dirty="0"/>
              <a:t> 和 </a:t>
            </a:r>
            <a:r>
              <a:rPr lang="en-US" altLang="zh-TW" sz="1600" dirty="0"/>
              <a:t>GET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pPr lvl="1">
              <a:lnSpc>
                <a:spcPct val="170000"/>
              </a:lnSpc>
              <a:spcBef>
                <a:spcPts val="0"/>
              </a:spcBef>
              <a:defRPr/>
            </a:pPr>
            <a:endParaRPr lang="en-US" altLang="zh-TW" sz="1600" dirty="0"/>
          </a:p>
          <a:p>
            <a:pPr>
              <a:lnSpc>
                <a:spcPct val="170000"/>
              </a:lnSpc>
              <a:spcBef>
                <a:spcPts val="0"/>
              </a:spcBef>
              <a:defRPr/>
            </a:pPr>
            <a:r>
              <a:rPr lang="en-US" altLang="zh-TW" sz="1600" dirty="0">
                <a:solidFill>
                  <a:schemeClr val="bg1"/>
                </a:solidFill>
              </a:rPr>
              <a:t>target</a:t>
            </a:r>
            <a:endParaRPr lang="en-US" altLang="zh-TW" sz="1600" dirty="0"/>
          </a:p>
          <a:p>
            <a:pPr lvl="1">
              <a:lnSpc>
                <a:spcPct val="170000"/>
              </a:lnSpc>
              <a:spcBef>
                <a:spcPts val="0"/>
              </a:spcBef>
              <a:defRPr/>
            </a:pPr>
            <a:r>
              <a:rPr lang="zh-TW" altLang="en-US" sz="1600" dirty="0"/>
              <a:t>提交的結果的開啟方式。</a:t>
            </a:r>
            <a:endParaRPr lang="en-US" altLang="zh-TW" sz="1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27B3200-2E80-44A1-8491-FEC55896B241}"/>
              </a:ext>
            </a:extLst>
          </p:cNvPr>
          <p:cNvSpPr/>
          <p:nvPr/>
        </p:nvSpPr>
        <p:spPr>
          <a:xfrm>
            <a:off x="838200" y="5893911"/>
            <a:ext cx="9537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　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form </a:t>
            </a:r>
            <a:r>
              <a:rPr lang="zh-TW" altLang="en-US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 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</a:t>
            </a:r>
            <a:r>
              <a:rPr lang="zh-TW" altLang="en-US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把資料傳給 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action </a:t>
            </a:r>
            <a:r>
              <a:rPr lang="zh-TW" altLang="en-US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執行，並以 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target </a:t>
            </a:r>
            <a:r>
              <a:rPr lang="zh-TW" altLang="en-US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指定的方式開啟網頁</a:t>
            </a:r>
          </a:p>
        </p:txBody>
      </p:sp>
    </p:spTree>
    <p:extLst>
      <p:ext uri="{BB962C8B-B14F-4D97-AF65-F5344CB8AC3E}">
        <p14:creationId xmlns:p14="http://schemas.microsoft.com/office/powerpoint/2010/main" val="94841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標題 1">
            <a:extLst>
              <a:ext uri="{FF2B5EF4-FFF2-40B4-BE49-F238E27FC236}">
                <a16:creationId xmlns:a16="http://schemas.microsoft.com/office/drawing/2014/main" id="{61991274-7E31-4609-AD82-7149D158707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sz="3600" dirty="0"/>
              <a:t>Form </a:t>
            </a:r>
            <a:r>
              <a:rPr lang="zh-TW" altLang="en-US" sz="3600" dirty="0"/>
              <a:t>與 </a:t>
            </a:r>
            <a:r>
              <a:rPr lang="en-US" altLang="zh-TW" sz="3600" dirty="0"/>
              <a:t>Submit</a:t>
            </a:r>
            <a:endParaRPr lang="zh-TW" altLang="en-US" sz="3600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464B59EF-D1B9-49A0-B445-CAC97AC8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15DEBA7-9244-493A-96C2-A9FF514A90B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FFFF00"/>
                </a:highlight>
              </a:rPr>
              <a:t>&lt;input type="submit"&gt;</a:t>
            </a:r>
          </a:p>
          <a:p>
            <a:pPr lvl="1">
              <a:lnSpc>
                <a:spcPct val="170000"/>
              </a:lnSpc>
              <a:spcBef>
                <a:spcPts val="0"/>
              </a:spcBef>
              <a:defRPr/>
            </a:pPr>
            <a:r>
              <a:rPr lang="zh-TW" altLang="en-US" sz="1600" dirty="0"/>
              <a:t>位置：要放在</a:t>
            </a:r>
            <a:r>
              <a:rPr lang="en-US" altLang="zh-TW" sz="1600" dirty="0"/>
              <a:t>&lt;form&gt;&lt;/form&gt;</a:t>
            </a:r>
            <a:r>
              <a:rPr lang="zh-TW" altLang="en-US" sz="1600" dirty="0">
                <a:solidFill>
                  <a:srgbClr val="FFFF00"/>
                </a:solidFill>
              </a:rPr>
              <a:t>中間</a:t>
            </a:r>
            <a:endParaRPr lang="en-US" altLang="zh-TW" sz="1600" dirty="0">
              <a:solidFill>
                <a:srgbClr val="FFFF00"/>
              </a:solidFill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  <a:defRPr/>
            </a:pPr>
            <a:r>
              <a:rPr lang="zh-TW" altLang="en-US" sz="1600" dirty="0"/>
              <a:t>功能：點擊後，會用 </a:t>
            </a:r>
            <a:r>
              <a:rPr lang="en-US" altLang="zh-TW" sz="1600" dirty="0"/>
              <a:t>form </a:t>
            </a:r>
            <a:r>
              <a:rPr lang="zh-TW" altLang="en-US" sz="1600" dirty="0"/>
              <a:t>的 </a:t>
            </a:r>
            <a:r>
              <a:rPr lang="en-US" altLang="zh-TW" sz="1600" dirty="0"/>
              <a:t>method </a:t>
            </a:r>
            <a:r>
              <a:rPr lang="zh-TW" altLang="en-US" sz="1600" dirty="0"/>
              <a:t>把資料傳給 </a:t>
            </a:r>
            <a:r>
              <a:rPr lang="en-US" altLang="zh-TW" sz="1600" dirty="0"/>
              <a:t>action</a:t>
            </a:r>
            <a:r>
              <a:rPr lang="zh-TW" altLang="en-US" sz="1600" dirty="0"/>
              <a:t>，並以 </a:t>
            </a:r>
            <a:r>
              <a:rPr lang="en-US" altLang="zh-TW" sz="1600" dirty="0"/>
              <a:t>target </a:t>
            </a:r>
            <a:r>
              <a:rPr lang="zh-TW" altLang="en-US" sz="1600" dirty="0"/>
              <a:t>開啟</a:t>
            </a:r>
            <a:r>
              <a:rPr lang="en-US" altLang="zh-TW" sz="1600" dirty="0"/>
              <a:t> (</a:t>
            </a:r>
            <a:r>
              <a:rPr lang="zh-TW" altLang="en-US" sz="1600" dirty="0"/>
              <a:t>後端</a:t>
            </a:r>
            <a:r>
              <a:rPr lang="en-US" altLang="zh-TW" sz="1600" dirty="0"/>
              <a:t>)</a:t>
            </a:r>
          </a:p>
          <a:p>
            <a:pPr lvl="3">
              <a:lnSpc>
                <a:spcPct val="170000"/>
              </a:lnSpc>
              <a:spcBef>
                <a:spcPts val="0"/>
              </a:spcBef>
              <a:defRPr/>
            </a:pPr>
            <a:r>
              <a:rPr lang="zh-TW" altLang="en-US" sz="1500" dirty="0"/>
              <a:t>例：以 </a:t>
            </a:r>
            <a:r>
              <a:rPr lang="en-US" altLang="zh-TW" sz="1500" dirty="0"/>
              <a:t>post </a:t>
            </a:r>
            <a:r>
              <a:rPr lang="zh-TW" altLang="en-US" sz="1500" dirty="0"/>
              <a:t>方法把資料傳給 </a:t>
            </a:r>
            <a:r>
              <a:rPr lang="en-US" altLang="zh-TW" sz="1500" dirty="0" err="1"/>
              <a:t>test.php</a:t>
            </a:r>
            <a:r>
              <a:rPr lang="zh-TW" altLang="en-US" sz="1500" dirty="0"/>
              <a:t>，並以 </a:t>
            </a:r>
            <a:r>
              <a:rPr lang="en-US" altLang="zh-TW" sz="1500" dirty="0"/>
              <a:t>_blank</a:t>
            </a:r>
            <a:r>
              <a:rPr lang="zh-TW" altLang="en-US" sz="1500" dirty="0"/>
              <a:t> </a:t>
            </a:r>
            <a:r>
              <a:rPr lang="en-US" altLang="zh-TW" sz="1500" dirty="0"/>
              <a:t>(</a:t>
            </a:r>
            <a:r>
              <a:rPr lang="zh-TW" altLang="en-US" sz="1500" dirty="0"/>
              <a:t>新視窗</a:t>
            </a:r>
            <a:r>
              <a:rPr lang="en-US" altLang="zh-TW" sz="1500" dirty="0"/>
              <a:t>)</a:t>
            </a:r>
            <a:r>
              <a:rPr lang="zh-TW" altLang="en-US" sz="1500" dirty="0"/>
              <a:t>的方式開啟網頁</a:t>
            </a:r>
            <a:endParaRPr lang="en-US" altLang="zh-TW" sz="1500" dirty="0"/>
          </a:p>
          <a:p>
            <a:pPr marL="1371600" lvl="3" indent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en-US" altLang="zh-TW" sz="1500" dirty="0"/>
              <a:t>	</a:t>
            </a:r>
            <a:r>
              <a:rPr lang="en-US" altLang="zh-TW" sz="1400" dirty="0"/>
              <a:t>&lt;form method="post" action="</a:t>
            </a:r>
            <a:r>
              <a:rPr lang="en-US" altLang="zh-TW" sz="1400" dirty="0" err="1"/>
              <a:t>test.php</a:t>
            </a:r>
            <a:r>
              <a:rPr lang="en-US" altLang="zh-TW" sz="1400" dirty="0"/>
              <a:t>" target="_blank"&gt;</a:t>
            </a:r>
            <a:endParaRPr lang="en-US" altLang="zh-TW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149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標題 1">
            <a:extLst>
              <a:ext uri="{FF2B5EF4-FFF2-40B4-BE49-F238E27FC236}">
                <a16:creationId xmlns:a16="http://schemas.microsoft.com/office/drawing/2014/main" id="{61991274-7E31-4609-AD82-7149D158707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sz="3600" dirty="0"/>
              <a:t>Form </a:t>
            </a:r>
            <a:r>
              <a:rPr lang="zh-TW" altLang="en-US" sz="3600" dirty="0"/>
              <a:t>與 </a:t>
            </a:r>
            <a:r>
              <a:rPr lang="en-US" altLang="zh-TW" sz="3600" dirty="0"/>
              <a:t>Submit(method)</a:t>
            </a:r>
            <a:endParaRPr lang="zh-TW" altLang="en-US" sz="3600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464B59EF-D1B9-49A0-B445-CAC97AC8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15DEBA7-9244-493A-96C2-A9FF514A90B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70000"/>
              </a:lnSpc>
              <a:spcBef>
                <a:spcPts val="0"/>
              </a:spcBef>
              <a:defRPr/>
            </a:pPr>
            <a:r>
              <a:rPr lang="en-US" altLang="zh-TW" sz="1600" dirty="0"/>
              <a:t>method</a:t>
            </a:r>
          </a:p>
          <a:p>
            <a:pPr lvl="2">
              <a:lnSpc>
                <a:spcPct val="170000"/>
              </a:lnSpc>
              <a:spcBef>
                <a:spcPts val="0"/>
              </a:spcBef>
              <a:defRPr/>
            </a:pPr>
            <a:r>
              <a:rPr lang="en-US" altLang="zh-TW" sz="1500" dirty="0"/>
              <a:t>GET</a:t>
            </a:r>
            <a:r>
              <a:rPr lang="zh-TW" altLang="en-US" sz="1500" dirty="0"/>
              <a:t>：</a:t>
            </a:r>
            <a:endParaRPr lang="en-US" altLang="zh-TW" sz="1500" dirty="0"/>
          </a:p>
          <a:p>
            <a:pPr lvl="3">
              <a:lnSpc>
                <a:spcPct val="170000"/>
              </a:lnSpc>
              <a:spcBef>
                <a:spcPts val="0"/>
              </a:spcBef>
              <a:defRPr/>
            </a:pPr>
            <a:r>
              <a:rPr lang="zh-TW" altLang="en-US" sz="1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endParaRPr lang="en-US" altLang="zh-TW" sz="15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lnSpc>
                <a:spcPct val="170000"/>
              </a:lnSpc>
              <a:spcBef>
                <a:spcPts val="0"/>
              </a:spcBef>
              <a:defRPr/>
            </a:pPr>
            <a:r>
              <a:rPr lang="zh-TW" altLang="en-US" sz="1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 </a:t>
            </a:r>
            <a:r>
              <a:rPr lang="en-US" altLang="zh-TW" sz="1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name/value pair </a:t>
            </a:r>
            <a:r>
              <a:rPr lang="zh-TW" altLang="en-US" sz="1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的形式將表單數據附加到 </a:t>
            </a:r>
            <a:r>
              <a:rPr lang="en-US" altLang="zh-TW" sz="1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URL </a:t>
            </a:r>
            <a:r>
              <a:rPr lang="zh-TW" altLang="en-US" sz="1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 </a:t>
            </a:r>
            <a:r>
              <a:rPr lang="en-US" altLang="zh-TW" sz="1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也因此資訊都是可見的</a:t>
            </a:r>
            <a:r>
              <a:rPr lang="en-US" altLang="zh-TW" sz="1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371600" lvl="3" indent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en-US" altLang="zh-TW" sz="1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（例：</a:t>
            </a:r>
            <a:r>
              <a:rPr lang="en-US" altLang="zh-TW" sz="1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https://www.w3schools.com/action_page.php?</a:t>
            </a:r>
            <a:r>
              <a:rPr lang="en-US" altLang="zh-TW" sz="15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firstname</a:t>
            </a:r>
            <a:r>
              <a:rPr lang="en-US" altLang="zh-TW" sz="1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15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Mickey</a:t>
            </a:r>
            <a:r>
              <a:rPr lang="en-US" altLang="zh-TW" sz="1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en-US" altLang="zh-TW" sz="15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lastname</a:t>
            </a:r>
            <a:r>
              <a:rPr lang="en-US" altLang="zh-TW" sz="1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15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Mouse</a:t>
            </a:r>
            <a:r>
              <a:rPr lang="zh-TW" altLang="en-US" sz="1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15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lnSpc>
                <a:spcPct val="170000"/>
              </a:lnSpc>
              <a:spcBef>
                <a:spcPts val="0"/>
              </a:spcBef>
              <a:defRPr/>
            </a:pPr>
            <a:r>
              <a:rPr lang="en-US" altLang="zh-TW" sz="1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URL </a:t>
            </a:r>
            <a:r>
              <a:rPr lang="zh-TW" altLang="en-US" sz="1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的長度受到限制 </a:t>
            </a:r>
            <a:r>
              <a:rPr lang="en-US" altLang="zh-TW" sz="1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(2048</a:t>
            </a:r>
            <a:r>
              <a:rPr lang="zh-TW" altLang="en-US" sz="1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個字符</a:t>
            </a:r>
            <a:r>
              <a:rPr lang="en-US" altLang="zh-TW" sz="1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2">
              <a:lnSpc>
                <a:spcPct val="170000"/>
              </a:lnSpc>
              <a:spcBef>
                <a:spcPts val="0"/>
              </a:spcBef>
              <a:defRPr/>
            </a:pPr>
            <a:r>
              <a:rPr lang="en-US" altLang="zh-TW" sz="1500" dirty="0"/>
              <a:t>POST</a:t>
            </a:r>
            <a:r>
              <a:rPr lang="zh-TW" altLang="en-US" sz="1500" dirty="0"/>
              <a:t>：</a:t>
            </a:r>
            <a:endParaRPr lang="en-US" altLang="zh-TW" sz="1500" dirty="0"/>
          </a:p>
          <a:p>
            <a:pPr lvl="3">
              <a:lnSpc>
                <a:spcPct val="170000"/>
              </a:lnSpc>
              <a:spcBef>
                <a:spcPts val="0"/>
              </a:spcBef>
              <a:defRPr/>
            </a:pPr>
            <a:r>
              <a:rPr lang="zh-TW" altLang="en-US" sz="1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不會將 </a:t>
            </a:r>
            <a:r>
              <a:rPr lang="en-US" altLang="zh-TW" sz="1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</a:t>
            </a:r>
            <a:r>
              <a:rPr lang="zh-TW" altLang="en-US" sz="1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附在 </a:t>
            </a:r>
            <a:r>
              <a:rPr lang="en-US" altLang="zh-TW" sz="1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sz="1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後方</a:t>
            </a:r>
            <a:endParaRPr lang="en-US" altLang="zh-TW" sz="15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lnSpc>
                <a:spcPct val="170000"/>
              </a:lnSpc>
              <a:spcBef>
                <a:spcPts val="0"/>
              </a:spcBef>
              <a:defRPr/>
            </a:pPr>
            <a:r>
              <a:rPr lang="zh-TW" altLang="en-US" sz="1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因此傳遞敏感或個人訊息，必須使用 </a:t>
            </a:r>
            <a:r>
              <a:rPr lang="en-US" altLang="zh-TW" sz="1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</a:p>
          <a:p>
            <a:pPr lvl="2">
              <a:lnSpc>
                <a:spcPct val="170000"/>
              </a:lnSpc>
              <a:spcBef>
                <a:spcPts val="0"/>
              </a:spcBef>
              <a:defRPr/>
            </a:pPr>
            <a:r>
              <a:rPr lang="en-US" altLang="zh-TW" sz="1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 Request </a:t>
            </a:r>
            <a:r>
              <a:rPr lang="zh-TW" altLang="en-US" sz="1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的封包可透過 </a:t>
            </a:r>
            <a:r>
              <a:rPr lang="en-US" altLang="zh-TW" sz="1500" dirty="0"/>
              <a:t>Chrome </a:t>
            </a:r>
            <a:r>
              <a:rPr lang="zh-TW" altLang="en-US" sz="1500" dirty="0"/>
              <a:t>的開發者工具</a:t>
            </a:r>
            <a:r>
              <a:rPr lang="en-US" altLang="zh-TW" sz="1500" dirty="0"/>
              <a:t>(F12)</a:t>
            </a:r>
            <a:r>
              <a:rPr lang="zh-TW" altLang="en-US" sz="1500" dirty="0"/>
              <a:t>檢視</a:t>
            </a:r>
            <a:endParaRPr lang="en-US" altLang="zh-TW" sz="15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189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464B59EF-D1B9-49A0-B445-CAC97AC8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8EB445FF-CE14-435D-A11E-9956F5A10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475" y="0"/>
            <a:ext cx="4845050" cy="6858000"/>
          </a:xfrm>
          <a:prstGeom prst="rect">
            <a:avLst/>
          </a:prstGeom>
        </p:spPr>
      </p:pic>
      <p:pic>
        <p:nvPicPr>
          <p:cNvPr id="40" name="圖片 39">
            <a:hlinkClick r:id="rId3" action="ppaction://hlinkfile"/>
            <a:extLst>
              <a:ext uri="{FF2B5EF4-FFF2-40B4-BE49-F238E27FC236}">
                <a16:creationId xmlns:a16="http://schemas.microsoft.com/office/drawing/2014/main" id="{0C1A7BDC-6EF9-4A9B-ADEC-0EA983AB21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135"/>
          <a:stretch/>
        </p:blipFill>
        <p:spPr>
          <a:xfrm>
            <a:off x="2333238" y="613350"/>
            <a:ext cx="7525523" cy="5631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583CF2AC-F395-45FA-AF78-C2C7DE09ED6C}"/>
              </a:ext>
            </a:extLst>
          </p:cNvPr>
          <p:cNvSpPr/>
          <p:nvPr/>
        </p:nvSpPr>
        <p:spPr>
          <a:xfrm>
            <a:off x="3408218" y="2826327"/>
            <a:ext cx="2687782" cy="301337"/>
          </a:xfrm>
          <a:prstGeom prst="roundRect">
            <a:avLst/>
          </a:prstGeom>
          <a:noFill/>
          <a:ln w="28575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1888590378">
                  <a:custGeom>
                    <a:avLst/>
                    <a:gdLst>
                      <a:gd name="connsiteX0" fmla="*/ 0 w 2687782"/>
                      <a:gd name="connsiteY0" fmla="*/ 50224 h 301337"/>
                      <a:gd name="connsiteX1" fmla="*/ 50224 w 2687782"/>
                      <a:gd name="connsiteY1" fmla="*/ 0 h 301337"/>
                      <a:gd name="connsiteX2" fmla="*/ 2637558 w 2687782"/>
                      <a:gd name="connsiteY2" fmla="*/ 0 h 301337"/>
                      <a:gd name="connsiteX3" fmla="*/ 2687782 w 2687782"/>
                      <a:gd name="connsiteY3" fmla="*/ 50224 h 301337"/>
                      <a:gd name="connsiteX4" fmla="*/ 2687782 w 2687782"/>
                      <a:gd name="connsiteY4" fmla="*/ 251113 h 301337"/>
                      <a:gd name="connsiteX5" fmla="*/ 2637558 w 2687782"/>
                      <a:gd name="connsiteY5" fmla="*/ 301337 h 301337"/>
                      <a:gd name="connsiteX6" fmla="*/ 50224 w 2687782"/>
                      <a:gd name="connsiteY6" fmla="*/ 301337 h 301337"/>
                      <a:gd name="connsiteX7" fmla="*/ 0 w 2687782"/>
                      <a:gd name="connsiteY7" fmla="*/ 251113 h 301337"/>
                      <a:gd name="connsiteX8" fmla="*/ 0 w 2687782"/>
                      <a:gd name="connsiteY8" fmla="*/ 50224 h 301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87782" h="301337" extrusionOk="0">
                        <a:moveTo>
                          <a:pt x="0" y="50224"/>
                        </a:moveTo>
                        <a:cubicBezTo>
                          <a:pt x="684" y="25381"/>
                          <a:pt x="18985" y="2349"/>
                          <a:pt x="50224" y="0"/>
                        </a:cubicBezTo>
                        <a:cubicBezTo>
                          <a:pt x="924925" y="-81666"/>
                          <a:pt x="1985558" y="-15269"/>
                          <a:pt x="2637558" y="0"/>
                        </a:cubicBezTo>
                        <a:cubicBezTo>
                          <a:pt x="2666729" y="-957"/>
                          <a:pt x="2691617" y="25908"/>
                          <a:pt x="2687782" y="50224"/>
                        </a:cubicBezTo>
                        <a:cubicBezTo>
                          <a:pt x="2692345" y="75777"/>
                          <a:pt x="2679162" y="215688"/>
                          <a:pt x="2687782" y="251113"/>
                        </a:cubicBezTo>
                        <a:cubicBezTo>
                          <a:pt x="2685623" y="277511"/>
                          <a:pt x="2665255" y="302247"/>
                          <a:pt x="2637558" y="301337"/>
                        </a:cubicBezTo>
                        <a:cubicBezTo>
                          <a:pt x="2250651" y="372224"/>
                          <a:pt x="1228523" y="159603"/>
                          <a:pt x="50224" y="301337"/>
                        </a:cubicBezTo>
                        <a:cubicBezTo>
                          <a:pt x="24143" y="299498"/>
                          <a:pt x="2116" y="276592"/>
                          <a:pt x="0" y="251113"/>
                        </a:cubicBezTo>
                        <a:cubicBezTo>
                          <a:pt x="8695" y="173349"/>
                          <a:pt x="-7149" y="119481"/>
                          <a:pt x="0" y="5022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圖說文字: 直線 19">
            <a:extLst>
              <a:ext uri="{FF2B5EF4-FFF2-40B4-BE49-F238E27FC236}">
                <a16:creationId xmlns:a16="http://schemas.microsoft.com/office/drawing/2014/main" id="{1F586640-AB88-49D7-8DBA-C3CEFE09CED6}"/>
              </a:ext>
            </a:extLst>
          </p:cNvPr>
          <p:cNvSpPr/>
          <p:nvPr/>
        </p:nvSpPr>
        <p:spPr>
          <a:xfrm>
            <a:off x="567423" y="2477215"/>
            <a:ext cx="1447118" cy="650449"/>
          </a:xfrm>
          <a:prstGeom prst="borderCallout1">
            <a:avLst>
              <a:gd name="adj1" fmla="val 53533"/>
              <a:gd name="adj2" fmla="val 100603"/>
              <a:gd name="adj3" fmla="val 77687"/>
              <a:gd name="adj4" fmla="val 195749"/>
            </a:avLst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填寫文字</a:t>
            </a:r>
          </a:p>
        </p:txBody>
      </p: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3A76D32B-6578-4D9C-8D27-7924DC497A1B}"/>
              </a:ext>
            </a:extLst>
          </p:cNvPr>
          <p:cNvSpPr/>
          <p:nvPr/>
        </p:nvSpPr>
        <p:spPr>
          <a:xfrm>
            <a:off x="3408219" y="5164281"/>
            <a:ext cx="5206356" cy="301337"/>
          </a:xfrm>
          <a:prstGeom prst="roundRect">
            <a:avLst/>
          </a:prstGeom>
          <a:noFill/>
          <a:ln w="28575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1888590378">
                  <a:custGeom>
                    <a:avLst/>
                    <a:gdLst>
                      <a:gd name="connsiteX0" fmla="*/ 0 w 2687782"/>
                      <a:gd name="connsiteY0" fmla="*/ 50224 h 301337"/>
                      <a:gd name="connsiteX1" fmla="*/ 50224 w 2687782"/>
                      <a:gd name="connsiteY1" fmla="*/ 0 h 301337"/>
                      <a:gd name="connsiteX2" fmla="*/ 2637558 w 2687782"/>
                      <a:gd name="connsiteY2" fmla="*/ 0 h 301337"/>
                      <a:gd name="connsiteX3" fmla="*/ 2687782 w 2687782"/>
                      <a:gd name="connsiteY3" fmla="*/ 50224 h 301337"/>
                      <a:gd name="connsiteX4" fmla="*/ 2687782 w 2687782"/>
                      <a:gd name="connsiteY4" fmla="*/ 251113 h 301337"/>
                      <a:gd name="connsiteX5" fmla="*/ 2637558 w 2687782"/>
                      <a:gd name="connsiteY5" fmla="*/ 301337 h 301337"/>
                      <a:gd name="connsiteX6" fmla="*/ 50224 w 2687782"/>
                      <a:gd name="connsiteY6" fmla="*/ 301337 h 301337"/>
                      <a:gd name="connsiteX7" fmla="*/ 0 w 2687782"/>
                      <a:gd name="connsiteY7" fmla="*/ 251113 h 301337"/>
                      <a:gd name="connsiteX8" fmla="*/ 0 w 2687782"/>
                      <a:gd name="connsiteY8" fmla="*/ 50224 h 301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87782" h="301337" extrusionOk="0">
                        <a:moveTo>
                          <a:pt x="0" y="50224"/>
                        </a:moveTo>
                        <a:cubicBezTo>
                          <a:pt x="684" y="25381"/>
                          <a:pt x="18985" y="2349"/>
                          <a:pt x="50224" y="0"/>
                        </a:cubicBezTo>
                        <a:cubicBezTo>
                          <a:pt x="924925" y="-81666"/>
                          <a:pt x="1985558" y="-15269"/>
                          <a:pt x="2637558" y="0"/>
                        </a:cubicBezTo>
                        <a:cubicBezTo>
                          <a:pt x="2666729" y="-957"/>
                          <a:pt x="2691617" y="25908"/>
                          <a:pt x="2687782" y="50224"/>
                        </a:cubicBezTo>
                        <a:cubicBezTo>
                          <a:pt x="2692345" y="75777"/>
                          <a:pt x="2679162" y="215688"/>
                          <a:pt x="2687782" y="251113"/>
                        </a:cubicBezTo>
                        <a:cubicBezTo>
                          <a:pt x="2685623" y="277511"/>
                          <a:pt x="2665255" y="302247"/>
                          <a:pt x="2637558" y="301337"/>
                        </a:cubicBezTo>
                        <a:cubicBezTo>
                          <a:pt x="2250651" y="372224"/>
                          <a:pt x="1228523" y="159603"/>
                          <a:pt x="50224" y="301337"/>
                        </a:cubicBezTo>
                        <a:cubicBezTo>
                          <a:pt x="24143" y="299498"/>
                          <a:pt x="2116" y="276592"/>
                          <a:pt x="0" y="251113"/>
                        </a:cubicBezTo>
                        <a:cubicBezTo>
                          <a:pt x="8695" y="173349"/>
                          <a:pt x="-7149" y="119481"/>
                          <a:pt x="0" y="5022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圖說文字: 直線 46">
            <a:extLst>
              <a:ext uri="{FF2B5EF4-FFF2-40B4-BE49-F238E27FC236}">
                <a16:creationId xmlns:a16="http://schemas.microsoft.com/office/drawing/2014/main" id="{CF60AD5F-9DA0-4744-9D0F-31D8FE0ADF50}"/>
              </a:ext>
            </a:extLst>
          </p:cNvPr>
          <p:cNvSpPr/>
          <p:nvPr/>
        </p:nvSpPr>
        <p:spPr>
          <a:xfrm>
            <a:off x="10088308" y="5299362"/>
            <a:ext cx="1690868" cy="615523"/>
          </a:xfrm>
          <a:prstGeom prst="borderCallout1">
            <a:avLst>
              <a:gd name="adj1" fmla="val 47143"/>
              <a:gd name="adj2" fmla="val -641"/>
              <a:gd name="adj3" fmla="val 2114"/>
              <a:gd name="adj4" fmla="val -86232"/>
            </a:avLst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應該是單選題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02ABB90-C19A-4780-9EED-CB701B88EAEA}"/>
              </a:ext>
            </a:extLst>
          </p:cNvPr>
          <p:cNvSpPr/>
          <p:nvPr/>
        </p:nvSpPr>
        <p:spPr>
          <a:xfrm>
            <a:off x="187392" y="3730337"/>
            <a:ext cx="1827149" cy="615523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多選題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5A0F87E-38BB-4A45-9A7F-69DA8A3A7CFC}"/>
              </a:ext>
            </a:extLst>
          </p:cNvPr>
          <p:cNvSpPr/>
          <p:nvPr/>
        </p:nvSpPr>
        <p:spPr>
          <a:xfrm>
            <a:off x="800123" y="4790210"/>
            <a:ext cx="1827149" cy="615523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填空題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DA9B014-0D00-4614-AEBF-6849FDC778FE}"/>
              </a:ext>
            </a:extLst>
          </p:cNvPr>
          <p:cNvSpPr/>
          <p:nvPr/>
        </p:nvSpPr>
        <p:spPr>
          <a:xfrm>
            <a:off x="9564728" y="3311238"/>
            <a:ext cx="1827149" cy="615523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申論題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002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46" grpId="0" animBg="1"/>
      <p:bldP spid="47" grpId="0" animBg="1"/>
      <p:bldP spid="21" grpId="0" animBg="1"/>
      <p:bldP spid="51" grpId="0" animBg="1"/>
      <p:bldP spid="5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標題 1">
            <a:extLst>
              <a:ext uri="{FF2B5EF4-FFF2-40B4-BE49-F238E27FC236}">
                <a16:creationId xmlns:a16="http://schemas.microsoft.com/office/drawing/2014/main" id="{61991274-7E31-4609-AD82-7149D158707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sz="3600" dirty="0"/>
              <a:t>Button</a:t>
            </a:r>
            <a:endParaRPr lang="zh-TW" altLang="en-US" sz="3600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464B59EF-D1B9-49A0-B445-CAC97AC8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15DEBA7-9244-493A-96C2-A9FF514A90B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FFFF00"/>
                </a:highlight>
              </a:rPr>
              <a:t>&lt;button type="button"&gt;</a:t>
            </a:r>
            <a:r>
              <a:rPr lang="zh-TW" altLang="en-US" sz="1600" b="1" dirty="0">
                <a:solidFill>
                  <a:schemeClr val="tx1"/>
                </a:solidFill>
                <a:highlight>
                  <a:srgbClr val="FFFF00"/>
                </a:highlight>
              </a:rPr>
              <a:t>提交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FFFF00"/>
                </a:highlight>
              </a:rPr>
              <a:t>&lt;/button&gt;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zh-TW" altLang="en-US" sz="1600" dirty="0"/>
              <a:t>位置：</a:t>
            </a:r>
            <a:endParaRPr lang="en-US" altLang="zh-TW" sz="1600" dirty="0"/>
          </a:p>
          <a:p>
            <a:pPr lvl="2">
              <a:lnSpc>
                <a:spcPct val="150000"/>
              </a:lnSpc>
              <a:spcBef>
                <a:spcPts val="0"/>
              </a:spcBef>
              <a:defRPr/>
            </a:pPr>
            <a:r>
              <a:rPr lang="zh-TW" altLang="en-US" sz="1500" dirty="0"/>
              <a:t>放在</a:t>
            </a:r>
            <a:r>
              <a:rPr lang="en-US" altLang="zh-TW" sz="1500" dirty="0"/>
              <a:t>&lt;form&gt;&lt;/form&gt;</a:t>
            </a:r>
            <a:r>
              <a:rPr lang="zh-TW" altLang="en-US" sz="1500" dirty="0">
                <a:solidFill>
                  <a:srgbClr val="FFFF00"/>
                </a:solidFill>
              </a:rPr>
              <a:t>裡面</a:t>
            </a:r>
            <a:r>
              <a:rPr lang="zh-TW" altLang="en-US" sz="1500" dirty="0"/>
              <a:t>，和 </a:t>
            </a:r>
            <a:r>
              <a:rPr lang="en-US" altLang="zh-TW" sz="1500" dirty="0"/>
              <a:t>&lt;input type="submit"&gt;</a:t>
            </a:r>
            <a:r>
              <a:rPr lang="zh-TW" altLang="en-US" sz="1500" dirty="0"/>
              <a:t> 相同</a:t>
            </a:r>
            <a:endParaRPr lang="en-US" altLang="zh-TW" sz="1500" dirty="0"/>
          </a:p>
          <a:p>
            <a:pPr lvl="2">
              <a:lnSpc>
                <a:spcPct val="150000"/>
              </a:lnSpc>
              <a:spcBef>
                <a:spcPts val="0"/>
              </a:spcBef>
              <a:defRPr/>
            </a:pPr>
            <a:r>
              <a:rPr lang="zh-TW" altLang="en-US" sz="1500" dirty="0"/>
              <a:t>放在</a:t>
            </a:r>
            <a:r>
              <a:rPr lang="en-US" altLang="zh-TW" sz="1500" dirty="0"/>
              <a:t>&lt;form&gt;&lt;/form&gt;</a:t>
            </a:r>
            <a:r>
              <a:rPr lang="zh-TW" altLang="en-US" sz="1500">
                <a:solidFill>
                  <a:srgbClr val="FFFF00"/>
                </a:solidFill>
              </a:rPr>
              <a:t>外面</a:t>
            </a:r>
            <a:r>
              <a:rPr lang="zh-TW" altLang="en-US" sz="1500"/>
              <a:t>，點擊後會</a:t>
            </a:r>
            <a:r>
              <a:rPr lang="zh-TW" altLang="en-US" sz="1500" dirty="0"/>
              <a:t>把資料傳給 </a:t>
            </a:r>
            <a:r>
              <a:rPr lang="en-US" altLang="zh-TW" sz="1500" dirty="0"/>
              <a:t>onclick</a:t>
            </a:r>
            <a:r>
              <a:rPr lang="zh-TW" altLang="en-US" sz="1500" dirty="0"/>
              <a:t> 指定的函式</a:t>
            </a:r>
            <a:r>
              <a:rPr lang="en-US" altLang="zh-TW" sz="1500" dirty="0"/>
              <a:t>(</a:t>
            </a:r>
            <a:r>
              <a:rPr lang="zh-TW" altLang="en-US" sz="1500" dirty="0"/>
              <a:t>前端</a:t>
            </a:r>
            <a:r>
              <a:rPr lang="en-US" altLang="zh-TW" sz="1500" dirty="0"/>
              <a:t>)</a:t>
            </a:r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9510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標題 1">
            <a:extLst>
              <a:ext uri="{FF2B5EF4-FFF2-40B4-BE49-F238E27FC236}">
                <a16:creationId xmlns:a16="http://schemas.microsoft.com/office/drawing/2014/main" id="{61991274-7E31-4609-AD82-7149D158707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sz="3600" dirty="0"/>
              <a:t>Google</a:t>
            </a:r>
            <a:r>
              <a:rPr lang="zh-TW" altLang="en-US" sz="3600" dirty="0"/>
              <a:t> </a:t>
            </a:r>
            <a:r>
              <a:rPr lang="en-US" altLang="zh-TW" sz="3600" dirty="0"/>
              <a:t>Chrome </a:t>
            </a:r>
            <a:r>
              <a:rPr lang="zh-TW" altLang="en-US" sz="3600" dirty="0"/>
              <a:t>開發者工具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464B59EF-D1B9-49A0-B445-CAC97AC8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15DEBA7-9244-493A-96C2-A9FF514A90B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70000"/>
              </a:lnSpc>
              <a:spcBef>
                <a:spcPts val="0"/>
              </a:spcBef>
              <a:defRPr/>
            </a:pPr>
            <a:r>
              <a:rPr lang="zh-TW" altLang="en-US" sz="1600" dirty="0"/>
              <a:t>檢視 </a:t>
            </a:r>
            <a:r>
              <a:rPr lang="en-US" altLang="zh-TW" sz="1600" dirty="0"/>
              <a:t>HTTP Request</a:t>
            </a:r>
            <a:r>
              <a:rPr lang="zh-TW" altLang="en-US" sz="1600" dirty="0"/>
              <a:t>的封包</a:t>
            </a:r>
            <a:endParaRPr lang="en-US" altLang="zh-TW" sz="1600" dirty="0"/>
          </a:p>
          <a:p>
            <a:pPr lvl="2">
              <a:lnSpc>
                <a:spcPct val="170000"/>
              </a:lnSpc>
              <a:spcBef>
                <a:spcPts val="0"/>
              </a:spcBef>
              <a:defRPr/>
            </a:pPr>
            <a:r>
              <a:rPr lang="zh-TW" altLang="en-US" sz="1500" dirty="0">
                <a:solidFill>
                  <a:schemeClr val="bg1"/>
                </a:solidFill>
              </a:rPr>
              <a:t>使用 </a:t>
            </a:r>
            <a:r>
              <a:rPr lang="en-US" altLang="zh-TW" sz="1500" dirty="0">
                <a:solidFill>
                  <a:schemeClr val="bg1"/>
                </a:solidFill>
              </a:rPr>
              <a:t>Google</a:t>
            </a:r>
            <a:r>
              <a:rPr lang="zh-TW" altLang="en-US" sz="1500" dirty="0">
                <a:solidFill>
                  <a:schemeClr val="bg1"/>
                </a:solidFill>
              </a:rPr>
              <a:t> </a:t>
            </a:r>
            <a:r>
              <a:rPr lang="en-US" altLang="zh-TW" sz="1500" dirty="0">
                <a:solidFill>
                  <a:schemeClr val="bg1"/>
                </a:solidFill>
              </a:rPr>
              <a:t>Chrome </a:t>
            </a:r>
            <a:r>
              <a:rPr lang="zh-TW" altLang="en-US" sz="1500" dirty="0">
                <a:solidFill>
                  <a:schemeClr val="bg1"/>
                </a:solidFill>
              </a:rPr>
              <a:t>瀏覽器開啟網頁</a:t>
            </a:r>
            <a:endParaRPr lang="en-US" altLang="zh-TW" sz="1500" dirty="0">
              <a:solidFill>
                <a:schemeClr val="bg1"/>
              </a:solidFill>
            </a:endParaRPr>
          </a:p>
          <a:p>
            <a:pPr lvl="2">
              <a:lnSpc>
                <a:spcPct val="170000"/>
              </a:lnSpc>
              <a:spcBef>
                <a:spcPts val="0"/>
              </a:spcBef>
              <a:defRPr/>
            </a:pPr>
            <a:r>
              <a:rPr lang="zh-TW" altLang="en-US" sz="1500" dirty="0"/>
              <a:t>鍵盤 </a:t>
            </a:r>
            <a:r>
              <a:rPr lang="en-US" altLang="zh-TW" sz="1500" dirty="0"/>
              <a:t>F12</a:t>
            </a:r>
            <a:r>
              <a:rPr lang="zh-TW" altLang="en-US" sz="1500" dirty="0"/>
              <a:t>，開啟開發者工具</a:t>
            </a:r>
            <a:endParaRPr lang="en-US" altLang="zh-TW" sz="1500" dirty="0"/>
          </a:p>
          <a:p>
            <a:pPr lvl="2">
              <a:lnSpc>
                <a:spcPct val="170000"/>
              </a:lnSpc>
              <a:spcBef>
                <a:spcPts val="0"/>
              </a:spcBef>
              <a:defRPr/>
            </a:pPr>
            <a:r>
              <a:rPr lang="zh-TW" altLang="en-US" sz="1500" dirty="0"/>
              <a:t>點擊 </a:t>
            </a:r>
            <a:r>
              <a:rPr lang="en-US" altLang="zh-TW" sz="1500" dirty="0"/>
              <a:t>Network</a:t>
            </a:r>
            <a:r>
              <a:rPr lang="zh-TW" altLang="en-US" sz="1500" dirty="0"/>
              <a:t> 頁籤</a:t>
            </a:r>
            <a:endParaRPr lang="en-US" altLang="zh-TW" sz="1500" dirty="0"/>
          </a:p>
          <a:p>
            <a:pPr lvl="2">
              <a:lnSpc>
                <a:spcPct val="170000"/>
              </a:lnSpc>
              <a:spcBef>
                <a:spcPts val="0"/>
              </a:spcBef>
              <a:defRPr/>
            </a:pPr>
            <a:r>
              <a:rPr lang="zh-TW" altLang="en-US" sz="1500" dirty="0">
                <a:solidFill>
                  <a:schemeClr val="bg1"/>
                </a:solidFill>
              </a:rPr>
              <a:t>選取程式</a:t>
            </a:r>
            <a:r>
              <a:rPr lang="zh-TW" altLang="en-US" sz="1500" dirty="0"/>
              <a:t>，並檢視 </a:t>
            </a:r>
            <a:r>
              <a:rPr lang="en-US" altLang="zh-TW" sz="1500" dirty="0"/>
              <a:t>Headers </a:t>
            </a:r>
            <a:r>
              <a:rPr lang="zh-TW" altLang="en-US" sz="1500" dirty="0"/>
              <a:t>頁籤</a:t>
            </a:r>
            <a:endParaRPr lang="en-US" altLang="zh-TW" sz="1500" dirty="0">
              <a:solidFill>
                <a:schemeClr val="bg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81305A5-E5D0-4D1D-ABE1-EBFBAC94E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089" y="532660"/>
            <a:ext cx="4459043" cy="5823690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9A949809-3DF3-4DC6-A854-A3BF4EB001DF}"/>
              </a:ext>
            </a:extLst>
          </p:cNvPr>
          <p:cNvSpPr/>
          <p:nvPr/>
        </p:nvSpPr>
        <p:spPr>
          <a:xfrm>
            <a:off x="9341962" y="501651"/>
            <a:ext cx="460647" cy="252494"/>
          </a:xfrm>
          <a:prstGeom prst="roundRect">
            <a:avLst/>
          </a:pr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888590378">
                  <a:custGeom>
                    <a:avLst/>
                    <a:gdLst>
                      <a:gd name="connsiteX0" fmla="*/ 0 w 2687782"/>
                      <a:gd name="connsiteY0" fmla="*/ 50224 h 301337"/>
                      <a:gd name="connsiteX1" fmla="*/ 50224 w 2687782"/>
                      <a:gd name="connsiteY1" fmla="*/ 0 h 301337"/>
                      <a:gd name="connsiteX2" fmla="*/ 2637558 w 2687782"/>
                      <a:gd name="connsiteY2" fmla="*/ 0 h 301337"/>
                      <a:gd name="connsiteX3" fmla="*/ 2687782 w 2687782"/>
                      <a:gd name="connsiteY3" fmla="*/ 50224 h 301337"/>
                      <a:gd name="connsiteX4" fmla="*/ 2687782 w 2687782"/>
                      <a:gd name="connsiteY4" fmla="*/ 251113 h 301337"/>
                      <a:gd name="connsiteX5" fmla="*/ 2637558 w 2687782"/>
                      <a:gd name="connsiteY5" fmla="*/ 301337 h 301337"/>
                      <a:gd name="connsiteX6" fmla="*/ 50224 w 2687782"/>
                      <a:gd name="connsiteY6" fmla="*/ 301337 h 301337"/>
                      <a:gd name="connsiteX7" fmla="*/ 0 w 2687782"/>
                      <a:gd name="connsiteY7" fmla="*/ 251113 h 301337"/>
                      <a:gd name="connsiteX8" fmla="*/ 0 w 2687782"/>
                      <a:gd name="connsiteY8" fmla="*/ 50224 h 301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87782" h="301337" extrusionOk="0">
                        <a:moveTo>
                          <a:pt x="0" y="50224"/>
                        </a:moveTo>
                        <a:cubicBezTo>
                          <a:pt x="684" y="25381"/>
                          <a:pt x="18985" y="2349"/>
                          <a:pt x="50224" y="0"/>
                        </a:cubicBezTo>
                        <a:cubicBezTo>
                          <a:pt x="924925" y="-81666"/>
                          <a:pt x="1985558" y="-15269"/>
                          <a:pt x="2637558" y="0"/>
                        </a:cubicBezTo>
                        <a:cubicBezTo>
                          <a:pt x="2666729" y="-957"/>
                          <a:pt x="2691617" y="25908"/>
                          <a:pt x="2687782" y="50224"/>
                        </a:cubicBezTo>
                        <a:cubicBezTo>
                          <a:pt x="2692345" y="75777"/>
                          <a:pt x="2679162" y="215688"/>
                          <a:pt x="2687782" y="251113"/>
                        </a:cubicBezTo>
                        <a:cubicBezTo>
                          <a:pt x="2685623" y="277511"/>
                          <a:pt x="2665255" y="302247"/>
                          <a:pt x="2637558" y="301337"/>
                        </a:cubicBezTo>
                        <a:cubicBezTo>
                          <a:pt x="2250651" y="372224"/>
                          <a:pt x="1228523" y="159603"/>
                          <a:pt x="50224" y="301337"/>
                        </a:cubicBezTo>
                        <a:cubicBezTo>
                          <a:pt x="24143" y="299498"/>
                          <a:pt x="2116" y="276592"/>
                          <a:pt x="0" y="251113"/>
                        </a:cubicBezTo>
                        <a:cubicBezTo>
                          <a:pt x="8695" y="173349"/>
                          <a:pt x="-7149" y="119481"/>
                          <a:pt x="0" y="5022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AC77D884-A2B3-42D1-AB1D-BF58E2110B31}"/>
              </a:ext>
            </a:extLst>
          </p:cNvPr>
          <p:cNvSpPr/>
          <p:nvPr/>
        </p:nvSpPr>
        <p:spPr>
          <a:xfrm>
            <a:off x="7692195" y="1731976"/>
            <a:ext cx="635059" cy="252494"/>
          </a:xfrm>
          <a:prstGeom prst="roundRect">
            <a:avLst/>
          </a:pr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888590378">
                  <a:custGeom>
                    <a:avLst/>
                    <a:gdLst>
                      <a:gd name="connsiteX0" fmla="*/ 0 w 2687782"/>
                      <a:gd name="connsiteY0" fmla="*/ 50224 h 301337"/>
                      <a:gd name="connsiteX1" fmla="*/ 50224 w 2687782"/>
                      <a:gd name="connsiteY1" fmla="*/ 0 h 301337"/>
                      <a:gd name="connsiteX2" fmla="*/ 2637558 w 2687782"/>
                      <a:gd name="connsiteY2" fmla="*/ 0 h 301337"/>
                      <a:gd name="connsiteX3" fmla="*/ 2687782 w 2687782"/>
                      <a:gd name="connsiteY3" fmla="*/ 50224 h 301337"/>
                      <a:gd name="connsiteX4" fmla="*/ 2687782 w 2687782"/>
                      <a:gd name="connsiteY4" fmla="*/ 251113 h 301337"/>
                      <a:gd name="connsiteX5" fmla="*/ 2637558 w 2687782"/>
                      <a:gd name="connsiteY5" fmla="*/ 301337 h 301337"/>
                      <a:gd name="connsiteX6" fmla="*/ 50224 w 2687782"/>
                      <a:gd name="connsiteY6" fmla="*/ 301337 h 301337"/>
                      <a:gd name="connsiteX7" fmla="*/ 0 w 2687782"/>
                      <a:gd name="connsiteY7" fmla="*/ 251113 h 301337"/>
                      <a:gd name="connsiteX8" fmla="*/ 0 w 2687782"/>
                      <a:gd name="connsiteY8" fmla="*/ 50224 h 301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87782" h="301337" extrusionOk="0">
                        <a:moveTo>
                          <a:pt x="0" y="50224"/>
                        </a:moveTo>
                        <a:cubicBezTo>
                          <a:pt x="684" y="25381"/>
                          <a:pt x="18985" y="2349"/>
                          <a:pt x="50224" y="0"/>
                        </a:cubicBezTo>
                        <a:cubicBezTo>
                          <a:pt x="924925" y="-81666"/>
                          <a:pt x="1985558" y="-15269"/>
                          <a:pt x="2637558" y="0"/>
                        </a:cubicBezTo>
                        <a:cubicBezTo>
                          <a:pt x="2666729" y="-957"/>
                          <a:pt x="2691617" y="25908"/>
                          <a:pt x="2687782" y="50224"/>
                        </a:cubicBezTo>
                        <a:cubicBezTo>
                          <a:pt x="2692345" y="75777"/>
                          <a:pt x="2679162" y="215688"/>
                          <a:pt x="2687782" y="251113"/>
                        </a:cubicBezTo>
                        <a:cubicBezTo>
                          <a:pt x="2685623" y="277511"/>
                          <a:pt x="2665255" y="302247"/>
                          <a:pt x="2637558" y="301337"/>
                        </a:cubicBezTo>
                        <a:cubicBezTo>
                          <a:pt x="2250651" y="372224"/>
                          <a:pt x="1228523" y="159603"/>
                          <a:pt x="50224" y="301337"/>
                        </a:cubicBezTo>
                        <a:cubicBezTo>
                          <a:pt x="24143" y="299498"/>
                          <a:pt x="2116" y="276592"/>
                          <a:pt x="0" y="251113"/>
                        </a:cubicBezTo>
                        <a:cubicBezTo>
                          <a:pt x="8695" y="173349"/>
                          <a:pt x="-7149" y="119481"/>
                          <a:pt x="0" y="5022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385BF96-70D7-485A-93C2-4C49B98990B8}"/>
              </a:ext>
            </a:extLst>
          </p:cNvPr>
          <p:cNvSpPr/>
          <p:nvPr/>
        </p:nvSpPr>
        <p:spPr>
          <a:xfrm>
            <a:off x="9497600" y="1564441"/>
            <a:ext cx="460647" cy="252494"/>
          </a:xfrm>
          <a:prstGeom prst="roundRect">
            <a:avLst/>
          </a:pr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888590378">
                  <a:custGeom>
                    <a:avLst/>
                    <a:gdLst>
                      <a:gd name="connsiteX0" fmla="*/ 0 w 2687782"/>
                      <a:gd name="connsiteY0" fmla="*/ 50224 h 301337"/>
                      <a:gd name="connsiteX1" fmla="*/ 50224 w 2687782"/>
                      <a:gd name="connsiteY1" fmla="*/ 0 h 301337"/>
                      <a:gd name="connsiteX2" fmla="*/ 2637558 w 2687782"/>
                      <a:gd name="connsiteY2" fmla="*/ 0 h 301337"/>
                      <a:gd name="connsiteX3" fmla="*/ 2687782 w 2687782"/>
                      <a:gd name="connsiteY3" fmla="*/ 50224 h 301337"/>
                      <a:gd name="connsiteX4" fmla="*/ 2687782 w 2687782"/>
                      <a:gd name="connsiteY4" fmla="*/ 251113 h 301337"/>
                      <a:gd name="connsiteX5" fmla="*/ 2637558 w 2687782"/>
                      <a:gd name="connsiteY5" fmla="*/ 301337 h 301337"/>
                      <a:gd name="connsiteX6" fmla="*/ 50224 w 2687782"/>
                      <a:gd name="connsiteY6" fmla="*/ 301337 h 301337"/>
                      <a:gd name="connsiteX7" fmla="*/ 0 w 2687782"/>
                      <a:gd name="connsiteY7" fmla="*/ 251113 h 301337"/>
                      <a:gd name="connsiteX8" fmla="*/ 0 w 2687782"/>
                      <a:gd name="connsiteY8" fmla="*/ 50224 h 301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87782" h="301337" extrusionOk="0">
                        <a:moveTo>
                          <a:pt x="0" y="50224"/>
                        </a:moveTo>
                        <a:cubicBezTo>
                          <a:pt x="684" y="25381"/>
                          <a:pt x="18985" y="2349"/>
                          <a:pt x="50224" y="0"/>
                        </a:cubicBezTo>
                        <a:cubicBezTo>
                          <a:pt x="924925" y="-81666"/>
                          <a:pt x="1985558" y="-15269"/>
                          <a:pt x="2637558" y="0"/>
                        </a:cubicBezTo>
                        <a:cubicBezTo>
                          <a:pt x="2666729" y="-957"/>
                          <a:pt x="2691617" y="25908"/>
                          <a:pt x="2687782" y="50224"/>
                        </a:cubicBezTo>
                        <a:cubicBezTo>
                          <a:pt x="2692345" y="75777"/>
                          <a:pt x="2679162" y="215688"/>
                          <a:pt x="2687782" y="251113"/>
                        </a:cubicBezTo>
                        <a:cubicBezTo>
                          <a:pt x="2685623" y="277511"/>
                          <a:pt x="2665255" y="302247"/>
                          <a:pt x="2637558" y="301337"/>
                        </a:cubicBezTo>
                        <a:cubicBezTo>
                          <a:pt x="2250651" y="372224"/>
                          <a:pt x="1228523" y="159603"/>
                          <a:pt x="50224" y="301337"/>
                        </a:cubicBezTo>
                        <a:cubicBezTo>
                          <a:pt x="24143" y="299498"/>
                          <a:pt x="2116" y="276592"/>
                          <a:pt x="0" y="251113"/>
                        </a:cubicBezTo>
                        <a:cubicBezTo>
                          <a:pt x="8695" y="173349"/>
                          <a:pt x="-7149" y="119481"/>
                          <a:pt x="0" y="5022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6BC8850-B30D-4C45-87CF-474379C930D8}"/>
              </a:ext>
            </a:extLst>
          </p:cNvPr>
          <p:cNvSpPr/>
          <p:nvPr/>
        </p:nvSpPr>
        <p:spPr>
          <a:xfrm>
            <a:off x="9379879" y="1816935"/>
            <a:ext cx="2586985" cy="905534"/>
          </a:xfrm>
          <a:prstGeom prst="roundRect">
            <a:avLst/>
          </a:pr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888590378">
                  <a:custGeom>
                    <a:avLst/>
                    <a:gdLst>
                      <a:gd name="connsiteX0" fmla="*/ 0 w 2687782"/>
                      <a:gd name="connsiteY0" fmla="*/ 50224 h 301337"/>
                      <a:gd name="connsiteX1" fmla="*/ 50224 w 2687782"/>
                      <a:gd name="connsiteY1" fmla="*/ 0 h 301337"/>
                      <a:gd name="connsiteX2" fmla="*/ 2637558 w 2687782"/>
                      <a:gd name="connsiteY2" fmla="*/ 0 h 301337"/>
                      <a:gd name="connsiteX3" fmla="*/ 2687782 w 2687782"/>
                      <a:gd name="connsiteY3" fmla="*/ 50224 h 301337"/>
                      <a:gd name="connsiteX4" fmla="*/ 2687782 w 2687782"/>
                      <a:gd name="connsiteY4" fmla="*/ 251113 h 301337"/>
                      <a:gd name="connsiteX5" fmla="*/ 2637558 w 2687782"/>
                      <a:gd name="connsiteY5" fmla="*/ 301337 h 301337"/>
                      <a:gd name="connsiteX6" fmla="*/ 50224 w 2687782"/>
                      <a:gd name="connsiteY6" fmla="*/ 301337 h 301337"/>
                      <a:gd name="connsiteX7" fmla="*/ 0 w 2687782"/>
                      <a:gd name="connsiteY7" fmla="*/ 251113 h 301337"/>
                      <a:gd name="connsiteX8" fmla="*/ 0 w 2687782"/>
                      <a:gd name="connsiteY8" fmla="*/ 50224 h 301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87782" h="301337" extrusionOk="0">
                        <a:moveTo>
                          <a:pt x="0" y="50224"/>
                        </a:moveTo>
                        <a:cubicBezTo>
                          <a:pt x="684" y="25381"/>
                          <a:pt x="18985" y="2349"/>
                          <a:pt x="50224" y="0"/>
                        </a:cubicBezTo>
                        <a:cubicBezTo>
                          <a:pt x="924925" y="-81666"/>
                          <a:pt x="1985558" y="-15269"/>
                          <a:pt x="2637558" y="0"/>
                        </a:cubicBezTo>
                        <a:cubicBezTo>
                          <a:pt x="2666729" y="-957"/>
                          <a:pt x="2691617" y="25908"/>
                          <a:pt x="2687782" y="50224"/>
                        </a:cubicBezTo>
                        <a:cubicBezTo>
                          <a:pt x="2692345" y="75777"/>
                          <a:pt x="2679162" y="215688"/>
                          <a:pt x="2687782" y="251113"/>
                        </a:cubicBezTo>
                        <a:cubicBezTo>
                          <a:pt x="2685623" y="277511"/>
                          <a:pt x="2665255" y="302247"/>
                          <a:pt x="2637558" y="301337"/>
                        </a:cubicBezTo>
                        <a:cubicBezTo>
                          <a:pt x="2250651" y="372224"/>
                          <a:pt x="1228523" y="159603"/>
                          <a:pt x="50224" y="301337"/>
                        </a:cubicBezTo>
                        <a:cubicBezTo>
                          <a:pt x="24143" y="299498"/>
                          <a:pt x="2116" y="276592"/>
                          <a:pt x="0" y="251113"/>
                        </a:cubicBezTo>
                        <a:cubicBezTo>
                          <a:pt x="8695" y="173349"/>
                          <a:pt x="-7149" y="119481"/>
                          <a:pt x="0" y="5022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1175D0A-C354-48BD-A551-7EC8D9905653}"/>
              </a:ext>
            </a:extLst>
          </p:cNvPr>
          <p:cNvSpPr/>
          <p:nvPr/>
        </p:nvSpPr>
        <p:spPr>
          <a:xfrm>
            <a:off x="9379879" y="4666757"/>
            <a:ext cx="2081193" cy="1432201"/>
          </a:xfrm>
          <a:prstGeom prst="roundRect">
            <a:avLst/>
          </a:pr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888590378">
                  <a:custGeom>
                    <a:avLst/>
                    <a:gdLst>
                      <a:gd name="connsiteX0" fmla="*/ 0 w 2687782"/>
                      <a:gd name="connsiteY0" fmla="*/ 50224 h 301337"/>
                      <a:gd name="connsiteX1" fmla="*/ 50224 w 2687782"/>
                      <a:gd name="connsiteY1" fmla="*/ 0 h 301337"/>
                      <a:gd name="connsiteX2" fmla="*/ 2637558 w 2687782"/>
                      <a:gd name="connsiteY2" fmla="*/ 0 h 301337"/>
                      <a:gd name="connsiteX3" fmla="*/ 2687782 w 2687782"/>
                      <a:gd name="connsiteY3" fmla="*/ 50224 h 301337"/>
                      <a:gd name="connsiteX4" fmla="*/ 2687782 w 2687782"/>
                      <a:gd name="connsiteY4" fmla="*/ 251113 h 301337"/>
                      <a:gd name="connsiteX5" fmla="*/ 2637558 w 2687782"/>
                      <a:gd name="connsiteY5" fmla="*/ 301337 h 301337"/>
                      <a:gd name="connsiteX6" fmla="*/ 50224 w 2687782"/>
                      <a:gd name="connsiteY6" fmla="*/ 301337 h 301337"/>
                      <a:gd name="connsiteX7" fmla="*/ 0 w 2687782"/>
                      <a:gd name="connsiteY7" fmla="*/ 251113 h 301337"/>
                      <a:gd name="connsiteX8" fmla="*/ 0 w 2687782"/>
                      <a:gd name="connsiteY8" fmla="*/ 50224 h 301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87782" h="301337" extrusionOk="0">
                        <a:moveTo>
                          <a:pt x="0" y="50224"/>
                        </a:moveTo>
                        <a:cubicBezTo>
                          <a:pt x="684" y="25381"/>
                          <a:pt x="18985" y="2349"/>
                          <a:pt x="50224" y="0"/>
                        </a:cubicBezTo>
                        <a:cubicBezTo>
                          <a:pt x="924925" y="-81666"/>
                          <a:pt x="1985558" y="-15269"/>
                          <a:pt x="2637558" y="0"/>
                        </a:cubicBezTo>
                        <a:cubicBezTo>
                          <a:pt x="2666729" y="-957"/>
                          <a:pt x="2691617" y="25908"/>
                          <a:pt x="2687782" y="50224"/>
                        </a:cubicBezTo>
                        <a:cubicBezTo>
                          <a:pt x="2692345" y="75777"/>
                          <a:pt x="2679162" y="215688"/>
                          <a:pt x="2687782" y="251113"/>
                        </a:cubicBezTo>
                        <a:cubicBezTo>
                          <a:pt x="2685623" y="277511"/>
                          <a:pt x="2665255" y="302247"/>
                          <a:pt x="2637558" y="301337"/>
                        </a:cubicBezTo>
                        <a:cubicBezTo>
                          <a:pt x="2250651" y="372224"/>
                          <a:pt x="1228523" y="159603"/>
                          <a:pt x="50224" y="301337"/>
                        </a:cubicBezTo>
                        <a:cubicBezTo>
                          <a:pt x="24143" y="299498"/>
                          <a:pt x="2116" y="276592"/>
                          <a:pt x="0" y="251113"/>
                        </a:cubicBezTo>
                        <a:cubicBezTo>
                          <a:pt x="8695" y="173349"/>
                          <a:pt x="-7149" y="119481"/>
                          <a:pt x="0" y="5022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3A715432-4C94-4AA0-B831-BB0CD0E368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169" t="22184" b="62661"/>
          <a:stretch/>
        </p:blipFill>
        <p:spPr>
          <a:xfrm>
            <a:off x="1310105" y="4237276"/>
            <a:ext cx="5791079" cy="1948377"/>
          </a:xfrm>
          <a:prstGeom prst="rect">
            <a:avLst/>
          </a:prstGeom>
        </p:spPr>
      </p:pic>
      <p:sp>
        <p:nvSpPr>
          <p:cNvPr id="2" name="平行四邊形 1">
            <a:extLst>
              <a:ext uri="{FF2B5EF4-FFF2-40B4-BE49-F238E27FC236}">
                <a16:creationId xmlns:a16="http://schemas.microsoft.com/office/drawing/2014/main" id="{A4B9DD01-3D08-4330-98F9-64720518F4BA}"/>
              </a:ext>
            </a:extLst>
          </p:cNvPr>
          <p:cNvSpPr/>
          <p:nvPr/>
        </p:nvSpPr>
        <p:spPr>
          <a:xfrm rot="5400000" flipV="1">
            <a:off x="6109511" y="2931948"/>
            <a:ext cx="4245380" cy="2262033"/>
          </a:xfrm>
          <a:custGeom>
            <a:avLst/>
            <a:gdLst>
              <a:gd name="connsiteX0" fmla="*/ 0 w 4278717"/>
              <a:gd name="connsiteY0" fmla="*/ 2278696 h 2278696"/>
              <a:gd name="connsiteX1" fmla="*/ 569674 w 4278717"/>
              <a:gd name="connsiteY1" fmla="*/ 0 h 2278696"/>
              <a:gd name="connsiteX2" fmla="*/ 4278717 w 4278717"/>
              <a:gd name="connsiteY2" fmla="*/ 0 h 2278696"/>
              <a:gd name="connsiteX3" fmla="*/ 3709043 w 4278717"/>
              <a:gd name="connsiteY3" fmla="*/ 2278696 h 2278696"/>
              <a:gd name="connsiteX4" fmla="*/ 0 w 4278717"/>
              <a:gd name="connsiteY4" fmla="*/ 2278696 h 2278696"/>
              <a:gd name="connsiteX0" fmla="*/ 0 w 4278717"/>
              <a:gd name="connsiteY0" fmla="*/ 2278696 h 2278696"/>
              <a:gd name="connsiteX1" fmla="*/ 2336332 w 4278717"/>
              <a:gd name="connsiteY1" fmla="*/ 3 h 2278696"/>
              <a:gd name="connsiteX2" fmla="*/ 4278717 w 4278717"/>
              <a:gd name="connsiteY2" fmla="*/ 0 h 2278696"/>
              <a:gd name="connsiteX3" fmla="*/ 3709043 w 4278717"/>
              <a:gd name="connsiteY3" fmla="*/ 2278696 h 2278696"/>
              <a:gd name="connsiteX4" fmla="*/ 0 w 4278717"/>
              <a:gd name="connsiteY4" fmla="*/ 2278696 h 2278696"/>
              <a:gd name="connsiteX0" fmla="*/ 0 w 4278717"/>
              <a:gd name="connsiteY0" fmla="*/ 2278696 h 2287577"/>
              <a:gd name="connsiteX1" fmla="*/ 2336332 w 4278717"/>
              <a:gd name="connsiteY1" fmla="*/ 3 h 2287577"/>
              <a:gd name="connsiteX2" fmla="*/ 4278717 w 4278717"/>
              <a:gd name="connsiteY2" fmla="*/ 0 h 2287577"/>
              <a:gd name="connsiteX3" fmla="*/ 752782 w 4278717"/>
              <a:gd name="connsiteY3" fmla="*/ 2287577 h 2287577"/>
              <a:gd name="connsiteX4" fmla="*/ 0 w 4278717"/>
              <a:gd name="connsiteY4" fmla="*/ 2278696 h 2287577"/>
              <a:gd name="connsiteX0" fmla="*/ 0 w 4278717"/>
              <a:gd name="connsiteY0" fmla="*/ 2278696 h 2278696"/>
              <a:gd name="connsiteX1" fmla="*/ 2336332 w 4278717"/>
              <a:gd name="connsiteY1" fmla="*/ 3 h 2278696"/>
              <a:gd name="connsiteX2" fmla="*/ 4278717 w 4278717"/>
              <a:gd name="connsiteY2" fmla="*/ 0 h 2278696"/>
              <a:gd name="connsiteX3" fmla="*/ 748019 w 4278717"/>
              <a:gd name="connsiteY3" fmla="*/ 2268527 h 2278696"/>
              <a:gd name="connsiteX4" fmla="*/ 0 w 4278717"/>
              <a:gd name="connsiteY4" fmla="*/ 2278696 h 2278696"/>
              <a:gd name="connsiteX0" fmla="*/ 0 w 4278717"/>
              <a:gd name="connsiteY0" fmla="*/ 2278696 h 2278696"/>
              <a:gd name="connsiteX1" fmla="*/ 2336332 w 4278717"/>
              <a:gd name="connsiteY1" fmla="*/ 3 h 2278696"/>
              <a:gd name="connsiteX2" fmla="*/ 4278717 w 4278717"/>
              <a:gd name="connsiteY2" fmla="*/ 0 h 2278696"/>
              <a:gd name="connsiteX3" fmla="*/ 698016 w 4278717"/>
              <a:gd name="connsiteY3" fmla="*/ 2261386 h 2278696"/>
              <a:gd name="connsiteX4" fmla="*/ 0 w 4278717"/>
              <a:gd name="connsiteY4" fmla="*/ 2278696 h 2278696"/>
              <a:gd name="connsiteX0" fmla="*/ 0 w 4252523"/>
              <a:gd name="connsiteY0" fmla="*/ 2254887 h 2261386"/>
              <a:gd name="connsiteX1" fmla="*/ 2310138 w 4252523"/>
              <a:gd name="connsiteY1" fmla="*/ 3 h 2261386"/>
              <a:gd name="connsiteX2" fmla="*/ 4252523 w 4252523"/>
              <a:gd name="connsiteY2" fmla="*/ 0 h 2261386"/>
              <a:gd name="connsiteX3" fmla="*/ 671822 w 4252523"/>
              <a:gd name="connsiteY3" fmla="*/ 2261386 h 2261386"/>
              <a:gd name="connsiteX4" fmla="*/ 0 w 4252523"/>
              <a:gd name="connsiteY4" fmla="*/ 2254887 h 2261386"/>
              <a:gd name="connsiteX0" fmla="*/ 0 w 4245380"/>
              <a:gd name="connsiteY0" fmla="*/ 2262033 h 2262033"/>
              <a:gd name="connsiteX1" fmla="*/ 2302995 w 4245380"/>
              <a:gd name="connsiteY1" fmla="*/ 3 h 2262033"/>
              <a:gd name="connsiteX2" fmla="*/ 4245380 w 4245380"/>
              <a:gd name="connsiteY2" fmla="*/ 0 h 2262033"/>
              <a:gd name="connsiteX3" fmla="*/ 664679 w 4245380"/>
              <a:gd name="connsiteY3" fmla="*/ 2261386 h 2262033"/>
              <a:gd name="connsiteX4" fmla="*/ 0 w 4245380"/>
              <a:gd name="connsiteY4" fmla="*/ 2262033 h 2262033"/>
              <a:gd name="connsiteX0" fmla="*/ 0 w 4245380"/>
              <a:gd name="connsiteY0" fmla="*/ 2262033 h 2262033"/>
              <a:gd name="connsiteX1" fmla="*/ 2307760 w 4245380"/>
              <a:gd name="connsiteY1" fmla="*/ 2387 h 2262033"/>
              <a:gd name="connsiteX2" fmla="*/ 4245380 w 4245380"/>
              <a:gd name="connsiteY2" fmla="*/ 0 h 2262033"/>
              <a:gd name="connsiteX3" fmla="*/ 664679 w 4245380"/>
              <a:gd name="connsiteY3" fmla="*/ 2261386 h 2262033"/>
              <a:gd name="connsiteX4" fmla="*/ 0 w 4245380"/>
              <a:gd name="connsiteY4" fmla="*/ 2262033 h 2262033"/>
              <a:gd name="connsiteX0" fmla="*/ 0 w 4245380"/>
              <a:gd name="connsiteY0" fmla="*/ 2262033 h 2262033"/>
              <a:gd name="connsiteX1" fmla="*/ 2298237 w 4245380"/>
              <a:gd name="connsiteY1" fmla="*/ 9 h 2262033"/>
              <a:gd name="connsiteX2" fmla="*/ 4245380 w 4245380"/>
              <a:gd name="connsiteY2" fmla="*/ 0 h 2262033"/>
              <a:gd name="connsiteX3" fmla="*/ 664679 w 4245380"/>
              <a:gd name="connsiteY3" fmla="*/ 2261386 h 2262033"/>
              <a:gd name="connsiteX4" fmla="*/ 0 w 4245380"/>
              <a:gd name="connsiteY4" fmla="*/ 2262033 h 226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5380" h="2262033">
                <a:moveTo>
                  <a:pt x="0" y="2262033"/>
                </a:moveTo>
                <a:lnTo>
                  <a:pt x="2298237" y="9"/>
                </a:lnTo>
                <a:lnTo>
                  <a:pt x="4245380" y="0"/>
                </a:lnTo>
                <a:lnTo>
                  <a:pt x="664679" y="2261386"/>
                </a:lnTo>
                <a:lnTo>
                  <a:pt x="0" y="226203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平行四邊形 1">
            <a:extLst>
              <a:ext uri="{FF2B5EF4-FFF2-40B4-BE49-F238E27FC236}">
                <a16:creationId xmlns:a16="http://schemas.microsoft.com/office/drawing/2014/main" id="{25FEE024-2171-464C-BEA7-B203D017E0E6}"/>
              </a:ext>
            </a:extLst>
          </p:cNvPr>
          <p:cNvSpPr/>
          <p:nvPr/>
        </p:nvSpPr>
        <p:spPr>
          <a:xfrm rot="16200000">
            <a:off x="7035914" y="4286501"/>
            <a:ext cx="2379682" cy="2281233"/>
          </a:xfrm>
          <a:custGeom>
            <a:avLst/>
            <a:gdLst>
              <a:gd name="connsiteX0" fmla="*/ 0 w 4278717"/>
              <a:gd name="connsiteY0" fmla="*/ 2278696 h 2278696"/>
              <a:gd name="connsiteX1" fmla="*/ 569674 w 4278717"/>
              <a:gd name="connsiteY1" fmla="*/ 0 h 2278696"/>
              <a:gd name="connsiteX2" fmla="*/ 4278717 w 4278717"/>
              <a:gd name="connsiteY2" fmla="*/ 0 h 2278696"/>
              <a:gd name="connsiteX3" fmla="*/ 3709043 w 4278717"/>
              <a:gd name="connsiteY3" fmla="*/ 2278696 h 2278696"/>
              <a:gd name="connsiteX4" fmla="*/ 0 w 4278717"/>
              <a:gd name="connsiteY4" fmla="*/ 2278696 h 2278696"/>
              <a:gd name="connsiteX0" fmla="*/ 0 w 4278717"/>
              <a:gd name="connsiteY0" fmla="*/ 2278696 h 2278696"/>
              <a:gd name="connsiteX1" fmla="*/ 2336332 w 4278717"/>
              <a:gd name="connsiteY1" fmla="*/ 3 h 2278696"/>
              <a:gd name="connsiteX2" fmla="*/ 4278717 w 4278717"/>
              <a:gd name="connsiteY2" fmla="*/ 0 h 2278696"/>
              <a:gd name="connsiteX3" fmla="*/ 3709043 w 4278717"/>
              <a:gd name="connsiteY3" fmla="*/ 2278696 h 2278696"/>
              <a:gd name="connsiteX4" fmla="*/ 0 w 4278717"/>
              <a:gd name="connsiteY4" fmla="*/ 2278696 h 2278696"/>
              <a:gd name="connsiteX0" fmla="*/ 0 w 4278717"/>
              <a:gd name="connsiteY0" fmla="*/ 2278696 h 2287577"/>
              <a:gd name="connsiteX1" fmla="*/ 2336332 w 4278717"/>
              <a:gd name="connsiteY1" fmla="*/ 3 h 2287577"/>
              <a:gd name="connsiteX2" fmla="*/ 4278717 w 4278717"/>
              <a:gd name="connsiteY2" fmla="*/ 0 h 2287577"/>
              <a:gd name="connsiteX3" fmla="*/ 752782 w 4278717"/>
              <a:gd name="connsiteY3" fmla="*/ 2287577 h 2287577"/>
              <a:gd name="connsiteX4" fmla="*/ 0 w 4278717"/>
              <a:gd name="connsiteY4" fmla="*/ 2278696 h 2287577"/>
              <a:gd name="connsiteX0" fmla="*/ 0 w 4278717"/>
              <a:gd name="connsiteY0" fmla="*/ 2278696 h 2278696"/>
              <a:gd name="connsiteX1" fmla="*/ 2336332 w 4278717"/>
              <a:gd name="connsiteY1" fmla="*/ 3 h 2278696"/>
              <a:gd name="connsiteX2" fmla="*/ 4278717 w 4278717"/>
              <a:gd name="connsiteY2" fmla="*/ 0 h 2278696"/>
              <a:gd name="connsiteX3" fmla="*/ 748019 w 4278717"/>
              <a:gd name="connsiteY3" fmla="*/ 2268527 h 2278696"/>
              <a:gd name="connsiteX4" fmla="*/ 0 w 4278717"/>
              <a:gd name="connsiteY4" fmla="*/ 2278696 h 2278696"/>
              <a:gd name="connsiteX0" fmla="*/ 0 w 4278717"/>
              <a:gd name="connsiteY0" fmla="*/ 2278696 h 2278696"/>
              <a:gd name="connsiteX1" fmla="*/ 2336332 w 4278717"/>
              <a:gd name="connsiteY1" fmla="*/ 3 h 2278696"/>
              <a:gd name="connsiteX2" fmla="*/ 4278717 w 4278717"/>
              <a:gd name="connsiteY2" fmla="*/ 0 h 2278696"/>
              <a:gd name="connsiteX3" fmla="*/ 698016 w 4278717"/>
              <a:gd name="connsiteY3" fmla="*/ 2261386 h 2278696"/>
              <a:gd name="connsiteX4" fmla="*/ 0 w 4278717"/>
              <a:gd name="connsiteY4" fmla="*/ 2278696 h 2278696"/>
              <a:gd name="connsiteX0" fmla="*/ 0 w 4252523"/>
              <a:gd name="connsiteY0" fmla="*/ 2254887 h 2261386"/>
              <a:gd name="connsiteX1" fmla="*/ 2310138 w 4252523"/>
              <a:gd name="connsiteY1" fmla="*/ 3 h 2261386"/>
              <a:gd name="connsiteX2" fmla="*/ 4252523 w 4252523"/>
              <a:gd name="connsiteY2" fmla="*/ 0 h 2261386"/>
              <a:gd name="connsiteX3" fmla="*/ 671822 w 4252523"/>
              <a:gd name="connsiteY3" fmla="*/ 2261386 h 2261386"/>
              <a:gd name="connsiteX4" fmla="*/ 0 w 4252523"/>
              <a:gd name="connsiteY4" fmla="*/ 2254887 h 2261386"/>
              <a:gd name="connsiteX0" fmla="*/ 0 w 4245380"/>
              <a:gd name="connsiteY0" fmla="*/ 2262033 h 2262033"/>
              <a:gd name="connsiteX1" fmla="*/ 2302995 w 4245380"/>
              <a:gd name="connsiteY1" fmla="*/ 3 h 2262033"/>
              <a:gd name="connsiteX2" fmla="*/ 4245380 w 4245380"/>
              <a:gd name="connsiteY2" fmla="*/ 0 h 2262033"/>
              <a:gd name="connsiteX3" fmla="*/ 664679 w 4245380"/>
              <a:gd name="connsiteY3" fmla="*/ 2261386 h 2262033"/>
              <a:gd name="connsiteX4" fmla="*/ 0 w 4245380"/>
              <a:gd name="connsiteY4" fmla="*/ 2262033 h 2262033"/>
              <a:gd name="connsiteX0" fmla="*/ 0 w 4245380"/>
              <a:gd name="connsiteY0" fmla="*/ 2262033 h 2262033"/>
              <a:gd name="connsiteX1" fmla="*/ 2307760 w 4245380"/>
              <a:gd name="connsiteY1" fmla="*/ 2387 h 2262033"/>
              <a:gd name="connsiteX2" fmla="*/ 4245380 w 4245380"/>
              <a:gd name="connsiteY2" fmla="*/ 0 h 2262033"/>
              <a:gd name="connsiteX3" fmla="*/ 664679 w 4245380"/>
              <a:gd name="connsiteY3" fmla="*/ 2261386 h 2262033"/>
              <a:gd name="connsiteX4" fmla="*/ 0 w 4245380"/>
              <a:gd name="connsiteY4" fmla="*/ 2262033 h 2262033"/>
              <a:gd name="connsiteX0" fmla="*/ 0 w 4245380"/>
              <a:gd name="connsiteY0" fmla="*/ 2262033 h 2262033"/>
              <a:gd name="connsiteX1" fmla="*/ 2298237 w 4245380"/>
              <a:gd name="connsiteY1" fmla="*/ 9 h 2262033"/>
              <a:gd name="connsiteX2" fmla="*/ 4245380 w 4245380"/>
              <a:gd name="connsiteY2" fmla="*/ 0 h 2262033"/>
              <a:gd name="connsiteX3" fmla="*/ 664679 w 4245380"/>
              <a:gd name="connsiteY3" fmla="*/ 2261386 h 2262033"/>
              <a:gd name="connsiteX4" fmla="*/ 0 w 4245380"/>
              <a:gd name="connsiteY4" fmla="*/ 2262033 h 2262033"/>
              <a:gd name="connsiteX0" fmla="*/ 0 w 4245380"/>
              <a:gd name="connsiteY0" fmla="*/ 2262033 h 2262033"/>
              <a:gd name="connsiteX1" fmla="*/ 2298238 w 4245380"/>
              <a:gd name="connsiteY1" fmla="*/ 9 h 2262033"/>
              <a:gd name="connsiteX2" fmla="*/ 4245380 w 4245380"/>
              <a:gd name="connsiteY2" fmla="*/ 0 h 2262033"/>
              <a:gd name="connsiteX3" fmla="*/ 664679 w 4245380"/>
              <a:gd name="connsiteY3" fmla="*/ 2261386 h 2262033"/>
              <a:gd name="connsiteX4" fmla="*/ 0 w 4245380"/>
              <a:gd name="connsiteY4" fmla="*/ 2262033 h 2262033"/>
              <a:gd name="connsiteX0" fmla="*/ 1399306 w 5644686"/>
              <a:gd name="connsiteY0" fmla="*/ 2281479 h 2281479"/>
              <a:gd name="connsiteX1" fmla="*/ 0 w 5644686"/>
              <a:gd name="connsiteY1" fmla="*/ 0 h 2281479"/>
              <a:gd name="connsiteX2" fmla="*/ 5644686 w 5644686"/>
              <a:gd name="connsiteY2" fmla="*/ 19446 h 2281479"/>
              <a:gd name="connsiteX3" fmla="*/ 2063985 w 5644686"/>
              <a:gd name="connsiteY3" fmla="*/ 2280832 h 2281479"/>
              <a:gd name="connsiteX4" fmla="*/ 1399306 w 5644686"/>
              <a:gd name="connsiteY4" fmla="*/ 2281479 h 2281479"/>
              <a:gd name="connsiteX0" fmla="*/ 1399306 w 5644686"/>
              <a:gd name="connsiteY0" fmla="*/ 2281479 h 2300288"/>
              <a:gd name="connsiteX1" fmla="*/ 0 w 5644686"/>
              <a:gd name="connsiteY1" fmla="*/ 0 h 2300288"/>
              <a:gd name="connsiteX2" fmla="*/ 5644686 w 5644686"/>
              <a:gd name="connsiteY2" fmla="*/ 19446 h 2300288"/>
              <a:gd name="connsiteX3" fmla="*/ 4216985 w 5644686"/>
              <a:gd name="connsiteY3" fmla="*/ 2300288 h 2300288"/>
              <a:gd name="connsiteX4" fmla="*/ 1399306 w 5644686"/>
              <a:gd name="connsiteY4" fmla="*/ 2281479 h 2300288"/>
              <a:gd name="connsiteX0" fmla="*/ 1399306 w 5644686"/>
              <a:gd name="connsiteY0" fmla="*/ 2281479 h 2281479"/>
              <a:gd name="connsiteX1" fmla="*/ 0 w 5644686"/>
              <a:gd name="connsiteY1" fmla="*/ 0 h 2281479"/>
              <a:gd name="connsiteX2" fmla="*/ 5644686 w 5644686"/>
              <a:gd name="connsiteY2" fmla="*/ 19446 h 2281479"/>
              <a:gd name="connsiteX3" fmla="*/ 4216984 w 5644686"/>
              <a:gd name="connsiteY3" fmla="*/ 2276478 h 2281479"/>
              <a:gd name="connsiteX4" fmla="*/ 1399306 w 5644686"/>
              <a:gd name="connsiteY4" fmla="*/ 2281479 h 2281479"/>
              <a:gd name="connsiteX0" fmla="*/ 1399306 w 5644686"/>
              <a:gd name="connsiteY0" fmla="*/ 2281479 h 2286003"/>
              <a:gd name="connsiteX1" fmla="*/ 0 w 5644686"/>
              <a:gd name="connsiteY1" fmla="*/ 0 h 2286003"/>
              <a:gd name="connsiteX2" fmla="*/ 5644686 w 5644686"/>
              <a:gd name="connsiteY2" fmla="*/ 19446 h 2286003"/>
              <a:gd name="connsiteX3" fmla="*/ 4125327 w 5644686"/>
              <a:gd name="connsiteY3" fmla="*/ 2286003 h 2286003"/>
              <a:gd name="connsiteX4" fmla="*/ 1399306 w 5644686"/>
              <a:gd name="connsiteY4" fmla="*/ 2281479 h 2286003"/>
              <a:gd name="connsiteX0" fmla="*/ 1657095 w 5644686"/>
              <a:gd name="connsiteY0" fmla="*/ 2281479 h 2286003"/>
              <a:gd name="connsiteX1" fmla="*/ 0 w 5644686"/>
              <a:gd name="connsiteY1" fmla="*/ 0 h 2286003"/>
              <a:gd name="connsiteX2" fmla="*/ 5644686 w 5644686"/>
              <a:gd name="connsiteY2" fmla="*/ 19446 h 2286003"/>
              <a:gd name="connsiteX3" fmla="*/ 4125327 w 5644686"/>
              <a:gd name="connsiteY3" fmla="*/ 2286003 h 2286003"/>
              <a:gd name="connsiteX4" fmla="*/ 1657095 w 5644686"/>
              <a:gd name="connsiteY4" fmla="*/ 2281479 h 2286003"/>
              <a:gd name="connsiteX0" fmla="*/ 1645636 w 5633227"/>
              <a:gd name="connsiteY0" fmla="*/ 2279097 h 2283621"/>
              <a:gd name="connsiteX1" fmla="*/ 0 w 5633227"/>
              <a:gd name="connsiteY1" fmla="*/ 0 h 2283621"/>
              <a:gd name="connsiteX2" fmla="*/ 5633227 w 5633227"/>
              <a:gd name="connsiteY2" fmla="*/ 17064 h 2283621"/>
              <a:gd name="connsiteX3" fmla="*/ 4113868 w 5633227"/>
              <a:gd name="connsiteY3" fmla="*/ 2283621 h 2283621"/>
              <a:gd name="connsiteX4" fmla="*/ 1645636 w 5633227"/>
              <a:gd name="connsiteY4" fmla="*/ 2279097 h 2283621"/>
              <a:gd name="connsiteX0" fmla="*/ 1645636 w 5633227"/>
              <a:gd name="connsiteY0" fmla="*/ 2274332 h 2278856"/>
              <a:gd name="connsiteX1" fmla="*/ -1 w 5633227"/>
              <a:gd name="connsiteY1" fmla="*/ 0 h 2278856"/>
              <a:gd name="connsiteX2" fmla="*/ 5633227 w 5633227"/>
              <a:gd name="connsiteY2" fmla="*/ 12299 h 2278856"/>
              <a:gd name="connsiteX3" fmla="*/ 4113868 w 5633227"/>
              <a:gd name="connsiteY3" fmla="*/ 2278856 h 2278856"/>
              <a:gd name="connsiteX4" fmla="*/ 1645636 w 5633227"/>
              <a:gd name="connsiteY4" fmla="*/ 2274332 h 2278856"/>
              <a:gd name="connsiteX0" fmla="*/ 1645636 w 5633227"/>
              <a:gd name="connsiteY0" fmla="*/ 2276713 h 2281237"/>
              <a:gd name="connsiteX1" fmla="*/ 0 w 5633227"/>
              <a:gd name="connsiteY1" fmla="*/ 0 h 2281237"/>
              <a:gd name="connsiteX2" fmla="*/ 5633227 w 5633227"/>
              <a:gd name="connsiteY2" fmla="*/ 14680 h 2281237"/>
              <a:gd name="connsiteX3" fmla="*/ 4113868 w 5633227"/>
              <a:gd name="connsiteY3" fmla="*/ 2281237 h 2281237"/>
              <a:gd name="connsiteX4" fmla="*/ 1645636 w 5633227"/>
              <a:gd name="connsiteY4" fmla="*/ 2276713 h 2281237"/>
              <a:gd name="connsiteX0" fmla="*/ 1645636 w 5633227"/>
              <a:gd name="connsiteY0" fmla="*/ 2269566 h 2274090"/>
              <a:gd name="connsiteX1" fmla="*/ -1 w 5633227"/>
              <a:gd name="connsiteY1" fmla="*/ 0 h 2274090"/>
              <a:gd name="connsiteX2" fmla="*/ 5633227 w 5633227"/>
              <a:gd name="connsiteY2" fmla="*/ 7533 h 2274090"/>
              <a:gd name="connsiteX3" fmla="*/ 4113868 w 5633227"/>
              <a:gd name="connsiteY3" fmla="*/ 2274090 h 2274090"/>
              <a:gd name="connsiteX4" fmla="*/ 1645636 w 5633227"/>
              <a:gd name="connsiteY4" fmla="*/ 2269566 h 2274090"/>
              <a:gd name="connsiteX0" fmla="*/ 1645636 w 5633227"/>
              <a:gd name="connsiteY0" fmla="*/ 2269566 h 2274090"/>
              <a:gd name="connsiteX1" fmla="*/ 0 w 5633227"/>
              <a:gd name="connsiteY1" fmla="*/ 0 h 2274090"/>
              <a:gd name="connsiteX2" fmla="*/ 5633227 w 5633227"/>
              <a:gd name="connsiteY2" fmla="*/ 7533 h 2274090"/>
              <a:gd name="connsiteX3" fmla="*/ 4113868 w 5633227"/>
              <a:gd name="connsiteY3" fmla="*/ 2274090 h 2274090"/>
              <a:gd name="connsiteX4" fmla="*/ 1645636 w 5633227"/>
              <a:gd name="connsiteY4" fmla="*/ 2269566 h 2274090"/>
              <a:gd name="connsiteX0" fmla="*/ 1737295 w 5724886"/>
              <a:gd name="connsiteY0" fmla="*/ 2276709 h 2281233"/>
              <a:gd name="connsiteX1" fmla="*/ 0 w 5724886"/>
              <a:gd name="connsiteY1" fmla="*/ 0 h 2281233"/>
              <a:gd name="connsiteX2" fmla="*/ 5724886 w 5724886"/>
              <a:gd name="connsiteY2" fmla="*/ 14676 h 2281233"/>
              <a:gd name="connsiteX3" fmla="*/ 4205527 w 5724886"/>
              <a:gd name="connsiteY3" fmla="*/ 2281233 h 2281233"/>
              <a:gd name="connsiteX4" fmla="*/ 1737295 w 5724886"/>
              <a:gd name="connsiteY4" fmla="*/ 2276709 h 2281233"/>
              <a:gd name="connsiteX0" fmla="*/ 1737295 w 5724886"/>
              <a:gd name="connsiteY0" fmla="*/ 2276709 h 2281233"/>
              <a:gd name="connsiteX1" fmla="*/ 0 w 5724886"/>
              <a:gd name="connsiteY1" fmla="*/ 0 h 2281233"/>
              <a:gd name="connsiteX2" fmla="*/ 5724885 w 5724886"/>
              <a:gd name="connsiteY2" fmla="*/ 7536 h 2281233"/>
              <a:gd name="connsiteX3" fmla="*/ 4205527 w 5724886"/>
              <a:gd name="connsiteY3" fmla="*/ 2281233 h 2281233"/>
              <a:gd name="connsiteX4" fmla="*/ 1737295 w 5724886"/>
              <a:gd name="connsiteY4" fmla="*/ 2276709 h 228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4886" h="2281233">
                <a:moveTo>
                  <a:pt x="1737295" y="2276709"/>
                </a:moveTo>
                <a:lnTo>
                  <a:pt x="0" y="0"/>
                </a:lnTo>
                <a:lnTo>
                  <a:pt x="5724885" y="7536"/>
                </a:lnTo>
                <a:lnTo>
                  <a:pt x="4205527" y="2281233"/>
                </a:lnTo>
                <a:lnTo>
                  <a:pt x="1737295" y="22767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27B6913F-8FB6-486A-9FBC-06CF716C40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214" t="71841" r="10266" b="4420"/>
          <a:stretch/>
        </p:blipFill>
        <p:spPr>
          <a:xfrm>
            <a:off x="3356140" y="4237276"/>
            <a:ext cx="3727010" cy="238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2" grpId="0" animBg="1"/>
      <p:bldP spid="2" grpId="1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091DCE91-DBAD-4109-9EC7-31C11EB604D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b="1" dirty="0"/>
              <a:t>　</a:t>
            </a:r>
            <a:r>
              <a:rPr lang="zh-TW" alt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課程資訊 </a:t>
            </a:r>
            <a:r>
              <a:rPr lang="en-US" altLang="zh-TW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– Google </a:t>
            </a:r>
            <a:r>
              <a:rPr lang="zh-TW" alt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雲端硬碟</a:t>
            </a:r>
            <a:endParaRPr lang="en-US" altLang="zh-TW" b="1" dirty="0"/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TW" b="1" dirty="0"/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b="1" dirty="0"/>
              <a:t>　測驗網址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TW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https://forms.gle/2kgEznVsDLf7UYa2A</a:t>
            </a:r>
            <a:endParaRPr lang="en-US" altLang="zh-TW" u="sng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b="1" dirty="0"/>
              <a:t>　作業</a:t>
            </a:r>
            <a:endParaRPr lang="zh-TW" altLang="en-US" dirty="0"/>
          </a:p>
          <a:p>
            <a:pPr marL="914400" lvl="2" indent="0" fontAlgn="base">
              <a:lnSpc>
                <a:spcPct val="150000"/>
              </a:lnSpc>
              <a:buNone/>
            </a:pPr>
            <a:r>
              <a:rPr lang="zh-TW" altLang="en-US" dirty="0"/>
              <a:t>找一張表單範例並使用 </a:t>
            </a:r>
            <a:r>
              <a:rPr lang="en-US" altLang="zh-TW" dirty="0"/>
              <a:t>HTML </a:t>
            </a:r>
            <a:r>
              <a:rPr lang="zh-TW" altLang="en-US" dirty="0"/>
              <a:t>語言實作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TW" sz="105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E3755E47-488C-4896-B740-82A2460BB122}"/>
              </a:ext>
            </a:extLst>
          </p:cNvPr>
          <p:cNvGrpSpPr>
            <a:grpSpLocks noChangeAspect="1"/>
          </p:cNvGrpSpPr>
          <p:nvPr/>
        </p:nvGrpSpPr>
        <p:grpSpPr>
          <a:xfrm>
            <a:off x="10051375" y="4219152"/>
            <a:ext cx="1185760" cy="2278839"/>
            <a:chOff x="7308510" y="1392443"/>
            <a:chExt cx="2590800" cy="4979100"/>
          </a:xfrm>
        </p:grpSpPr>
        <p:sp>
          <p:nvSpPr>
            <p:cNvPr id="62" name="梯形 61">
              <a:extLst>
                <a:ext uri="{FF2B5EF4-FFF2-40B4-BE49-F238E27FC236}">
                  <a16:creationId xmlns:a16="http://schemas.microsoft.com/office/drawing/2014/main" id="{79502CA7-7029-403F-95C3-A7C90FC981B8}"/>
                </a:ext>
              </a:extLst>
            </p:cNvPr>
            <p:cNvSpPr/>
            <p:nvPr/>
          </p:nvSpPr>
          <p:spPr>
            <a:xfrm rot="10800000">
              <a:off x="7416087" y="2409143"/>
              <a:ext cx="2375647" cy="3962400"/>
            </a:xfrm>
            <a:prstGeom prst="trapezoid">
              <a:avLst>
                <a:gd name="adj" fmla="val 11038"/>
              </a:avLst>
            </a:prstGeom>
            <a:solidFill>
              <a:srgbClr val="C0885E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872C015C-A340-414C-A068-A0E2FC420E8F}"/>
                </a:ext>
              </a:extLst>
            </p:cNvPr>
            <p:cNvSpPr/>
            <p:nvPr/>
          </p:nvSpPr>
          <p:spPr>
            <a:xfrm rot="21331320">
              <a:off x="8449695" y="1392443"/>
              <a:ext cx="376518" cy="4625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id="{B97ACA71-A17C-4C62-89F0-9623700DF116}"/>
                </a:ext>
              </a:extLst>
            </p:cNvPr>
            <p:cNvSpPr/>
            <p:nvPr/>
          </p:nvSpPr>
          <p:spPr>
            <a:xfrm>
              <a:off x="7308510" y="2166957"/>
              <a:ext cx="2590800" cy="3079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1D773C68-F348-4444-A3BE-07AF5EBB9FAB}"/>
                </a:ext>
              </a:extLst>
            </p:cNvPr>
            <p:cNvSpPr/>
            <p:nvPr/>
          </p:nvSpPr>
          <p:spPr>
            <a:xfrm>
              <a:off x="9150940" y="5957813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B4C08AD7-DD0B-46D3-B455-06E4735E3449}"/>
                </a:ext>
              </a:extLst>
            </p:cNvPr>
            <p:cNvSpPr/>
            <p:nvPr/>
          </p:nvSpPr>
          <p:spPr>
            <a:xfrm>
              <a:off x="8777311" y="5794918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C532D825-D098-4F52-82B0-982EF7B2BF1E}"/>
                </a:ext>
              </a:extLst>
            </p:cNvPr>
            <p:cNvSpPr/>
            <p:nvPr/>
          </p:nvSpPr>
          <p:spPr>
            <a:xfrm>
              <a:off x="9137311" y="5542379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BFA4A3C0-59F8-448A-A4EC-805A83E5F352}"/>
                </a:ext>
              </a:extLst>
            </p:cNvPr>
            <p:cNvSpPr/>
            <p:nvPr/>
          </p:nvSpPr>
          <p:spPr>
            <a:xfrm>
              <a:off x="8684406" y="5242989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D0281A7F-DAEC-4A57-A2E8-C7CE50666D8C}"/>
                </a:ext>
              </a:extLst>
            </p:cNvPr>
            <p:cNvSpPr/>
            <p:nvPr/>
          </p:nvSpPr>
          <p:spPr>
            <a:xfrm>
              <a:off x="8191934" y="5562416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4813636F-BFDB-4F77-8C5B-E88B12A8C9CF}"/>
                </a:ext>
              </a:extLst>
            </p:cNvPr>
            <p:cNvSpPr/>
            <p:nvPr/>
          </p:nvSpPr>
          <p:spPr>
            <a:xfrm>
              <a:off x="8380899" y="5922813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433C041E-44B9-4AA1-ACFD-BC413A0E9FC7}"/>
                </a:ext>
              </a:extLst>
            </p:cNvPr>
            <p:cNvSpPr/>
            <p:nvPr/>
          </p:nvSpPr>
          <p:spPr>
            <a:xfrm>
              <a:off x="7666841" y="5580707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F46ECDC3-0519-47A7-9B2B-701211DF0F33}"/>
                </a:ext>
              </a:extLst>
            </p:cNvPr>
            <p:cNvSpPr/>
            <p:nvPr/>
          </p:nvSpPr>
          <p:spPr>
            <a:xfrm>
              <a:off x="7939746" y="5941501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581C4D87-5481-4DA2-8AD6-3BD48DD0DE73}"/>
                </a:ext>
              </a:extLst>
            </p:cNvPr>
            <p:cNvSpPr/>
            <p:nvPr/>
          </p:nvSpPr>
          <p:spPr>
            <a:xfrm>
              <a:off x="8896852" y="4753449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CBC79DEF-1518-46DB-9B5E-66B39F2AE842}"/>
                </a:ext>
              </a:extLst>
            </p:cNvPr>
            <p:cNvSpPr/>
            <p:nvPr/>
          </p:nvSpPr>
          <p:spPr>
            <a:xfrm>
              <a:off x="9169757" y="5114243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4E500B47-EF97-4FA3-9A33-6F5D33701162}"/>
                </a:ext>
              </a:extLst>
            </p:cNvPr>
            <p:cNvSpPr/>
            <p:nvPr/>
          </p:nvSpPr>
          <p:spPr>
            <a:xfrm>
              <a:off x="8206164" y="5089263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2FCF773C-6454-43A9-8579-D81B2B3E8A8D}"/>
                </a:ext>
              </a:extLst>
            </p:cNvPr>
            <p:cNvSpPr/>
            <p:nvPr/>
          </p:nvSpPr>
          <p:spPr>
            <a:xfrm>
              <a:off x="7709712" y="5028623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1" name="內容版面配置區 2">
            <a:extLst>
              <a:ext uri="{FF2B5EF4-FFF2-40B4-BE49-F238E27FC236}">
                <a16:creationId xmlns:a16="http://schemas.microsoft.com/office/drawing/2014/main" id="{BB7D2E5A-652F-4639-B3DB-1CB3650BAF80}"/>
              </a:ext>
            </a:extLst>
          </p:cNvPr>
          <p:cNvSpPr txBox="1">
            <a:spLocks/>
          </p:cNvSpPr>
          <p:nvPr/>
        </p:nvSpPr>
        <p:spPr>
          <a:xfrm>
            <a:off x="1248906" y="1781348"/>
            <a:ext cx="10274321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464B59EF-D1B9-49A0-B445-CAC97AC8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id="{99C27CEA-A70A-4B1B-89A2-4649FF9B25F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3600" dirty="0"/>
              <a:t>課後作業</a:t>
            </a:r>
          </a:p>
        </p:txBody>
      </p:sp>
    </p:spTree>
    <p:extLst>
      <p:ext uri="{BB962C8B-B14F-4D97-AF65-F5344CB8AC3E}">
        <p14:creationId xmlns:p14="http://schemas.microsoft.com/office/powerpoint/2010/main" val="234332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標題 1">
            <a:extLst>
              <a:ext uri="{FF2B5EF4-FFF2-40B4-BE49-F238E27FC236}">
                <a16:creationId xmlns:a16="http://schemas.microsoft.com/office/drawing/2014/main" id="{61991274-7E31-4609-AD82-7149D1587070}"/>
              </a:ext>
            </a:extLst>
          </p:cNvPr>
          <p:cNvSpPr txBox="1">
            <a:spLocks/>
          </p:cNvSpPr>
          <p:nvPr/>
        </p:nvSpPr>
        <p:spPr>
          <a:xfrm>
            <a:off x="838200" y="1493951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lang="zh-TW" altLang="en-US" sz="2800" dirty="0"/>
              <a:t>聯絡資訊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E3755E47-488C-4896-B740-82A2460BB122}"/>
              </a:ext>
            </a:extLst>
          </p:cNvPr>
          <p:cNvGrpSpPr>
            <a:grpSpLocks noChangeAspect="1"/>
          </p:cNvGrpSpPr>
          <p:nvPr/>
        </p:nvGrpSpPr>
        <p:grpSpPr>
          <a:xfrm>
            <a:off x="10051375" y="4219152"/>
            <a:ext cx="1185760" cy="2278839"/>
            <a:chOff x="7308510" y="1392443"/>
            <a:chExt cx="2590800" cy="4979100"/>
          </a:xfrm>
        </p:grpSpPr>
        <p:sp>
          <p:nvSpPr>
            <p:cNvPr id="62" name="梯形 61">
              <a:extLst>
                <a:ext uri="{FF2B5EF4-FFF2-40B4-BE49-F238E27FC236}">
                  <a16:creationId xmlns:a16="http://schemas.microsoft.com/office/drawing/2014/main" id="{79502CA7-7029-403F-95C3-A7C90FC981B8}"/>
                </a:ext>
              </a:extLst>
            </p:cNvPr>
            <p:cNvSpPr/>
            <p:nvPr/>
          </p:nvSpPr>
          <p:spPr>
            <a:xfrm rot="10800000">
              <a:off x="7416087" y="2409143"/>
              <a:ext cx="2375647" cy="3962400"/>
            </a:xfrm>
            <a:prstGeom prst="trapezoid">
              <a:avLst>
                <a:gd name="adj" fmla="val 11038"/>
              </a:avLst>
            </a:prstGeom>
            <a:solidFill>
              <a:srgbClr val="C0885E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872C015C-A340-414C-A068-A0E2FC420E8F}"/>
                </a:ext>
              </a:extLst>
            </p:cNvPr>
            <p:cNvSpPr/>
            <p:nvPr/>
          </p:nvSpPr>
          <p:spPr>
            <a:xfrm rot="21331320">
              <a:off x="8449695" y="1392443"/>
              <a:ext cx="376518" cy="4625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id="{B97ACA71-A17C-4C62-89F0-9623700DF116}"/>
                </a:ext>
              </a:extLst>
            </p:cNvPr>
            <p:cNvSpPr/>
            <p:nvPr/>
          </p:nvSpPr>
          <p:spPr>
            <a:xfrm>
              <a:off x="7308510" y="2166957"/>
              <a:ext cx="2590800" cy="3079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1D773C68-F348-4444-A3BE-07AF5EBB9FAB}"/>
                </a:ext>
              </a:extLst>
            </p:cNvPr>
            <p:cNvSpPr/>
            <p:nvPr/>
          </p:nvSpPr>
          <p:spPr>
            <a:xfrm>
              <a:off x="9150940" y="5957813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B4C08AD7-DD0B-46D3-B455-06E4735E3449}"/>
                </a:ext>
              </a:extLst>
            </p:cNvPr>
            <p:cNvSpPr/>
            <p:nvPr/>
          </p:nvSpPr>
          <p:spPr>
            <a:xfrm>
              <a:off x="8777311" y="5794918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C532D825-D098-4F52-82B0-982EF7B2BF1E}"/>
                </a:ext>
              </a:extLst>
            </p:cNvPr>
            <p:cNvSpPr/>
            <p:nvPr/>
          </p:nvSpPr>
          <p:spPr>
            <a:xfrm>
              <a:off x="9137311" y="5542379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BFA4A3C0-59F8-448A-A4EC-805A83E5F352}"/>
                </a:ext>
              </a:extLst>
            </p:cNvPr>
            <p:cNvSpPr/>
            <p:nvPr/>
          </p:nvSpPr>
          <p:spPr>
            <a:xfrm>
              <a:off x="8684406" y="5242989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D0281A7F-DAEC-4A57-A2E8-C7CE50666D8C}"/>
                </a:ext>
              </a:extLst>
            </p:cNvPr>
            <p:cNvSpPr/>
            <p:nvPr/>
          </p:nvSpPr>
          <p:spPr>
            <a:xfrm>
              <a:off x="8191934" y="5562416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4813636F-BFDB-4F77-8C5B-E88B12A8C9CF}"/>
                </a:ext>
              </a:extLst>
            </p:cNvPr>
            <p:cNvSpPr/>
            <p:nvPr/>
          </p:nvSpPr>
          <p:spPr>
            <a:xfrm>
              <a:off x="8380899" y="5922813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433C041E-44B9-4AA1-ACFD-BC413A0E9FC7}"/>
                </a:ext>
              </a:extLst>
            </p:cNvPr>
            <p:cNvSpPr/>
            <p:nvPr/>
          </p:nvSpPr>
          <p:spPr>
            <a:xfrm>
              <a:off x="7666841" y="5580707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F46ECDC3-0519-47A7-9B2B-701211DF0F33}"/>
                </a:ext>
              </a:extLst>
            </p:cNvPr>
            <p:cNvSpPr/>
            <p:nvPr/>
          </p:nvSpPr>
          <p:spPr>
            <a:xfrm>
              <a:off x="7939746" y="5941501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581C4D87-5481-4DA2-8AD6-3BD48DD0DE73}"/>
                </a:ext>
              </a:extLst>
            </p:cNvPr>
            <p:cNvSpPr/>
            <p:nvPr/>
          </p:nvSpPr>
          <p:spPr>
            <a:xfrm>
              <a:off x="8896852" y="4753449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CBC79DEF-1518-46DB-9B5E-66B39F2AE842}"/>
                </a:ext>
              </a:extLst>
            </p:cNvPr>
            <p:cNvSpPr/>
            <p:nvPr/>
          </p:nvSpPr>
          <p:spPr>
            <a:xfrm>
              <a:off x="9169757" y="5114243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4E500B47-EF97-4FA3-9A33-6F5D33701162}"/>
                </a:ext>
              </a:extLst>
            </p:cNvPr>
            <p:cNvSpPr/>
            <p:nvPr/>
          </p:nvSpPr>
          <p:spPr>
            <a:xfrm>
              <a:off x="8206164" y="5089263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2FCF773C-6454-43A9-8579-D81B2B3E8A8D}"/>
                </a:ext>
              </a:extLst>
            </p:cNvPr>
            <p:cNvSpPr/>
            <p:nvPr/>
          </p:nvSpPr>
          <p:spPr>
            <a:xfrm>
              <a:off x="7709712" y="5028623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1" name="內容版面配置區 2">
            <a:extLst>
              <a:ext uri="{FF2B5EF4-FFF2-40B4-BE49-F238E27FC236}">
                <a16:creationId xmlns:a16="http://schemas.microsoft.com/office/drawing/2014/main" id="{BB7D2E5A-652F-4639-B3DB-1CB3650BAF80}"/>
              </a:ext>
            </a:extLst>
          </p:cNvPr>
          <p:cNvSpPr txBox="1">
            <a:spLocks/>
          </p:cNvSpPr>
          <p:nvPr/>
        </p:nvSpPr>
        <p:spPr>
          <a:xfrm>
            <a:off x="1248906" y="1781348"/>
            <a:ext cx="10274321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464B59EF-D1B9-49A0-B445-CAC97AC8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25778338-D8AB-477F-889A-7A4C0EFDC8A6}"/>
              </a:ext>
            </a:extLst>
          </p:cNvPr>
          <p:cNvSpPr txBox="1">
            <a:spLocks/>
          </p:cNvSpPr>
          <p:nvPr/>
        </p:nvSpPr>
        <p:spPr>
          <a:xfrm>
            <a:off x="962814" y="1182418"/>
            <a:ext cx="10274321" cy="43513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TW" altLang="en-US" sz="4000" dirty="0"/>
              <a:t>陳韻茹</a:t>
            </a:r>
            <a:endParaRPr lang="en-US" altLang="zh-TW" sz="40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3200" dirty="0"/>
              <a:t>redmochen@gmail.com</a:t>
            </a:r>
          </a:p>
        </p:txBody>
      </p:sp>
    </p:spTree>
    <p:extLst>
      <p:ext uri="{BB962C8B-B14F-4D97-AF65-F5344CB8AC3E}">
        <p14:creationId xmlns:p14="http://schemas.microsoft.com/office/powerpoint/2010/main" val="182204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D508F8-1141-4D24-BF4A-A969F379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課程目標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B9277B-75DB-4981-BF84-A3D3DEF75B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658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464B59EF-D1B9-49A0-B445-CAC97AC8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15DEBA7-9244-493A-96C2-A9FF514A90B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5000"/>
              </a:lnSpc>
            </a:pPr>
            <a:r>
              <a:rPr lang="zh-TW" altLang="en-US" sz="1200" dirty="0"/>
              <a:t>產生及上傳 </a:t>
            </a:r>
            <a:r>
              <a:rPr lang="en-US" altLang="zh-TW" sz="1200" dirty="0"/>
              <a:t>FHIR data</a:t>
            </a:r>
          </a:p>
          <a:p>
            <a:pPr marL="914400" lvl="1" indent="-457200">
              <a:lnSpc>
                <a:spcPct val="145000"/>
              </a:lnSpc>
              <a:buFont typeface="+mj-lt"/>
              <a:buAutoNum type="arabicPeriod"/>
            </a:pPr>
            <a:r>
              <a:rPr lang="zh-TW" altLang="en-US" sz="1100" dirty="0"/>
              <a:t>依據醫療健康照護情境，取得 </a:t>
            </a:r>
            <a:r>
              <a:rPr lang="en-US" altLang="zh-TW" sz="1100" dirty="0"/>
              <a:t>FHIR server </a:t>
            </a:r>
            <a:r>
              <a:rPr lang="zh-TW" altLang="en-US" sz="1100" dirty="0"/>
              <a:t>上病人、就醫資訊</a:t>
            </a:r>
          </a:p>
          <a:p>
            <a:pPr marL="914400" lvl="1" indent="-457200">
              <a:lnSpc>
                <a:spcPct val="145000"/>
              </a:lnSpc>
              <a:buFont typeface="+mj-lt"/>
              <a:buAutoNum type="arabicPeriod"/>
            </a:pPr>
            <a:r>
              <a:rPr lang="zh-TW" altLang="en-US" sz="1100" dirty="0"/>
              <a:t>設計 </a:t>
            </a:r>
            <a:r>
              <a:rPr lang="en-US" altLang="zh-TW" sz="1100" dirty="0"/>
              <a:t>HTML FORM </a:t>
            </a:r>
            <a:r>
              <a:rPr lang="zh-TW" altLang="en-US" sz="1100" dirty="0"/>
              <a:t>輸入表單</a:t>
            </a:r>
            <a:r>
              <a:rPr lang="en-US" altLang="zh-TW" sz="1100" dirty="0"/>
              <a:t>(</a:t>
            </a:r>
            <a:r>
              <a:rPr lang="zh-TW" altLang="en-US" sz="1100" dirty="0"/>
              <a:t>表單模板</a:t>
            </a:r>
            <a:r>
              <a:rPr lang="en-US" altLang="zh-TW" sz="1100" dirty="0"/>
              <a:t>)</a:t>
            </a:r>
          </a:p>
          <a:p>
            <a:pPr marL="914400" lvl="1" indent="-457200">
              <a:lnSpc>
                <a:spcPct val="145000"/>
              </a:lnSpc>
              <a:buFont typeface="+mj-lt"/>
              <a:buAutoNum type="arabicPeriod"/>
            </a:pPr>
            <a:r>
              <a:rPr lang="zh-TW" altLang="en-US" sz="1100" dirty="0"/>
              <a:t>確立 </a:t>
            </a:r>
            <a:r>
              <a:rPr lang="en-US" altLang="zh-TW" sz="1100" dirty="0"/>
              <a:t>HTML FORM </a:t>
            </a:r>
            <a:r>
              <a:rPr lang="zh-TW" altLang="en-US" sz="1100" dirty="0"/>
              <a:t>與 </a:t>
            </a:r>
            <a:r>
              <a:rPr lang="en-US" altLang="zh-TW" sz="1100" dirty="0"/>
              <a:t>FHIR resource </a:t>
            </a:r>
            <a:r>
              <a:rPr lang="zh-TW" altLang="en-US" sz="1100" dirty="0"/>
              <a:t>對應</a:t>
            </a:r>
          </a:p>
          <a:p>
            <a:pPr marL="914400" lvl="1" indent="-457200">
              <a:lnSpc>
                <a:spcPct val="145000"/>
              </a:lnSpc>
              <a:buFont typeface="+mj-lt"/>
              <a:buAutoNum type="arabicPeriod"/>
            </a:pPr>
            <a:r>
              <a:rPr lang="en-US" altLang="zh-TW" sz="1100" dirty="0"/>
              <a:t>JS </a:t>
            </a:r>
            <a:r>
              <a:rPr lang="zh-TW" altLang="en-US" sz="1100" dirty="0"/>
              <a:t>程式讀取表單內容，轉換成 </a:t>
            </a:r>
            <a:r>
              <a:rPr lang="en-US" altLang="zh-TW" sz="1100" dirty="0"/>
              <a:t>FHIR JSON data</a:t>
            </a:r>
          </a:p>
          <a:p>
            <a:pPr marL="914400" lvl="1" indent="-457200">
              <a:lnSpc>
                <a:spcPct val="145000"/>
              </a:lnSpc>
              <a:buFont typeface="+mj-lt"/>
              <a:buAutoNum type="arabicPeriod"/>
            </a:pPr>
            <a:r>
              <a:rPr lang="en-US" altLang="zh-TW" sz="1100" dirty="0"/>
              <a:t>HTTP</a:t>
            </a:r>
            <a:r>
              <a:rPr lang="zh-TW" altLang="en-US" sz="1100" dirty="0"/>
              <a:t> </a:t>
            </a:r>
            <a:r>
              <a:rPr lang="en-US" altLang="zh-TW" sz="1100" dirty="0"/>
              <a:t>Post data to FHIR server</a:t>
            </a:r>
          </a:p>
          <a:p>
            <a:pPr>
              <a:lnSpc>
                <a:spcPct val="145000"/>
              </a:lnSpc>
            </a:pPr>
            <a:r>
              <a:rPr lang="en-US" altLang="zh-TW" sz="1200" dirty="0"/>
              <a:t> </a:t>
            </a:r>
          </a:p>
          <a:p>
            <a:pPr>
              <a:lnSpc>
                <a:spcPct val="145000"/>
              </a:lnSpc>
            </a:pPr>
            <a:r>
              <a:rPr lang="zh-TW" altLang="en-US" sz="1200" dirty="0"/>
              <a:t>查詢及呈現 </a:t>
            </a:r>
            <a:r>
              <a:rPr lang="en-US" altLang="zh-TW" sz="1200" dirty="0"/>
              <a:t>FHIR server </a:t>
            </a:r>
            <a:r>
              <a:rPr lang="zh-TW" altLang="en-US" sz="1200" dirty="0"/>
              <a:t>上的表單資料</a:t>
            </a:r>
          </a:p>
          <a:p>
            <a:pPr marL="914400" lvl="1" indent="-457200">
              <a:lnSpc>
                <a:spcPct val="145000"/>
              </a:lnSpc>
              <a:buFont typeface="+mj-lt"/>
              <a:buAutoNum type="arabicPeriod"/>
            </a:pPr>
            <a:r>
              <a:rPr lang="zh-TW" altLang="en-US" sz="1100" dirty="0"/>
              <a:t>依據醫療健康照護情境，取得 </a:t>
            </a:r>
            <a:r>
              <a:rPr lang="en-US" altLang="zh-TW" sz="1100" dirty="0"/>
              <a:t>FHIR server </a:t>
            </a:r>
            <a:r>
              <a:rPr lang="zh-TW" altLang="en-US" sz="1100" dirty="0"/>
              <a:t>上病人、就醫資訊</a:t>
            </a:r>
          </a:p>
          <a:p>
            <a:pPr marL="914400" lvl="1" indent="-457200">
              <a:lnSpc>
                <a:spcPct val="145000"/>
              </a:lnSpc>
              <a:buFont typeface="+mj-lt"/>
              <a:buAutoNum type="arabicPeriod"/>
            </a:pPr>
            <a:r>
              <a:rPr lang="zh-TW" altLang="en-US" sz="1100" dirty="0"/>
              <a:t>搭配病人、就醫、時間等條件，使用 </a:t>
            </a:r>
            <a:r>
              <a:rPr lang="en-US" altLang="zh-TW" sz="1100" dirty="0"/>
              <a:t>FHIR API </a:t>
            </a:r>
            <a:r>
              <a:rPr lang="zh-TW" altLang="en-US" sz="1100" dirty="0"/>
              <a:t>查詢 </a:t>
            </a:r>
            <a:r>
              <a:rPr lang="en-US" altLang="zh-TW" sz="1100" dirty="0"/>
              <a:t>FHIR server </a:t>
            </a:r>
            <a:r>
              <a:rPr lang="zh-TW" altLang="en-US" sz="1100" dirty="0"/>
              <a:t>上的表單資料</a:t>
            </a:r>
          </a:p>
          <a:p>
            <a:pPr marL="914400" lvl="1" indent="-457200">
              <a:lnSpc>
                <a:spcPct val="145000"/>
              </a:lnSpc>
              <a:buFont typeface="+mj-lt"/>
              <a:buAutoNum type="arabicPeriod"/>
            </a:pPr>
            <a:r>
              <a:rPr lang="en-US" altLang="zh-TW" sz="1100" dirty="0"/>
              <a:t>JS </a:t>
            </a:r>
            <a:r>
              <a:rPr lang="zh-TW" altLang="en-US" sz="1100" dirty="0"/>
              <a:t>解析 </a:t>
            </a:r>
            <a:r>
              <a:rPr lang="en-US" altLang="zh-TW" sz="1100" dirty="0"/>
              <a:t>FHIR XML or JSON data</a:t>
            </a:r>
          </a:p>
          <a:p>
            <a:pPr marL="914400" lvl="1" indent="-457200">
              <a:lnSpc>
                <a:spcPct val="145000"/>
              </a:lnSpc>
              <a:buFont typeface="+mj-lt"/>
              <a:buAutoNum type="arabicPeriod"/>
            </a:pPr>
            <a:r>
              <a:rPr lang="zh-TW" altLang="en-US" sz="1100" dirty="0"/>
              <a:t>使用 </a:t>
            </a:r>
            <a:r>
              <a:rPr lang="en-US" altLang="zh-TW" sz="1100" dirty="0"/>
              <a:t>JS </a:t>
            </a:r>
            <a:r>
              <a:rPr lang="zh-TW" altLang="en-US" sz="1100" dirty="0"/>
              <a:t>將 </a:t>
            </a:r>
            <a:r>
              <a:rPr lang="en-US" altLang="zh-TW" sz="1100" dirty="0"/>
              <a:t>FHIR data </a:t>
            </a:r>
            <a:r>
              <a:rPr lang="zh-TW" altLang="en-US" sz="1100" dirty="0"/>
              <a:t>排版呈現</a:t>
            </a:r>
            <a:r>
              <a:rPr lang="en-US" altLang="zh-TW" sz="1100" dirty="0"/>
              <a:t>(HTML </a:t>
            </a:r>
            <a:r>
              <a:rPr lang="zh-TW" altLang="en-US" sz="1100" dirty="0"/>
              <a:t>版面</a:t>
            </a:r>
            <a:r>
              <a:rPr lang="en-US" altLang="zh-TW" sz="1100" dirty="0"/>
              <a:t>)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0FFEC3B4-55FE-4DA8-A2C1-511CF9916242}"/>
              </a:ext>
            </a:extLst>
          </p:cNvPr>
          <p:cNvSpPr txBox="1">
            <a:spLocks/>
          </p:cNvSpPr>
          <p:nvPr/>
        </p:nvSpPr>
        <p:spPr>
          <a:xfrm>
            <a:off x="643468" y="623392"/>
            <a:ext cx="3363974" cy="891083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zh-TW" altLang="en-US" sz="2800" kern="1200" dirty="0"/>
              <a:t>  課程目標 </a:t>
            </a:r>
            <a:r>
              <a:rPr lang="en-US" altLang="zh-TW" sz="2800" kern="1200" dirty="0"/>
              <a:t>- </a:t>
            </a:r>
            <a:r>
              <a:rPr lang="zh-TW" altLang="en-US" sz="2800" kern="1200" dirty="0"/>
              <a:t>完整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8F8CFCA-3326-4C19-BBA7-84278E1DF49F}"/>
              </a:ext>
            </a:extLst>
          </p:cNvPr>
          <p:cNvSpPr/>
          <p:nvPr/>
        </p:nvSpPr>
        <p:spPr>
          <a:xfrm>
            <a:off x="7048499" y="0"/>
            <a:ext cx="51435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一張含有 螢幕擷取畫面 的圖片&#10;&#10;自動產生的描述">
            <a:hlinkClick r:id="rId2" action="ppaction://hlinkfile"/>
            <a:extLst>
              <a:ext uri="{FF2B5EF4-FFF2-40B4-BE49-F238E27FC236}">
                <a16:creationId xmlns:a16="http://schemas.microsoft.com/office/drawing/2014/main" id="{5B882F0A-418B-4FAA-A53B-AFBE87F6C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498" y="0"/>
            <a:ext cx="5143502" cy="3433287"/>
          </a:xfrm>
          <a:prstGeom prst="rect">
            <a:avLst/>
          </a:prstGeom>
        </p:spPr>
      </p:pic>
      <p:pic>
        <p:nvPicPr>
          <p:cNvPr id="3" name="圖片 2">
            <a:hlinkClick r:id="rId4"/>
            <a:extLst>
              <a:ext uri="{FF2B5EF4-FFF2-40B4-BE49-F238E27FC236}">
                <a16:creationId xmlns:a16="http://schemas.microsoft.com/office/drawing/2014/main" id="{080D2113-9458-4A65-8E02-484834334D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68" b="23565"/>
          <a:stretch/>
        </p:blipFill>
        <p:spPr>
          <a:xfrm>
            <a:off x="7674491" y="3429000"/>
            <a:ext cx="389151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9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464B59EF-D1B9-49A0-B445-CAC97AC8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15DEBA7-9244-493A-96C2-A9FF514A90B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5000"/>
              </a:lnSpc>
            </a:pPr>
            <a:r>
              <a:rPr lang="zh-TW" altLang="en-US" sz="1200" dirty="0"/>
              <a:t>產生及上傳 </a:t>
            </a:r>
            <a:r>
              <a:rPr lang="en-US" altLang="zh-TW" sz="1200" dirty="0"/>
              <a:t>FHIR data</a:t>
            </a:r>
          </a:p>
          <a:p>
            <a:pPr marL="914400" lvl="1" indent="-457200">
              <a:lnSpc>
                <a:spcPct val="145000"/>
              </a:lnSpc>
              <a:buFont typeface="+mj-lt"/>
              <a:buAutoNum type="arabicPeriod"/>
            </a:pPr>
            <a:r>
              <a:rPr lang="zh-TW" altLang="en-US" sz="1100" dirty="0"/>
              <a:t>依據醫療健康照護情境，取得 </a:t>
            </a:r>
            <a:r>
              <a:rPr lang="en-US" altLang="zh-TW" sz="1100" dirty="0"/>
              <a:t>FHIR server </a:t>
            </a:r>
            <a:r>
              <a:rPr lang="zh-TW" altLang="en-US" sz="1100" dirty="0"/>
              <a:t>上病人、就醫資訊</a:t>
            </a:r>
          </a:p>
          <a:p>
            <a:pPr marL="914400" lvl="1" indent="-457200">
              <a:lnSpc>
                <a:spcPct val="145000"/>
              </a:lnSpc>
              <a:buFont typeface="+mj-lt"/>
              <a:buAutoNum type="arabicPeriod"/>
            </a:pPr>
            <a:r>
              <a:rPr lang="zh-TW" altLang="en-US" sz="1100" b="1" dirty="0">
                <a:solidFill>
                  <a:srgbClr val="FFFF00"/>
                </a:solidFill>
              </a:rPr>
              <a:t>設計 </a:t>
            </a:r>
            <a:r>
              <a:rPr lang="en-US" altLang="zh-TW" sz="1100" b="1" dirty="0">
                <a:solidFill>
                  <a:srgbClr val="FFFF00"/>
                </a:solidFill>
              </a:rPr>
              <a:t>HTML FORM </a:t>
            </a:r>
            <a:r>
              <a:rPr lang="zh-TW" altLang="en-US" sz="1100" b="1" dirty="0">
                <a:solidFill>
                  <a:srgbClr val="FFFF00"/>
                </a:solidFill>
              </a:rPr>
              <a:t>輸入表單</a:t>
            </a:r>
            <a:r>
              <a:rPr lang="en-US" altLang="zh-TW" sz="1100" b="1" dirty="0">
                <a:solidFill>
                  <a:srgbClr val="FFFF00"/>
                </a:solidFill>
              </a:rPr>
              <a:t>(</a:t>
            </a:r>
            <a:r>
              <a:rPr lang="zh-TW" altLang="en-US" sz="1100" b="1" dirty="0">
                <a:solidFill>
                  <a:srgbClr val="FFFF00"/>
                </a:solidFill>
              </a:rPr>
              <a:t>表單模板</a:t>
            </a:r>
            <a:r>
              <a:rPr lang="en-US" altLang="zh-TW" sz="1100" b="1" dirty="0">
                <a:solidFill>
                  <a:srgbClr val="FFFF00"/>
                </a:solidFill>
              </a:rPr>
              <a:t>)</a:t>
            </a:r>
          </a:p>
          <a:p>
            <a:pPr marL="914400" lvl="1" indent="-457200">
              <a:lnSpc>
                <a:spcPct val="145000"/>
              </a:lnSpc>
              <a:buFont typeface="+mj-lt"/>
              <a:buAutoNum type="arabicPeriod"/>
            </a:pPr>
            <a:r>
              <a:rPr lang="zh-TW" altLang="en-US" sz="1100" b="1" dirty="0">
                <a:solidFill>
                  <a:srgbClr val="FFFF00"/>
                </a:solidFill>
              </a:rPr>
              <a:t>確立 </a:t>
            </a:r>
            <a:r>
              <a:rPr lang="en-US" altLang="zh-TW" sz="1100" b="1" dirty="0">
                <a:solidFill>
                  <a:srgbClr val="FFFF00"/>
                </a:solidFill>
              </a:rPr>
              <a:t>HTML FORM </a:t>
            </a:r>
            <a:r>
              <a:rPr lang="zh-TW" altLang="en-US" sz="1100" b="1" dirty="0">
                <a:solidFill>
                  <a:srgbClr val="FFFF00"/>
                </a:solidFill>
              </a:rPr>
              <a:t>與 </a:t>
            </a:r>
            <a:r>
              <a:rPr lang="en-US" altLang="zh-TW" sz="1100" b="1" dirty="0">
                <a:solidFill>
                  <a:srgbClr val="FFFF00"/>
                </a:solidFill>
              </a:rPr>
              <a:t>FHIR resource </a:t>
            </a:r>
            <a:r>
              <a:rPr lang="zh-TW" altLang="en-US" sz="1100" b="1" dirty="0">
                <a:solidFill>
                  <a:srgbClr val="FFFF00"/>
                </a:solidFill>
              </a:rPr>
              <a:t>對應</a:t>
            </a:r>
          </a:p>
          <a:p>
            <a:pPr marL="914400" lvl="1" indent="-457200">
              <a:lnSpc>
                <a:spcPct val="145000"/>
              </a:lnSpc>
              <a:buFont typeface="+mj-lt"/>
              <a:buAutoNum type="arabicPeriod"/>
            </a:pPr>
            <a:r>
              <a:rPr lang="en-US" altLang="zh-TW" sz="1100" dirty="0"/>
              <a:t>JS </a:t>
            </a:r>
            <a:r>
              <a:rPr lang="zh-TW" altLang="en-US" sz="1100" dirty="0"/>
              <a:t>程式讀取表單內容，轉換成 </a:t>
            </a:r>
            <a:r>
              <a:rPr lang="en-US" altLang="zh-TW" sz="1100" dirty="0"/>
              <a:t>FHIR JSON data</a:t>
            </a:r>
          </a:p>
          <a:p>
            <a:pPr marL="914400" lvl="1" indent="-457200">
              <a:lnSpc>
                <a:spcPct val="145000"/>
              </a:lnSpc>
              <a:buFont typeface="+mj-lt"/>
              <a:buAutoNum type="arabicPeriod"/>
            </a:pPr>
            <a:r>
              <a:rPr lang="en-US" altLang="zh-TW" sz="1100" b="1" dirty="0">
                <a:solidFill>
                  <a:srgbClr val="FFFF00"/>
                </a:solidFill>
              </a:rPr>
              <a:t>HTTP</a:t>
            </a:r>
            <a:r>
              <a:rPr lang="zh-TW" altLang="en-US" sz="1100" b="1" dirty="0">
                <a:solidFill>
                  <a:srgbClr val="FFFF00"/>
                </a:solidFill>
              </a:rPr>
              <a:t> </a:t>
            </a:r>
            <a:r>
              <a:rPr lang="en-US" altLang="zh-TW" sz="1100" b="1" dirty="0">
                <a:solidFill>
                  <a:srgbClr val="FFFF00"/>
                </a:solidFill>
              </a:rPr>
              <a:t>Post data</a:t>
            </a:r>
            <a:r>
              <a:rPr lang="en-US" altLang="zh-TW" sz="1100" dirty="0"/>
              <a:t> to FHIR server</a:t>
            </a:r>
          </a:p>
          <a:p>
            <a:pPr>
              <a:lnSpc>
                <a:spcPct val="145000"/>
              </a:lnSpc>
            </a:pPr>
            <a:r>
              <a:rPr lang="en-US" altLang="zh-TW" sz="1200" dirty="0"/>
              <a:t> </a:t>
            </a:r>
          </a:p>
          <a:p>
            <a:pPr>
              <a:lnSpc>
                <a:spcPct val="145000"/>
              </a:lnSpc>
            </a:pPr>
            <a:r>
              <a:rPr lang="zh-TW" altLang="en-US" sz="1200" dirty="0"/>
              <a:t>查詢及呈現 </a:t>
            </a:r>
            <a:r>
              <a:rPr lang="en-US" altLang="zh-TW" sz="1200" dirty="0"/>
              <a:t>FHIR server </a:t>
            </a:r>
            <a:r>
              <a:rPr lang="zh-TW" altLang="en-US" sz="1200" dirty="0"/>
              <a:t>上的表單資料</a:t>
            </a:r>
          </a:p>
          <a:p>
            <a:pPr marL="914400" lvl="1" indent="-457200">
              <a:lnSpc>
                <a:spcPct val="145000"/>
              </a:lnSpc>
              <a:buFont typeface="+mj-lt"/>
              <a:buAutoNum type="arabicPeriod"/>
            </a:pPr>
            <a:r>
              <a:rPr lang="zh-TW" altLang="en-US" sz="1100" dirty="0"/>
              <a:t>依據醫療健康照護情境，取得 </a:t>
            </a:r>
            <a:r>
              <a:rPr lang="en-US" altLang="zh-TW" sz="1100" dirty="0"/>
              <a:t>FHIR server </a:t>
            </a:r>
            <a:r>
              <a:rPr lang="zh-TW" altLang="en-US" sz="1100" dirty="0"/>
              <a:t>上病人、就醫資訊</a:t>
            </a:r>
          </a:p>
          <a:p>
            <a:pPr marL="914400" lvl="1" indent="-457200">
              <a:lnSpc>
                <a:spcPct val="145000"/>
              </a:lnSpc>
              <a:buFont typeface="+mj-lt"/>
              <a:buAutoNum type="arabicPeriod"/>
            </a:pPr>
            <a:r>
              <a:rPr lang="zh-TW" altLang="en-US" sz="1100" dirty="0"/>
              <a:t>搭配病人、就醫、時間等條件，使用 </a:t>
            </a:r>
            <a:r>
              <a:rPr lang="en-US" altLang="zh-TW" sz="1100" dirty="0"/>
              <a:t>FHIR API </a:t>
            </a:r>
            <a:r>
              <a:rPr lang="zh-TW" altLang="en-US" sz="1100" dirty="0"/>
              <a:t>查詢 </a:t>
            </a:r>
            <a:r>
              <a:rPr lang="en-US" altLang="zh-TW" sz="1100" dirty="0"/>
              <a:t>FHIR server </a:t>
            </a:r>
            <a:r>
              <a:rPr lang="zh-TW" altLang="en-US" sz="1100" dirty="0"/>
              <a:t>上的表單資料</a:t>
            </a:r>
          </a:p>
          <a:p>
            <a:pPr marL="914400" lvl="1" indent="-457200">
              <a:lnSpc>
                <a:spcPct val="145000"/>
              </a:lnSpc>
              <a:buFont typeface="+mj-lt"/>
              <a:buAutoNum type="arabicPeriod"/>
            </a:pPr>
            <a:r>
              <a:rPr lang="en-US" altLang="zh-TW" sz="1100" dirty="0"/>
              <a:t>JS </a:t>
            </a:r>
            <a:r>
              <a:rPr lang="zh-TW" altLang="en-US" sz="1100" dirty="0"/>
              <a:t>解析 </a:t>
            </a:r>
            <a:r>
              <a:rPr lang="en-US" altLang="zh-TW" sz="1100" dirty="0"/>
              <a:t>FHIR XML or JSON data</a:t>
            </a:r>
          </a:p>
          <a:p>
            <a:pPr marL="914400" lvl="1" indent="-457200">
              <a:lnSpc>
                <a:spcPct val="145000"/>
              </a:lnSpc>
              <a:buFont typeface="+mj-lt"/>
              <a:buAutoNum type="arabicPeriod"/>
            </a:pPr>
            <a:r>
              <a:rPr lang="zh-TW" altLang="en-US" sz="1100" dirty="0"/>
              <a:t>使用 </a:t>
            </a:r>
            <a:r>
              <a:rPr lang="en-US" altLang="zh-TW" sz="1100" dirty="0"/>
              <a:t>JS </a:t>
            </a:r>
            <a:r>
              <a:rPr lang="zh-TW" altLang="en-US" sz="1100" dirty="0"/>
              <a:t>將 </a:t>
            </a:r>
            <a:r>
              <a:rPr lang="en-US" altLang="zh-TW" sz="1100" dirty="0"/>
              <a:t>FHIR data </a:t>
            </a:r>
            <a:r>
              <a:rPr lang="zh-TW" altLang="en-US" sz="1100" b="1" dirty="0">
                <a:solidFill>
                  <a:srgbClr val="FFFF00"/>
                </a:solidFill>
              </a:rPr>
              <a:t>排版呈現</a:t>
            </a:r>
            <a:r>
              <a:rPr lang="en-US" altLang="zh-TW" sz="1100" b="1" dirty="0">
                <a:solidFill>
                  <a:srgbClr val="FFFF00"/>
                </a:solidFill>
              </a:rPr>
              <a:t>(HTML </a:t>
            </a:r>
            <a:r>
              <a:rPr lang="zh-TW" altLang="en-US" sz="1100" b="1" dirty="0">
                <a:solidFill>
                  <a:srgbClr val="FFFF00"/>
                </a:solidFill>
              </a:rPr>
              <a:t>版面</a:t>
            </a:r>
            <a:r>
              <a:rPr lang="en-US" altLang="zh-TW" sz="1100" b="1" dirty="0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0FFEC3B4-55FE-4DA8-A2C1-511CF9916242}"/>
              </a:ext>
            </a:extLst>
          </p:cNvPr>
          <p:cNvSpPr txBox="1">
            <a:spLocks/>
          </p:cNvSpPr>
          <p:nvPr/>
        </p:nvSpPr>
        <p:spPr>
          <a:xfrm>
            <a:off x="643468" y="623392"/>
            <a:ext cx="3363974" cy="891083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zh-TW" altLang="en-US" sz="2800" kern="1200" dirty="0"/>
              <a:t>  課程目標 </a:t>
            </a:r>
            <a:r>
              <a:rPr lang="en-US" altLang="zh-TW" sz="2800" kern="1200" dirty="0"/>
              <a:t>- </a:t>
            </a:r>
            <a:r>
              <a:rPr lang="en-US" altLang="zh-TW" sz="2800" dirty="0"/>
              <a:t>HTML</a:t>
            </a:r>
            <a:endParaRPr lang="zh-TW" altLang="en-US" sz="2800" kern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DCEAA5-33F1-4AEB-8A6E-30FD5406F4D3}"/>
              </a:ext>
            </a:extLst>
          </p:cNvPr>
          <p:cNvSpPr/>
          <p:nvPr/>
        </p:nvSpPr>
        <p:spPr>
          <a:xfrm>
            <a:off x="7048499" y="0"/>
            <a:ext cx="51435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 descr="一張含有 螢幕擷取畫面 的圖片&#10;&#10;自動產生的描述">
            <a:hlinkClick r:id="rId2" action="ppaction://hlinkfile"/>
            <a:extLst>
              <a:ext uri="{FF2B5EF4-FFF2-40B4-BE49-F238E27FC236}">
                <a16:creationId xmlns:a16="http://schemas.microsoft.com/office/drawing/2014/main" id="{A3860BB7-4541-4B70-A15F-824CA3CFB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498" y="0"/>
            <a:ext cx="5143502" cy="3433287"/>
          </a:xfrm>
          <a:prstGeom prst="rect">
            <a:avLst/>
          </a:prstGeom>
        </p:spPr>
      </p:pic>
      <p:pic>
        <p:nvPicPr>
          <p:cNvPr id="13" name="圖片 12">
            <a:hlinkClick r:id="rId4"/>
            <a:extLst>
              <a:ext uri="{FF2B5EF4-FFF2-40B4-BE49-F238E27FC236}">
                <a16:creationId xmlns:a16="http://schemas.microsoft.com/office/drawing/2014/main" id="{189EA071-9C0A-4F42-9716-499CB384E1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68" b="23565"/>
          <a:stretch/>
        </p:blipFill>
        <p:spPr>
          <a:xfrm>
            <a:off x="7674491" y="3429000"/>
            <a:ext cx="389151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2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464B59EF-D1B9-49A0-B445-CAC97AC8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0FFEC3B4-55FE-4DA8-A2C1-511CF9916242}"/>
              </a:ext>
            </a:extLst>
          </p:cNvPr>
          <p:cNvSpPr txBox="1">
            <a:spLocks/>
          </p:cNvSpPr>
          <p:nvPr/>
        </p:nvSpPr>
        <p:spPr>
          <a:xfrm>
            <a:off x="643468" y="623392"/>
            <a:ext cx="3363974" cy="891083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zh-TW" altLang="en-US" sz="2800" kern="1200" dirty="0"/>
              <a:t>  課程目標 </a:t>
            </a:r>
            <a:r>
              <a:rPr lang="en-US" altLang="zh-TW" sz="2800" kern="1200" dirty="0"/>
              <a:t>- </a:t>
            </a:r>
            <a:r>
              <a:rPr lang="en-US" altLang="zh-TW" sz="2800" dirty="0"/>
              <a:t>HTML</a:t>
            </a:r>
            <a:endParaRPr lang="zh-TW" altLang="en-US" sz="2800" kern="12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15DEBA7-9244-493A-96C2-A9FF514A90B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200" dirty="0"/>
              <a:t>找到一張醫護表單。可與熟悉之醫護人員討論，或上網搜尋。找到後依其分類。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200" dirty="0"/>
              <a:t>醫護表單通常欄位眾多，可設計原參考表單之部分內容即可，</a:t>
            </a:r>
            <a:endParaRPr lang="en-US" altLang="zh-TW" sz="12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1200" dirty="0"/>
              <a:t>　　 但須</a:t>
            </a:r>
            <a:r>
              <a:rPr lang="zh-TW" altLang="en-US" sz="1200" b="1" dirty="0">
                <a:solidFill>
                  <a:srgbClr val="FFFF00"/>
                </a:solidFill>
              </a:rPr>
              <a:t>至少包含單選、多選、下拉選擇等 </a:t>
            </a:r>
            <a:r>
              <a:rPr lang="en-US" altLang="zh-TW" sz="1200" b="1" dirty="0">
                <a:solidFill>
                  <a:srgbClr val="FFFF00"/>
                </a:solidFill>
              </a:rPr>
              <a:t>HTML Form input </a:t>
            </a:r>
            <a:r>
              <a:rPr lang="zh-TW" altLang="en-US" sz="1200" b="1" dirty="0">
                <a:solidFill>
                  <a:srgbClr val="FFFF00"/>
                </a:solidFill>
              </a:rPr>
              <a:t>標籤</a:t>
            </a:r>
            <a:r>
              <a:rPr lang="zh-TW" altLang="en-US" sz="1200" dirty="0"/>
              <a:t>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200" dirty="0"/>
              <a:t>參考原醫護表單版面，整齊排列網頁內容。可用 </a:t>
            </a:r>
            <a:r>
              <a:rPr lang="en-US" altLang="zh-TW" sz="1200" dirty="0"/>
              <a:t>table</a:t>
            </a:r>
            <a:r>
              <a:rPr lang="zh-TW" altLang="en-US" sz="1200" dirty="0"/>
              <a:t>、</a:t>
            </a:r>
            <a:r>
              <a:rPr lang="en-US" altLang="zh-TW" sz="1200" dirty="0"/>
              <a:t>div </a:t>
            </a:r>
            <a:r>
              <a:rPr lang="zh-TW" altLang="en-US" sz="1200" dirty="0"/>
              <a:t>等標籤來協助排版。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200" b="1" dirty="0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參考此表單範例</a:t>
            </a:r>
            <a:r>
              <a:rPr lang="zh-TW" altLang="en-US" sz="1200" dirty="0"/>
              <a:t>，在 </a:t>
            </a:r>
            <a:r>
              <a:rPr lang="en-US" altLang="zh-TW" sz="1200" dirty="0"/>
              <a:t>form </a:t>
            </a:r>
            <a:r>
              <a:rPr lang="zh-TW" altLang="en-US" sz="1200" dirty="0"/>
              <a:t>標籤設定 </a:t>
            </a:r>
            <a:r>
              <a:rPr lang="en-US" altLang="zh-TW" sz="1200" dirty="0"/>
              <a:t>server </a:t>
            </a:r>
            <a:r>
              <a:rPr lang="zh-TW" altLang="en-US" sz="1200" dirty="0"/>
              <a:t>端接收程式。以利按下 </a:t>
            </a:r>
            <a:r>
              <a:rPr lang="en-US" altLang="zh-TW" sz="1200" dirty="0"/>
              <a:t>button </a:t>
            </a:r>
            <a:r>
              <a:rPr lang="zh-TW" altLang="en-US" sz="1200" dirty="0"/>
              <a:t>後，</a:t>
            </a:r>
            <a:endParaRPr lang="en-US" altLang="zh-TW" sz="12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1200" dirty="0"/>
              <a:t>　　 將填寫資料上傳到 </a:t>
            </a:r>
            <a:r>
              <a:rPr lang="en-US" altLang="zh-TW" sz="1200" dirty="0"/>
              <a:t>web server</a:t>
            </a:r>
            <a:r>
              <a:rPr lang="zh-TW" altLang="en-US" sz="1200" dirty="0"/>
              <a:t>。 </a:t>
            </a:r>
            <a:endParaRPr lang="en-US" altLang="zh-TW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200" dirty="0"/>
              <a:t>同學</a:t>
            </a:r>
            <a:r>
              <a:rPr lang="zh-TW" altLang="en-US" sz="1200" b="1" dirty="0">
                <a:solidFill>
                  <a:srgbClr val="FFFF00"/>
                </a:solidFill>
              </a:rPr>
              <a:t>可觀察表單 </a:t>
            </a:r>
            <a:r>
              <a:rPr lang="en-US" altLang="zh-TW" sz="1200" b="1" dirty="0">
                <a:solidFill>
                  <a:srgbClr val="FFFF00"/>
                </a:solidFill>
              </a:rPr>
              <a:t>input </a:t>
            </a:r>
            <a:r>
              <a:rPr lang="zh-TW" altLang="en-US" sz="1200" b="1" dirty="0">
                <a:solidFill>
                  <a:srgbClr val="FFFF00"/>
                </a:solidFill>
              </a:rPr>
              <a:t>標籤中 </a:t>
            </a:r>
            <a:r>
              <a:rPr lang="en-US" altLang="zh-TW" sz="1200" b="1" dirty="0">
                <a:solidFill>
                  <a:srgbClr val="FFFF00"/>
                </a:solidFill>
              </a:rPr>
              <a:t>name and value </a:t>
            </a:r>
            <a:r>
              <a:rPr lang="zh-TW" altLang="en-US" sz="1200" b="1" dirty="0">
                <a:solidFill>
                  <a:srgbClr val="FFFF00"/>
                </a:solidFill>
              </a:rPr>
              <a:t>屬性</a:t>
            </a:r>
            <a:r>
              <a:rPr lang="zh-TW" altLang="en-US" sz="1200" dirty="0"/>
              <a:t>，與上傳後回應結果之對應。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20CEC9-EB4B-4DB2-BD60-A8ED44F15636}"/>
              </a:ext>
            </a:extLst>
          </p:cNvPr>
          <p:cNvSpPr/>
          <p:nvPr/>
        </p:nvSpPr>
        <p:spPr>
          <a:xfrm>
            <a:off x="7048499" y="0"/>
            <a:ext cx="51435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 descr="一張含有 螢幕擷取畫面 的圖片&#10;&#10;自動產生的描述">
            <a:hlinkClick r:id="rId3" action="ppaction://hlinkfile"/>
            <a:extLst>
              <a:ext uri="{FF2B5EF4-FFF2-40B4-BE49-F238E27FC236}">
                <a16:creationId xmlns:a16="http://schemas.microsoft.com/office/drawing/2014/main" id="{79A17E38-18ED-41AD-AB64-E4F19E1B9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498" y="0"/>
            <a:ext cx="5143502" cy="3433287"/>
          </a:xfrm>
          <a:prstGeom prst="rect">
            <a:avLst/>
          </a:prstGeom>
        </p:spPr>
      </p:pic>
      <p:pic>
        <p:nvPicPr>
          <p:cNvPr id="13" name="圖片 12">
            <a:hlinkClick r:id="rId5"/>
            <a:extLst>
              <a:ext uri="{FF2B5EF4-FFF2-40B4-BE49-F238E27FC236}">
                <a16:creationId xmlns:a16="http://schemas.microsoft.com/office/drawing/2014/main" id="{AEB0AAF1-DF00-4650-8D47-845F48E13B8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468" b="23565"/>
          <a:stretch/>
        </p:blipFill>
        <p:spPr>
          <a:xfrm>
            <a:off x="7674491" y="3429000"/>
            <a:ext cx="389151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0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464B59EF-D1B9-49A0-B445-CAC97AC8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15DEBA7-9244-493A-96C2-A9FF514A90B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5000"/>
              </a:lnSpc>
              <a:buNone/>
            </a:pPr>
            <a:r>
              <a:rPr lang="zh-TW" altLang="en-US" dirty="0"/>
              <a:t>下載並安裝 </a:t>
            </a:r>
            <a:r>
              <a:rPr lang="en-US" altLang="zh-TW" dirty="0"/>
              <a:t>Visual Studio Code </a:t>
            </a:r>
            <a:r>
              <a:rPr lang="en-US" altLang="zh-TW" sz="2000" dirty="0"/>
              <a:t>(</a:t>
            </a:r>
            <a:r>
              <a:rPr lang="zh-TW" altLang="en-US" sz="2000" dirty="0"/>
              <a:t>亦可參考</a:t>
            </a:r>
            <a:r>
              <a:rPr lang="zh-TW" alt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第一堂課簡報</a:t>
            </a:r>
            <a:r>
              <a:rPr lang="en-US" altLang="zh-TW" sz="2000" dirty="0"/>
              <a:t>)</a:t>
            </a:r>
            <a:endParaRPr lang="en-US" altLang="zh-TW" sz="1800" dirty="0"/>
          </a:p>
        </p:txBody>
      </p:sp>
      <p:pic>
        <p:nvPicPr>
          <p:cNvPr id="5122" name="Picture 2">
            <a:hlinkClick r:id="rId3"/>
            <a:extLst>
              <a:ext uri="{FF2B5EF4-FFF2-40B4-BE49-F238E27FC236}">
                <a16:creationId xmlns:a16="http://schemas.microsoft.com/office/drawing/2014/main" id="{2BAA9699-0688-4429-AA3F-AF6777B91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606794"/>
            <a:ext cx="9791700" cy="388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89F9D5FF-3237-480C-A93B-1697C4DE60D9}"/>
              </a:ext>
            </a:extLst>
          </p:cNvPr>
          <p:cNvSpPr txBox="1">
            <a:spLocks/>
          </p:cNvSpPr>
          <p:nvPr/>
        </p:nvSpPr>
        <p:spPr>
          <a:xfrm>
            <a:off x="643468" y="623392"/>
            <a:ext cx="3363974" cy="891083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zh-TW" sz="2800" dirty="0"/>
              <a:t>  </a:t>
            </a:r>
            <a:r>
              <a:rPr lang="zh-TW" altLang="en-US" sz="2800" dirty="0"/>
              <a:t>準備工作</a:t>
            </a:r>
            <a:endParaRPr lang="zh-TW" altLang="en-US" sz="2800" kern="1200" dirty="0"/>
          </a:p>
        </p:txBody>
      </p:sp>
    </p:spTree>
    <p:extLst>
      <p:ext uri="{BB962C8B-B14F-4D97-AF65-F5344CB8AC3E}">
        <p14:creationId xmlns:p14="http://schemas.microsoft.com/office/powerpoint/2010/main" val="95203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D508F8-1141-4D24-BF4A-A969F379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B9277B-75DB-4981-BF84-A3D3DEF75B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表單</a:t>
            </a:r>
          </a:p>
        </p:txBody>
      </p:sp>
    </p:spTree>
    <p:extLst>
      <p:ext uri="{BB962C8B-B14F-4D97-AF65-F5344CB8AC3E}">
        <p14:creationId xmlns:p14="http://schemas.microsoft.com/office/powerpoint/2010/main" val="211591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5CCEE23-3509-42E5-8E5D-0794E473D275}"/>
              </a:ext>
            </a:extLst>
          </p:cNvPr>
          <p:cNvSpPr txBox="1">
            <a:spLocks/>
          </p:cNvSpPr>
          <p:nvPr/>
        </p:nvSpPr>
        <p:spPr>
          <a:xfrm>
            <a:off x="838200" y="1304925"/>
            <a:ext cx="6336704" cy="48720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TW" sz="1600" dirty="0"/>
              <a:t>&lt;form name="form1" method="get" action="test.aspx"&gt;</a:t>
            </a:r>
          </a:p>
          <a:p>
            <a:pPr>
              <a:buNone/>
            </a:pPr>
            <a:r>
              <a:rPr lang="zh-TW" altLang="en-US" sz="1600" dirty="0"/>
              <a:t>　姓名</a:t>
            </a:r>
            <a:r>
              <a:rPr lang="en-US" altLang="zh-TW" sz="1600" dirty="0"/>
              <a:t>: </a:t>
            </a:r>
          </a:p>
          <a:p>
            <a:pPr>
              <a:buNone/>
            </a:pPr>
            <a:r>
              <a:rPr lang="zh-TW" altLang="en-US" sz="1600" dirty="0"/>
              <a:t>　</a:t>
            </a:r>
            <a:r>
              <a:rPr lang="en-US" altLang="zh-TW" sz="1600" dirty="0"/>
              <a:t>&lt;input type="text" name="id" size="10" /&gt;</a:t>
            </a:r>
          </a:p>
          <a:p>
            <a:pPr>
              <a:buNone/>
            </a:pPr>
            <a:r>
              <a:rPr lang="zh-TW" altLang="en-US" sz="1600" dirty="0"/>
              <a:t>　</a:t>
            </a:r>
            <a:r>
              <a:rPr lang="en-US" altLang="zh-TW" sz="1600" dirty="0"/>
              <a:t>&lt;</a:t>
            </a:r>
            <a:r>
              <a:rPr lang="en-US" altLang="zh-TW" sz="1600" dirty="0" err="1"/>
              <a:t>br</a:t>
            </a:r>
            <a:r>
              <a:rPr lang="en-US" altLang="zh-TW" sz="1600" dirty="0"/>
              <a:t>&gt;</a:t>
            </a:r>
          </a:p>
          <a:p>
            <a:pPr>
              <a:buNone/>
            </a:pPr>
            <a:r>
              <a:rPr lang="zh-TW" altLang="en-US" sz="1600" dirty="0"/>
              <a:t>　性別</a:t>
            </a:r>
            <a:r>
              <a:rPr lang="en-US" altLang="zh-TW" sz="1600" dirty="0"/>
              <a:t>:</a:t>
            </a:r>
          </a:p>
          <a:p>
            <a:pPr>
              <a:buNone/>
            </a:pPr>
            <a:r>
              <a:rPr lang="zh-TW" altLang="en-US" sz="1600" dirty="0"/>
              <a:t>　</a:t>
            </a:r>
            <a:r>
              <a:rPr lang="en-US" altLang="zh-TW" sz="1600" dirty="0"/>
              <a:t>&lt;input type="radio" name="sex" value="m" /&gt;</a:t>
            </a:r>
            <a:r>
              <a:rPr lang="zh-TW" altLang="en-US" sz="1600" dirty="0"/>
              <a:t>男 </a:t>
            </a:r>
          </a:p>
          <a:p>
            <a:pPr>
              <a:buNone/>
            </a:pPr>
            <a:r>
              <a:rPr lang="zh-TW" altLang="en-US" sz="1600" dirty="0"/>
              <a:t>    </a:t>
            </a:r>
            <a:r>
              <a:rPr lang="en-US" altLang="zh-TW" sz="1600" dirty="0"/>
              <a:t>&lt;input type="radio" name="sex" value="</a:t>
            </a:r>
            <a:r>
              <a:rPr lang="zh-TW" altLang="en-US" sz="1600" dirty="0"/>
              <a:t>ｆ</a:t>
            </a:r>
            <a:r>
              <a:rPr lang="en-US" altLang="zh-TW" sz="1600" dirty="0"/>
              <a:t>" /&gt;</a:t>
            </a:r>
            <a:r>
              <a:rPr lang="zh-TW" altLang="en-US" sz="1600" dirty="0"/>
              <a:t>女</a:t>
            </a:r>
            <a:endParaRPr lang="en-US" altLang="zh-TW" sz="1600" dirty="0"/>
          </a:p>
          <a:p>
            <a:pPr>
              <a:buNone/>
            </a:pPr>
            <a:r>
              <a:rPr lang="zh-TW" altLang="en-US" sz="1600" dirty="0"/>
              <a:t>　</a:t>
            </a:r>
            <a:r>
              <a:rPr lang="en-US" altLang="zh-TW" sz="1600" dirty="0"/>
              <a:t>&lt;</a:t>
            </a:r>
            <a:r>
              <a:rPr lang="en-US" altLang="zh-TW" sz="1600" dirty="0" err="1"/>
              <a:t>br</a:t>
            </a:r>
            <a:r>
              <a:rPr lang="en-US" altLang="zh-TW" sz="1600" dirty="0"/>
              <a:t>&gt;</a:t>
            </a:r>
          </a:p>
          <a:p>
            <a:pPr>
              <a:buNone/>
            </a:pPr>
            <a:r>
              <a:rPr lang="en-US" altLang="zh-TW" sz="1600" dirty="0"/>
              <a:t>	</a:t>
            </a:r>
            <a:r>
              <a:rPr lang="zh-TW" altLang="en-US" sz="1600" dirty="0"/>
              <a:t>興趣</a:t>
            </a:r>
            <a:r>
              <a:rPr lang="en-US" altLang="zh-TW" sz="1600" dirty="0"/>
              <a:t>:</a:t>
            </a:r>
          </a:p>
          <a:p>
            <a:pPr>
              <a:buNone/>
            </a:pPr>
            <a:r>
              <a:rPr lang="zh-TW" altLang="en-US" sz="1600" dirty="0"/>
              <a:t>　</a:t>
            </a:r>
            <a:r>
              <a:rPr lang="en-US" altLang="zh-TW" sz="1600" dirty="0"/>
              <a:t>&lt;input type="checkbox" name="inte1" value="1"&gt;</a:t>
            </a:r>
            <a:r>
              <a:rPr lang="zh-TW" altLang="en-US" sz="1600" dirty="0"/>
              <a:t>打球</a:t>
            </a:r>
          </a:p>
          <a:p>
            <a:pPr>
              <a:buNone/>
            </a:pPr>
            <a:r>
              <a:rPr lang="zh-TW" altLang="en-US" sz="1600" dirty="0"/>
              <a:t>　</a:t>
            </a:r>
            <a:r>
              <a:rPr lang="en-US" altLang="zh-TW" sz="1600" dirty="0"/>
              <a:t>&lt;input type="checkbox" name="inte2" value="2"&gt;</a:t>
            </a:r>
            <a:r>
              <a:rPr lang="zh-TW" altLang="en-US" sz="1600" dirty="0"/>
              <a:t>爬山</a:t>
            </a:r>
          </a:p>
          <a:p>
            <a:pPr>
              <a:buNone/>
            </a:pPr>
            <a:r>
              <a:rPr lang="zh-TW" altLang="en-US" sz="1600" dirty="0"/>
              <a:t>　</a:t>
            </a:r>
            <a:r>
              <a:rPr lang="en-US" altLang="zh-TW" sz="1600" dirty="0"/>
              <a:t>&lt;input type="checkbox" name="inte3" value="3"&gt;</a:t>
            </a:r>
            <a:r>
              <a:rPr lang="zh-TW" altLang="en-US" sz="1600" dirty="0"/>
              <a:t>電腦</a:t>
            </a:r>
            <a:endParaRPr lang="en-US" altLang="zh-TW" sz="1600" dirty="0"/>
          </a:p>
          <a:p>
            <a:pPr>
              <a:buNone/>
            </a:pPr>
            <a:r>
              <a:rPr lang="zh-TW" altLang="en-US" sz="1600" dirty="0"/>
              <a:t>　</a:t>
            </a:r>
            <a:r>
              <a:rPr lang="en-US" altLang="zh-TW" sz="1600" dirty="0"/>
              <a:t>&lt;</a:t>
            </a:r>
            <a:r>
              <a:rPr lang="en-US" altLang="zh-TW" sz="1600" dirty="0" err="1"/>
              <a:t>br</a:t>
            </a:r>
            <a:r>
              <a:rPr lang="en-US" altLang="zh-TW" sz="1600" dirty="0"/>
              <a:t>&gt;</a:t>
            </a:r>
          </a:p>
          <a:p>
            <a:pPr>
              <a:buNone/>
            </a:pPr>
            <a:r>
              <a:rPr lang="zh-TW" altLang="en-US" sz="1600" dirty="0"/>
              <a:t>　</a:t>
            </a:r>
            <a:r>
              <a:rPr lang="en-US" altLang="zh-TW" sz="1600" dirty="0"/>
              <a:t>&lt;input type="submit"  /&gt;</a:t>
            </a:r>
          </a:p>
          <a:p>
            <a:pPr>
              <a:buNone/>
            </a:pPr>
            <a:r>
              <a:rPr lang="en-US" altLang="zh-TW" sz="1600" dirty="0"/>
              <a:t>&lt;/form&gt;</a:t>
            </a:r>
          </a:p>
          <a:p>
            <a:pPr>
              <a:buNone/>
            </a:pPr>
            <a:endParaRPr lang="en-US" altLang="zh-TW" sz="16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4618856" cy="1139825"/>
          </a:xfrm>
        </p:spPr>
        <p:txBody>
          <a:bodyPr/>
          <a:lstStyle/>
          <a:p>
            <a:pPr algn="ctr"/>
            <a:r>
              <a:rPr lang="en-US" altLang="zh-TW" sz="3900" dirty="0"/>
              <a:t>Example1.html</a:t>
            </a:r>
            <a:endParaRPr lang="zh-TW" altLang="en-US" sz="39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24742BA-3165-4D8F-946E-11B01CB7A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876" y="1304925"/>
            <a:ext cx="3296924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8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1567</Words>
  <Application>Microsoft Office PowerPoint</Application>
  <PresentationFormat>寬螢幕</PresentationFormat>
  <Paragraphs>224</Paragraphs>
  <Slides>23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微軟正黑體</vt:lpstr>
      <vt:lpstr>微軟正黑體 Light</vt:lpstr>
      <vt:lpstr>Arial</vt:lpstr>
      <vt:lpstr>Calibri</vt:lpstr>
      <vt:lpstr>Wingdings</vt:lpstr>
      <vt:lpstr>Office 佈景主題</vt:lpstr>
      <vt:lpstr>HTML Form</vt:lpstr>
      <vt:lpstr>PowerPoint 簡報</vt:lpstr>
      <vt:lpstr>課程目標</vt:lpstr>
      <vt:lpstr>PowerPoint 簡報</vt:lpstr>
      <vt:lpstr>PowerPoint 簡報</vt:lpstr>
      <vt:lpstr>PowerPoint 簡報</vt:lpstr>
      <vt:lpstr>PowerPoint 簡報</vt:lpstr>
      <vt:lpstr>Form</vt:lpstr>
      <vt:lpstr>Example1.html</vt:lpstr>
      <vt:lpstr>Example2.html</vt:lpstr>
      <vt:lpstr>PowerPoint 簡報</vt:lpstr>
      <vt:lpstr>PowerPoint 簡報</vt:lpstr>
      <vt:lpstr>PowerPoint 簡報</vt:lpstr>
      <vt:lpstr>常用輸入標籤</vt:lpstr>
      <vt:lpstr>PowerPoint 簡報</vt:lpstr>
      <vt:lpstr>Form 屬性 / 提交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</dc:title>
  <dc:creator>安鈦</dc:creator>
  <cp:lastModifiedBy>安鈦</cp:lastModifiedBy>
  <cp:revision>36</cp:revision>
  <dcterms:created xsi:type="dcterms:W3CDTF">2020-02-14T03:57:10Z</dcterms:created>
  <dcterms:modified xsi:type="dcterms:W3CDTF">2020-02-14T13:25:14Z</dcterms:modified>
</cp:coreProperties>
</file>