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2" r:id="rId3"/>
    <p:sldId id="263" r:id="rId4"/>
    <p:sldId id="264" r:id="rId5"/>
    <p:sldId id="268" r:id="rId6"/>
    <p:sldId id="269" r:id="rId7"/>
    <p:sldId id="265" r:id="rId8"/>
    <p:sldId id="266" r:id="rId9"/>
    <p:sldId id="270" r:id="rId10"/>
    <p:sldId id="267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71963" autoAdjust="0"/>
  </p:normalViewPr>
  <p:slideViewPr>
    <p:cSldViewPr snapToGrid="0">
      <p:cViewPr varScale="1">
        <p:scale>
          <a:sx n="75" d="100"/>
          <a:sy n="75" d="100"/>
        </p:scale>
        <p:origin x="9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88D79-D811-4814-92DC-C9E5070A9D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DAB3D-0F41-48C3-89DE-555DFA44B0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7A98E-DE73-4A11-BA95-B9A79AA607D3}" type="datetimeFigureOut">
              <a:rPr lang="en-MY" smtClean="0"/>
              <a:t>22/1/2020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31711-2B21-48E5-B3A7-75B3B74891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TW" altLang="en-US"/>
              <a:t>由楊子億準備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75603-A961-4F9D-B63B-7B96CA7059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D1BED-DC1E-440D-B92F-998CFEA14BF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50022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A7CC4-E1EE-4BDA-8BE1-AE73178FF766}" type="datetimeFigureOut">
              <a:rPr lang="en-MY" smtClean="0"/>
              <a:t>22/1/2020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TW" altLang="en-US"/>
              <a:t>由楊子億準備</a:t>
            </a: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8AE4E-8B14-4A38-9AE0-12E2D503C4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8819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var students = ["john", 10, "Alex", 99, "James", 88, "Kim", 34, "Sam", 34 ];</a:t>
            </a:r>
          </a:p>
          <a:p>
            <a:r>
              <a:rPr lang="en-MY" dirty="0"/>
              <a:t>var average = 0; </a:t>
            </a:r>
          </a:p>
          <a:p>
            <a:r>
              <a:rPr lang="en-MY" dirty="0"/>
              <a:t>for(var </a:t>
            </a:r>
            <a:r>
              <a:rPr lang="en-MY" dirty="0" err="1"/>
              <a:t>i</a:t>
            </a:r>
            <a:r>
              <a:rPr lang="en-MY" dirty="0"/>
              <a:t> = 1; </a:t>
            </a:r>
            <a:r>
              <a:rPr lang="en-MY" dirty="0" err="1"/>
              <a:t>i</a:t>
            </a:r>
            <a:r>
              <a:rPr lang="en-MY" dirty="0"/>
              <a:t> &lt; </a:t>
            </a:r>
            <a:r>
              <a:rPr lang="en-MY" dirty="0" err="1"/>
              <a:t>students.length</a:t>
            </a:r>
            <a:r>
              <a:rPr lang="en-MY" dirty="0"/>
              <a:t>; </a:t>
            </a:r>
            <a:r>
              <a:rPr lang="en-MY" dirty="0" err="1"/>
              <a:t>i</a:t>
            </a:r>
            <a:r>
              <a:rPr lang="en-MY" dirty="0"/>
              <a:t> = </a:t>
            </a:r>
            <a:r>
              <a:rPr lang="en-US" altLang="zh-CN" dirty="0" err="1"/>
              <a:t>i</a:t>
            </a:r>
            <a:r>
              <a:rPr lang="en-MY" dirty="0"/>
              <a:t> + 2)</a:t>
            </a:r>
            <a:r>
              <a:rPr lang="en-US" altLang="zh-CN" dirty="0"/>
              <a:t>{</a:t>
            </a:r>
          </a:p>
          <a:p>
            <a:r>
              <a:rPr lang="en-MY" dirty="0"/>
              <a:t>  average = average + students[</a:t>
            </a:r>
            <a:r>
              <a:rPr lang="en-MY" dirty="0" err="1"/>
              <a:t>i</a:t>
            </a:r>
            <a:r>
              <a:rPr lang="en-MY" dirty="0"/>
              <a:t>]; </a:t>
            </a:r>
          </a:p>
          <a:p>
            <a:r>
              <a:rPr lang="en-US" altLang="zh-CN" dirty="0"/>
              <a:t>}</a:t>
            </a:r>
          </a:p>
          <a:p>
            <a:r>
              <a:rPr lang="en-MY" dirty="0"/>
              <a:t>average = average / 5; </a:t>
            </a:r>
          </a:p>
          <a:p>
            <a:r>
              <a:rPr lang="en-MY" dirty="0"/>
              <a:t>console.log(average);</a:t>
            </a:r>
          </a:p>
          <a:p>
            <a:endParaRPr lang="en-MY" dirty="0"/>
          </a:p>
          <a:p>
            <a:r>
              <a:rPr lang="nn-NO" dirty="0"/>
              <a:t>for(var i = 0; i &lt; students.length; i </a:t>
            </a:r>
            <a:r>
              <a:rPr lang="en-US" altLang="zh-CN" dirty="0"/>
              <a:t>= </a:t>
            </a:r>
            <a:r>
              <a:rPr lang="en-US" altLang="zh-CN" dirty="0" err="1"/>
              <a:t>i</a:t>
            </a:r>
            <a:r>
              <a:rPr lang="en-US" altLang="zh-CN" dirty="0"/>
              <a:t> + </a:t>
            </a:r>
            <a:r>
              <a:rPr lang="nn-NO" dirty="0"/>
              <a:t>2 ){ </a:t>
            </a:r>
          </a:p>
          <a:p>
            <a:r>
              <a:rPr lang="nn-NO" dirty="0"/>
              <a:t>     console.log( students[i] + " " + students[i+1] ); </a:t>
            </a:r>
          </a:p>
          <a:p>
            <a:r>
              <a:rPr lang="nn-NO" dirty="0"/>
              <a:t>}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AE4E-8B14-4A38-9AE0-12E2D503C49C}" type="slidenum">
              <a:rPr lang="en-MY" smtClean="0"/>
              <a:t>13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1A3A5-982D-4584-8563-BAAB300C1F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TW" altLang="en-US"/>
              <a:t>由楊子億準備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130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" TargetMode="External"/><Relationship Id="rId2" Type="http://schemas.openxmlformats.org/officeDocument/2006/relationships/hyperlink" Target="https://www.w3schools.com/js/js_array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chemeClr val="tx1"/>
                </a:solidFill>
              </a:rPr>
              <a:t>陣列</a:t>
            </a:r>
            <a:br>
              <a:rPr lang="en-MY" altLang="zh-CN" sz="4400" dirty="0">
                <a:solidFill>
                  <a:schemeClr val="tx1"/>
                </a:solidFill>
              </a:rPr>
            </a:br>
            <a:r>
              <a:rPr lang="en-MY" altLang="zh-CN" sz="4400" dirty="0">
                <a:solidFill>
                  <a:schemeClr val="tx1"/>
                </a:solidFill>
              </a:rPr>
              <a:t>ARRAY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2753-8713-4AD1-B79C-3C841CEF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爲何要把資料存在陣列裏？</a:t>
            </a:r>
            <a:r>
              <a:rPr lang="en-MY" altLang="zh-CN" b="1" dirty="0"/>
              <a:t>-</a:t>
            </a:r>
            <a:br>
              <a:rPr lang="en-MY" altLang="zh-CN" b="1" dirty="0"/>
            </a:br>
            <a:r>
              <a:rPr lang="zh-CN" altLang="en-US" b="1" dirty="0">
                <a:solidFill>
                  <a:srgbClr val="002060"/>
                </a:solidFill>
              </a:rPr>
              <a:t>減少變數的使用及可讀性</a:t>
            </a:r>
            <a:endParaRPr lang="en-MY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101DF-0BE5-4832-9279-E35E2751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搭配</a:t>
            </a:r>
            <a:r>
              <a:rPr lang="en-MY" altLang="zh-CN" sz="1800" dirty="0"/>
              <a:t>for loop</a:t>
            </a:r>
            <a:r>
              <a:rPr lang="zh-CN" altLang="en-US" sz="1800" dirty="0"/>
              <a:t>或</a:t>
            </a:r>
            <a:r>
              <a:rPr lang="en-MY" altLang="zh-CN" sz="1800" dirty="0"/>
              <a:t>while loop</a:t>
            </a:r>
            <a:r>
              <a:rPr lang="zh-CN" altLang="en-US" sz="1800" dirty="0"/>
              <a:t>可大大減少變數的使用且提高可讀性</a:t>
            </a:r>
            <a:endParaRPr lang="en-MY" altLang="zh-CN" sz="1800" dirty="0"/>
          </a:p>
          <a:p>
            <a:r>
              <a:rPr lang="zh-CN" altLang="en-US" sz="1800" dirty="0"/>
              <a:t>情景：</a:t>
            </a:r>
            <a:endParaRPr lang="en-MY" altLang="zh-CN" sz="1800" dirty="0"/>
          </a:p>
          <a:p>
            <a:r>
              <a:rPr lang="zh-CN" altLang="en-US" sz="1800" dirty="0"/>
              <a:t>計算班級平均分： </a:t>
            </a:r>
            <a:endParaRPr lang="en-MY" altLang="zh-CN" sz="1800" dirty="0"/>
          </a:p>
          <a:p>
            <a:pPr lvl="1"/>
            <a:r>
              <a:rPr lang="zh-CN" altLang="en-US" sz="1600" dirty="0"/>
              <a:t>兩位學生的話，過去大家會用兩個變數存取成績資料。</a:t>
            </a:r>
            <a:endParaRPr lang="en-MY" altLang="zh-CN" sz="1600" dirty="0"/>
          </a:p>
          <a:p>
            <a:pPr lvl="1"/>
            <a:r>
              <a:rPr lang="zh-CN" altLang="en-US" sz="1600" dirty="0"/>
              <a:t>若是一千位學生呢？需要多少個變數和多少行的程式碼？維護起來會吃力嗎？</a:t>
            </a:r>
            <a:endParaRPr lang="en-MY" altLang="zh-CN" sz="1600" dirty="0"/>
          </a:p>
          <a:p>
            <a:pPr lvl="1"/>
            <a:r>
              <a:rPr lang="en-MY" altLang="zh-CN" sz="1600" dirty="0"/>
              <a:t>Var results = [ 99, 88, 22, …, 99 ] // </a:t>
            </a:r>
            <a:r>
              <a:rPr lang="zh-CN" altLang="en-US" sz="1600" dirty="0"/>
              <a:t>一千筆</a:t>
            </a:r>
            <a:endParaRPr lang="en-MY" altLang="zh-CN" sz="1600" dirty="0"/>
          </a:p>
          <a:p>
            <a:pPr lvl="1"/>
            <a:r>
              <a:rPr lang="en-MY" altLang="zh-CN" sz="1600" dirty="0"/>
              <a:t>Var average = 0;</a:t>
            </a:r>
          </a:p>
          <a:p>
            <a:pPr lvl="1"/>
            <a:r>
              <a:rPr lang="en-MY" altLang="zh-CN" sz="1600" dirty="0"/>
              <a:t>For( I = 0; I &lt; 1000; </a:t>
            </a:r>
            <a:r>
              <a:rPr lang="en-MY" altLang="zh-CN" sz="1600" dirty="0" err="1"/>
              <a:t>i</a:t>
            </a:r>
            <a:r>
              <a:rPr lang="en-MY" altLang="zh-CN" sz="1600" dirty="0"/>
              <a:t>++ ){ </a:t>
            </a:r>
            <a:br>
              <a:rPr lang="en-MY" altLang="zh-CN" sz="1600" dirty="0"/>
            </a:br>
            <a:r>
              <a:rPr lang="en-MY" altLang="zh-CN" sz="1600" dirty="0"/>
              <a:t>	average = average + results[</a:t>
            </a:r>
            <a:r>
              <a:rPr lang="en-MY" altLang="zh-CN" sz="1600" dirty="0" err="1"/>
              <a:t>i</a:t>
            </a:r>
            <a:r>
              <a:rPr lang="en-MY" altLang="zh-CN" sz="1600" dirty="0"/>
              <a:t>];</a:t>
            </a:r>
            <a:br>
              <a:rPr lang="en-MY" altLang="zh-CN" sz="1600" dirty="0"/>
            </a:br>
            <a:r>
              <a:rPr lang="en-MY" altLang="zh-CN" sz="1600" dirty="0"/>
              <a:t>}</a:t>
            </a:r>
            <a:br>
              <a:rPr lang="en-MY" altLang="zh-CN" sz="1600" dirty="0"/>
            </a:br>
            <a:r>
              <a:rPr lang="en-MY" altLang="zh-CN" sz="1600" dirty="0"/>
              <a:t>average = average / 1000;</a:t>
            </a:r>
          </a:p>
        </p:txBody>
      </p:sp>
    </p:spTree>
    <p:extLst>
      <p:ext uri="{BB962C8B-B14F-4D97-AF65-F5344CB8AC3E}">
        <p14:creationId xmlns:p14="http://schemas.microsoft.com/office/powerpoint/2010/main" val="17553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2C01-C4F3-4D5C-BD09-6CA11CE4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注意事項</a:t>
            </a:r>
            <a:endParaRPr lang="en-MY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74D4-DC7E-4DEC-BF71-D4E115C9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陣列的起始</a:t>
            </a:r>
            <a:r>
              <a:rPr lang="en-MY" altLang="zh-CN" sz="2800" dirty="0"/>
              <a:t>index</a:t>
            </a:r>
            <a:r>
              <a:rPr lang="zh-CN" altLang="en-US" sz="2800" dirty="0"/>
              <a:t>是</a:t>
            </a:r>
            <a:r>
              <a:rPr lang="en-US" altLang="zh-CN" sz="2800" dirty="0"/>
              <a:t>0</a:t>
            </a:r>
          </a:p>
          <a:p>
            <a:r>
              <a:rPr lang="zh-CN" altLang="en-US" sz="2800" dirty="0"/>
              <a:t>陣列内最大的 </a:t>
            </a:r>
            <a:r>
              <a:rPr lang="en-MY" altLang="zh-CN" sz="2800" dirty="0"/>
              <a:t>index </a:t>
            </a:r>
            <a:r>
              <a:rPr lang="zh-CN" altLang="en-US" sz="2800" dirty="0"/>
              <a:t>是 </a:t>
            </a:r>
            <a:r>
              <a:rPr lang="en-MY" altLang="zh-CN" sz="2800" dirty="0"/>
              <a:t>length – 1</a:t>
            </a:r>
            <a:r>
              <a:rPr lang="zh-CN" altLang="en-US" sz="2800" dirty="0"/>
              <a:t>而不是 </a:t>
            </a:r>
            <a:r>
              <a:rPr lang="en-MY" altLang="zh-CN" sz="2800" dirty="0"/>
              <a:t>length 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24304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8ED4-3CA6-4AE3-AAD7-EEDAE4E4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應用情景</a:t>
            </a:r>
            <a:endParaRPr lang="en-MY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0A100-CF42-4E77-94C7-065254F2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000" dirty="0"/>
              <a:t>用來儲存一組多個資料</a:t>
            </a:r>
            <a:endParaRPr lang="en-US" altLang="zh-TW" sz="2000" dirty="0"/>
          </a:p>
          <a:p>
            <a:pPr lvl="1"/>
            <a:r>
              <a:rPr lang="zh-TW" altLang="en-US" sz="1800" dirty="0"/>
              <a:t>如組員姓名、診間病患、同學成績</a:t>
            </a:r>
            <a:r>
              <a:rPr lang="en-US" altLang="zh-TW" sz="1800" dirty="0"/>
              <a:t>...</a:t>
            </a:r>
          </a:p>
          <a:p>
            <a:r>
              <a:rPr lang="zh-TW" altLang="en-US" sz="2000" dirty="0"/>
              <a:t>應用情境範例</a:t>
            </a:r>
            <a:r>
              <a:rPr lang="en-US" altLang="zh-TW" sz="2000" dirty="0"/>
              <a:t>:</a:t>
            </a:r>
          </a:p>
          <a:p>
            <a:pPr lvl="1"/>
            <a:r>
              <a:rPr lang="en-US" altLang="zh-TW" sz="1800" dirty="0"/>
              <a:t>HTML</a:t>
            </a:r>
            <a:r>
              <a:rPr lang="zh-TW" altLang="en-US" sz="1800" dirty="0"/>
              <a:t> </a:t>
            </a:r>
            <a:r>
              <a:rPr lang="en-US" altLang="zh-TW" sz="1800" dirty="0"/>
              <a:t>form </a:t>
            </a:r>
            <a:r>
              <a:rPr lang="zh-TW" altLang="en-US" sz="1800" dirty="0"/>
              <a:t>上傳訂單、報名等資訊</a:t>
            </a:r>
            <a:endParaRPr lang="en-US" altLang="zh-TW" sz="1800" dirty="0"/>
          </a:p>
          <a:p>
            <a:pPr lvl="1"/>
            <a:r>
              <a:rPr lang="zh-TW" altLang="en-US" sz="1800" dirty="0"/>
              <a:t>訂單或報名資料處理</a:t>
            </a:r>
            <a:endParaRPr lang="en-US" altLang="zh-TW" sz="1800" dirty="0"/>
          </a:p>
          <a:p>
            <a:pPr lvl="2"/>
            <a:r>
              <a:rPr lang="en-US" altLang="zh-TW" sz="1800" dirty="0"/>
              <a:t>HTTP</a:t>
            </a:r>
            <a:r>
              <a:rPr lang="zh-TW" altLang="en-US" sz="1800" dirty="0"/>
              <a:t> </a:t>
            </a:r>
            <a:r>
              <a:rPr lang="en-US" altLang="zh-TW" sz="1800" dirty="0"/>
              <a:t>get </a:t>
            </a:r>
            <a:r>
              <a:rPr lang="zh-TW" altLang="en-US" sz="1800" dirty="0"/>
              <a:t>取得列表結構化訊息字串</a:t>
            </a:r>
            <a:endParaRPr lang="en-US" altLang="zh-TW" sz="1800" dirty="0"/>
          </a:p>
          <a:p>
            <a:pPr lvl="2"/>
            <a:r>
              <a:rPr lang="zh-TW" altLang="en-US" sz="1800" dirty="0"/>
              <a:t>將訊息字串轉換成 </a:t>
            </a:r>
            <a:r>
              <a:rPr lang="en-US" altLang="zh-TW" sz="1800" dirty="0"/>
              <a:t>array</a:t>
            </a:r>
          </a:p>
          <a:p>
            <a:pPr lvl="2"/>
            <a:r>
              <a:rPr lang="zh-TW" altLang="en-US" sz="1800" dirty="0"/>
              <a:t>網頁呈現列表資料</a:t>
            </a:r>
            <a:endParaRPr lang="en-US" altLang="zh-TW" sz="1800" dirty="0"/>
          </a:p>
          <a:p>
            <a:pPr lvl="3"/>
            <a:r>
              <a:rPr lang="zh-TW" altLang="en-US" sz="1800" dirty="0"/>
              <a:t>以表格、選單等方式呈現</a:t>
            </a:r>
            <a:endParaRPr lang="en-US" altLang="zh-TW" sz="1800" dirty="0"/>
          </a:p>
          <a:p>
            <a:pPr lvl="2"/>
            <a:r>
              <a:rPr lang="zh-TW" altLang="en-US" sz="1800" dirty="0"/>
              <a:t>點選列表某項資訊</a:t>
            </a:r>
            <a:endParaRPr lang="en-US" altLang="zh-TW" sz="1800" dirty="0"/>
          </a:p>
          <a:p>
            <a:pPr lvl="3"/>
            <a:r>
              <a:rPr lang="zh-TW" altLang="en-US" sz="1800" dirty="0"/>
              <a:t>呈現及處理選取的訂單 </a:t>
            </a:r>
            <a:r>
              <a:rPr lang="en-US" altLang="zh-TW" sz="1800" dirty="0"/>
              <a:t>or </a:t>
            </a:r>
            <a:r>
              <a:rPr lang="zh-TW" altLang="en-US" sz="1800" dirty="0"/>
              <a:t>報名資料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72794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BE1E-DD00-42BF-AC2D-871BF83B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練習</a:t>
            </a:r>
            <a:endParaRPr lang="en-MY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DC3C6-2983-4D96-92D5-B4FD280C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設計一個長度為</a:t>
            </a:r>
            <a:r>
              <a:rPr lang="en-US" altLang="zh-CN" dirty="0"/>
              <a:t>10</a:t>
            </a:r>
            <a:r>
              <a:rPr lang="zh-CN" altLang="en-US" dirty="0"/>
              <a:t>的陣列， 名字取</a:t>
            </a:r>
            <a:r>
              <a:rPr lang="en-MY" altLang="zh-CN" dirty="0"/>
              <a:t>students</a:t>
            </a:r>
          </a:p>
          <a:p>
            <a:r>
              <a:rPr lang="zh-CN" altLang="en-US" dirty="0"/>
              <a:t>雙數格（包括第</a:t>
            </a:r>
            <a:r>
              <a:rPr lang="en-US" altLang="zh-CN" dirty="0"/>
              <a:t>0</a:t>
            </a:r>
            <a:r>
              <a:rPr lang="zh-CN" altLang="en-US" dirty="0"/>
              <a:t>格）擺學生的姓名，單數格擺學生的分數。一共可以擺五位學生的資料。</a:t>
            </a:r>
            <a:endParaRPr lang="en-MY" altLang="zh-CN" dirty="0"/>
          </a:p>
          <a:p>
            <a:pPr lvl="1"/>
            <a:r>
              <a:rPr lang="zh-CN" altLang="en-US" dirty="0"/>
              <a:t>姓名和分數可自由產生</a:t>
            </a:r>
            <a:endParaRPr lang="en-MY" altLang="zh-CN" dirty="0"/>
          </a:p>
          <a:p>
            <a:r>
              <a:rPr lang="zh-CN" altLang="en-US" dirty="0"/>
              <a:t>計算五位學生的平均分數</a:t>
            </a:r>
            <a:endParaRPr lang="en-MY" altLang="zh-CN" dirty="0"/>
          </a:p>
          <a:p>
            <a:r>
              <a:rPr lang="zh-CN" altLang="en-US" dirty="0"/>
              <a:t>列印每一位學生的姓名和分數</a:t>
            </a:r>
            <a:endParaRPr lang="en-MY" altLang="zh-C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4BEB578-A34E-4F4D-9C4B-A98F0F1B9FEB}"/>
              </a:ext>
            </a:extLst>
          </p:cNvPr>
          <p:cNvSpPr/>
          <p:nvPr/>
        </p:nvSpPr>
        <p:spPr>
          <a:xfrm>
            <a:off x="4638040" y="4805680"/>
            <a:ext cx="2915920" cy="1327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下方有範例！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1056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C221-ACD1-490C-B373-0DA188C3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參考網站</a:t>
            </a:r>
            <a:endParaRPr lang="en-MY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427D-1DCA-46E9-B291-2218F8E21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https://www.w3schools.com/js/js_arrays.asp</a:t>
            </a:r>
            <a:endParaRPr lang="en-MY" dirty="0">
              <a:hlinkClick r:id="rId3"/>
            </a:endParaRPr>
          </a:p>
          <a:p>
            <a:r>
              <a:rPr lang="en-MY" dirty="0">
                <a:hlinkClick r:id="rId3"/>
              </a:rPr>
              <a:t>https://developer.mozilla.org/en-US/docs/Web/JavaScript/Reference/Global_Objects/Array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996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6ED4-674E-4B00-A27E-D180B395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大綱</a:t>
            </a:r>
            <a:endParaRPr lang="en-MY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F73C-A6A5-4A91-BF05-1D9FEF7D4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簡介</a:t>
            </a:r>
            <a:endParaRPr lang="en-MY" altLang="zh-CN" dirty="0"/>
          </a:p>
          <a:p>
            <a:r>
              <a:rPr lang="zh-CN" altLang="en-US" dirty="0"/>
              <a:t>如何宣告陣列？</a:t>
            </a:r>
            <a:endParaRPr lang="en-MY" altLang="zh-CN" dirty="0"/>
          </a:p>
          <a:p>
            <a:r>
              <a:rPr lang="zh-CN" altLang="en-US" dirty="0"/>
              <a:t>如何使用陣列？</a:t>
            </a:r>
            <a:endParaRPr lang="en-MY" altLang="zh-CN" dirty="0"/>
          </a:p>
          <a:p>
            <a:r>
              <a:rPr lang="zh-CN" altLang="en-US" dirty="0"/>
              <a:t>注意事項</a:t>
            </a:r>
            <a:endParaRPr lang="en-MY" altLang="zh-CN" dirty="0"/>
          </a:p>
          <a:p>
            <a:r>
              <a:rPr lang="zh-CN" altLang="en-US" dirty="0"/>
              <a:t>應用情景</a:t>
            </a:r>
            <a:endParaRPr lang="en-MY" altLang="zh-CN" dirty="0"/>
          </a:p>
          <a:p>
            <a:r>
              <a:rPr lang="zh-CN" altLang="en-US" dirty="0"/>
              <a:t>練習</a:t>
            </a:r>
            <a:endParaRPr lang="en-MY" altLang="zh-CN" dirty="0"/>
          </a:p>
          <a:p>
            <a:r>
              <a:rPr lang="zh-CN" altLang="en-US" dirty="0"/>
              <a:t>參考網站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3057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2EBC-EE7C-44A6-BBC1-F8710FE2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陣列的簡介</a:t>
            </a:r>
            <a:endParaRPr lang="en-MY" b="1" dirty="0"/>
          </a:p>
        </p:txBody>
      </p:sp>
      <p:pic>
        <p:nvPicPr>
          <p:cNvPr id="5" name="Content Placeholder 4" descr="A picture containing box, brick&#10;&#10;Description automatically generated">
            <a:extLst>
              <a:ext uri="{FF2B5EF4-FFF2-40B4-BE49-F238E27FC236}">
                <a16:creationId xmlns:a16="http://schemas.microsoft.com/office/drawing/2014/main" id="{99E25C3B-24AD-4FD6-8FC8-4D262A4CB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" y="2599532"/>
            <a:ext cx="2476500" cy="2486025"/>
          </a:xfrm>
        </p:spPr>
      </p:pic>
      <p:pic>
        <p:nvPicPr>
          <p:cNvPr id="6" name="Content Placeholder 4" descr="A picture containing box, brick&#10;&#10;Description automatically generated">
            <a:extLst>
              <a:ext uri="{FF2B5EF4-FFF2-40B4-BE49-F238E27FC236}">
                <a16:creationId xmlns:a16="http://schemas.microsoft.com/office/drawing/2014/main" id="{61B8A319-322A-4733-975F-F40E4A5C9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2" y="2599531"/>
            <a:ext cx="2476500" cy="2486025"/>
          </a:xfrm>
          <a:prstGeom prst="rect">
            <a:avLst/>
          </a:prstGeom>
        </p:spPr>
      </p:pic>
      <p:pic>
        <p:nvPicPr>
          <p:cNvPr id="7" name="Content Placeholder 4" descr="A picture containing box, brick&#10;&#10;Description automatically generated">
            <a:extLst>
              <a:ext uri="{FF2B5EF4-FFF2-40B4-BE49-F238E27FC236}">
                <a16:creationId xmlns:a16="http://schemas.microsoft.com/office/drawing/2014/main" id="{CC069173-D425-41AD-AA5D-989F9D79F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62" y="2599531"/>
            <a:ext cx="2476500" cy="2486025"/>
          </a:xfrm>
          <a:prstGeom prst="rect">
            <a:avLst/>
          </a:prstGeom>
        </p:spPr>
      </p:pic>
      <p:pic>
        <p:nvPicPr>
          <p:cNvPr id="8" name="Content Placeholder 4" descr="A picture containing box, brick&#10;&#10;Description automatically generated">
            <a:extLst>
              <a:ext uri="{FF2B5EF4-FFF2-40B4-BE49-F238E27FC236}">
                <a16:creationId xmlns:a16="http://schemas.microsoft.com/office/drawing/2014/main" id="{55C95144-0842-4ACA-9390-5F02DACE9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262" y="2599530"/>
            <a:ext cx="24765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3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F591-9BFC-4219-B9D8-A77A9B80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陣列的簡介</a:t>
            </a:r>
            <a:endParaRPr lang="en-MY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9561-A353-49B6-8A16-39CF0071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你可能有的問題</a:t>
            </a:r>
            <a:endParaRPr lang="en-MY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可以裝什麽？</a:t>
            </a:r>
            <a:endParaRPr lang="en-MY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究竟有多少個格子？</a:t>
            </a:r>
            <a:endParaRPr lang="en-MY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爲何要把資料存在陣列裏？</a:t>
            </a:r>
            <a:endParaRPr lang="en-MY" dirty="0"/>
          </a:p>
        </p:txBody>
      </p:sp>
      <p:pic>
        <p:nvPicPr>
          <p:cNvPr id="4" name="Content Placeholder 4" descr="A picture containing box, brick&#10;&#10;Description automatically generated">
            <a:extLst>
              <a:ext uri="{FF2B5EF4-FFF2-40B4-BE49-F238E27FC236}">
                <a16:creationId xmlns:a16="http://schemas.microsoft.com/office/drawing/2014/main" id="{7501C013-BBD1-49A7-90A6-8A80D9807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248" y="5084465"/>
            <a:ext cx="864952" cy="868279"/>
          </a:xfrm>
          <a:prstGeom prst="rect">
            <a:avLst/>
          </a:prstGeom>
        </p:spPr>
      </p:pic>
      <p:pic>
        <p:nvPicPr>
          <p:cNvPr id="5" name="Content Placeholder 4" descr="A picture containing box, brick&#10;&#10;Description automatically generated">
            <a:extLst>
              <a:ext uri="{FF2B5EF4-FFF2-40B4-BE49-F238E27FC236}">
                <a16:creationId xmlns:a16="http://schemas.microsoft.com/office/drawing/2014/main" id="{1715F56C-318E-4813-B40B-3DE565960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392" y="5100818"/>
            <a:ext cx="864952" cy="868279"/>
          </a:xfrm>
          <a:prstGeom prst="rect">
            <a:avLst/>
          </a:prstGeom>
        </p:spPr>
      </p:pic>
      <p:pic>
        <p:nvPicPr>
          <p:cNvPr id="6" name="Content Placeholder 4" descr="A picture containing box, brick&#10;&#10;Description automatically generated">
            <a:extLst>
              <a:ext uri="{FF2B5EF4-FFF2-40B4-BE49-F238E27FC236}">
                <a16:creationId xmlns:a16="http://schemas.microsoft.com/office/drawing/2014/main" id="{71387546-006B-47A0-AE3E-F283AC0D3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44" y="5084464"/>
            <a:ext cx="864952" cy="868279"/>
          </a:xfrm>
          <a:prstGeom prst="rect">
            <a:avLst/>
          </a:prstGeom>
        </p:spPr>
      </p:pic>
      <p:pic>
        <p:nvPicPr>
          <p:cNvPr id="7" name="Content Placeholder 4" descr="A picture containing box, brick&#10;&#10;Description automatically generated">
            <a:extLst>
              <a:ext uri="{FF2B5EF4-FFF2-40B4-BE49-F238E27FC236}">
                <a16:creationId xmlns:a16="http://schemas.microsoft.com/office/drawing/2014/main" id="{915E6A74-40AF-4B45-8EA6-632265008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96" y="5084465"/>
            <a:ext cx="864952" cy="868279"/>
          </a:xfrm>
          <a:prstGeom prst="rect">
            <a:avLst/>
          </a:prstGeom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835A1EBA-84AA-41D0-A44C-806FE8F9759B}"/>
              </a:ext>
            </a:extLst>
          </p:cNvPr>
          <p:cNvSpPr/>
          <p:nvPr/>
        </p:nvSpPr>
        <p:spPr>
          <a:xfrm>
            <a:off x="6195257" y="1774712"/>
            <a:ext cx="2940269" cy="17105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先放在腦海裏</a:t>
            </a:r>
            <a:r>
              <a:rPr lang="en-US" altLang="zh-CN" dirty="0"/>
              <a:t>~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0394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2AF4-EBA1-448E-B1D7-D2081543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宣告</a:t>
            </a:r>
            <a:endParaRPr lang="en-MY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B7060-B9DE-4F29-932C-2DF4B5078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1800" dirty="0"/>
              <a:t>var data[100]; </a:t>
            </a:r>
            <a:r>
              <a:rPr lang="en-MY" sz="1800" dirty="0">
                <a:solidFill>
                  <a:srgbClr val="FF0000"/>
                </a:solidFill>
              </a:rPr>
              <a:t>// </a:t>
            </a:r>
            <a:r>
              <a:rPr lang="zh-CN" altLang="en-US" sz="1800" dirty="0">
                <a:solidFill>
                  <a:srgbClr val="FF0000"/>
                </a:solidFill>
              </a:rPr>
              <a:t>宣告一個長度為</a:t>
            </a:r>
            <a:r>
              <a:rPr lang="en-US" altLang="zh-CN" sz="1800" dirty="0">
                <a:solidFill>
                  <a:srgbClr val="FF0000"/>
                </a:solidFill>
              </a:rPr>
              <a:t>100</a:t>
            </a:r>
            <a:r>
              <a:rPr lang="zh-CN" altLang="en-US" sz="1800" dirty="0">
                <a:solidFill>
                  <a:srgbClr val="FF0000"/>
                </a:solidFill>
              </a:rPr>
              <a:t>的陣列</a:t>
            </a:r>
            <a:endParaRPr lang="en-MY" altLang="zh-CN" sz="1800" dirty="0">
              <a:solidFill>
                <a:srgbClr val="FF0000"/>
              </a:solidFill>
            </a:endParaRPr>
          </a:p>
          <a:p>
            <a:r>
              <a:rPr lang="en-MY" altLang="zh-CN" sz="1800" dirty="0"/>
              <a:t>var array = new Array(100); </a:t>
            </a:r>
            <a:r>
              <a:rPr lang="en-MY" altLang="zh-CN" sz="1800" dirty="0">
                <a:solidFill>
                  <a:srgbClr val="FF0000"/>
                </a:solidFill>
              </a:rPr>
              <a:t>// </a:t>
            </a:r>
            <a:r>
              <a:rPr lang="zh-CN" altLang="en-US" sz="1800" dirty="0">
                <a:solidFill>
                  <a:srgbClr val="FF0000"/>
                </a:solidFill>
              </a:rPr>
              <a:t>宣告一個長度為</a:t>
            </a:r>
            <a:r>
              <a:rPr lang="en-US" altLang="zh-CN" sz="1800" dirty="0">
                <a:solidFill>
                  <a:srgbClr val="FF0000"/>
                </a:solidFill>
              </a:rPr>
              <a:t>100</a:t>
            </a:r>
            <a:r>
              <a:rPr lang="zh-CN" altLang="en-US" sz="1800" dirty="0">
                <a:solidFill>
                  <a:srgbClr val="FF0000"/>
                </a:solidFill>
              </a:rPr>
              <a:t>的陣列</a:t>
            </a:r>
            <a:r>
              <a:rPr lang="en-MY" altLang="zh-CN" sz="1800" dirty="0">
                <a:solidFill>
                  <a:srgbClr val="FF0000"/>
                </a:solidFill>
              </a:rPr>
              <a:t> </a:t>
            </a:r>
          </a:p>
          <a:p>
            <a:r>
              <a:rPr lang="en-MY" sz="1800" dirty="0"/>
              <a:t>var </a:t>
            </a:r>
            <a:r>
              <a:rPr lang="en-MY" sz="1800" dirty="0" err="1"/>
              <a:t>colors</a:t>
            </a:r>
            <a:r>
              <a:rPr lang="en-MY" sz="1800" dirty="0"/>
              <a:t> = [ “Red”, “Green”, “Blue” ]; </a:t>
            </a:r>
            <a:r>
              <a:rPr lang="en-US" altLang="zh-CN" sz="1800" dirty="0">
                <a:solidFill>
                  <a:srgbClr val="FF0000"/>
                </a:solidFill>
              </a:rPr>
              <a:t>// </a:t>
            </a:r>
            <a:r>
              <a:rPr lang="zh-CN" altLang="en-US" sz="1800" dirty="0">
                <a:solidFill>
                  <a:srgbClr val="FF0000"/>
                </a:solidFill>
              </a:rPr>
              <a:t>宣告並設定值</a:t>
            </a:r>
            <a:endParaRPr lang="en-MY" altLang="zh-CN" sz="1800" dirty="0">
              <a:solidFill>
                <a:srgbClr val="FF0000"/>
              </a:solidFill>
            </a:endParaRPr>
          </a:p>
          <a:p>
            <a:r>
              <a:rPr lang="en-MY" sz="1800" dirty="0"/>
              <a:t>var people = [ “John”, 1234, “student” ]; </a:t>
            </a:r>
            <a:r>
              <a:rPr lang="en-US" altLang="zh-CN" sz="1800" dirty="0">
                <a:solidFill>
                  <a:srgbClr val="FF0000"/>
                </a:solidFill>
              </a:rPr>
              <a:t>// </a:t>
            </a:r>
            <a:r>
              <a:rPr lang="zh-CN" altLang="en-US" sz="1800" dirty="0">
                <a:solidFill>
                  <a:srgbClr val="FF0000"/>
                </a:solidFill>
              </a:rPr>
              <a:t>宣告一個内容資料型態不一樣的陣列，後面會提供詳解</a:t>
            </a:r>
            <a:endParaRPr lang="en-MY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CF18-5F4F-43A1-87F0-AFC0A177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宣告</a:t>
            </a:r>
            <a:r>
              <a:rPr lang="en-US" altLang="zh-CN" b="1" dirty="0">
                <a:solidFill>
                  <a:srgbClr val="002060"/>
                </a:solidFill>
              </a:rPr>
              <a:t>- </a:t>
            </a:r>
            <a:r>
              <a:rPr lang="zh-CN" altLang="en-US" b="1" dirty="0">
                <a:solidFill>
                  <a:srgbClr val="002060"/>
                </a:solidFill>
              </a:rPr>
              <a:t>動態新增</a:t>
            </a:r>
            <a:endParaRPr lang="en-MY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57DA-2F74-4654-9E84-0E7439B5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1800" dirty="0" err="1"/>
              <a:t>Colors</a:t>
            </a:r>
            <a:r>
              <a:rPr lang="en-MY" sz="1800" dirty="0"/>
              <a:t> = []; // </a:t>
            </a:r>
            <a:r>
              <a:rPr lang="zh-CN" altLang="en-US" sz="1800" dirty="0"/>
              <a:t>宣告一個大小未知，内容未知的陣列</a:t>
            </a:r>
            <a:endParaRPr lang="en-MY" sz="1800" dirty="0"/>
          </a:p>
          <a:p>
            <a:pPr marL="0" indent="0">
              <a:buNone/>
            </a:pPr>
            <a:r>
              <a:rPr lang="en-MY" sz="1800" dirty="0" err="1"/>
              <a:t>Colors</a:t>
            </a:r>
            <a:r>
              <a:rPr lang="en-MY" sz="1800" dirty="0"/>
              <a:t>[0] = “Red”; </a:t>
            </a:r>
            <a:r>
              <a:rPr lang="en-US" altLang="zh-CN" sz="1800" dirty="0"/>
              <a:t>// </a:t>
            </a:r>
            <a:r>
              <a:rPr lang="zh-CN" altLang="en-US" sz="1800" dirty="0"/>
              <a:t>添加資料到陣列的第</a:t>
            </a:r>
            <a:r>
              <a:rPr lang="en-MY" altLang="zh-CN" sz="1800" dirty="0"/>
              <a:t>0</a:t>
            </a:r>
            <a:r>
              <a:rPr lang="zh-CN" altLang="en-US" sz="1800" dirty="0"/>
              <a:t>個空間</a:t>
            </a:r>
            <a:endParaRPr lang="en-MY" sz="1800" dirty="0"/>
          </a:p>
          <a:p>
            <a:pPr marL="0" indent="0">
              <a:buNone/>
            </a:pPr>
            <a:r>
              <a:rPr lang="en-MY" sz="1800" dirty="0" err="1"/>
              <a:t>Colors</a:t>
            </a:r>
            <a:r>
              <a:rPr lang="en-MY" sz="1800" dirty="0"/>
              <a:t>[1] = “Green”; </a:t>
            </a:r>
            <a:r>
              <a:rPr lang="en-US" altLang="zh-CN" sz="1800" dirty="0"/>
              <a:t>// </a:t>
            </a:r>
            <a:r>
              <a:rPr lang="zh-CN" altLang="en-US" sz="1800" dirty="0"/>
              <a:t>添加資料到陣列的第</a:t>
            </a:r>
            <a:r>
              <a:rPr lang="en-US" altLang="zh-CN" sz="1800" dirty="0"/>
              <a:t>1</a:t>
            </a:r>
            <a:r>
              <a:rPr lang="zh-CN" altLang="en-US" sz="1800" dirty="0"/>
              <a:t>個空間</a:t>
            </a:r>
            <a:endParaRPr lang="en-MY" altLang="zh-CN" sz="1800" dirty="0"/>
          </a:p>
          <a:p>
            <a:pPr marL="0" indent="0">
              <a:buNone/>
            </a:pPr>
            <a:endParaRPr lang="en-MY" sz="1800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爲何是第</a:t>
            </a:r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</a:rPr>
              <a:t>個空間？</a:t>
            </a:r>
            <a:r>
              <a:rPr lang="en-US" altLang="zh-CN" sz="2800" b="1" dirty="0">
                <a:solidFill>
                  <a:srgbClr val="FF0000"/>
                </a:solidFill>
              </a:rPr>
              <a:t>- </a:t>
            </a:r>
            <a:r>
              <a:rPr lang="zh-CN" altLang="en-US" sz="2800" b="1" dirty="0">
                <a:solidFill>
                  <a:srgbClr val="FF0000"/>
                </a:solidFill>
              </a:rPr>
              <a:t>難道陣列的序號從</a:t>
            </a:r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</a:rPr>
              <a:t>開始？</a:t>
            </a:r>
            <a:endParaRPr lang="en-MY" altLang="zh-CN" sz="28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沒錯！一定要記得！</a:t>
            </a:r>
            <a:endParaRPr lang="en-MY" altLang="zh-CN" sz="1800" b="1" dirty="0">
              <a:solidFill>
                <a:srgbClr val="FF0000"/>
              </a:solidFill>
            </a:endParaRPr>
          </a:p>
          <a:p>
            <a:r>
              <a:rPr lang="zh-CN" altLang="en-US" sz="1800" dirty="0"/>
              <a:t>例子：</a:t>
            </a:r>
            <a:endParaRPr lang="en-MY" altLang="zh-CN" sz="1800" dirty="0"/>
          </a:p>
          <a:p>
            <a:pPr lvl="1"/>
            <a:r>
              <a:rPr lang="en-MY" altLang="zh-CN" sz="1600" dirty="0"/>
              <a:t>Var </a:t>
            </a:r>
            <a:r>
              <a:rPr lang="en-MY" altLang="zh-CN" sz="1600" dirty="0" err="1"/>
              <a:t>colors</a:t>
            </a:r>
            <a:r>
              <a:rPr lang="en-MY" altLang="zh-CN" sz="1600" dirty="0"/>
              <a:t> = [ “Red”, “Green”, “Blue” ];</a:t>
            </a:r>
          </a:p>
          <a:p>
            <a:pPr lvl="1"/>
            <a:endParaRPr lang="en-MY" altLang="zh-CN" sz="1600" dirty="0"/>
          </a:p>
          <a:p>
            <a:endParaRPr lang="en-MY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B66AD8-3582-400A-AC7F-51477A0DA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55146"/>
              </p:ext>
            </p:extLst>
          </p:nvPr>
        </p:nvGraphicFramePr>
        <p:xfrm>
          <a:off x="1590566" y="558190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39273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89846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640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Red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Blue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94614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D5B17721-0C4B-4F22-B22E-984BBC70874C}"/>
              </a:ext>
            </a:extLst>
          </p:cNvPr>
          <p:cNvSpPr/>
          <p:nvPr/>
        </p:nvSpPr>
        <p:spPr>
          <a:xfrm>
            <a:off x="2727434" y="5952744"/>
            <a:ext cx="402021" cy="3708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0</a:t>
            </a:r>
            <a:endParaRPr lang="en-MY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EACA10-24A2-450F-B4D5-EDB4216972E1}"/>
              </a:ext>
            </a:extLst>
          </p:cNvPr>
          <p:cNvSpPr/>
          <p:nvPr/>
        </p:nvSpPr>
        <p:spPr>
          <a:xfrm>
            <a:off x="5453554" y="5952744"/>
            <a:ext cx="402021" cy="3708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1</a:t>
            </a:r>
            <a:endParaRPr lang="en-MY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2A334F-4F8B-41DA-A929-237AC5100299}"/>
              </a:ext>
            </a:extLst>
          </p:cNvPr>
          <p:cNvSpPr/>
          <p:nvPr/>
        </p:nvSpPr>
        <p:spPr>
          <a:xfrm>
            <a:off x="8179674" y="5952744"/>
            <a:ext cx="402021" cy="3708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2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0716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72FA-E850-4EF7-A9FB-9C7C7C1E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可存入陣列的資料形態 </a:t>
            </a:r>
            <a:r>
              <a:rPr lang="en-US" altLang="zh-CN" b="1" dirty="0"/>
              <a:t>– </a:t>
            </a:r>
            <a:r>
              <a:rPr lang="zh-CN" altLang="en-US" b="1" dirty="0">
                <a:solidFill>
                  <a:srgbClr val="7030A0"/>
                </a:solidFill>
              </a:rPr>
              <a:t>幾乎都可以</a:t>
            </a:r>
            <a:r>
              <a:rPr lang="en-US" altLang="zh-CN" b="1" dirty="0">
                <a:solidFill>
                  <a:srgbClr val="7030A0"/>
                </a:solidFill>
              </a:rPr>
              <a:t>~</a:t>
            </a:r>
            <a:endParaRPr lang="en-MY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EF8E-B9B8-45E8-A7E7-2A0059B1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1800" dirty="0"/>
              <a:t>var cars = [ “Saab”, “Volvo”, “BMW” ] </a:t>
            </a:r>
            <a:r>
              <a:rPr lang="en-MY" sz="1800" dirty="0">
                <a:solidFill>
                  <a:srgbClr val="7030A0"/>
                </a:solidFill>
              </a:rPr>
              <a:t>// </a:t>
            </a:r>
            <a:r>
              <a:rPr lang="zh-CN" altLang="en-US" sz="1800" dirty="0">
                <a:solidFill>
                  <a:srgbClr val="7030A0"/>
                </a:solidFill>
              </a:rPr>
              <a:t>字串型態</a:t>
            </a:r>
            <a:endParaRPr lang="en-MY" sz="1800" dirty="0">
              <a:solidFill>
                <a:srgbClr val="7030A0"/>
              </a:solidFill>
            </a:endParaRPr>
          </a:p>
          <a:p>
            <a:r>
              <a:rPr lang="en-MY" sz="1800" dirty="0"/>
              <a:t>var numbers = [ 1, 2, 3, 4 ] </a:t>
            </a:r>
            <a:r>
              <a:rPr lang="en-US" altLang="zh-CN" sz="1800" dirty="0">
                <a:solidFill>
                  <a:srgbClr val="7030A0"/>
                </a:solidFill>
              </a:rPr>
              <a:t>// </a:t>
            </a:r>
            <a:r>
              <a:rPr lang="zh-CN" altLang="en-US" sz="1800" dirty="0">
                <a:solidFill>
                  <a:srgbClr val="7030A0"/>
                </a:solidFill>
              </a:rPr>
              <a:t>數字型態</a:t>
            </a:r>
            <a:endParaRPr lang="en-MY" altLang="zh-CN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資料内容的型態一定要一樣嗎？</a:t>
            </a:r>
            <a:endParaRPr lang="en-MY" altLang="zh-CN" sz="2800" b="1" dirty="0">
              <a:solidFill>
                <a:srgbClr val="FF0000"/>
              </a:solidFill>
            </a:endParaRPr>
          </a:p>
          <a:p>
            <a:r>
              <a:rPr lang="zh-CN" altLang="en-US" sz="1800" dirty="0"/>
              <a:t>不需要</a:t>
            </a:r>
            <a:endParaRPr lang="en-MY" altLang="zh-CN" sz="1800" dirty="0"/>
          </a:p>
          <a:p>
            <a:r>
              <a:rPr lang="en-MY" sz="1800" dirty="0"/>
              <a:t>var result = [ “</a:t>
            </a:r>
            <a:r>
              <a:rPr lang="en-MY" sz="1800" dirty="0" err="1"/>
              <a:t>WebProgramming</a:t>
            </a:r>
            <a:r>
              <a:rPr lang="en-MY" sz="1800" dirty="0"/>
              <a:t>”, 100, 99, 99 ] </a:t>
            </a:r>
            <a:r>
              <a:rPr lang="en-MY" sz="1800" dirty="0">
                <a:solidFill>
                  <a:srgbClr val="FF0000"/>
                </a:solidFill>
              </a:rPr>
              <a:t>// </a:t>
            </a:r>
            <a:r>
              <a:rPr lang="zh-CN" altLang="en-US" sz="1800" dirty="0">
                <a:solidFill>
                  <a:srgbClr val="FF0000"/>
                </a:solidFill>
              </a:rPr>
              <a:t>只有第一筆資料是字串，其他都是數字</a:t>
            </a:r>
            <a:endParaRPr lang="en-MY" sz="1800" dirty="0">
              <a:solidFill>
                <a:srgbClr val="FF0000"/>
              </a:solidFill>
            </a:endParaRPr>
          </a:p>
          <a:p>
            <a:r>
              <a:rPr lang="en-MY" sz="1800" dirty="0"/>
              <a:t>var account = [ 23098, “Jonah”, 9000 ] </a:t>
            </a:r>
            <a:r>
              <a:rPr lang="en-US" altLang="zh-CN" sz="1800" dirty="0">
                <a:solidFill>
                  <a:srgbClr val="FF0000"/>
                </a:solidFill>
              </a:rPr>
              <a:t>// </a:t>
            </a:r>
            <a:r>
              <a:rPr lang="zh-CN" altLang="en-US" sz="1800" dirty="0">
                <a:solidFill>
                  <a:srgbClr val="FF0000"/>
                </a:solidFill>
              </a:rPr>
              <a:t>只有第二筆資料是字串，其他都是數字</a:t>
            </a:r>
            <a:endParaRPr lang="en-MY" sz="1800" dirty="0">
              <a:solidFill>
                <a:srgbClr val="FF0000"/>
              </a:solidFill>
            </a:endParaRPr>
          </a:p>
          <a:p>
            <a:r>
              <a:rPr lang="en-MY" sz="1800" dirty="0"/>
              <a:t>JavaScript</a:t>
            </a:r>
            <a:r>
              <a:rPr lang="zh-CN" altLang="en-US" sz="1800" dirty="0"/>
              <a:t>的陣列較爲彈性，資料内容可以使用不一樣的型態格式</a:t>
            </a:r>
            <a:endParaRPr lang="en-MY" altLang="zh-CN" sz="1800" dirty="0"/>
          </a:p>
          <a:p>
            <a:r>
              <a:rPr lang="zh-CN" altLang="en-US" sz="1800" dirty="0"/>
              <a:t>開發者可以根據需求彈性設計陣列</a:t>
            </a:r>
            <a:endParaRPr lang="en-MY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1972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E614-6774-4BF5-95B5-10DB2A8F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陣列可以有多少空間 </a:t>
            </a:r>
            <a:r>
              <a:rPr lang="en-US" altLang="zh-CN" b="1" dirty="0"/>
              <a:t>– </a:t>
            </a:r>
            <a:r>
              <a:rPr lang="zh-CN" altLang="en-US" b="1" dirty="0"/>
              <a:t> </a:t>
            </a:r>
            <a:br>
              <a:rPr lang="en-MY" altLang="zh-CN" b="1" dirty="0"/>
            </a:br>
            <a:r>
              <a:rPr lang="en-US" altLang="zh-CN" b="1" dirty="0">
                <a:solidFill>
                  <a:srgbClr val="7030A0"/>
                </a:solidFill>
              </a:rPr>
              <a:t>2</a:t>
            </a:r>
            <a:r>
              <a:rPr lang="zh-CN" altLang="en-US" b="1" dirty="0">
                <a:solidFill>
                  <a:srgbClr val="7030A0"/>
                </a:solidFill>
              </a:rPr>
              <a:t>的</a:t>
            </a:r>
            <a:r>
              <a:rPr lang="en-US" altLang="zh-CN" b="1" dirty="0">
                <a:solidFill>
                  <a:srgbClr val="7030A0"/>
                </a:solidFill>
              </a:rPr>
              <a:t>32</a:t>
            </a:r>
            <a:r>
              <a:rPr lang="zh-CN" altLang="en-US" b="1" dirty="0">
                <a:solidFill>
                  <a:srgbClr val="7030A0"/>
                </a:solidFill>
              </a:rPr>
              <a:t>次方或根據本機記憶體空間條件</a:t>
            </a:r>
            <a:endParaRPr lang="en-MY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CDA9A-A706-4D6C-BC37-EDE6622F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var </a:t>
            </a:r>
            <a:r>
              <a:rPr lang="en-US" sz="1800" dirty="0" err="1"/>
              <a:t>namelistA</a:t>
            </a:r>
            <a:r>
              <a:rPr lang="en-US" sz="1800" dirty="0"/>
              <a:t> = new Array(4294967296); </a:t>
            </a:r>
            <a:r>
              <a:rPr lang="en-US" sz="1800" dirty="0">
                <a:solidFill>
                  <a:srgbClr val="7030A0"/>
                </a:solidFill>
              </a:rPr>
              <a:t>//2 to the 32nd power = 4294967296</a:t>
            </a:r>
          </a:p>
          <a:p>
            <a:r>
              <a:rPr lang="zh-CN" altLang="en-US" sz="1800" dirty="0"/>
              <a:t>由於本機記憶體空間有限，一般上都比</a:t>
            </a:r>
            <a:r>
              <a:rPr lang="en-US" sz="1800" dirty="0"/>
              <a:t>4294967296</a:t>
            </a:r>
            <a:r>
              <a:rPr lang="zh-CN" altLang="en-US" sz="1800" dirty="0"/>
              <a:t>來得小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// </a:t>
            </a:r>
            <a:r>
              <a:rPr lang="zh-CN" altLang="en-US" sz="1800" dirty="0">
                <a:solidFill>
                  <a:srgbClr val="FF0000"/>
                </a:solidFill>
              </a:rPr>
              <a:t>但是都夠用</a:t>
            </a:r>
            <a:endParaRPr lang="en-MY" altLang="zh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C7C3-CCB8-43A8-AD7B-CAFE1D55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如何使用陣列？</a:t>
            </a:r>
            <a:endParaRPr lang="en-MY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EF2E-0BDB-4CEE-9C7E-B5CFCC52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屬性（</a:t>
            </a:r>
            <a:r>
              <a:rPr lang="en-MY" altLang="zh-CN" sz="2000" dirty="0"/>
              <a:t>property</a:t>
            </a:r>
            <a:r>
              <a:rPr lang="zh-CN" altLang="en-US" sz="2000" dirty="0"/>
              <a:t>）：</a:t>
            </a:r>
            <a:endParaRPr lang="en-MY" altLang="zh-CN" sz="2000" dirty="0"/>
          </a:p>
          <a:p>
            <a:pPr lvl="1"/>
            <a:r>
              <a:rPr lang="en-MY" altLang="zh-CN" sz="1800" dirty="0"/>
              <a:t>Length : </a:t>
            </a:r>
            <a:r>
              <a:rPr lang="zh-CN" altLang="en-US" sz="1800" dirty="0"/>
              <a:t>陣列變數</a:t>
            </a:r>
            <a:r>
              <a:rPr lang="en-MY" altLang="zh-CN" sz="1800" dirty="0"/>
              <a:t>.length // </a:t>
            </a:r>
            <a:r>
              <a:rPr lang="zh-CN" altLang="en-US" sz="1800" dirty="0"/>
              <a:t>陣列的長度</a:t>
            </a:r>
            <a:endParaRPr lang="en-MY" altLang="zh-CN" sz="1800" dirty="0"/>
          </a:p>
          <a:p>
            <a:r>
              <a:rPr lang="zh-CN" altLang="en-US" sz="2000" dirty="0"/>
              <a:t>方法（</a:t>
            </a:r>
            <a:r>
              <a:rPr lang="en-MY" altLang="zh-CN" sz="2000" dirty="0"/>
              <a:t>method </a:t>
            </a:r>
            <a:r>
              <a:rPr lang="zh-CN" altLang="en-US" sz="2000" dirty="0"/>
              <a:t>）：</a:t>
            </a:r>
            <a:endParaRPr lang="en-MY" sz="2000" dirty="0"/>
          </a:p>
          <a:p>
            <a:pPr lvl="1"/>
            <a:r>
              <a:rPr lang="zh-CN" altLang="en-US" sz="1800" dirty="0"/>
              <a:t>陣列變數</a:t>
            </a:r>
            <a:r>
              <a:rPr lang="en-MY" altLang="zh-CN" sz="1800" dirty="0"/>
              <a:t>.push(data); // </a:t>
            </a:r>
            <a:r>
              <a:rPr lang="zh-CN" altLang="en-US" sz="1800" dirty="0"/>
              <a:t>在陣列的結尾新增一筆資料</a:t>
            </a:r>
            <a:endParaRPr lang="en-MY" altLang="zh-CN" sz="1800" dirty="0"/>
          </a:p>
          <a:p>
            <a:pPr lvl="1"/>
            <a:r>
              <a:rPr lang="zh-CN" altLang="en-US" sz="1800" dirty="0"/>
              <a:t>陣列變數</a:t>
            </a:r>
            <a:r>
              <a:rPr lang="en-US" altLang="zh-CN" sz="1800" dirty="0"/>
              <a:t>.pop(data); // </a:t>
            </a:r>
            <a:r>
              <a:rPr lang="zh-CN" altLang="en-US" sz="1800" dirty="0"/>
              <a:t>取得並刪除陣列最後一筆資料</a:t>
            </a:r>
            <a:endParaRPr lang="en-MY" altLang="zh-CN" sz="1800" dirty="0"/>
          </a:p>
          <a:p>
            <a:r>
              <a:rPr lang="zh-CN" altLang="en-US" sz="2000" dirty="0"/>
              <a:t>常見用法：</a:t>
            </a:r>
            <a:endParaRPr lang="en-MY" altLang="zh-CN" sz="2000" dirty="0"/>
          </a:p>
          <a:p>
            <a:pPr lvl="1"/>
            <a:r>
              <a:rPr lang="en-MY" altLang="zh-CN" sz="1800" dirty="0"/>
              <a:t>var </a:t>
            </a:r>
            <a:r>
              <a:rPr lang="en-MY" altLang="zh-CN" sz="1800" dirty="0" err="1"/>
              <a:t>colors</a:t>
            </a:r>
            <a:r>
              <a:rPr lang="en-MY" altLang="zh-CN" sz="1800" dirty="0"/>
              <a:t> = [ “Red”, “Green”, “Blue” ];</a:t>
            </a:r>
          </a:p>
          <a:p>
            <a:pPr lvl="1"/>
            <a:r>
              <a:rPr lang="en-MY" altLang="zh-CN" sz="1800" dirty="0"/>
              <a:t>var color1 = </a:t>
            </a:r>
            <a:r>
              <a:rPr lang="en-MY" altLang="zh-CN" sz="1800" dirty="0" err="1"/>
              <a:t>colors</a:t>
            </a:r>
            <a:r>
              <a:rPr lang="en-MY" altLang="zh-CN" sz="1800" dirty="0"/>
              <a:t>[0]; // </a:t>
            </a:r>
            <a:r>
              <a:rPr lang="zh-CN" altLang="en-US" sz="1800" dirty="0"/>
              <a:t>取得第</a:t>
            </a:r>
            <a:r>
              <a:rPr lang="en-US" altLang="zh-CN" sz="1800" dirty="0"/>
              <a:t>0</a:t>
            </a:r>
            <a:r>
              <a:rPr lang="zh-CN" altLang="en-US" sz="1800" dirty="0"/>
              <a:t>筆資料，</a:t>
            </a:r>
            <a:r>
              <a:rPr lang="en-MY" altLang="zh-CN" sz="1800" dirty="0"/>
              <a:t>”Red”</a:t>
            </a:r>
          </a:p>
          <a:p>
            <a:pPr lvl="1"/>
            <a:r>
              <a:rPr lang="en-MY" altLang="zh-CN" sz="1800" dirty="0" err="1"/>
              <a:t>colors</a:t>
            </a:r>
            <a:r>
              <a:rPr lang="en-MY" altLang="zh-CN" sz="1800" dirty="0"/>
              <a:t>[1] = “Black”; // </a:t>
            </a:r>
            <a:r>
              <a:rPr lang="zh-CN" altLang="en-US" sz="1800" dirty="0"/>
              <a:t>指定</a:t>
            </a:r>
            <a:r>
              <a:rPr lang="en-MY" altLang="zh-CN" sz="1800" dirty="0"/>
              <a:t>”Black”</a:t>
            </a:r>
            <a:r>
              <a:rPr lang="zh-CN" altLang="en-US" sz="1800" dirty="0"/>
              <a:t>值給陣列的第</a:t>
            </a:r>
            <a:r>
              <a:rPr lang="en-US" altLang="zh-CN" sz="1800" dirty="0"/>
              <a:t>1</a:t>
            </a:r>
            <a:r>
              <a:rPr lang="zh-CN" altLang="en-US" sz="1800" dirty="0"/>
              <a:t>個格子</a:t>
            </a:r>
            <a:endParaRPr lang="en-MY" altLang="zh-CN" sz="1800" dirty="0"/>
          </a:p>
          <a:p>
            <a:pPr lvl="1"/>
            <a:r>
              <a:rPr lang="en-MY" altLang="zh-CN" sz="1800" dirty="0"/>
              <a:t>alert(</a:t>
            </a:r>
            <a:r>
              <a:rPr lang="en-MY" altLang="zh-CN" sz="1800" dirty="0" err="1"/>
              <a:t>colors</a:t>
            </a:r>
            <a:r>
              <a:rPr lang="en-MY" altLang="zh-CN" sz="1800" dirty="0"/>
              <a:t>[1]) // </a:t>
            </a:r>
            <a:r>
              <a:rPr lang="zh-CN" altLang="en-US" sz="1800" dirty="0"/>
              <a:t>顯示陣列第</a:t>
            </a:r>
            <a:r>
              <a:rPr lang="en-US" altLang="zh-CN" sz="1800" dirty="0"/>
              <a:t>1</a:t>
            </a:r>
            <a:r>
              <a:rPr lang="zh-CN" altLang="en-US" sz="1800" dirty="0"/>
              <a:t>筆資料在彈跳視窗</a:t>
            </a:r>
            <a:endParaRPr lang="en-MY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19306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{19A99703-DB11-4B56-B363-21E06D2E2A9B}tf78438558</Template>
  <TotalTime>0</TotalTime>
  <Words>1295</Words>
  <Application>Microsoft Office PowerPoint</Application>
  <PresentationFormat>Widescreen</PresentationFormat>
  <Paragraphs>107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Garamond</vt:lpstr>
      <vt:lpstr>SavonVTI</vt:lpstr>
      <vt:lpstr>陣列 ARRAY</vt:lpstr>
      <vt:lpstr>大綱</vt:lpstr>
      <vt:lpstr>陣列的簡介</vt:lpstr>
      <vt:lpstr>陣列的簡介</vt:lpstr>
      <vt:lpstr>宣告</vt:lpstr>
      <vt:lpstr>宣告- 動態新增</vt:lpstr>
      <vt:lpstr>可存入陣列的資料形態 – 幾乎都可以~</vt:lpstr>
      <vt:lpstr>陣列可以有多少空間 –   2的32次方或根據本機記憶體空間條件</vt:lpstr>
      <vt:lpstr>如何使用陣列？</vt:lpstr>
      <vt:lpstr>爲何要把資料存在陣列裏？- 減少變數的使用及可讀性</vt:lpstr>
      <vt:lpstr>注意事項</vt:lpstr>
      <vt:lpstr>應用情景</vt:lpstr>
      <vt:lpstr>練習</vt:lpstr>
      <vt:lpstr>參考網站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2020-01-22T03:01:11Z</dcterms:created>
  <dcterms:modified xsi:type="dcterms:W3CDTF">2020-01-22T05:20:37Z</dcterms:modified>
</cp:coreProperties>
</file>