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79" r:id="rId6"/>
    <p:sldId id="263" r:id="rId7"/>
    <p:sldId id="259" r:id="rId8"/>
    <p:sldId id="260" r:id="rId9"/>
    <p:sldId id="265" r:id="rId10"/>
    <p:sldId id="266" r:id="rId11"/>
    <p:sldId id="267" r:id="rId12"/>
    <p:sldId id="268" r:id="rId13"/>
    <p:sldId id="280" r:id="rId14"/>
    <p:sldId id="278" r:id="rId15"/>
    <p:sldId id="269" r:id="rId16"/>
    <p:sldId id="270" r:id="rId17"/>
    <p:sldId id="272" r:id="rId18"/>
    <p:sldId id="281" r:id="rId19"/>
    <p:sldId id="271" r:id="rId20"/>
    <p:sldId id="273" r:id="rId21"/>
    <p:sldId id="274" r:id="rId22"/>
    <p:sldId id="275" r:id="rId23"/>
    <p:sldId id="276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8423"/>
  </p:normalViewPr>
  <p:slideViewPr>
    <p:cSldViewPr snapToGrid="0" snapToObjects="1">
      <p:cViewPr varScale="1">
        <p:scale>
          <a:sx n="90" d="100"/>
          <a:sy n="90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29EEB-F5BA-8F4C-8072-A9BDA7CCB761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E115A-5F09-C246-8FEF-D55D5B22FF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14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399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AutoNum type="circleNumWdWhitePlain"/>
            </a:pPr>
            <a:r>
              <a:rPr lang="en-US" altLang="zh-TW" dirty="0"/>
              <a:t>HTML </a:t>
            </a:r>
            <a:r>
              <a:rPr lang="zh-TW" altLang="en-US" dirty="0"/>
              <a:t>檔只須加入這一句就可以享用 </a:t>
            </a:r>
            <a:r>
              <a:rPr lang="en-US" altLang="zh-TW" dirty="0" err="1"/>
              <a:t>library.js</a:t>
            </a:r>
            <a:r>
              <a:rPr lang="en-US" altLang="zh-TW" dirty="0"/>
              <a:t> </a:t>
            </a:r>
            <a:r>
              <a:rPr lang="zh-TW" altLang="en-US" dirty="0"/>
              <a:t>內的 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/>
              <a:t>利於維護常用之 </a:t>
            </a:r>
            <a:r>
              <a:rPr lang="en-US" altLang="zh-TW" dirty="0"/>
              <a:t>JS  </a:t>
            </a:r>
            <a:r>
              <a:rPr lang="zh-TW" altLang="en-US" dirty="0"/>
              <a:t>程式</a:t>
            </a:r>
          </a:p>
          <a:p>
            <a:pPr marL="514350" indent="-514350">
              <a:buFont typeface="Wingdings" pitchFamily="2" charset="2"/>
              <a:buAutoNum type="circleNumWdWhitePlain"/>
            </a:pPr>
            <a:r>
              <a:rPr lang="zh-TW" altLang="en-US" dirty="0"/>
              <a:t>當瀏覽器關閉或不支援 </a:t>
            </a:r>
            <a:r>
              <a:rPr lang="en-US" altLang="zh-TW" dirty="0"/>
              <a:t>JavaScript </a:t>
            </a:r>
            <a:r>
              <a:rPr lang="zh-TW" altLang="en-US" dirty="0"/>
              <a:t>功能時，瀏覽器不用下載 </a:t>
            </a:r>
            <a:r>
              <a:rPr lang="en-US" altLang="zh-TW" dirty="0"/>
              <a:t>JavaScript </a:t>
            </a:r>
            <a:r>
              <a:rPr lang="zh-TW" altLang="en-US" dirty="0"/>
              <a:t>的檔案。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345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不會影響 </a:t>
            </a:r>
            <a:r>
              <a:rPr lang="en-US" altLang="zh-TW" b="1" dirty="0"/>
              <a:t>&lt;html&gt;</a:t>
            </a:r>
            <a:r>
              <a:rPr lang="zh-TW" altLang="en-US" dirty="0"/>
              <a:t> 範圍的內容。</a:t>
            </a:r>
            <a:endParaRPr lang="en-US" altLang="zh-TW" dirty="0"/>
          </a:p>
          <a:p>
            <a:r>
              <a:rPr lang="zh-TW" altLang="en-US" dirty="0"/>
              <a:t>確保程式可找到 </a:t>
            </a:r>
            <a:r>
              <a:rPr lang="en-US" altLang="zh-TW" dirty="0"/>
              <a:t>HTML</a:t>
            </a:r>
            <a:r>
              <a:rPr lang="zh-TW" altLang="en-US" dirty="0"/>
              <a:t> 標籤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419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063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441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189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E115A-5F09-C246-8FEF-D55D5B22FFC6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7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3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32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1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68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27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3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0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804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0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8EBAD6C-3BDE-0C40-A204-1B866FB68EF4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F555-1461-EC4A-AEF7-3D03A11B3FC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7190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tryit.asp?filename=tryjsref_document_getelementbyid" TargetMode="External"/><Relationship Id="rId2" Type="http://schemas.openxmlformats.org/officeDocument/2006/relationships/hyperlink" Target="https://www.w3schools.com/js/tryit.asp?filename=tryjs_output_d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tryit.asp?filename=tryjsref_document_getelementbyid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eventattributes.asp" TargetMode="External"/><Relationship Id="rId2" Type="http://schemas.openxmlformats.org/officeDocument/2006/relationships/hyperlink" Target="https://www.w3schools.com/js/js_event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Number" TargetMode="External"/><Relationship Id="rId2" Type="http://schemas.openxmlformats.org/officeDocument/2006/relationships/hyperlink" Target="https://developer.mozilla.org/en-US/docs/Glossary/St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Glossary/Object" TargetMode="External"/><Relationship Id="rId5" Type="http://schemas.openxmlformats.org/officeDocument/2006/relationships/hyperlink" Target="https://developer.mozilla.org/en-US/docs/Glossary/Array" TargetMode="External"/><Relationship Id="rId4" Type="http://schemas.openxmlformats.org/officeDocument/2006/relationships/hyperlink" Target="https://developer.mozilla.org/en-US/docs/Glossary/Boolea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reserved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documen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parsein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.com.cn/jsref/jsref_isNaN.asp" TargetMode="External"/><Relationship Id="rId4" Type="http://schemas.openxmlformats.org/officeDocument/2006/relationships/hyperlink" Target="https://www.w3schools.com/jsref/jsref_parsefloa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ntroduction-to-javascript.html" TargetMode="External"/><Relationship Id="rId2" Type="http://schemas.openxmlformats.org/officeDocument/2006/relationships/hyperlink" Target="https://developer.mozilla.org/zh-TW/docs/Learn/JavaScript/First_steps/What_is_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js/js-howto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met_doc_write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6647C-C06E-9645-9A0A-FDBB4976E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/>
              <a:t>JavaScript Introduction</a:t>
            </a:r>
            <a:endParaRPr kumimoji="1"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2D22EF-0984-F749-9A04-6FD3F3C13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By </a:t>
            </a:r>
            <a:r>
              <a:rPr kumimoji="1" lang="en-US" altLang="zh-TW" dirty="0" err="1"/>
              <a:t>Yuting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22709" y="641131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2020/2/17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65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40C6F-0E37-2A46-80DB-FA27E9F3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9D070-1EFB-8A4D-83C6-F4D6A808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70991"/>
            <a:ext cx="8278714" cy="457895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外部引入</a:t>
            </a:r>
            <a:r>
              <a:rPr kumimoji="1" lang="zh-TW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放在</a:t>
            </a:r>
            <a:r>
              <a:rPr lang="en-US" altLang="zh-TW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&lt;head&gt;</a:t>
            </a:r>
            <a:r>
              <a:rPr lang="zh-TW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或 </a:t>
            </a:r>
            <a:r>
              <a:rPr lang="en-US" altLang="zh-TW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&lt;body&gt;</a:t>
            </a:r>
            <a:r>
              <a:rPr lang="zh-CN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</a:t>
            </a:r>
            <a:r>
              <a:rPr lang="en-US" altLang="zh-CN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建議使用</a:t>
            </a:r>
            <a:r>
              <a:rPr lang="en-US" altLang="zh-CN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&lt;title&gt;My First JavaScript code!!!&lt;/title&gt;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fr" altLang="zh-TW" dirty="0">
                <a:solidFill>
                  <a:schemeClr val="tx2">
                    <a:lumMod val="90000"/>
                  </a:schemeClr>
                </a:solidFill>
              </a:rPr>
              <a:t>&lt;script </a:t>
            </a:r>
            <a:r>
              <a:rPr kumimoji="1" lang="fr" altLang="zh-TW" dirty="0" err="1">
                <a:solidFill>
                  <a:schemeClr val="tx2">
                    <a:lumMod val="90000"/>
                  </a:schemeClr>
                </a:solidFill>
              </a:rPr>
              <a:t>src</a:t>
            </a:r>
            <a:r>
              <a:rPr kumimoji="1" lang="fr" altLang="zh-TW" dirty="0">
                <a:solidFill>
                  <a:schemeClr val="tx2">
                    <a:lumMod val="90000"/>
                  </a:schemeClr>
                </a:solidFill>
              </a:rPr>
              <a:t>="</a:t>
            </a:r>
            <a:r>
              <a:rPr kumimoji="1" lang="fr" altLang="zh-TW" dirty="0" err="1">
                <a:solidFill>
                  <a:schemeClr val="tx2">
                    <a:lumMod val="90000"/>
                  </a:schemeClr>
                </a:solidFill>
              </a:rPr>
              <a:t>demo_script_src.js</a:t>
            </a:r>
            <a:r>
              <a:rPr kumimoji="1" lang="fr" altLang="zh-TW" dirty="0">
                <a:solidFill>
                  <a:schemeClr val="tx2">
                    <a:lumMod val="90000"/>
                  </a:schemeClr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fr" altLang="zh-TW" dirty="0">
                <a:solidFill>
                  <a:schemeClr val="tx2">
                    <a:lumMod val="90000"/>
                  </a:schemeClr>
                </a:solidFill>
              </a:rPr>
              <a:t>&lt;/script&gt;</a:t>
            </a:r>
            <a:endParaRPr kumimoji="1" lang="en" altLang="zh-TW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fr" altLang="zh-TW" dirty="0">
                <a:solidFill>
                  <a:schemeClr val="tx2">
                    <a:lumMod val="90000"/>
                  </a:schemeClr>
                </a:solidFill>
              </a:rPr>
              <a:t>&lt;script </a:t>
            </a:r>
            <a:r>
              <a:rPr kumimoji="1" lang="fr" altLang="zh-TW" dirty="0" err="1">
                <a:solidFill>
                  <a:schemeClr val="tx2">
                    <a:lumMod val="90000"/>
                  </a:schemeClr>
                </a:solidFill>
              </a:rPr>
              <a:t>src</a:t>
            </a:r>
            <a:r>
              <a:rPr kumimoji="1" lang="fr" altLang="zh-TW" dirty="0">
                <a:solidFill>
                  <a:schemeClr val="tx2">
                    <a:lumMod val="90000"/>
                  </a:schemeClr>
                </a:solidFill>
              </a:rPr>
              <a:t>="</a:t>
            </a:r>
            <a:r>
              <a:rPr kumimoji="1" lang="fr" altLang="zh-TW" dirty="0" err="1">
                <a:solidFill>
                  <a:schemeClr val="tx2">
                    <a:lumMod val="90000"/>
                  </a:schemeClr>
                </a:solidFill>
              </a:rPr>
              <a:t>demo_script_src.js</a:t>
            </a:r>
            <a:r>
              <a:rPr kumimoji="1" lang="fr" altLang="zh-TW" dirty="0">
                <a:solidFill>
                  <a:schemeClr val="tx2">
                    <a:lumMod val="90000"/>
                  </a:schemeClr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fr" altLang="zh-TW" dirty="0">
                <a:solidFill>
                  <a:schemeClr val="tx2">
                    <a:lumMod val="90000"/>
                  </a:schemeClr>
                </a:solidFill>
              </a:rPr>
              <a:t>&lt;/script&gt;</a:t>
            </a:r>
            <a:endParaRPr kumimoji="1" lang="en" altLang="zh-TW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kumimoji="1" lang="en" altLang="zh-TW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&lt;/html&gt;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BADC33-8E3D-844E-A5D7-844DDA12A39B}"/>
              </a:ext>
            </a:extLst>
          </p:cNvPr>
          <p:cNvSpPr/>
          <p:nvPr/>
        </p:nvSpPr>
        <p:spPr>
          <a:xfrm>
            <a:off x="2773599" y="6115535"/>
            <a:ext cx="7431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>
                <a:solidFill>
                  <a:schemeClr val="tx2"/>
                </a:solidFill>
              </a:rPr>
              <a:t>https://www.w3schools.com/tags/</a:t>
            </a:r>
            <a:r>
              <a:rPr kumimoji="1" lang="en-US" altLang="zh-TW" dirty="0" err="1">
                <a:solidFill>
                  <a:schemeClr val="tx2"/>
                </a:solidFill>
              </a:rPr>
              <a:t>tryit.asp?filename</a:t>
            </a:r>
            <a:r>
              <a:rPr kumimoji="1" lang="en-US" altLang="zh-TW" dirty="0">
                <a:solidFill>
                  <a:schemeClr val="tx2"/>
                </a:solidFill>
              </a:rPr>
              <a:t>=</a:t>
            </a:r>
            <a:r>
              <a:rPr kumimoji="1" lang="en-US" altLang="zh-TW" dirty="0" err="1">
                <a:solidFill>
                  <a:schemeClr val="tx2"/>
                </a:solidFill>
              </a:rPr>
              <a:t>tryhtml_script_src</a:t>
            </a:r>
            <a:endParaRPr kumimoji="1" lang="en-US" altLang="zh-TW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4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40C6F-0E37-2A46-80DB-FA27E9F3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66744"/>
          </a:xfrm>
        </p:spPr>
        <p:txBody>
          <a:bodyPr/>
          <a:lstStyle/>
          <a:p>
            <a:r>
              <a:rPr kumimoji="1" lang="zh-TW" altLang="en-US" dirty="0"/>
              <a:t>範例四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9D070-1EFB-8A4D-83C6-F4D6A808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放在</a:t>
            </a:r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&lt;/html&gt;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之後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&lt;title&gt;My First JavaScript code!!!&lt;/title&gt;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&lt;/html&gt;</a:t>
            </a:r>
            <a:endParaRPr kumimoji="1" lang="en-US" altLang="zh-TW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>
                <a:solidFill>
                  <a:schemeClr val="tx2">
                    <a:lumMod val="90000"/>
                  </a:schemeClr>
                </a:solidFill>
              </a:rPr>
              <a:t>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tx2">
                    <a:lumMod val="90000"/>
                  </a:schemeClr>
                </a:solidFill>
              </a:rPr>
              <a:t>document.write</a:t>
            </a:r>
            <a:r>
              <a:rPr lang="en-US" altLang="zh-TW" dirty="0">
                <a:solidFill>
                  <a:schemeClr val="tx2">
                    <a:lumMod val="90000"/>
                  </a:schemeClr>
                </a:solidFill>
              </a:rPr>
              <a:t>("Hello World!");</a:t>
            </a:r>
            <a:endParaRPr kumimoji="1" lang="en" altLang="zh-TW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>
                <a:solidFill>
                  <a:schemeClr val="tx2">
                    <a:lumMod val="90000"/>
                  </a:schemeClr>
                </a:solidFill>
              </a:rPr>
              <a:t>&lt;/script&gt;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FA5BB2B-A0BB-714A-B1ED-6EC6EB59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JavaScript </a:t>
            </a:r>
            <a:r>
              <a:rPr kumimoji="1" lang="zh-CN" altLang="en-US" dirty="0"/>
              <a:t>應用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D9E141E-1E5B-9340-B303-10F0F3D2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51801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TW" altLang="en-US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動畫 </a:t>
            </a:r>
            <a:r>
              <a:rPr lang="en-US" altLang="zh-TW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animation </a:t>
            </a:r>
            <a:r>
              <a:rPr lang="zh-TW" altLang="en-US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與遊戲</a:t>
            </a:r>
            <a:endParaRPr lang="en-US" altLang="zh-TW" sz="33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TW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https://www.w3schools.com/</a:t>
            </a:r>
            <a:r>
              <a:rPr lang="en-US" altLang="zh-TW" sz="33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</a:t>
            </a:r>
            <a:r>
              <a:rPr lang="en-US" altLang="zh-TW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en-US" altLang="zh-TW" sz="33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tryit.asp?filename</a:t>
            </a:r>
            <a:r>
              <a:rPr lang="en-US" altLang="zh-TW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=tryjs_dom_animate_3	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瀏覽器端暫存及處理資料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TW" altLang="en-US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</a:t>
            </a:r>
            <a:r>
              <a:rPr lang="en-US" altLang="zh-TW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zh-TW" altLang="en-US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帳密、填單資料、購物資料暫存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TW" altLang="en-US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啟動 </a:t>
            </a:r>
            <a:r>
              <a:rPr lang="en-US" altLang="zh-TW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</a:t>
            </a:r>
            <a:r>
              <a:rPr lang="zh-TW" altLang="en-US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，向  </a:t>
            </a:r>
            <a:r>
              <a:rPr lang="en-US" altLang="zh-TW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 server </a:t>
            </a:r>
            <a:r>
              <a:rPr lang="zh-TW" altLang="en-US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傳送或接收資料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TW" altLang="en-US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</a:t>
            </a:r>
            <a:r>
              <a:rPr lang="en-US" altLang="zh-TW" sz="33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Google search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707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取得網頁標籤語法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document.getElementById</a:t>
            </a:r>
            <a:r>
              <a:rPr lang="en-US" altLang="zh-TW" dirty="0"/>
              <a:t>('</a:t>
            </a:r>
            <a:r>
              <a:rPr lang="en-US" altLang="zh-TW" dirty="0" err="1"/>
              <a:t>TagID</a:t>
            </a:r>
            <a:r>
              <a:rPr lang="en-US" altLang="zh-TW" dirty="0"/>
              <a:t>')</a:t>
            </a:r>
          </a:p>
          <a:p>
            <a:pPr marL="450850" lvl="1" indent="0">
              <a:buNone/>
            </a:pPr>
            <a:r>
              <a:rPr kumimoji="1" lang="en-US" altLang="zh-TW" dirty="0">
                <a:solidFill>
                  <a:schemeClr val="tx2"/>
                </a:solidFill>
                <a:hlinkClick r:id="rId2"/>
              </a:rPr>
              <a:t>https://www.w3schools.com/js/tryit.asp?filename=tryjs_output_dom</a:t>
            </a:r>
            <a:endParaRPr kumimoji="1" lang="en-US" altLang="zh-TW" dirty="0">
              <a:solidFill>
                <a:schemeClr val="tx2"/>
              </a:solidFill>
            </a:endParaRPr>
          </a:p>
          <a:p>
            <a:r>
              <a:rPr lang="en-US" altLang="zh-TW" dirty="0">
                <a:hlinkClick r:id="rId3"/>
              </a:rPr>
              <a:t>https://www.w3schools.com/jsref/tryit.asp?filename=tryjsref_document_getelementbyid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https://www.w3schools.com/jsref/tryit.asp?filename=tryjsref_document_getelementbyid2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2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52EB8-834E-2B47-B0B4-C5C15973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JavaScript</a:t>
            </a:r>
            <a:r>
              <a:rPr kumimoji="1" lang="zh-TW" altLang="en-US" dirty="0"/>
              <a:t>範例練習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969492-3244-C243-A6BC-03D90FD6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JS</a:t>
            </a:r>
            <a:r>
              <a:rPr kumimoji="1" lang="zh-TW" altLang="en-US" dirty="0"/>
              <a:t> 事件</a:t>
            </a:r>
            <a:endParaRPr kumimoji="1" lang="en-US" altLang="zh-TW" dirty="0"/>
          </a:p>
          <a:p>
            <a:pPr marL="450850" lvl="1" indent="0">
              <a:buNone/>
            </a:pPr>
            <a:r>
              <a:rPr kumimoji="1" lang="en-US" altLang="zh-TW" dirty="0">
                <a:hlinkClick r:id="rId2"/>
              </a:rPr>
              <a:t>https://www.w3schools.com/js/js_events.asp</a:t>
            </a:r>
            <a:endParaRPr kumimoji="1"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 事件屬性</a:t>
            </a:r>
            <a:endParaRPr kumimoji="1" lang="en-US" altLang="zh-TW" dirty="0">
              <a:solidFill>
                <a:schemeClr val="tx2"/>
              </a:solidFill>
              <a:hlinkClick r:id="rId3"/>
            </a:endParaRPr>
          </a:p>
          <a:p>
            <a:pPr marL="450850" lvl="1" indent="0">
              <a:buNone/>
            </a:pPr>
            <a:r>
              <a:rPr kumimoji="1" lang="en-US" altLang="zh-TW" dirty="0">
                <a:solidFill>
                  <a:schemeClr val="tx2"/>
                </a:solidFill>
                <a:hlinkClick r:id="rId3"/>
              </a:rPr>
              <a:t>https://www.w3schools.com/tags/ref_eventattributes.asp</a:t>
            </a:r>
            <a:endParaRPr kumimoji="1" lang="en-US" altLang="zh-TW" dirty="0"/>
          </a:p>
          <a:p>
            <a:r>
              <a:rPr kumimoji="1" lang="en-US" altLang="zh-TW" dirty="0"/>
              <a:t>JavaScript </a:t>
            </a:r>
            <a:r>
              <a:rPr kumimoji="1" lang="zh-TW" altLang="en-US" dirty="0"/>
              <a:t> 範例</a:t>
            </a:r>
            <a:endParaRPr kumimoji="1" lang="en-US" altLang="zh-TW" dirty="0">
              <a:solidFill>
                <a:schemeClr val="tx2"/>
              </a:solidFill>
              <a:hlinkClick r:id="rId3"/>
            </a:endParaRPr>
          </a:p>
          <a:p>
            <a:pPr marL="450850" lvl="1" indent="0">
              <a:buNone/>
            </a:pPr>
            <a:r>
              <a:rPr kumimoji="1" lang="en-US" altLang="zh-TW" dirty="0">
                <a:solidFill>
                  <a:schemeClr val="tx2"/>
                </a:solidFill>
                <a:hlinkClick r:id="rId3"/>
              </a:rPr>
              <a:t>https://www.w3schools.com/js/js_examples.asp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50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1BE83AE-202B-6A44-96CF-6D753EA1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JavaScript </a:t>
            </a:r>
            <a:r>
              <a:rPr kumimoji="1" lang="zh-CN" altLang="en-US" dirty="0"/>
              <a:t>變數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2831F2-CDCB-5241-A6D7-902AEF0F2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017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FF04B13-D0E7-A647-9AE9-DA046C8D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Var </a:t>
            </a:r>
            <a:r>
              <a:rPr kumimoji="1" lang="zh-CN" altLang="en-US" dirty="0"/>
              <a:t>變數宣告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0E793ED-38E2-6547-A5B0-93963D61E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30829"/>
            <a:ext cx="7796540" cy="4585888"/>
          </a:xfrm>
        </p:spPr>
        <p:txBody>
          <a:bodyPr>
            <a:normAutofit/>
          </a:bodyPr>
          <a:lstStyle/>
          <a:p>
            <a:r>
              <a:rPr kumimoji="1" lang="en-US" altLang="zh-TW" sz="2800" dirty="0"/>
              <a:t>Var :Variable </a:t>
            </a:r>
            <a:r>
              <a:rPr kumimoji="1" lang="zh-CN" altLang="en-US" sz="2800" dirty="0"/>
              <a:t>縮寫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暫時用來儲存字串或數字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結構化字串</a:t>
            </a:r>
            <a:endParaRPr kumimoji="1" lang="en-US" altLang="zh-CN" sz="2800" dirty="0"/>
          </a:p>
          <a:p>
            <a:pPr lvl="2"/>
            <a:r>
              <a:rPr kumimoji="1" lang="zh-CN" altLang="en-US" sz="2600" dirty="0"/>
              <a:t>例如：</a:t>
            </a:r>
            <a:r>
              <a:rPr kumimoji="1" lang="en-US" altLang="zh-CN" sz="2600" dirty="0" err="1"/>
              <a:t>Json</a:t>
            </a:r>
            <a:r>
              <a:rPr kumimoji="1" lang="en-US" altLang="zh-CN" sz="2600" dirty="0"/>
              <a:t> or XML </a:t>
            </a:r>
            <a:r>
              <a:rPr kumimoji="1" lang="zh-CN" altLang="en-US" sz="2600" dirty="0"/>
              <a:t>文字訊息</a:t>
            </a:r>
            <a:endParaRPr kumimoji="1" lang="en-US" altLang="zh-CN" sz="2600" dirty="0"/>
          </a:p>
          <a:p>
            <a:pPr marL="914400" lvl="2" indent="0">
              <a:buNone/>
            </a:pPr>
            <a:r>
              <a:rPr kumimoji="1" lang="en-US" altLang="zh-CN" sz="2600" dirty="0"/>
              <a:t>{</a:t>
            </a:r>
          </a:p>
          <a:p>
            <a:pPr marL="914400" lvl="2" indent="0">
              <a:buNone/>
            </a:pPr>
            <a:r>
              <a:rPr kumimoji="1" lang="en-US" altLang="zh-CN" sz="2600" dirty="0"/>
              <a:t>     "</a:t>
            </a:r>
            <a:r>
              <a:rPr kumimoji="1" lang="en-US" altLang="zh-CN" sz="2600" dirty="0" err="1"/>
              <a:t>firstName</a:t>
            </a:r>
            <a:r>
              <a:rPr kumimoji="1" lang="en-US" altLang="zh-CN" sz="2600" dirty="0"/>
              <a:t>": "John","</a:t>
            </a:r>
            <a:r>
              <a:rPr kumimoji="1" lang="en-US" altLang="zh-CN" sz="2600" dirty="0" err="1"/>
              <a:t>lastName</a:t>
            </a:r>
            <a:r>
              <a:rPr kumimoji="1" lang="en-US" altLang="zh-CN" sz="2600" dirty="0"/>
              <a:t>": "Smith“</a:t>
            </a:r>
          </a:p>
          <a:p>
            <a:pPr marL="914400" lvl="2" indent="0">
              <a:buNone/>
            </a:pPr>
            <a:r>
              <a:rPr kumimoji="1" lang="en-US" altLang="zh-TW" sz="2600" dirty="0"/>
              <a:t>}</a:t>
            </a:r>
            <a:endParaRPr kumimoji="1"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03781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4FABF-08B9-1740-8988-68FB0C95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如何宣告</a:t>
            </a:r>
            <a:r>
              <a:rPr kumimoji="1" lang="zh-TW" altLang="en-US" dirty="0"/>
              <a:t>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2828F-8CE8-1140-B41E-1C7C7980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91896"/>
            <a:ext cx="7796540" cy="452829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kumimoji="1" lang="zh-TW" altLang="en-US" sz="2800" dirty="0"/>
              <a:t>變數名稱前加上 </a:t>
            </a:r>
            <a:r>
              <a:rPr kumimoji="1" lang="en-US" altLang="zh-TW" sz="2800" dirty="0" err="1"/>
              <a:t>var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en-US" altLang="zh-TW" sz="2800" dirty="0"/>
              <a:t>	</a:t>
            </a:r>
            <a:r>
              <a:rPr kumimoji="1" lang="en-US" altLang="zh-TW" sz="2800" dirty="0" err="1"/>
              <a:t>var</a:t>
            </a:r>
            <a:r>
              <a:rPr kumimoji="1" lang="en-US" altLang="zh-TW" sz="2800" dirty="0"/>
              <a:t> </a:t>
            </a:r>
            <a:r>
              <a:rPr kumimoji="1" lang="en-US" altLang="zh-TW" sz="2800" dirty="0" err="1"/>
              <a:t>num</a:t>
            </a:r>
            <a:r>
              <a:rPr kumimoji="1" lang="en-US" altLang="zh-TW" sz="2800" dirty="0"/>
              <a:t>;</a:t>
            </a:r>
          </a:p>
          <a:p>
            <a:pPr>
              <a:buFont typeface="Wingdings" pitchFamily="2" charset="2"/>
              <a:buChar char="ü"/>
            </a:pPr>
            <a:r>
              <a:rPr kumimoji="1" lang="zh-TW" altLang="en-US" sz="2800" dirty="0"/>
              <a:t>用逗號 </a:t>
            </a:r>
            <a:r>
              <a:rPr kumimoji="1" lang="en-US" altLang="zh-TW" sz="2800" dirty="0"/>
              <a:t>,</a:t>
            </a:r>
            <a:r>
              <a:rPr kumimoji="1" lang="zh-TW" altLang="en-US" sz="2800" dirty="0"/>
              <a:t>分隔開</a:t>
            </a:r>
            <a:r>
              <a:rPr kumimoji="1" lang="en-US" altLang="zh-TW" sz="2800" dirty="0"/>
              <a:t>,</a:t>
            </a:r>
            <a:r>
              <a:rPr kumimoji="1" lang="zh-TW" altLang="en-US" sz="2800" dirty="0"/>
              <a:t>一次宣告多個變數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err="1"/>
              <a:t>var</a:t>
            </a:r>
            <a:r>
              <a:rPr kumimoji="1" lang="en-US" altLang="zh-CN" sz="2800" dirty="0"/>
              <a:t> a , b;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sz="2800" dirty="0"/>
              <a:t>宣告時賦予值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TW" sz="2800" dirty="0"/>
              <a:t>	</a:t>
            </a:r>
            <a:r>
              <a:rPr kumimoji="1" lang="en-US" altLang="zh-TW" sz="2800" dirty="0" err="1"/>
              <a:t>var</a:t>
            </a:r>
            <a:r>
              <a:rPr kumimoji="1" lang="en-US" altLang="zh-TW" sz="2800" dirty="0"/>
              <a:t> name=‘John’, age=20;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sz="2800" dirty="0"/>
              <a:t>不宣告</a:t>
            </a:r>
            <a:r>
              <a:rPr kumimoji="1" lang="zh-TW" altLang="en-US" sz="2800" dirty="0"/>
              <a:t> </a:t>
            </a:r>
            <a:r>
              <a:rPr kumimoji="1" lang="en-US" altLang="zh-TW" sz="2800" dirty="0" err="1"/>
              <a:t>var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en-US" altLang="zh-TW" sz="2800" dirty="0"/>
              <a:t>	a=1,b=2,c=</a:t>
            </a:r>
            <a:r>
              <a:rPr kumimoji="1" lang="en-US" altLang="zh-TW" sz="2800" dirty="0" err="1"/>
              <a:t>a+b</a:t>
            </a:r>
            <a:r>
              <a:rPr kumimoji="1" lang="en-US" altLang="zh-TW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658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42C0F-A48D-A246-BF88-59592158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097522" cy="788269"/>
          </a:xfrm>
        </p:spPr>
        <p:txBody>
          <a:bodyPr/>
          <a:lstStyle/>
          <a:p>
            <a:r>
              <a:rPr kumimoji="1" lang="zh-TW" altLang="en-US" dirty="0"/>
              <a:t>不同資料型態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597DF1-2365-7E49-94E0-565A1E22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72817"/>
              </p:ext>
            </p:extLst>
          </p:nvPr>
        </p:nvGraphicFramePr>
        <p:xfrm>
          <a:off x="2611808" y="1575969"/>
          <a:ext cx="8619176" cy="4217219"/>
        </p:xfrm>
        <a:graphic>
          <a:graphicData uri="http://schemas.openxmlformats.org/drawingml/2006/table">
            <a:tbl>
              <a:tblPr/>
              <a:tblGrid>
                <a:gridCol w="1185641">
                  <a:extLst>
                    <a:ext uri="{9D8B030D-6E8A-4147-A177-3AD203B41FA5}">
                      <a16:colId xmlns:a16="http://schemas.microsoft.com/office/drawing/2014/main" val="1121584081"/>
                    </a:ext>
                  </a:extLst>
                </a:gridCol>
                <a:gridCol w="4560476">
                  <a:extLst>
                    <a:ext uri="{9D8B030D-6E8A-4147-A177-3AD203B41FA5}">
                      <a16:colId xmlns:a16="http://schemas.microsoft.com/office/drawing/2014/main" val="1790807350"/>
                    </a:ext>
                  </a:extLst>
                </a:gridCol>
                <a:gridCol w="2873059">
                  <a:extLst>
                    <a:ext uri="{9D8B030D-6E8A-4147-A177-3AD203B41FA5}">
                      <a16:colId xmlns:a16="http://schemas.microsoft.com/office/drawing/2014/main" val="1089544315"/>
                    </a:ext>
                  </a:extLst>
                </a:gridCol>
              </a:tblGrid>
              <a:tr h="19883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dirty="0">
                          <a:effectLst/>
                          <a:latin typeface="x-locale-heading-primary"/>
                        </a:rPr>
                        <a:t>變數</a:t>
                      </a:r>
                    </a:p>
                  </a:txBody>
                  <a:tcPr marL="45710" marR="45710" marT="11427" marB="2285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dirty="0">
                          <a:effectLst/>
                          <a:latin typeface="x-locale-heading-primary"/>
                        </a:rPr>
                        <a:t>說明</a:t>
                      </a:r>
                    </a:p>
                  </a:txBody>
                  <a:tcPr marL="45710" marR="45710" marT="11427" marB="2285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dirty="0">
                          <a:effectLst/>
                          <a:latin typeface="x-locale-heading-primary"/>
                        </a:rPr>
                        <a:t>範例</a:t>
                      </a:r>
                    </a:p>
                  </a:txBody>
                  <a:tcPr marL="45710" marR="45710" marT="11427" marB="2285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49332"/>
                  </a:ext>
                </a:extLst>
              </a:tr>
              <a:tr h="562231">
                <a:tc>
                  <a:txBody>
                    <a:bodyPr/>
                    <a:lstStyle/>
                    <a:p>
                      <a:pPr algn="l"/>
                      <a:r>
                        <a:rPr lang="en" sz="1800" b="1" u="none" strike="noStrike" dirty="0">
                          <a:effectLst/>
                          <a:latin typeface="x-locale-heading-primary"/>
                          <a:hlinkClick r:id="rId2" tooltip="String: In any computer programming language, a string is a sequence of characters used to represent text."/>
                        </a:rPr>
                        <a:t>String</a:t>
                      </a:r>
                      <a:endParaRPr lang="en" sz="1800" b="1" dirty="0">
                        <a:effectLst/>
                        <a:latin typeface="x-locale-heading-primary"/>
                      </a:endParaRPr>
                    </a:p>
                  </a:txBody>
                  <a:tcPr marL="45710" marR="45710" marT="11427" marB="2285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字串，一段文字。如果要將字串指定給一個變數，需將內容用引號給框起來。</a:t>
                      </a:r>
                    </a:p>
                  </a:txBody>
                  <a:tcPr marL="45710" marR="45710" marT="34282" marB="342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>
                          <a:effectLst/>
                        </a:rPr>
                        <a:t>var myVariable = 'Bob';</a:t>
                      </a:r>
                    </a:p>
                  </a:txBody>
                  <a:tcPr marL="45710" marR="45710" marT="34282" marB="342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75302"/>
                  </a:ext>
                </a:extLst>
              </a:tr>
              <a:tr h="397676">
                <a:tc>
                  <a:txBody>
                    <a:bodyPr/>
                    <a:lstStyle/>
                    <a:p>
                      <a:pPr algn="l"/>
                      <a:r>
                        <a:rPr lang="en" sz="1800" b="1" u="none" strike="noStrike" dirty="0">
                          <a:effectLst/>
                          <a:latin typeface="x-locale-heading-primary"/>
                          <a:hlinkClick r:id="rId3" tooltip="Number: In JavaScript, Number is a numeric data type in the double-precision 64-bit floating point format (IEEE 754). In other programming languages different numeric types can exist, for examples: Integers, Floats, Doubles, or Bignums."/>
                        </a:rPr>
                        <a:t>Number</a:t>
                      </a:r>
                      <a:endParaRPr lang="en" sz="1800" b="1" dirty="0">
                        <a:effectLst/>
                        <a:latin typeface="x-locale-heading-primary"/>
                      </a:endParaRPr>
                    </a:p>
                  </a:txBody>
                  <a:tcPr marL="45710" marR="45710" marT="11427" marB="2285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數值，一個數字。數字不需用引號將它框住。</a:t>
                      </a:r>
                    </a:p>
                  </a:txBody>
                  <a:tcPr marL="45710" marR="45710" marT="34282" marB="342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>
                          <a:effectLst/>
                        </a:rPr>
                        <a:t>var myVariable = 10;</a:t>
                      </a:r>
                    </a:p>
                  </a:txBody>
                  <a:tcPr marL="45710" marR="45710" marT="34282" marB="342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4049"/>
                  </a:ext>
                </a:extLst>
              </a:tr>
              <a:tr h="891342">
                <a:tc>
                  <a:txBody>
                    <a:bodyPr/>
                    <a:lstStyle/>
                    <a:p>
                      <a:pPr algn="l"/>
                      <a:r>
                        <a:rPr lang="en" sz="1800" b="1" u="none" strike="noStrike" dirty="0">
                          <a:effectLst/>
                          <a:latin typeface="x-locale-heading-primary"/>
                          <a:hlinkClick r:id="rId4" tooltip="Boolean: In computer science, a Boolean is a logical data type that can have only the values true or false."/>
                        </a:rPr>
                        <a:t>Boolean</a:t>
                      </a:r>
                      <a:endParaRPr lang="en" sz="1800" b="1" dirty="0">
                        <a:effectLst/>
                        <a:latin typeface="x-locale-heading-primary"/>
                      </a:endParaRPr>
                    </a:p>
                  </a:txBody>
                  <a:tcPr marL="45710" marR="45710" marT="11427" marB="2285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布林值，一個  </a:t>
                      </a:r>
                      <a:r>
                        <a:rPr lang="en" sz="1400" dirty="0">
                          <a:effectLst/>
                        </a:rPr>
                        <a:t>True（</a:t>
                      </a:r>
                      <a:r>
                        <a:rPr lang="zh-TW" altLang="en-US" sz="1400" dirty="0">
                          <a:effectLst/>
                        </a:rPr>
                        <a:t>真）</a:t>
                      </a:r>
                      <a:r>
                        <a:rPr lang="en-US" altLang="zh-TW" sz="1400" dirty="0">
                          <a:effectLst/>
                        </a:rPr>
                        <a:t>/</a:t>
                      </a:r>
                      <a:r>
                        <a:rPr lang="en" sz="1400" dirty="0">
                          <a:effectLst/>
                        </a:rPr>
                        <a:t>False（</a:t>
                      </a:r>
                      <a:r>
                        <a:rPr lang="zh-TW" altLang="en-US" sz="1400" dirty="0">
                          <a:effectLst/>
                        </a:rPr>
                        <a:t>假）數值。</a:t>
                      </a:r>
                      <a:r>
                        <a:rPr lang="en" sz="1400" dirty="0">
                          <a:effectLst/>
                        </a:rPr>
                        <a:t>true/false </a:t>
                      </a:r>
                      <a:r>
                        <a:rPr lang="zh-TW" altLang="en-US" sz="1400" dirty="0">
                          <a:effectLst/>
                        </a:rPr>
                        <a:t>是 </a:t>
                      </a:r>
                      <a:r>
                        <a:rPr lang="en" sz="1400" dirty="0">
                          <a:effectLst/>
                        </a:rPr>
                        <a:t>JavaScript </a:t>
                      </a:r>
                      <a:r>
                        <a:rPr lang="zh-TW" altLang="en-US" sz="1400" dirty="0">
                          <a:effectLst/>
                        </a:rPr>
                        <a:t>內的特殊關鍵字，不需用引號框住。</a:t>
                      </a:r>
                    </a:p>
                  </a:txBody>
                  <a:tcPr marL="45710" marR="45710" marT="34282" marB="342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>
                          <a:effectLst/>
                        </a:rPr>
                        <a:t>var myVariable = true;</a:t>
                      </a:r>
                    </a:p>
                  </a:txBody>
                  <a:tcPr marL="45710" marR="45710" marT="34282" marB="342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339631"/>
                  </a:ext>
                </a:extLst>
              </a:tr>
              <a:tr h="1055897">
                <a:tc>
                  <a:txBody>
                    <a:bodyPr/>
                    <a:lstStyle/>
                    <a:p>
                      <a:pPr algn="l"/>
                      <a:r>
                        <a:rPr lang="en" sz="1800" b="1" u="none" strike="noStrike" dirty="0">
                          <a:effectLst/>
                          <a:latin typeface="x-locale-heading-primary"/>
                          <a:hlinkClick r:id="rId5" tooltip="Array: An array is an ordered collection of data (either primitive or object depending upon the language). Arrays are used to store multiple values in a single variable. This is compared to a variable that can store only one value."/>
                        </a:rPr>
                        <a:t>Array</a:t>
                      </a:r>
                      <a:endParaRPr lang="en" sz="1800" b="1" dirty="0">
                        <a:effectLst/>
                        <a:latin typeface="x-locale-heading-primary"/>
                      </a:endParaRPr>
                    </a:p>
                  </a:txBody>
                  <a:tcPr marL="45710" marR="45710" marT="11427" marB="2285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陣列，一個可以儲存多個數值在單一參考中的結構。</a:t>
                      </a:r>
                    </a:p>
                  </a:txBody>
                  <a:tcPr marL="45710" marR="45710" marT="34282" marB="342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 dirty="0" err="1">
                          <a:effectLst/>
                        </a:rPr>
                        <a:t>var</a:t>
                      </a:r>
                      <a:r>
                        <a:rPr lang="en" sz="1400" dirty="0">
                          <a:effectLst/>
                        </a:rPr>
                        <a:t> </a:t>
                      </a:r>
                      <a:r>
                        <a:rPr lang="en" sz="1400" dirty="0" err="1">
                          <a:effectLst/>
                        </a:rPr>
                        <a:t>myVariable</a:t>
                      </a:r>
                      <a:r>
                        <a:rPr lang="en" sz="1400" dirty="0">
                          <a:effectLst/>
                        </a:rPr>
                        <a:t> = [1,'Bob','Steve',10];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zh-TW" altLang="en-US" sz="1400" dirty="0">
                          <a:effectLst/>
                        </a:rPr>
                        <a:t>可以用這個方式來呼叫陣列的每一個成員：</a:t>
                      </a:r>
                      <a:r>
                        <a:rPr lang="en" sz="1400" dirty="0" err="1">
                          <a:effectLst/>
                        </a:rPr>
                        <a:t>myVariable</a:t>
                      </a:r>
                      <a:r>
                        <a:rPr lang="en" sz="1400" dirty="0">
                          <a:effectLst/>
                        </a:rPr>
                        <a:t>[0]、</a:t>
                      </a:r>
                      <a:r>
                        <a:rPr lang="en" sz="1400" dirty="0" err="1">
                          <a:effectLst/>
                        </a:rPr>
                        <a:t>myVariable</a:t>
                      </a:r>
                      <a:r>
                        <a:rPr lang="en" sz="1400" dirty="0">
                          <a:effectLst/>
                        </a:rPr>
                        <a:t>[1] </a:t>
                      </a:r>
                      <a:r>
                        <a:rPr lang="zh-TW" altLang="en-US" sz="1400" dirty="0">
                          <a:effectLst/>
                        </a:rPr>
                        <a:t>等等。</a:t>
                      </a:r>
                    </a:p>
                  </a:txBody>
                  <a:tcPr marL="45710" marR="45710" marT="34282" marB="342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045893"/>
                  </a:ext>
                </a:extLst>
              </a:tr>
              <a:tr h="891342">
                <a:tc>
                  <a:txBody>
                    <a:bodyPr/>
                    <a:lstStyle/>
                    <a:p>
                      <a:pPr algn="l"/>
                      <a:r>
                        <a:rPr lang="en" sz="1800" b="1" u="none" strike="noStrike" dirty="0">
                          <a:effectLst/>
                          <a:latin typeface="x-locale-heading-primary"/>
                          <a:hlinkClick r:id="rId6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          </a:rPr>
                        <a:t>Object</a:t>
                      </a:r>
                      <a:endParaRPr lang="en" sz="1800" b="1" dirty="0">
                        <a:effectLst/>
                        <a:latin typeface="x-locale-heading-primary"/>
                      </a:endParaRPr>
                    </a:p>
                  </a:txBody>
                  <a:tcPr marL="45710" marR="45710" marT="11427" marB="2285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4D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物件。基本上，</a:t>
                      </a:r>
                      <a:r>
                        <a:rPr lang="en-US" altLang="zh-TW" sz="1400">
                          <a:effectLst/>
                        </a:rPr>
                        <a:t>JavaScript </a:t>
                      </a:r>
                      <a:r>
                        <a:rPr lang="zh-TW" altLang="en-US" sz="1400">
                          <a:effectLst/>
                        </a:rPr>
                        <a:t>內的所有東西都可以視為一個物件，而且可以被存放在變數裡。請將這個概念記下來。</a:t>
                      </a:r>
                    </a:p>
                  </a:txBody>
                  <a:tcPr marL="45710" marR="45710" marT="34282" marB="342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 dirty="0" err="1">
                          <a:effectLst/>
                        </a:rPr>
                        <a:t>var</a:t>
                      </a:r>
                      <a:r>
                        <a:rPr lang="en" sz="1400" dirty="0">
                          <a:effectLst/>
                        </a:rPr>
                        <a:t> </a:t>
                      </a:r>
                      <a:r>
                        <a:rPr lang="en" sz="1400" dirty="0" err="1">
                          <a:effectLst/>
                        </a:rPr>
                        <a:t>myVariable</a:t>
                      </a:r>
                      <a:r>
                        <a:rPr lang="en" sz="1400" dirty="0">
                          <a:effectLst/>
                        </a:rPr>
                        <a:t> = </a:t>
                      </a:r>
                      <a:r>
                        <a:rPr lang="en" sz="1400" dirty="0" err="1">
                          <a:effectLst/>
                        </a:rPr>
                        <a:t>document.querySelector</a:t>
                      </a:r>
                      <a:r>
                        <a:rPr lang="en" sz="1400" dirty="0">
                          <a:effectLst/>
                        </a:rPr>
                        <a:t>('h1');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zh-TW" altLang="en-US" sz="1400" dirty="0">
                          <a:effectLst/>
                        </a:rPr>
                        <a:t>這個項目之前的所有例子也都是物件。</a:t>
                      </a:r>
                    </a:p>
                  </a:txBody>
                  <a:tcPr marL="45710" marR="45710" marT="34282" marB="342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1984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41F43AF-7C7C-1E47-A34C-5F5AC1BDDE22}"/>
              </a:ext>
            </a:extLst>
          </p:cNvPr>
          <p:cNvSpPr/>
          <p:nvPr/>
        </p:nvSpPr>
        <p:spPr>
          <a:xfrm>
            <a:off x="2611808" y="5867566"/>
            <a:ext cx="8097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2">
                    <a:lumMod val="90000"/>
                  </a:schemeClr>
                </a:solidFill>
              </a:rPr>
              <a:t>https://developer.mozilla.org/zh-TW/docs/Learn/Getting_started_with_the_web/JavaScript_basics</a:t>
            </a:r>
          </a:p>
        </p:txBody>
      </p:sp>
    </p:spTree>
    <p:extLst>
      <p:ext uri="{BB962C8B-B14F-4D97-AF65-F5344CB8AC3E}">
        <p14:creationId xmlns:p14="http://schemas.microsoft.com/office/powerpoint/2010/main" val="906026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686BB-3C74-EB47-A9C1-9F9214EC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變數宣告規則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49D81E-5486-5E4D-95E2-C7BAA625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280844" cy="3997828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識別字只允許使用字母 </a:t>
            </a:r>
            <a:r>
              <a:rPr lang="en" altLang="zh-TW" sz="2400" dirty="0"/>
              <a:t>a-z A-Z (letters), </a:t>
            </a:r>
            <a:r>
              <a:rPr lang="zh-TW" altLang="en-US" sz="2400" dirty="0"/>
              <a:t>數字 </a:t>
            </a:r>
            <a:r>
              <a:rPr lang="en-US" altLang="zh-TW" sz="2400" dirty="0"/>
              <a:t>0-9 (</a:t>
            </a:r>
            <a:r>
              <a:rPr lang="en" altLang="zh-TW" sz="2400" dirty="0"/>
              <a:t>digits), </a:t>
            </a:r>
            <a:r>
              <a:rPr lang="zh-TW" altLang="en-US" sz="2400" dirty="0"/>
              <a:t>底線 </a:t>
            </a:r>
            <a:r>
              <a:rPr lang="en-US" altLang="zh-TW" sz="2400" dirty="0"/>
              <a:t>_ (</a:t>
            </a:r>
            <a:r>
              <a:rPr lang="en" altLang="zh-TW" sz="2400" dirty="0"/>
              <a:t>underscores) </a:t>
            </a:r>
            <a:r>
              <a:rPr lang="zh-TW" altLang="en-US" sz="2400" dirty="0"/>
              <a:t>和錢符號 </a:t>
            </a:r>
            <a:r>
              <a:rPr lang="en-US" altLang="zh-TW" sz="2400" dirty="0"/>
              <a:t>$ (</a:t>
            </a:r>
            <a:r>
              <a:rPr lang="en" altLang="zh-TW" sz="2400" dirty="0"/>
              <a:t>dollar signs)</a:t>
            </a:r>
            <a:r>
              <a:rPr lang="zh-TW" altLang="en" sz="2400" dirty="0"/>
              <a:t>。</a:t>
            </a:r>
          </a:p>
          <a:p>
            <a:r>
              <a:rPr lang="zh-TW" altLang="en-US" sz="2400" dirty="0"/>
              <a:t>識別字的開頭只能是字母、底線或錢符號。</a:t>
            </a:r>
          </a:p>
          <a:p>
            <a:r>
              <a:rPr lang="zh-TW" altLang="en-US" sz="2400" dirty="0"/>
              <a:t>識別字是大小寫有別的 </a:t>
            </a:r>
            <a:r>
              <a:rPr lang="en-US" altLang="zh-TW" sz="2400" dirty="0"/>
              <a:t>(</a:t>
            </a:r>
            <a:r>
              <a:rPr lang="en" altLang="zh-TW" sz="2400" dirty="0"/>
              <a:t>case sensitive)</a:t>
            </a:r>
            <a:r>
              <a:rPr lang="zh-TW" altLang="en" sz="2400" dirty="0"/>
              <a:t>，</a:t>
            </a:r>
            <a:r>
              <a:rPr lang="zh-TW" altLang="en-US" sz="2400" dirty="0"/>
              <a:t>例如變數 </a:t>
            </a:r>
            <a:r>
              <a:rPr lang="en" altLang="zh-TW" sz="2400" dirty="0"/>
              <a:t>hello </a:t>
            </a:r>
            <a:r>
              <a:rPr lang="zh-TW" altLang="en-US" sz="2400" dirty="0"/>
              <a:t>不等於變數 </a:t>
            </a:r>
            <a:r>
              <a:rPr lang="en" altLang="zh-TW" sz="2400" dirty="0"/>
              <a:t>Hello</a:t>
            </a:r>
            <a:r>
              <a:rPr lang="zh-TW" altLang="en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不能有空白，</a:t>
            </a:r>
            <a:r>
              <a:rPr lang="zh-CN" altLang="en-US" sz="2400" dirty="0"/>
              <a:t>例如：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test ;</a:t>
            </a:r>
            <a:endParaRPr lang="zh-TW" altLang="en" sz="2400" dirty="0"/>
          </a:p>
          <a:p>
            <a:r>
              <a:rPr lang="en" altLang="zh-TW" sz="2400" dirty="0"/>
              <a:t>JavaScript </a:t>
            </a:r>
            <a:r>
              <a:rPr lang="zh-TW" altLang="en-US" sz="2400" dirty="0"/>
              <a:t>的</a:t>
            </a:r>
            <a:r>
              <a:rPr lang="zh-TW" altLang="en-US" sz="2400" dirty="0">
                <a:hlinkClick r:id="rId3"/>
              </a:rPr>
              <a:t>保留字 </a:t>
            </a:r>
            <a:r>
              <a:rPr lang="en-US" altLang="zh-TW" sz="2400" dirty="0">
                <a:hlinkClick r:id="rId3"/>
              </a:rPr>
              <a:t>(</a:t>
            </a:r>
            <a:r>
              <a:rPr lang="en" altLang="zh-TW" sz="2400" dirty="0">
                <a:hlinkClick r:id="rId3"/>
              </a:rPr>
              <a:t>reserved words)</a:t>
            </a:r>
            <a:r>
              <a:rPr lang="en" altLang="zh-TW" sz="2400" dirty="0"/>
              <a:t> </a:t>
            </a:r>
            <a:r>
              <a:rPr lang="zh-TW" altLang="en-US" sz="2400" dirty="0"/>
              <a:t>不能用作變數名稱。</a:t>
            </a:r>
          </a:p>
        </p:txBody>
      </p:sp>
    </p:spTree>
    <p:extLst>
      <p:ext uri="{BB962C8B-B14F-4D97-AF65-F5344CB8AC3E}">
        <p14:creationId xmlns:p14="http://schemas.microsoft.com/office/powerpoint/2010/main" val="356658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7D132-553E-9144-8F36-FA673512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Html/</a:t>
            </a:r>
            <a:r>
              <a:rPr kumimoji="1" lang="en-US" altLang="zh-TW" dirty="0" err="1"/>
              <a:t>Css</a:t>
            </a:r>
            <a:r>
              <a:rPr kumimoji="1" lang="en-US" altLang="zh-TW" dirty="0"/>
              <a:t>/JavaScript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FD7116-48BE-224A-85ED-7F7B34DC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024" y="2052116"/>
            <a:ext cx="7796540" cy="3997828"/>
          </a:xfrm>
        </p:spPr>
        <p:txBody>
          <a:bodyPr>
            <a:norm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</a:t>
            </a:r>
          </a:p>
          <a:p>
            <a:pPr lvl="1"/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描述網頁的內容和架構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Css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網頁介面如何呈現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</a:p>
          <a:p>
            <a:pPr lvl="1"/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網頁和使用者互動的行為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1645BB-7785-A946-8C6E-59438369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493" y="2133600"/>
            <a:ext cx="3696259" cy="35875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6D2858A-B86A-3342-9C5F-0F18928F8634}"/>
              </a:ext>
            </a:extLst>
          </p:cNvPr>
          <p:cNvSpPr/>
          <p:nvPr/>
        </p:nvSpPr>
        <p:spPr>
          <a:xfrm>
            <a:off x="1379885" y="6216775"/>
            <a:ext cx="9660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2"/>
                </a:solidFill>
              </a:rPr>
              <a:t>https://developer.mozilla.org/zh-TW/docs/Learn/JavaScript/First_steps/What_is_JavaScript</a:t>
            </a:r>
          </a:p>
        </p:txBody>
      </p:sp>
    </p:spTree>
    <p:extLst>
      <p:ext uri="{BB962C8B-B14F-4D97-AF65-F5344CB8AC3E}">
        <p14:creationId xmlns:p14="http://schemas.microsoft.com/office/powerpoint/2010/main" val="1099256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8EAC9-9254-8845-9E34-E570F25A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81578"/>
            <a:ext cx="7958331" cy="1077229"/>
          </a:xfrm>
        </p:spPr>
        <p:txBody>
          <a:bodyPr/>
          <a:lstStyle/>
          <a:p>
            <a:r>
              <a:rPr kumimoji="1" lang="zh-CN" altLang="en-US" dirty="0"/>
              <a:t>變數型態自動轉換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73B5D-5C9C-E547-A4B0-A03BE4F8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51710"/>
            <a:ext cx="7796540" cy="4156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&lt;script&gt;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1;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++;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   alert(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);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 j = "</a:t>
            </a:r>
            <a:r>
              <a:rPr lang="en-US" altLang="zh-TW" sz="2400" dirty="0" err="1"/>
              <a:t>aaa</a:t>
            </a:r>
            <a:r>
              <a:rPr lang="en-US" altLang="zh-TW" sz="2400" dirty="0"/>
              <a:t>";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    j = j +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</a:t>
            </a:r>
            <a:r>
              <a:rPr lang="zh-TW" altLang="en-US" sz="2400" dirty="0"/>
              <a:t>  </a:t>
            </a:r>
            <a:r>
              <a:rPr lang="en-US" altLang="zh-TW" sz="2400" dirty="0"/>
              <a:t>// string +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    alert(j);  // JS alert function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&lt;/script&gt;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60E5A9-5A1B-4042-9046-A25288E0CBF4}"/>
              </a:ext>
            </a:extLst>
          </p:cNvPr>
          <p:cNvSpPr/>
          <p:nvPr/>
        </p:nvSpPr>
        <p:spPr>
          <a:xfrm>
            <a:off x="2937164" y="59300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JavaScript Popup Boxes:</a:t>
            </a:r>
          </a:p>
          <a:p>
            <a:pPr marL="400050" lvl="1" indent="0">
              <a:buFont typeface="Arial" charset="0"/>
              <a:buNone/>
            </a:pPr>
            <a:r>
              <a:rPr lang="en-US" altLang="zh-TW" dirty="0">
                <a:solidFill>
                  <a:schemeClr val="tx2"/>
                </a:solidFill>
              </a:rPr>
              <a:t>https://www.w3schools.com/</a:t>
            </a:r>
            <a:r>
              <a:rPr lang="en-US" altLang="zh-TW" dirty="0" err="1">
                <a:solidFill>
                  <a:schemeClr val="tx2"/>
                </a:solidFill>
              </a:rPr>
              <a:t>js</a:t>
            </a:r>
            <a:r>
              <a:rPr lang="en-US" altLang="zh-TW" dirty="0">
                <a:solidFill>
                  <a:schemeClr val="tx2"/>
                </a:solidFill>
              </a:rPr>
              <a:t>/</a:t>
            </a:r>
            <a:r>
              <a:rPr lang="en-US" altLang="zh-TW" dirty="0" err="1">
                <a:solidFill>
                  <a:schemeClr val="tx2"/>
                </a:solidFill>
              </a:rPr>
              <a:t>js_popup.asp</a:t>
            </a:r>
            <a:endParaRPr lang="zh-TW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B1C44-EE6C-CE43-85ED-0BBF17A2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變數型態自動轉換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61381-5EFE-3C4E-B3CA-8B266AC7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885285"/>
            <a:ext cx="7796540" cy="39978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&lt;script&gt;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1;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var</a:t>
            </a:r>
            <a:r>
              <a:rPr lang="en-US" altLang="zh-TW" sz="2400" dirty="0"/>
              <a:t> k;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    k = 1.234;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+ k; //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+ float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    alert(</a:t>
            </a:r>
            <a:r>
              <a:rPr lang="en-US" altLang="zh-TW" sz="2400" dirty="0" err="1"/>
              <a:t>i.toString</a:t>
            </a:r>
            <a:r>
              <a:rPr lang="en-US" altLang="zh-TW" sz="2400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Font typeface="Arial" charset="0"/>
              <a:buNone/>
            </a:pPr>
            <a:r>
              <a:rPr lang="en-US" altLang="zh-TW" sz="2400" dirty="0"/>
              <a:t>    &lt;/script&gt;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724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B984E-7085-324A-AC8C-0BD0E413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變數也可當作物件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DDFC4-7366-884D-9101-74EA406E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412338"/>
            <a:ext cx="7796540" cy="3997828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zh-TW" altLang="en-US" sz="8000" dirty="0"/>
              <a:t>物件有許多方法與屬性</a:t>
            </a:r>
            <a:endParaRPr lang="en-US" altLang="zh-TW" sz="8000" dirty="0"/>
          </a:p>
          <a:p>
            <a:pPr marL="857250" lvl="1" indent="-457200">
              <a:defRPr/>
            </a:pPr>
            <a:r>
              <a:rPr lang="en-US" altLang="zh-TW" sz="8000" dirty="0"/>
              <a:t>e.g. JavaScript HTML document object:</a:t>
            </a:r>
          </a:p>
          <a:p>
            <a:pPr marL="1085850" lvl="2" indent="-285750">
              <a:defRPr/>
            </a:pPr>
            <a:r>
              <a:rPr lang="en-US" altLang="zh-TW" sz="8000" dirty="0">
                <a:hlinkClick r:id="rId3"/>
              </a:rPr>
              <a:t>https://www.w3schools.com/jsref/dom_obj_document.asp</a:t>
            </a:r>
            <a:endParaRPr lang="en-US" altLang="zh-TW" sz="8000" dirty="0"/>
          </a:p>
          <a:p>
            <a:pPr marL="0" indent="0">
              <a:buFont typeface="Arial" charset="0"/>
              <a:buNone/>
              <a:defRPr/>
            </a:pPr>
            <a:r>
              <a:rPr lang="en-US" altLang="zh-TW" sz="8000" dirty="0"/>
              <a:t>&lt;script&gt;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8000" dirty="0"/>
              <a:t>        </a:t>
            </a:r>
            <a:r>
              <a:rPr lang="en-US" altLang="zh-TW" sz="8000" dirty="0" err="1"/>
              <a:t>var</a:t>
            </a:r>
            <a:r>
              <a:rPr lang="en-US" altLang="zh-TW" sz="8000" dirty="0"/>
              <a:t> </a:t>
            </a:r>
            <a:r>
              <a:rPr lang="en-US" altLang="zh-TW" sz="8000" dirty="0" err="1"/>
              <a:t>i</a:t>
            </a:r>
            <a:r>
              <a:rPr lang="en-US" altLang="zh-TW" sz="8000" dirty="0"/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8000" dirty="0"/>
              <a:t>        </a:t>
            </a:r>
            <a:r>
              <a:rPr lang="en-US" altLang="zh-TW" sz="8000" dirty="0" err="1"/>
              <a:t>i</a:t>
            </a:r>
            <a:r>
              <a:rPr lang="en-US" altLang="zh-TW" sz="8000" dirty="0"/>
              <a:t> = "Mary";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8000" dirty="0"/>
              <a:t>        </a:t>
            </a:r>
            <a:r>
              <a:rPr lang="en-US" altLang="zh-TW" sz="8000" dirty="0" err="1"/>
              <a:t>var</a:t>
            </a:r>
            <a:r>
              <a:rPr lang="en-US" altLang="zh-TW" sz="8000" dirty="0"/>
              <a:t> j;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8000" dirty="0"/>
              <a:t>        j = </a:t>
            </a:r>
            <a:r>
              <a:rPr lang="en-US" altLang="zh-TW" sz="8000" dirty="0" err="1"/>
              <a:t>i.length</a:t>
            </a:r>
            <a:r>
              <a:rPr lang="en-US" altLang="zh-TW" sz="8000" dirty="0"/>
              <a:t>;</a:t>
            </a:r>
            <a:r>
              <a:rPr lang="zh-TW" altLang="en-US" sz="8000" dirty="0"/>
              <a:t>  </a:t>
            </a:r>
            <a:r>
              <a:rPr lang="en-US" altLang="zh-TW" sz="8000" dirty="0"/>
              <a:t>// object I : property length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8000" dirty="0"/>
              <a:t>        alert(</a:t>
            </a:r>
            <a:r>
              <a:rPr lang="en-US" altLang="zh-TW" sz="8000" dirty="0" err="1"/>
              <a:t>j.toString</a:t>
            </a:r>
            <a:r>
              <a:rPr lang="en-US" altLang="zh-TW" sz="8000" dirty="0"/>
              <a:t>()); // object j : method </a:t>
            </a:r>
            <a:r>
              <a:rPr lang="en-US" altLang="zh-TW" sz="8000" dirty="0" err="1"/>
              <a:t>toString</a:t>
            </a:r>
            <a:r>
              <a:rPr lang="en-US" altLang="zh-TW" sz="8000" dirty="0"/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TW" sz="8000" dirty="0"/>
              <a:t>&lt;/script&gt;</a:t>
            </a:r>
            <a:endParaRPr lang="zh-TW" altLang="en-US" sz="8000" b="1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001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924CD-3D0F-284F-A5FC-6315F970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資料型態轉換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43A6E-F20B-6548-B88D-1AAF35DE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226910" cy="440410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TW" altLang="en-US" sz="2400" dirty="0"/>
              <a:t>字串轉整數 </a:t>
            </a:r>
            <a:r>
              <a:rPr lang="en-US" altLang="zh-TW" sz="2400" dirty="0"/>
              <a:t>JavaScript </a:t>
            </a:r>
            <a:r>
              <a:rPr lang="en-US" altLang="zh-TW" sz="2400" dirty="0" err="1"/>
              <a:t>parseInt</a:t>
            </a:r>
            <a:r>
              <a:rPr lang="en-US" altLang="zh-TW" sz="2400" dirty="0"/>
              <a:t>()  Function</a:t>
            </a:r>
          </a:p>
          <a:p>
            <a:pPr lvl="1">
              <a:defRPr/>
            </a:pPr>
            <a:r>
              <a:rPr lang="en-US" altLang="zh-TW" sz="2400" dirty="0">
                <a:hlinkClick r:id="rId3"/>
              </a:rPr>
              <a:t>https://www.w3schools.com/jsref/jsref_parseint.asp</a:t>
            </a:r>
            <a:endParaRPr lang="en-US" altLang="zh-TW" sz="2400" dirty="0"/>
          </a:p>
          <a:p>
            <a:pPr>
              <a:defRPr/>
            </a:pPr>
            <a:r>
              <a:rPr lang="zh-TW" altLang="en-US" sz="2400" dirty="0"/>
              <a:t>字串轉浮點數 </a:t>
            </a:r>
            <a:r>
              <a:rPr lang="en-US" altLang="zh-TW" sz="2400" dirty="0"/>
              <a:t>JavaScript </a:t>
            </a:r>
            <a:r>
              <a:rPr lang="en-US" altLang="zh-TW" sz="2400" dirty="0" err="1"/>
              <a:t>parseFloat</a:t>
            </a:r>
            <a:r>
              <a:rPr lang="en-US" altLang="zh-TW" sz="2400" dirty="0"/>
              <a:t>() Function</a:t>
            </a:r>
          </a:p>
          <a:p>
            <a:pPr lvl="1">
              <a:defRPr/>
            </a:pPr>
            <a:r>
              <a:rPr lang="en-US" altLang="zh-TW" sz="2400" dirty="0">
                <a:hlinkClick r:id="rId4"/>
              </a:rPr>
              <a:t>https://www.w3schools.com/jsref/jsref_parsefloat.asp</a:t>
            </a:r>
            <a:endParaRPr lang="en-US" altLang="zh-TW" sz="2400" dirty="0"/>
          </a:p>
          <a:p>
            <a:pPr>
              <a:defRPr/>
            </a:pPr>
            <a:r>
              <a:rPr lang="zh-TW" altLang="en-US" sz="2400" dirty="0"/>
              <a:t>判斷輸入字串是否為數值  </a:t>
            </a:r>
            <a:r>
              <a:rPr lang="en-US" altLang="zh-TW" sz="2400" dirty="0" err="1"/>
              <a:t>isNaN</a:t>
            </a:r>
            <a:endParaRPr lang="en-US" altLang="zh-TW" sz="2400" dirty="0"/>
          </a:p>
          <a:p>
            <a:pPr lvl="1">
              <a:defRPr/>
            </a:pPr>
            <a:r>
              <a:rPr lang="en-US" altLang="zh-TW" sz="2400" dirty="0">
                <a:hlinkClick r:id="rId5"/>
              </a:rPr>
              <a:t>http://www.w3school.com.cn/</a:t>
            </a:r>
            <a:r>
              <a:rPr lang="en-US" altLang="zh-TW" sz="2400" dirty="0" err="1">
                <a:hlinkClick r:id="rId5"/>
              </a:rPr>
              <a:t>jsref</a:t>
            </a:r>
            <a:r>
              <a:rPr lang="en-US" altLang="zh-TW" sz="2400" dirty="0">
                <a:hlinkClick r:id="rId5"/>
              </a:rPr>
              <a:t>/</a:t>
            </a:r>
            <a:r>
              <a:rPr lang="en-US" altLang="zh-TW" sz="2400" dirty="0" err="1">
                <a:hlinkClick r:id="rId5"/>
              </a:rPr>
              <a:t>jsref_isNaN.asp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48208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F59AE-6ACD-4C41-AF59-7F10A303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JS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學習網站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91671F-6161-DC4E-9B38-948EBA77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867" y="1693333"/>
            <a:ext cx="8568266" cy="4758267"/>
          </a:xfrm>
        </p:spPr>
        <p:txBody>
          <a:bodyPr/>
          <a:lstStyle/>
          <a:p>
            <a:r>
              <a:rPr kumimoji="1" lang="en" altLang="zh-TW" sz="2400" dirty="0">
                <a:hlinkClick r:id="rId2"/>
              </a:rPr>
              <a:t>https://www.w3schools.com/js/js_intro.asp</a:t>
            </a:r>
          </a:p>
          <a:p>
            <a:r>
              <a:rPr kumimoji="1" lang="en" altLang="zh-TW" sz="2400" dirty="0">
                <a:hlinkClick r:id="rId2"/>
              </a:rPr>
              <a:t>https://developer.mozilla.org/zh-TW/docs/Learn/JavaScript/First_steps/What_is_JavaScript</a:t>
            </a:r>
            <a:endParaRPr kumimoji="1" lang="en" altLang="zh-TW" sz="2400" dirty="0">
              <a:hlinkClick r:id="rId3"/>
            </a:endParaRPr>
          </a:p>
          <a:p>
            <a:r>
              <a:rPr kumimoji="1" lang="en" altLang="zh-TW" sz="2400" dirty="0">
                <a:hlinkClick r:id="rId3"/>
              </a:rPr>
              <a:t>https://www.guru99.com/introduction-to-javascript.html</a:t>
            </a:r>
            <a:endParaRPr kumimoji="1" lang="en" altLang="zh-TW" sz="2400" dirty="0"/>
          </a:p>
          <a:p>
            <a:r>
              <a:rPr kumimoji="1" lang="en" altLang="zh-TW" sz="2400" dirty="0">
                <a:hlinkClick r:id="rId4"/>
              </a:rPr>
              <a:t>https://www.runoob.com/js/js-howto.html</a:t>
            </a:r>
            <a:endParaRPr kumimoji="1" lang="en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84238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5BAE9-2B29-A041-87EC-08A4482D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What’s JavaScript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6C7E4-3DAC-6B46-BE7C-E20B086D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Netscape 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工程師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Brendan </a:t>
            </a:r>
            <a:r>
              <a:rPr kumimoji="1"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Eich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,1995</a:t>
            </a:r>
          </a:p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 </a:t>
            </a:r>
            <a:r>
              <a:rPr kumimoji="1"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v.s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JavaScript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無任何關係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直譯式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物件導向程式語言  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函數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式程式設計 </a:t>
            </a:r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 Program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36659" y="57885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 Brief History of JavaScript</a:t>
            </a:r>
          </a:p>
          <a:p>
            <a:r>
              <a:rPr lang="en-US" altLang="zh-TW" dirty="0">
                <a:solidFill>
                  <a:schemeClr val="tx2"/>
                </a:solidFill>
              </a:rPr>
              <a:t>https://www.youtube.com/watch?time_continue=3&amp;v=GxouWy-ZE80&amp;feature=emb_logo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5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5BAE9-2B29-A041-87EC-08A4482D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What’s JavaScript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6C7E4-3DAC-6B46-BE7C-E20B086DC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22783"/>
            <a:ext cx="7796540" cy="4611755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可以被嵌入 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的文件之中</a:t>
            </a:r>
            <a:endParaRPr kumimoji="1"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在瀏覽器中執行</a:t>
            </a:r>
            <a:endParaRPr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Internet Explorer, Google </a:t>
            </a:r>
            <a:r>
              <a:rPr kumimoji="1" lang="en-US" altLang="zh-TW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Chrome,Firefox</a:t>
            </a:r>
            <a:r>
              <a:rPr kumimoji="1"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kumimoji="1" lang="en-US" altLang="zh-TW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Sarfari</a:t>
            </a:r>
            <a:endParaRPr kumimoji="1"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在不同</a:t>
            </a:r>
            <a:r>
              <a:rPr kumimoji="1" lang="en-US" altLang="zh-CN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kumimoji="1" lang="zh-CN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執行</a:t>
            </a:r>
            <a:endParaRPr kumimoji="1" lang="en-US" altLang="zh-CN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Ｗ</a:t>
            </a:r>
            <a:r>
              <a:rPr kumimoji="1" lang="en-US" altLang="zh-CN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indows</a:t>
            </a:r>
            <a:r>
              <a:rPr kumimoji="1" lang="en-US" altLang="zh-CN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, Linux, Mac</a:t>
            </a:r>
          </a:p>
          <a:p>
            <a:r>
              <a:rPr kumimoji="1"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使用一般的文字編輯器撰寫</a:t>
            </a:r>
            <a:endParaRPr kumimoji="1"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Notepad++</a:t>
            </a:r>
            <a:r>
              <a:rPr kumimoji="1"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Sublime Text…</a:t>
            </a:r>
            <a:endParaRPr kumimoji="1" lang="en-US" altLang="zh-CN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檔名：</a:t>
            </a:r>
            <a:r>
              <a:rPr kumimoji="1" lang="en-US" altLang="zh-CN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xxxx.js</a:t>
            </a:r>
            <a:endParaRPr kumimoji="1" lang="en-US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0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808" y="524275"/>
            <a:ext cx="7958331" cy="1077229"/>
          </a:xfrm>
        </p:spPr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如何運作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68" y="3167062"/>
            <a:ext cx="1905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4"/>
          <p:cNvSpPr>
            <a:spLocks noGrp="1"/>
          </p:cNvSpPr>
          <p:nvPr/>
        </p:nvSpPr>
        <p:spPr bwMode="auto">
          <a:xfrm>
            <a:off x="2555643" y="159067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Font typeface="Arial" charset="0"/>
              <a:buNone/>
            </a:pPr>
            <a:r>
              <a:rPr lang="en-US" altLang="zh-TW" b="1" dirty="0"/>
              <a:t>	</a:t>
            </a:r>
            <a:endParaRPr lang="zh-TW" altLang="en-US" b="1" dirty="0"/>
          </a:p>
        </p:txBody>
      </p:sp>
      <p:pic>
        <p:nvPicPr>
          <p:cNvPr id="6" name="Picture 3" descr="Comp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856" y="1684337"/>
            <a:ext cx="87153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4383458" y="2922147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60668" y="2278062"/>
            <a:ext cx="27432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HTTP request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(http://website/Exp0.htm)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7260993" y="3690937"/>
            <a:ext cx="447675" cy="323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 flipV="1">
            <a:off x="4308243" y="4087812"/>
            <a:ext cx="1008063" cy="5032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821131" y="3656012"/>
            <a:ext cx="1490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 response</a:t>
            </a:r>
            <a:endParaRPr lang="en-US" altLang="zh-TW" sz="1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577610" y="3911599"/>
            <a:ext cx="642937" cy="21082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898285" y="5749924"/>
            <a:ext cx="1752600" cy="923330"/>
          </a:xfrm>
          <a:prstGeom prst="rect">
            <a:avLst/>
          </a:prstGeom>
          <a:solidFill>
            <a:srgbClr val="00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1800" dirty="0">
                <a:solidFill>
                  <a:schemeClr val="bg1"/>
                </a:solidFill>
                <a:latin typeface="Tahoma" pitchFamily="34" charset="0"/>
              </a:rPr>
              <a:t>數字</a:t>
            </a:r>
            <a:r>
              <a:rPr lang="en-US" altLang="zh-TW" sz="1800" dirty="0">
                <a:solidFill>
                  <a:schemeClr val="bg1"/>
                </a:solidFill>
                <a:latin typeface="Tahoma" pitchFamily="34" charset="0"/>
              </a:rPr>
              <a:t>: 1</a:t>
            </a:r>
            <a:br>
              <a:rPr lang="en-US" altLang="zh-TW" sz="1800" dirty="0">
                <a:solidFill>
                  <a:schemeClr val="bg1"/>
                </a:solidFill>
                <a:latin typeface="Tahoma" pitchFamily="34" charset="0"/>
              </a:rPr>
            </a:br>
            <a:r>
              <a:rPr lang="zh-TW" altLang="en-US" sz="1800" dirty="0">
                <a:solidFill>
                  <a:schemeClr val="bg1"/>
                </a:solidFill>
                <a:latin typeface="Tahoma" pitchFamily="34" charset="0"/>
              </a:rPr>
              <a:t>數字</a:t>
            </a:r>
            <a:r>
              <a:rPr lang="en-US" altLang="zh-TW" sz="1800" dirty="0">
                <a:solidFill>
                  <a:schemeClr val="bg1"/>
                </a:solidFill>
                <a:latin typeface="Tahoma" pitchFamily="34" charset="0"/>
              </a:rPr>
              <a:t>: 2</a:t>
            </a:r>
            <a:br>
              <a:rPr lang="en-US" altLang="zh-TW" sz="1800" dirty="0">
                <a:solidFill>
                  <a:schemeClr val="bg1"/>
                </a:solidFill>
                <a:latin typeface="Tahoma" pitchFamily="34" charset="0"/>
              </a:rPr>
            </a:br>
            <a:r>
              <a:rPr lang="zh-TW" altLang="en-US" sz="1800" dirty="0">
                <a:solidFill>
                  <a:schemeClr val="bg1"/>
                </a:solidFill>
                <a:latin typeface="Tahoma" pitchFamily="34" charset="0"/>
              </a:rPr>
              <a:t>數字</a:t>
            </a:r>
            <a:r>
              <a:rPr lang="en-US" altLang="zh-TW" sz="1800" dirty="0">
                <a:solidFill>
                  <a:schemeClr val="bg1"/>
                </a:solidFill>
                <a:latin typeface="Tahoma" pitchFamily="34" charset="0"/>
              </a:rPr>
              <a:t>: 3 </a:t>
            </a:r>
            <a:endParaRPr lang="en-US" altLang="zh-TW" sz="28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6795419" y="1892299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394092" y="4117974"/>
            <a:ext cx="3508169" cy="147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latin typeface="Tahoma" pitchFamily="34" charset="0"/>
              </a:rPr>
              <a:t>&lt;html&gt; &lt;head&gt;&lt;/head&gt;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latin typeface="Tahoma" pitchFamily="34" charset="0"/>
              </a:rPr>
              <a:t>&lt;body&gt;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latin typeface="Tahoma" pitchFamily="34" charset="0"/>
              </a:rPr>
              <a:t>&lt;script language="JavaScript"&gt;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latin typeface="Tahoma" pitchFamily="34" charset="0"/>
              </a:rPr>
              <a:t>for (</a:t>
            </a:r>
            <a:r>
              <a:rPr lang="en-US" altLang="zh-TW" sz="1200" dirty="0" err="1">
                <a:latin typeface="Tahoma" pitchFamily="34" charset="0"/>
              </a:rPr>
              <a:t>i</a:t>
            </a:r>
            <a:r>
              <a:rPr lang="en-US" altLang="zh-TW" sz="1200" dirty="0">
                <a:latin typeface="Tahoma" pitchFamily="34" charset="0"/>
              </a:rPr>
              <a:t> = 1; </a:t>
            </a:r>
            <a:r>
              <a:rPr lang="en-US" altLang="zh-TW" sz="1200" dirty="0" err="1">
                <a:latin typeface="Tahoma" pitchFamily="34" charset="0"/>
              </a:rPr>
              <a:t>i</a:t>
            </a:r>
            <a:r>
              <a:rPr lang="en-US" altLang="zh-TW" sz="1200" dirty="0">
                <a:latin typeface="Tahoma" pitchFamily="34" charset="0"/>
              </a:rPr>
              <a:t> &lt;= 3; </a:t>
            </a:r>
            <a:r>
              <a:rPr lang="en-US" altLang="zh-TW" sz="1200" dirty="0" err="1">
                <a:latin typeface="Tahoma" pitchFamily="34" charset="0"/>
              </a:rPr>
              <a:t>i</a:t>
            </a:r>
            <a:r>
              <a:rPr lang="en-US" altLang="zh-TW" sz="1200" dirty="0">
                <a:latin typeface="Tahoma" pitchFamily="34" charset="0"/>
              </a:rPr>
              <a:t>++)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latin typeface="Tahoma" pitchFamily="34" charset="0"/>
              </a:rPr>
              <a:t>    </a:t>
            </a:r>
            <a:r>
              <a:rPr lang="en-US" altLang="zh-TW" sz="1200" dirty="0" err="1">
                <a:latin typeface="Tahoma" pitchFamily="34" charset="0"/>
              </a:rPr>
              <a:t>document.write</a:t>
            </a:r>
            <a:r>
              <a:rPr lang="en-US" altLang="zh-TW" sz="1200" dirty="0">
                <a:latin typeface="Tahoma" pitchFamily="34" charset="0"/>
              </a:rPr>
              <a:t>("</a:t>
            </a:r>
            <a:r>
              <a:rPr lang="zh-TW" altLang="en-US" sz="1200" dirty="0">
                <a:latin typeface="Tahoma" pitchFamily="34" charset="0"/>
              </a:rPr>
              <a:t>數字</a:t>
            </a:r>
            <a:r>
              <a:rPr lang="en-US" altLang="zh-TW" sz="1200" dirty="0">
                <a:latin typeface="Tahoma" pitchFamily="34" charset="0"/>
              </a:rPr>
              <a:t>: " + </a:t>
            </a:r>
            <a:r>
              <a:rPr lang="en-US" altLang="zh-TW" sz="1200" dirty="0" err="1">
                <a:latin typeface="Tahoma" pitchFamily="34" charset="0"/>
              </a:rPr>
              <a:t>i</a:t>
            </a:r>
            <a:r>
              <a:rPr lang="en-US" altLang="zh-TW" sz="1200" dirty="0">
                <a:latin typeface="Tahoma" pitchFamily="34" charset="0"/>
              </a:rPr>
              <a:t> + "&lt;</a:t>
            </a:r>
            <a:r>
              <a:rPr lang="en-US" altLang="zh-TW" sz="1200" dirty="0" err="1">
                <a:latin typeface="Tahoma" pitchFamily="34" charset="0"/>
              </a:rPr>
              <a:t>br</a:t>
            </a:r>
            <a:r>
              <a:rPr lang="en-US" altLang="zh-TW" sz="1200" dirty="0">
                <a:latin typeface="Tahoma" pitchFamily="34" charset="0"/>
              </a:rPr>
              <a:t>&gt;");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latin typeface="Tahoma" pitchFamily="34" charset="0"/>
              </a:rPr>
              <a:t>&lt;/script&gt;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latin typeface="Tahoma" pitchFamily="34" charset="0"/>
              </a:rPr>
              <a:t>&lt;/body&gt;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>
                <a:latin typeface="Tahoma" pitchFamily="34" charset="0"/>
              </a:rPr>
              <a:t>&lt;/html&gt;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642146" y="1684337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網站伺服器</a:t>
            </a:r>
          </a:p>
        </p:txBody>
      </p:sp>
    </p:spTree>
    <p:extLst>
      <p:ext uri="{BB962C8B-B14F-4D97-AF65-F5344CB8AC3E}">
        <p14:creationId xmlns:p14="http://schemas.microsoft.com/office/powerpoint/2010/main" val="254188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2BE7A-82A5-B047-B13C-C231B1E1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JavaScript </a:t>
            </a:r>
            <a:r>
              <a:rPr kumimoji="1" lang="zh-CN" altLang="en-US" dirty="0"/>
              <a:t>標籤寫法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176C1-2A71-0745-AEA8-49CB1A20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56522"/>
            <a:ext cx="7796540" cy="439342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dirty="0">
                <a:solidFill>
                  <a:schemeClr val="tx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&lt;script&gt;</a:t>
            </a:r>
            <a:r>
              <a:rPr lang="zh-CN" altLang="en-US" sz="2800" dirty="0">
                <a:solidFill>
                  <a:schemeClr val="tx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要執行的程式</a:t>
            </a:r>
            <a:r>
              <a:rPr lang="en-US" altLang="zh-TW" sz="2800" dirty="0">
                <a:solidFill>
                  <a:schemeClr val="tx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&lt;/script&gt;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kumimoji="1" lang="en" altLang="zh-TW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&lt;title&gt;My First JavaScript code!!!&lt;/title&gt;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&lt;script </a:t>
            </a:r>
            <a:r>
              <a:rPr kumimoji="1" lang="en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type="text/</a:t>
            </a:r>
            <a:r>
              <a:rPr kumimoji="1" lang="en" altLang="zh-TW" dirty="0" err="1">
                <a:solidFill>
                  <a:srgbClr val="FF0000"/>
                </a:solidFill>
                <a:highlight>
                  <a:srgbClr val="FFFF00"/>
                </a:highlight>
              </a:rPr>
              <a:t>javascript</a:t>
            </a:r>
            <a:r>
              <a:rPr kumimoji="1" lang="en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"</a:t>
            </a:r>
            <a:r>
              <a:rPr kumimoji="1" lang="en" altLang="zh-TW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	alert("Hello World!");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&lt;/script&gt;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kumimoji="1" lang="zh-TW" altLang="en-US" dirty="0"/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5870CC73-7938-6649-94A0-148428D4B5C4}"/>
              </a:ext>
            </a:extLst>
          </p:cNvPr>
          <p:cNvSpPr/>
          <p:nvPr/>
        </p:nvSpPr>
        <p:spPr>
          <a:xfrm>
            <a:off x="7235688" y="3338065"/>
            <a:ext cx="1020418" cy="461665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102CC5-B9BB-DE41-AB81-2EE5482B97B5}"/>
              </a:ext>
            </a:extLst>
          </p:cNvPr>
          <p:cNvSpPr txBox="1"/>
          <p:nvPr/>
        </p:nvSpPr>
        <p:spPr>
          <a:xfrm>
            <a:off x="8335621" y="3332131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Html5 </a:t>
            </a:r>
            <a:r>
              <a:rPr kumimoji="1" lang="zh-CN" altLang="en-US" sz="2400" dirty="0"/>
              <a:t>可不需寫這段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460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4DFD3-3B22-414C-8B01-D3735881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JavaScript </a:t>
            </a:r>
            <a:r>
              <a:rPr kumimoji="1" lang="zh-CN" altLang="en-US" dirty="0"/>
              <a:t>使用方式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CE282-6D03-C640-9148-8089B021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1749287"/>
            <a:ext cx="8437741" cy="43006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TW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放在</a:t>
            </a: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&lt;head&gt;&lt;/head&gt;</a:t>
            </a:r>
            <a:r>
              <a:rPr lang="zh-CN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之中</a:t>
            </a:r>
            <a:endParaRPr lang="en-US" altLang="zh-CN" sz="9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放在</a:t>
            </a: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&lt;body&gt;&lt;/body&gt;</a:t>
            </a:r>
            <a:r>
              <a:rPr lang="zh-CN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之中</a:t>
            </a:r>
            <a:endParaRPr lang="en-US" altLang="zh-CN" sz="9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CN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CN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外部引入</a:t>
            </a:r>
            <a:r>
              <a:rPr kumimoji="1" lang="zh-TW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放在</a:t>
            </a: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&lt;head&gt;</a:t>
            </a:r>
            <a:r>
              <a:rPr lang="zh-TW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或 </a:t>
            </a: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&lt;body&gt;</a:t>
            </a:r>
            <a:r>
              <a:rPr lang="zh-CN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</a:t>
            </a:r>
            <a:r>
              <a:rPr lang="en-US" altLang="zh-CN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建議使用</a:t>
            </a:r>
            <a:r>
              <a:rPr lang="en-US" altLang="zh-CN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/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&lt;script </a:t>
            </a:r>
            <a:r>
              <a:rPr lang="en-US" altLang="zh-TW" sz="9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src</a:t>
            </a: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=“</a:t>
            </a:r>
            <a:r>
              <a:rPr lang="en-US" altLang="zh-TW" sz="9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</a:t>
            </a: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en-US" altLang="zh-TW" sz="9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main.js</a:t>
            </a: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”&gt;&lt;/script&gt;</a:t>
            </a:r>
          </a:p>
          <a:p>
            <a:pPr lvl="1"/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&lt;script</a:t>
            </a:r>
            <a:r>
              <a:rPr lang="zh-TW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9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src</a:t>
            </a: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"http://</a:t>
            </a:r>
            <a:r>
              <a:rPr lang="en-US" altLang="zh-TW" sz="9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www.somehost.com</a:t>
            </a: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/directory/</a:t>
            </a:r>
            <a:r>
              <a:rPr lang="en-US" altLang="zh-TW" sz="9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library.js</a:t>
            </a: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"&gt;</a:t>
            </a:r>
            <a:b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&lt;/script&gt;</a:t>
            </a:r>
          </a:p>
          <a:p>
            <a:pPr marL="0" indent="0">
              <a:buNone/>
            </a:pPr>
            <a:r>
              <a:rPr lang="en-US" altLang="zh-CN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lang="zh-CN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放在</a:t>
            </a:r>
            <a:r>
              <a:rPr lang="en-US" altLang="zh-CN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&lt;/html&gt; </a:t>
            </a:r>
            <a:r>
              <a:rPr lang="zh-CN" altLang="en-US" sz="9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之後</a:t>
            </a:r>
            <a:endParaRPr lang="en-US" altLang="zh-TW" sz="9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lang="en-US" altLang="zh-CN" sz="3300" dirty="0"/>
          </a:p>
          <a:p>
            <a:pPr marL="0" indent="0">
              <a:buNone/>
            </a:pPr>
            <a:br>
              <a:rPr lang="en-US" altLang="zh-TW" dirty="0"/>
            </a:br>
            <a:br>
              <a:rPr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29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40C6F-0E37-2A46-80DB-FA27E9F3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9D070-1EFB-8A4D-83C6-F4D6A808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50505"/>
            <a:ext cx="7796540" cy="4890052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放在</a:t>
            </a:r>
            <a:r>
              <a:rPr lang="en-US" altLang="zh-TW" sz="2800" dirty="0"/>
              <a:t>&lt;head&gt;&lt;/head&gt;</a:t>
            </a:r>
            <a:r>
              <a:rPr lang="zh-CN" altLang="en-US" sz="2800" dirty="0"/>
              <a:t>之中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&lt;title&gt;My First JavaScript code!!!&lt;/title&gt;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</a:t>
            </a:r>
            <a:r>
              <a:rPr kumimoji="1" lang="en" altLang="zh-TW" dirty="0">
                <a:solidFill>
                  <a:schemeClr val="tx2">
                    <a:lumMod val="90000"/>
                  </a:schemeClr>
                </a:solidFill>
              </a:rPr>
              <a:t>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>
                <a:solidFill>
                  <a:schemeClr val="tx2">
                    <a:lumMod val="90000"/>
                  </a:schemeClr>
                </a:solidFill>
              </a:rPr>
              <a:t>		</a:t>
            </a:r>
            <a:r>
              <a:rPr lang="en-US" altLang="zh-TW" dirty="0" err="1">
                <a:solidFill>
                  <a:schemeClr val="tx2">
                    <a:lumMod val="90000"/>
                  </a:schemeClr>
                </a:solidFill>
              </a:rPr>
              <a:t>document.write</a:t>
            </a:r>
            <a:r>
              <a:rPr lang="en-US" altLang="zh-TW" dirty="0">
                <a:solidFill>
                  <a:schemeClr val="tx2">
                    <a:lumMod val="90000"/>
                  </a:schemeClr>
                </a:solidFill>
              </a:rPr>
              <a:t>("Hello World!");</a:t>
            </a:r>
            <a:endParaRPr kumimoji="1" lang="en" altLang="zh-TW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>
                <a:solidFill>
                  <a:schemeClr val="tx2">
                    <a:lumMod val="90000"/>
                  </a:schemeClr>
                </a:solidFill>
              </a:rPr>
              <a:t>	&lt;/script&gt;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&lt;/html&gt;</a:t>
            </a:r>
            <a:endParaRPr kumimoji="1"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065986" y="59436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Document.write() </a:t>
            </a:r>
            <a:r>
              <a:rPr lang="zh-TW" altLang="en-US" dirty="0"/>
              <a:t>方法 </a:t>
            </a:r>
            <a:r>
              <a:rPr lang="en-US" altLang="zh-TW" dirty="0">
                <a:hlinkClick r:id="rId2"/>
              </a:rPr>
              <a:t>https://www.w3schools.com/jsref/met_doc_write.asp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050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40C6F-0E37-2A46-80DB-FA27E9F3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68953"/>
          </a:xfrm>
        </p:spPr>
        <p:txBody>
          <a:bodyPr/>
          <a:lstStyle/>
          <a:p>
            <a:r>
              <a:rPr kumimoji="1" lang="zh-TW" altLang="en-US" dirty="0"/>
              <a:t>範例二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9D070-1EFB-8A4D-83C6-F4D6A808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77009"/>
            <a:ext cx="7796540" cy="4823791"/>
          </a:xfrm>
        </p:spPr>
        <p:txBody>
          <a:bodyPr>
            <a:norm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放在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&lt;body&gt;&lt;/body&gt;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之中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&lt;title&gt;My First JavaScript code!!!&lt;/title&gt;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	</a:t>
            </a:r>
            <a:r>
              <a:rPr kumimoji="1" lang="en" altLang="zh-TW" dirty="0">
                <a:solidFill>
                  <a:schemeClr val="tx2">
                    <a:lumMod val="90000"/>
                  </a:schemeClr>
                </a:solidFill>
              </a:rPr>
              <a:t>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tx2">
                    <a:lumMod val="90000"/>
                  </a:schemeClr>
                </a:solidFill>
              </a:rPr>
              <a:t>document.write</a:t>
            </a:r>
            <a:r>
              <a:rPr lang="en-US" altLang="zh-TW" dirty="0">
                <a:solidFill>
                  <a:schemeClr val="tx2">
                    <a:lumMod val="90000"/>
                  </a:schemeClr>
                </a:solidFill>
              </a:rPr>
              <a:t>("Hello World!");</a:t>
            </a:r>
            <a:endParaRPr kumimoji="1" lang="en" altLang="zh-TW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>
                <a:solidFill>
                  <a:schemeClr val="tx2">
                    <a:lumMod val="90000"/>
                  </a:schemeClr>
                </a:solidFill>
              </a:rPr>
              <a:t>	&lt;/script&gt;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&lt;/html&gt;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5463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麥迪遜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麥迪遜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麥迪遜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{142016CD-3B70-0F45-AC33-7043A3F36280}tf16401378</Template>
  <TotalTime>725</TotalTime>
  <Words>1174</Words>
  <Application>Microsoft Macintosh PowerPoint</Application>
  <PresentationFormat>寬螢幕</PresentationFormat>
  <Paragraphs>235</Paragraphs>
  <Slides>24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Microsoft JhengHei</vt:lpstr>
      <vt:lpstr>Microsoft JhengHei</vt:lpstr>
      <vt:lpstr>標楷體</vt:lpstr>
      <vt:lpstr>MS Shell Dlg 2</vt:lpstr>
      <vt:lpstr>x-locale-heading-primary</vt:lpstr>
      <vt:lpstr>Arial</vt:lpstr>
      <vt:lpstr>Calibri</vt:lpstr>
      <vt:lpstr>Tahoma</vt:lpstr>
      <vt:lpstr>Wingdings</vt:lpstr>
      <vt:lpstr>Wingdings 3</vt:lpstr>
      <vt:lpstr>麥迪遜</vt:lpstr>
      <vt:lpstr>JavaScript Introduction</vt:lpstr>
      <vt:lpstr>Html/Css/JavaScript</vt:lpstr>
      <vt:lpstr>What’s JavaScript</vt:lpstr>
      <vt:lpstr>What’s JavaScript</vt:lpstr>
      <vt:lpstr>JavaScript 如何運作</vt:lpstr>
      <vt:lpstr>JavaScript 標籤寫法</vt:lpstr>
      <vt:lpstr>JavaScript 使用方式</vt:lpstr>
      <vt:lpstr>範例一</vt:lpstr>
      <vt:lpstr>範例二</vt:lpstr>
      <vt:lpstr>範例三</vt:lpstr>
      <vt:lpstr>範例四</vt:lpstr>
      <vt:lpstr>JavaScript 應用</vt:lpstr>
      <vt:lpstr>取得網頁標籤語法</vt:lpstr>
      <vt:lpstr>JavaScript範例練習</vt:lpstr>
      <vt:lpstr>JavaScript 變數</vt:lpstr>
      <vt:lpstr>Var 變數宣告</vt:lpstr>
      <vt:lpstr>如何宣告變數</vt:lpstr>
      <vt:lpstr>不同資料型態</vt:lpstr>
      <vt:lpstr>變數宣告規則</vt:lpstr>
      <vt:lpstr>變數型態自動轉換</vt:lpstr>
      <vt:lpstr>變數型態自動轉換</vt:lpstr>
      <vt:lpstr>變數也可當作物件</vt:lpstr>
      <vt:lpstr>資料型態轉換</vt:lpstr>
      <vt:lpstr>JS學習網站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</dc:title>
  <dc:creator>Microsoft Office User</dc:creator>
  <cp:lastModifiedBy>Microsoft Office User</cp:lastModifiedBy>
  <cp:revision>56</cp:revision>
  <dcterms:created xsi:type="dcterms:W3CDTF">2020-02-13T04:57:41Z</dcterms:created>
  <dcterms:modified xsi:type="dcterms:W3CDTF">2020-02-17T08:30:18Z</dcterms:modified>
</cp:coreProperties>
</file>