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6" r:id="rId4"/>
    <p:sldId id="259" r:id="rId5"/>
    <p:sldId id="261" r:id="rId6"/>
    <p:sldId id="260" r:id="rId7"/>
    <p:sldId id="274" r:id="rId8"/>
    <p:sldId id="268" r:id="rId9"/>
    <p:sldId id="270" r:id="rId10"/>
    <p:sldId id="262" r:id="rId11"/>
    <p:sldId id="289" r:id="rId12"/>
    <p:sldId id="263" r:id="rId13"/>
    <p:sldId id="264" r:id="rId14"/>
    <p:sldId id="272" r:id="rId15"/>
    <p:sldId id="285" r:id="rId16"/>
    <p:sldId id="284" r:id="rId17"/>
    <p:sldId id="275" r:id="rId18"/>
    <p:sldId id="286" r:id="rId19"/>
    <p:sldId id="287" r:id="rId20"/>
    <p:sldId id="288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89430" autoAdjust="0"/>
  </p:normalViewPr>
  <p:slideViewPr>
    <p:cSldViewPr snapToGrid="0" snapToObjects="1">
      <p:cViewPr varScale="1">
        <p:scale>
          <a:sx n="91" d="100"/>
          <a:sy n="91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29EEB-F5BA-8F4C-8072-A9BDA7CCB761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E115A-5F09-C246-8FEF-D55D5B22FF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4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en-US" altLang="zh-TW" baseline="0" dirty="0"/>
              <a:t> 99 </a:t>
            </a:r>
            <a:r>
              <a:rPr lang="zh-TW" altLang="en-US" baseline="0" dirty="0"/>
              <a:t>乘法表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654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新增輸入框  按鈕顯示結果 將</a:t>
            </a:r>
            <a:r>
              <a:rPr lang="en-US" altLang="zh-TW" dirty="0"/>
              <a:t>function</a:t>
            </a:r>
            <a:r>
              <a:rPr lang="zh-TW" altLang="en-US" dirty="0"/>
              <a:t> 獨立出來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372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326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6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32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6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2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0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0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0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8EBAD6C-3BDE-0C40-A204-1B866FB68EF4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190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tryit.asp?filename=tryjsref_oncha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tryit.asp?filename=tryjsref_onkeypress_addeventlisten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string_quotes_mixe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constructor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_argum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object_constructor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6647C-C06E-9645-9A0A-FDBB4976E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JavaScript</a:t>
            </a:r>
            <a:r>
              <a:rPr kumimoji="1" lang="en-US" altLang="zh-TW" dirty="0"/>
              <a:t> </a:t>
            </a:r>
            <a:br>
              <a:rPr kumimoji="1" lang="en-US" altLang="zh-TW" dirty="0"/>
            </a:br>
            <a:r>
              <a:rPr kumimoji="1" lang="zh-TW" altLang="en-US" sz="4000" dirty="0"/>
              <a:t>函式</a:t>
            </a:r>
            <a:r>
              <a:rPr kumimoji="1" lang="en-US" altLang="zh-TW" sz="4000" dirty="0"/>
              <a:t>&amp;</a:t>
            </a:r>
            <a:r>
              <a:rPr kumimoji="1" lang="zh-TW" altLang="en-US" sz="4000" dirty="0"/>
              <a:t>事件</a:t>
            </a:r>
            <a:r>
              <a:rPr kumimoji="1" lang="en-US" altLang="zh-TW" sz="4000" dirty="0"/>
              <a:t>&amp;Dialog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2D22EF-0984-F749-9A04-6FD3F3C13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By </a:t>
            </a:r>
            <a:r>
              <a:rPr kumimoji="1" lang="en-US" altLang="zh-TW" dirty="0" err="1"/>
              <a:t>Yuting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22709" y="64113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2020/2/21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65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 </a:t>
            </a:r>
            <a:r>
              <a:rPr lang="en-US" altLang="zh-TW" dirty="0"/>
              <a:t>Event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48628-6ADF-E247-A9BB-D698305A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00811"/>
            <a:ext cx="7796540" cy="4409987"/>
          </a:xfrm>
        </p:spPr>
        <p:txBody>
          <a:bodyPr/>
          <a:lstStyle/>
          <a:p>
            <a:r>
              <a:rPr kumimoji="1" lang="zh-CN" altLang="en-US" sz="2400" dirty="0"/>
              <a:t>可以用來監測使用者的</a:t>
            </a:r>
            <a:r>
              <a:rPr kumimoji="1" lang="en-US" altLang="zh-CN" sz="2400" dirty="0"/>
              <a:t>Events </a:t>
            </a:r>
            <a:r>
              <a:rPr kumimoji="1" lang="zh-CN" altLang="en-US" sz="2400" dirty="0"/>
              <a:t>行為</a:t>
            </a:r>
            <a:endParaRPr kumimoji="1" lang="en-US" altLang="zh-TW" sz="2400" dirty="0"/>
          </a:p>
          <a:p>
            <a:r>
              <a:rPr kumimoji="1" lang="zh-CN" altLang="en-US" sz="2400" dirty="0"/>
              <a:t>通常會搭配函式來使用</a:t>
            </a:r>
            <a:endParaRPr kumimoji="1" lang="en-US" altLang="zh-CN" sz="2400" dirty="0"/>
          </a:p>
          <a:p>
            <a:r>
              <a:rPr kumimoji="1" lang="zh-TW" altLang="en-US" sz="2400" dirty="0"/>
              <a:t>物件觸發事件</a:t>
            </a:r>
            <a:endParaRPr kumimoji="1" lang="en-US" altLang="zh-TW" sz="2400" dirty="0"/>
          </a:p>
          <a:p>
            <a:pPr lvl="1"/>
            <a:r>
              <a:rPr kumimoji="1" lang="zh-TW" altLang="en-US" dirty="0"/>
              <a:t>不同的物件有不同的事件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3BE804-B69D-468B-BAF2-47F3D229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13" y="4406346"/>
            <a:ext cx="2180429" cy="21804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231E10-9054-4F23-A680-11AF0B3E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78327" y="4406346"/>
            <a:ext cx="1746420" cy="174642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2E6EC7C-103C-48D9-AB95-C48BDD00AAA0}"/>
              </a:ext>
            </a:extLst>
          </p:cNvPr>
          <p:cNvSpPr/>
          <p:nvPr/>
        </p:nvSpPr>
        <p:spPr>
          <a:xfrm>
            <a:off x="4721087" y="5218043"/>
            <a:ext cx="725556" cy="49695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想法泡泡: 雲朵 10">
            <a:extLst>
              <a:ext uri="{FF2B5EF4-FFF2-40B4-BE49-F238E27FC236}">
                <a16:creationId xmlns:a16="http://schemas.microsoft.com/office/drawing/2014/main" id="{CFB9F121-8EEA-42A7-AC2C-545AFC4F32CE}"/>
              </a:ext>
            </a:extLst>
          </p:cNvPr>
          <p:cNvSpPr/>
          <p:nvPr/>
        </p:nvSpPr>
        <p:spPr>
          <a:xfrm>
            <a:off x="8574627" y="3041782"/>
            <a:ext cx="2484782" cy="1606336"/>
          </a:xfrm>
          <a:prstGeom prst="cloudCallout">
            <a:avLst>
              <a:gd name="adj1" fmla="val -60253"/>
              <a:gd name="adj2" fmla="val 88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觸發事件</a:t>
            </a:r>
          </a:p>
        </p:txBody>
      </p:sp>
    </p:spTree>
    <p:extLst>
      <p:ext uri="{BB962C8B-B14F-4D97-AF65-F5344CB8AC3E}">
        <p14:creationId xmlns:p14="http://schemas.microsoft.com/office/powerpoint/2010/main" val="250021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2C3E5-A1DB-FA4D-B09D-650D15FF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常見事件 </a:t>
            </a:r>
            <a:r>
              <a:rPr lang="en-US" altLang="zh-TW" dirty="0"/>
              <a:t>Event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89482-983B-BF44-A3CE-7E3C811C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3717"/>
            <a:ext cx="7796540" cy="4446227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F55610-B01F-445F-BA41-E09ABA2C8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9840"/>
              </p:ext>
            </p:extLst>
          </p:nvPr>
        </p:nvGraphicFramePr>
        <p:xfrm>
          <a:off x="2611808" y="1685458"/>
          <a:ext cx="8233339" cy="42827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1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269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7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onchange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7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7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6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97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97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onload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FC5E1F1-7B55-4481-B901-9D96C2F398DD}"/>
              </a:ext>
            </a:extLst>
          </p:cNvPr>
          <p:cNvSpPr/>
          <p:nvPr/>
        </p:nvSpPr>
        <p:spPr>
          <a:xfrm>
            <a:off x="2611808" y="6157716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https://www.w3schools.com/jsref/dom_obj_event.asp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56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en-US" altLang="zh-TW" dirty="0" err="1"/>
              <a:t>onchange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11808" y="1277492"/>
            <a:ext cx="7483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&lt;p&gt;Select a new car from the list.&lt;/p&gt;</a:t>
            </a:r>
          </a:p>
          <a:p>
            <a:r>
              <a:rPr lang="en-US" altLang="zh-TW" dirty="0"/>
              <a:t>&lt;select id="</a:t>
            </a:r>
            <a:r>
              <a:rPr lang="en-US" altLang="zh-TW" dirty="0" err="1"/>
              <a:t>mySelect</a:t>
            </a:r>
            <a:r>
              <a:rPr lang="en-US" altLang="zh-TW" dirty="0"/>
              <a:t>" </a:t>
            </a:r>
            <a:r>
              <a:rPr lang="en-US" altLang="zh-TW" dirty="0" err="1"/>
              <a:t>onchange</a:t>
            </a:r>
            <a:r>
              <a:rPr lang="en-US" altLang="zh-TW" dirty="0"/>
              <a:t>="</a:t>
            </a:r>
            <a:r>
              <a:rPr lang="en-US" altLang="zh-TW" dirty="0" err="1"/>
              <a:t>myFunction</a:t>
            </a:r>
            <a:r>
              <a:rPr lang="en-US" altLang="zh-TW" dirty="0"/>
              <a:t>()"&gt;</a:t>
            </a:r>
          </a:p>
          <a:p>
            <a:r>
              <a:rPr lang="en-US" altLang="zh-TW" dirty="0"/>
              <a:t>  &lt;option value="Audi"&gt;Audi&lt;/option&gt;</a:t>
            </a:r>
          </a:p>
          <a:p>
            <a:r>
              <a:rPr lang="en-US" altLang="zh-TW" dirty="0"/>
              <a:t>  &lt;option value="BMW"&gt;BMW&lt;/option&gt;</a:t>
            </a:r>
          </a:p>
          <a:p>
            <a:r>
              <a:rPr lang="en-US" altLang="zh-TW" dirty="0"/>
              <a:t>  &lt;option value="Mercedes"&gt;Mercedes&lt;/option&gt;</a:t>
            </a:r>
          </a:p>
          <a:p>
            <a:r>
              <a:rPr lang="en-US" altLang="zh-TW" dirty="0"/>
              <a:t>  &lt;option value="Volvo"&gt;Volvo&lt;/option&gt;</a:t>
            </a:r>
          </a:p>
          <a:p>
            <a:r>
              <a:rPr lang="en-US" altLang="zh-TW" dirty="0"/>
              <a:t>&lt;/select&gt;</a:t>
            </a:r>
          </a:p>
          <a:p>
            <a:endParaRPr lang="en-US" altLang="zh-TW" dirty="0"/>
          </a:p>
          <a:p>
            <a:r>
              <a:rPr lang="en-US" altLang="zh-TW" dirty="0"/>
              <a:t>&lt;p id="demo"&gt;&lt;/p&gt;</a:t>
            </a:r>
          </a:p>
          <a:p>
            <a:endParaRPr lang="en-US" altLang="zh-TW" dirty="0"/>
          </a:p>
          <a:p>
            <a:r>
              <a:rPr lang="en-US" altLang="zh-TW" dirty="0"/>
              <a:t>&lt;script&gt;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myFunction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var</a:t>
            </a:r>
            <a:r>
              <a:rPr lang="en-US" altLang="zh-TW" dirty="0"/>
              <a:t> x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mySelect</a:t>
            </a:r>
            <a:r>
              <a:rPr lang="en-US" altLang="zh-TW" dirty="0"/>
              <a:t>").value;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innerHTML</a:t>
            </a:r>
            <a:r>
              <a:rPr lang="en-US" altLang="zh-TW" dirty="0"/>
              <a:t> = "You selected: " + x;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&lt;/script&gt;</a:t>
            </a:r>
          </a:p>
          <a:p>
            <a:r>
              <a:rPr lang="en-US" altLang="zh-TW" dirty="0"/>
              <a:t>&lt;/body&gt;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72205" y="6263472"/>
            <a:ext cx="748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https://www.w3schools.com/jsref/tryit.asp?filename=tryjsref_onchange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72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en-US" altLang="zh-TW" dirty="0" err="1"/>
              <a:t>addEventListener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2531" y="1354626"/>
            <a:ext cx="83768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&lt;p&gt;Press a key inside the text field to set a red background color.&lt;/p&gt;</a:t>
            </a:r>
          </a:p>
          <a:p>
            <a:r>
              <a:rPr lang="en-US" altLang="zh-TW" dirty="0"/>
              <a:t>&lt;input type="text" id="demo"&gt;</a:t>
            </a:r>
          </a:p>
          <a:p>
            <a:r>
              <a:rPr lang="en-US" altLang="zh-TW" dirty="0"/>
              <a:t>&lt;script&gt;</a:t>
            </a:r>
          </a:p>
          <a:p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addEventListener</a:t>
            </a:r>
            <a:r>
              <a:rPr lang="en-US" altLang="zh-TW" dirty="0"/>
              <a:t>("keypress", </a:t>
            </a:r>
            <a:r>
              <a:rPr lang="en-US" altLang="zh-TW" dirty="0" err="1"/>
              <a:t>myFunction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addEventListener</a:t>
            </a:r>
            <a:r>
              <a:rPr lang="en-US" altLang="zh-TW" dirty="0"/>
              <a:t>("</a:t>
            </a:r>
            <a:r>
              <a:rPr lang="en-US" altLang="zh-TW" dirty="0" err="1"/>
              <a:t>keyup</a:t>
            </a:r>
            <a:r>
              <a:rPr lang="en-US" altLang="zh-TW" dirty="0"/>
              <a:t>", myFunction2);</a:t>
            </a:r>
          </a:p>
          <a:p>
            <a:endParaRPr lang="en-US" altLang="zh-TW" dirty="0"/>
          </a:p>
          <a:p>
            <a:r>
              <a:rPr lang="en-US" altLang="zh-TW" dirty="0"/>
              <a:t>function </a:t>
            </a:r>
            <a:r>
              <a:rPr lang="en-US" altLang="zh-TW" dirty="0" err="1"/>
              <a:t>myFunction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style.backgroundColor</a:t>
            </a:r>
            <a:r>
              <a:rPr lang="en-US" altLang="zh-TW" dirty="0"/>
              <a:t> = "red";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function myFunction2()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style.backgroundColor</a:t>
            </a:r>
            <a:r>
              <a:rPr lang="en-US" altLang="zh-TW" dirty="0"/>
              <a:t> = "blue";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&lt;/script&gt;</a:t>
            </a:r>
          </a:p>
          <a:p>
            <a:r>
              <a:rPr lang="en-US" altLang="zh-TW" dirty="0"/>
              <a:t>&lt;/body&gt;</a:t>
            </a:r>
          </a:p>
        </p:txBody>
      </p:sp>
      <p:sp>
        <p:nvSpPr>
          <p:cNvPr id="5" name="矩形 4"/>
          <p:cNvSpPr/>
          <p:nvPr/>
        </p:nvSpPr>
        <p:spPr>
          <a:xfrm>
            <a:off x="2402531" y="5953445"/>
            <a:ext cx="851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https://www.w3schools.com/jsref/tryit.asp?filename=tryjsref_onkeypress_addeventlistener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17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526702"/>
            <a:ext cx="7958331" cy="1077229"/>
          </a:xfrm>
        </p:spPr>
        <p:txBody>
          <a:bodyPr/>
          <a:lstStyle/>
          <a:p>
            <a:r>
              <a:rPr lang="en-US" altLang="zh-TW" dirty="0"/>
              <a:t>Dialog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0042" y="1503474"/>
            <a:ext cx="7796540" cy="3997828"/>
          </a:xfrm>
        </p:spPr>
        <p:txBody>
          <a:bodyPr/>
          <a:lstStyle/>
          <a:p>
            <a:r>
              <a:rPr lang="en-US" altLang="zh-TW" sz="2400" dirty="0"/>
              <a:t>Alert:</a:t>
            </a:r>
            <a:r>
              <a:rPr lang="zh-CN" altLang="en-US" sz="2400" dirty="0"/>
              <a:t>彈出提示窗</a:t>
            </a:r>
            <a:endParaRPr lang="en-US" altLang="zh-TW" sz="2200" dirty="0"/>
          </a:p>
          <a:p>
            <a:r>
              <a:rPr lang="en-US" altLang="zh-TW" sz="2400" dirty="0"/>
              <a:t>Prompt</a:t>
            </a:r>
            <a:r>
              <a:rPr lang="zh-TW" altLang="en-US" sz="2400" dirty="0"/>
              <a:t>：彈出輸入框</a:t>
            </a:r>
            <a:endParaRPr lang="en-US" altLang="zh-TW" sz="2400" dirty="0"/>
          </a:p>
          <a:p>
            <a:pPr marL="450850" lvl="1" indent="0">
              <a:buNone/>
            </a:pPr>
            <a:r>
              <a:rPr lang="en" altLang="zh-TW" dirty="0" err="1"/>
              <a:t>var</a:t>
            </a:r>
            <a:r>
              <a:rPr lang="en" altLang="zh-TW" dirty="0"/>
              <a:t> nickname = prompt("</a:t>
            </a:r>
            <a:r>
              <a:rPr lang="zh-TW" altLang="en-US" dirty="0"/>
              <a:t>請輸入暱稱</a:t>
            </a:r>
            <a:r>
              <a:rPr lang="en-US" altLang="zh-TW" dirty="0"/>
              <a:t>", "</a:t>
            </a:r>
            <a:r>
              <a:rPr lang="zh-TW" altLang="en-US" dirty="0"/>
              <a:t>王小明</a:t>
            </a:r>
            <a:r>
              <a:rPr lang="en-US" altLang="zh-TW" dirty="0"/>
              <a:t>"); </a:t>
            </a:r>
          </a:p>
          <a:p>
            <a:pPr marL="450850" lvl="1" indent="0">
              <a:buNone/>
            </a:pPr>
            <a:r>
              <a:rPr lang="en" altLang="zh-TW" dirty="0"/>
              <a:t>alert("</a:t>
            </a:r>
            <a:r>
              <a:rPr lang="zh-TW" altLang="en-US" dirty="0"/>
              <a:t>你的暱稱是</a:t>
            </a:r>
            <a:r>
              <a:rPr lang="en-US" altLang="zh-TW" dirty="0"/>
              <a:t>"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" altLang="zh-TW" dirty="0"/>
              <a:t>nickname);</a:t>
            </a:r>
          </a:p>
          <a:p>
            <a:r>
              <a:rPr lang="en-US" altLang="zh-TW" sz="2400" dirty="0"/>
              <a:t>Confirm</a:t>
            </a:r>
            <a:r>
              <a:rPr lang="zh-TW" altLang="en-US" sz="2400" dirty="0"/>
              <a:t>：彈出確認框</a:t>
            </a:r>
            <a:r>
              <a:rPr lang="en-US" altLang="zh-TW" sz="2400" dirty="0"/>
              <a:t>(</a:t>
            </a:r>
            <a:r>
              <a:rPr lang="zh-TW" altLang="en-US" sz="2400" dirty="0"/>
              <a:t>確認</a:t>
            </a:r>
            <a:r>
              <a:rPr lang="en-US" altLang="zh-TW" sz="2400" dirty="0"/>
              <a:t>,</a:t>
            </a:r>
            <a:r>
              <a:rPr lang="zh-CN" altLang="en-US" sz="2400" dirty="0"/>
              <a:t>取消</a:t>
            </a:r>
            <a:r>
              <a:rPr lang="en-US" altLang="zh-CN" sz="2400" dirty="0"/>
              <a:t>)</a:t>
            </a:r>
            <a:endParaRPr lang="en-US" altLang="zh-TW" sz="2400" dirty="0"/>
          </a:p>
          <a:p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F3C22-28B8-8345-8B07-1120A6EB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976" y="4313597"/>
            <a:ext cx="6464300" cy="2578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399B3E-B554-9D4E-B278-1BC8DAE6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66" y="4324130"/>
            <a:ext cx="6464300" cy="26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DDCC3-F8C3-9348-BACF-7999DC05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Dialog-Confirm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2C383F-023E-7946-A090-F9CE7BCB05C8}"/>
              </a:ext>
            </a:extLst>
          </p:cNvPr>
          <p:cNvSpPr/>
          <p:nvPr/>
        </p:nvSpPr>
        <p:spPr>
          <a:xfrm>
            <a:off x="2344522" y="1464265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2200" dirty="0"/>
              <a:t>&lt;script&gt;</a:t>
            </a:r>
          </a:p>
          <a:p>
            <a:r>
              <a:rPr lang="en" altLang="zh-TW" sz="2200" dirty="0"/>
              <a:t>function del() </a:t>
            </a:r>
          </a:p>
          <a:p>
            <a:r>
              <a:rPr lang="en" altLang="zh-TW" sz="2200" dirty="0"/>
              <a:t>{ </a:t>
            </a:r>
          </a:p>
          <a:p>
            <a:r>
              <a:rPr lang="en" altLang="zh-TW" sz="2200" dirty="0" err="1"/>
              <a:t>var</a:t>
            </a:r>
            <a:r>
              <a:rPr lang="en" altLang="zh-TW" sz="2200" dirty="0"/>
              <a:t> </a:t>
            </a:r>
            <a:r>
              <a:rPr lang="en" altLang="zh-TW" sz="2200" dirty="0" err="1"/>
              <a:t>msg</a:t>
            </a:r>
            <a:r>
              <a:rPr lang="en" altLang="zh-TW" sz="2200" dirty="0"/>
              <a:t> = "</a:t>
            </a:r>
            <a:r>
              <a:rPr lang="zh-TW" altLang="en-US" sz="2200" dirty="0"/>
              <a:t>您真的確定要刪除嗎？</a:t>
            </a:r>
            <a:r>
              <a:rPr lang="en-US" altLang="zh-TW" sz="2200" dirty="0"/>
              <a:t>\</a:t>
            </a:r>
            <a:r>
              <a:rPr lang="en" altLang="zh-TW" sz="2200" dirty="0"/>
              <a:t>n\n</a:t>
            </a:r>
            <a:r>
              <a:rPr lang="zh-TW" altLang="en-US" sz="2200" dirty="0"/>
              <a:t>請確認！</a:t>
            </a:r>
            <a:r>
              <a:rPr lang="en-US" altLang="zh-TW" sz="2200" dirty="0"/>
              <a:t>"; </a:t>
            </a:r>
          </a:p>
          <a:p>
            <a:r>
              <a:rPr lang="en" altLang="zh-TW" sz="2200" dirty="0"/>
              <a:t>if (confirm(</a:t>
            </a:r>
            <a:r>
              <a:rPr lang="en" altLang="zh-TW" sz="2200" dirty="0" err="1"/>
              <a:t>msg</a:t>
            </a:r>
            <a:r>
              <a:rPr lang="en" altLang="zh-TW" sz="2200" dirty="0"/>
              <a:t>)==true)</a:t>
            </a:r>
          </a:p>
          <a:p>
            <a:r>
              <a:rPr lang="en" altLang="zh-TW" sz="2200" dirty="0"/>
              <a:t>{ </a:t>
            </a:r>
          </a:p>
          <a:p>
            <a:r>
              <a:rPr lang="en" altLang="zh-TW" dirty="0"/>
              <a:t>	</a:t>
            </a:r>
            <a:r>
              <a:rPr lang="en" altLang="zh-TW" sz="2200" dirty="0"/>
              <a:t>alert("</a:t>
            </a:r>
            <a:r>
              <a:rPr lang="zh-TW" altLang="en-US" sz="2200" dirty="0"/>
              <a:t>確定</a:t>
            </a:r>
            <a:r>
              <a:rPr lang="en-US" altLang="zh-TW" sz="2200" dirty="0"/>
              <a:t>");</a:t>
            </a:r>
            <a:endParaRPr lang="en" altLang="zh-TW" sz="2200" dirty="0"/>
          </a:p>
          <a:p>
            <a:r>
              <a:rPr lang="en" altLang="zh-TW" sz="2200" dirty="0"/>
              <a:t>	return true;</a:t>
            </a:r>
          </a:p>
          <a:p>
            <a:r>
              <a:rPr lang="en" altLang="zh-TW" sz="2200" dirty="0"/>
              <a:t> }</a:t>
            </a:r>
          </a:p>
          <a:p>
            <a:r>
              <a:rPr lang="en" altLang="zh-TW" sz="2200" dirty="0"/>
              <a:t>else</a:t>
            </a:r>
          </a:p>
          <a:p>
            <a:r>
              <a:rPr lang="en" altLang="zh-TW" sz="2200" dirty="0"/>
              <a:t>{ </a:t>
            </a:r>
          </a:p>
          <a:p>
            <a:pPr lvl="1"/>
            <a:r>
              <a:rPr lang="en" altLang="zh-TW" sz="2200" dirty="0"/>
              <a:t>alert(“</a:t>
            </a:r>
            <a:r>
              <a:rPr lang="zh-TW" altLang="en-US" sz="2200" dirty="0"/>
              <a:t>取消</a:t>
            </a:r>
            <a:r>
              <a:rPr lang="en-US" altLang="zh-TW" sz="2200" dirty="0"/>
              <a:t>");</a:t>
            </a:r>
            <a:endParaRPr lang="en" altLang="zh-TW" sz="2200" dirty="0"/>
          </a:p>
          <a:p>
            <a:r>
              <a:rPr lang="en" altLang="zh-TW" sz="2200" dirty="0"/>
              <a:t>	return false; </a:t>
            </a:r>
          </a:p>
          <a:p>
            <a:r>
              <a:rPr lang="en" altLang="zh-TW" sz="2200" dirty="0"/>
              <a:t>} </a:t>
            </a:r>
            <a:endParaRPr lang="en" altLang="zh-TW" sz="22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" altLang="zh-TW" sz="2200" dirty="0">
                <a:latin typeface="+mj-lt"/>
              </a:rPr>
              <a:t>&lt;/script&gt;</a:t>
            </a:r>
            <a:endParaRPr lang="zh-TW" altLang="en-US" sz="2200" dirty="0"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8B9C1C-86EF-5841-83F4-387D83C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39" y="4419600"/>
            <a:ext cx="628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5A7EB-F576-2F4D-8B23-D63E371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計算機</a:t>
            </a:r>
            <a:endParaRPr kumimoji="1"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4918B-6502-F84C-A6A0-036714F6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範例練習</a:t>
            </a:r>
          </a:p>
        </p:txBody>
      </p:sp>
    </p:spTree>
    <p:extLst>
      <p:ext uri="{BB962C8B-B14F-4D97-AF65-F5344CB8AC3E}">
        <p14:creationId xmlns:p14="http://schemas.microsoft.com/office/powerpoint/2010/main" val="300215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字串處理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88CA7F-B291-2E42-9BF8-8AD57E655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補充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996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FD48-F143-1C46-B55C-C5FBC146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B2472-F161-5642-8215-4D4AF45C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83531"/>
            <a:ext cx="7796540" cy="3997828"/>
          </a:xfrm>
        </p:spPr>
        <p:txBody>
          <a:bodyPr/>
          <a:lstStyle/>
          <a:p>
            <a:r>
              <a:rPr kumimoji="1" lang="en-US" altLang="zh-TW" dirty="0"/>
              <a:t>String </a:t>
            </a:r>
            <a:r>
              <a:rPr kumimoji="1" lang="zh-TW" altLang="en-US" dirty="0"/>
              <a:t>宣告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Var name=</a:t>
            </a:r>
            <a:r>
              <a:rPr lang="en" altLang="zh-TW" dirty="0"/>
              <a:t> "</a:t>
            </a:r>
            <a:r>
              <a:rPr lang="en-US" altLang="zh-TW" dirty="0" err="1"/>
              <a:t>mary</a:t>
            </a:r>
            <a:r>
              <a:rPr lang="en" altLang="zh-TW" dirty="0"/>
              <a:t> ";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Var name=new String(</a:t>
            </a:r>
            <a:r>
              <a:rPr lang="en" altLang="zh-TW" dirty="0"/>
              <a:t>"</a:t>
            </a:r>
            <a:r>
              <a:rPr lang="en-US" altLang="zh-TW" dirty="0" err="1"/>
              <a:t>mary</a:t>
            </a:r>
            <a:r>
              <a:rPr lang="en" altLang="zh-TW" dirty="0"/>
              <a:t> "</a:t>
            </a:r>
            <a:r>
              <a:rPr kumimoji="1" lang="en-US" altLang="zh-TW" dirty="0"/>
              <a:t>);</a:t>
            </a:r>
          </a:p>
          <a:p>
            <a:pPr marL="349250" indent="-342900"/>
            <a:r>
              <a:rPr kumimoji="1" lang="zh-TW" altLang="en-US" dirty="0"/>
              <a:t>特殊字元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'</a:t>
            </a:r>
            <a:r>
              <a:rPr kumimoji="1" lang="zh-TW" altLang="en-US" dirty="0"/>
              <a:t> </a:t>
            </a:r>
            <a:r>
              <a:rPr kumimoji="1" lang="en-US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"</a:t>
            </a:r>
          </a:p>
          <a:p>
            <a:pPr lvl="1"/>
            <a:r>
              <a:rPr kumimoji="1" lang="en-US" altLang="zh-TW" dirty="0"/>
              <a:t>var answer1 = "It's alright";</a:t>
            </a:r>
          </a:p>
          <a:p>
            <a:pPr lvl="1"/>
            <a:r>
              <a:rPr kumimoji="1" lang="en-US" altLang="zh-TW" dirty="0"/>
              <a:t>var answer2 = "He is called 'Johnny'";</a:t>
            </a:r>
          </a:p>
          <a:p>
            <a:pPr lvl="1"/>
            <a:r>
              <a:rPr kumimoji="1" lang="en-US" altLang="zh-TW" dirty="0"/>
              <a:t>var answer3 = 'He is called "Johnny"';</a:t>
            </a:r>
          </a:p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361366-FF50-49B9-A701-6B84D0D4054D}"/>
              </a:ext>
            </a:extLst>
          </p:cNvPr>
          <p:cNvSpPr/>
          <p:nvPr/>
        </p:nvSpPr>
        <p:spPr>
          <a:xfrm>
            <a:off x="2879034" y="5893609"/>
            <a:ext cx="8203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https://www.w3schools.com/js/tryit.asp?filename=tryjs_string_quotes_mixed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64BCDB-0A07-43CD-8A39-28593E2B8541}"/>
              </a:ext>
            </a:extLst>
          </p:cNvPr>
          <p:cNvSpPr/>
          <p:nvPr/>
        </p:nvSpPr>
        <p:spPr>
          <a:xfrm>
            <a:off x="7898296" y="3488249"/>
            <a:ext cx="33229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輸出結果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It's alright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He is called 'Johnny'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He is called "Johnny"</a:t>
            </a:r>
            <a:endParaRPr lang="zh-TW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336B-DFBF-C042-A379-BD8295C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311790"/>
            <a:ext cx="7958331" cy="1077229"/>
          </a:xfrm>
        </p:spPr>
        <p:txBody>
          <a:bodyPr/>
          <a:lstStyle/>
          <a:p>
            <a:r>
              <a:rPr kumimoji="1" lang="zh-TW" altLang="en-US" dirty="0"/>
              <a:t>跳脫字元</a:t>
            </a:r>
            <a:r>
              <a:rPr kumimoji="1" lang="en-US" altLang="zh-TW" dirty="0"/>
              <a:t>Escape Character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19E28-67BA-874B-9F6C-A7EE0E76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20686"/>
            <a:ext cx="7796540" cy="2657225"/>
          </a:xfrm>
        </p:spPr>
        <p:txBody>
          <a:bodyPr/>
          <a:lstStyle/>
          <a:p>
            <a:r>
              <a:rPr kumimoji="1" lang="en-US" altLang="zh-TW" dirty="0"/>
              <a:t>var x = 'It\'s alright.'</a:t>
            </a:r>
          </a:p>
          <a:p>
            <a:r>
              <a:rPr kumimoji="1" lang="en-US" altLang="zh-TW" dirty="0"/>
              <a:t>var x = "We are the so-called \"Vikings\" from the north.";</a:t>
            </a:r>
          </a:p>
          <a:p>
            <a:r>
              <a:rPr kumimoji="1" lang="en-US" altLang="zh-TW" dirty="0"/>
              <a:t>var x = "The character \\ is called backslash.“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250EC7-06FE-43E2-9554-3C21071B1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20211"/>
              </p:ext>
            </p:extLst>
          </p:nvPr>
        </p:nvGraphicFramePr>
        <p:xfrm>
          <a:off x="3235990" y="3429000"/>
          <a:ext cx="6444722" cy="25785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634">
                  <a:extLst>
                    <a:ext uri="{9D8B030D-6E8A-4147-A177-3AD203B41FA5}">
                      <a16:colId xmlns:a16="http://schemas.microsoft.com/office/drawing/2014/main" val="3300777179"/>
                    </a:ext>
                  </a:extLst>
                </a:gridCol>
              </a:tblGrid>
              <a:tr h="262354"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\'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>
                          <a:effectLst/>
                        </a:rPr>
                        <a:t>‘           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單引號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\"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>
                          <a:effectLst/>
                        </a:rPr>
                        <a:t>“</a:t>
                      </a:r>
                      <a:r>
                        <a:rPr lang="zh-TW" altLang="en-US" dirty="0">
                          <a:effectLst/>
                        </a:rPr>
                        <a:t>           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雙引號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\\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>
                          <a:effectLst/>
                        </a:rPr>
                        <a:t>\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反斜線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en-US" altLang="zh-TW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Line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換行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21518689"/>
                  </a:ext>
                </a:extLst>
              </a:tr>
              <a:tr h="4425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en-US" altLang="zh-TW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Tabulator</a:t>
                      </a:r>
                      <a:endParaRPr lang="en-US" altLang="zh-TW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移動一個</a:t>
                      </a:r>
                      <a:r>
                        <a:rPr lang="en-US" altLang="zh-TW" dirty="0">
                          <a:effectLst/>
                        </a:rPr>
                        <a:t>Tab</a:t>
                      </a:r>
                      <a:r>
                        <a:rPr lang="zh-TW" altLang="en-US" dirty="0">
                          <a:effectLst/>
                        </a:rPr>
                        <a:t>位置</a:t>
                      </a:r>
                      <a:r>
                        <a:rPr lang="en-US" altLang="zh-TW" dirty="0">
                          <a:effectLst/>
                        </a:rPr>
                        <a:t> 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8199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2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JavaScript</a:t>
            </a:r>
            <a:r>
              <a:rPr lang="zh-TW" altLang="en-US" dirty="0"/>
              <a:t>函式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681843"/>
            <a:ext cx="7796540" cy="4735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&lt;script&gt;</a:t>
            </a:r>
          </a:p>
          <a:p>
            <a:pPr marL="0" indent="0">
              <a:buNone/>
            </a:pPr>
            <a:r>
              <a:rPr lang="en-US" altLang="zh-TW" sz="2400" dirty="0"/>
              <a:t>function   </a:t>
            </a:r>
            <a:r>
              <a:rPr lang="zh-TW" altLang="en-US" sz="2400" dirty="0"/>
              <a:t>函式名稱 </a:t>
            </a:r>
            <a:r>
              <a:rPr lang="en-US" altLang="zh-TW" sz="2400" dirty="0"/>
              <a:t>(</a:t>
            </a:r>
            <a:r>
              <a:rPr lang="zh-TW" altLang="en-US" sz="2400" dirty="0"/>
              <a:t>參數</a:t>
            </a:r>
            <a:r>
              <a:rPr lang="en-US" altLang="zh-TW" sz="2400" dirty="0"/>
              <a:t>1,</a:t>
            </a:r>
            <a:r>
              <a:rPr lang="zh-TW" altLang="en-US" sz="2400" dirty="0"/>
              <a:t>參數</a:t>
            </a:r>
            <a:r>
              <a:rPr lang="en-US" altLang="zh-TW" sz="2400" dirty="0"/>
              <a:t>2,...)</a:t>
            </a:r>
          </a:p>
          <a:p>
            <a:pPr marL="0" indent="0">
              <a:buNone/>
            </a:pPr>
            <a:r>
              <a:rPr lang="en-US" altLang="zh-TW" sz="2400" dirty="0"/>
              <a:t>{</a:t>
            </a:r>
          </a:p>
          <a:p>
            <a:pPr marL="0" indent="0">
              <a:buNone/>
            </a:pPr>
            <a:r>
              <a:rPr lang="zh-TW" altLang="en-US" sz="2400" dirty="0"/>
              <a:t>要執行的程式碼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/>
              <a:t>&lt;/script&gt;</a:t>
            </a:r>
          </a:p>
          <a:p>
            <a:r>
              <a:rPr lang="zh-TW" altLang="en-US" sz="2400" b="1" dirty="0">
                <a:solidFill>
                  <a:schemeClr val="accent6"/>
                </a:solidFill>
              </a:rPr>
              <a:t>函數名稱由英文字母、數字、及 </a:t>
            </a:r>
            <a:r>
              <a:rPr lang="en-US" altLang="zh-TW" sz="2400" b="1" dirty="0">
                <a:solidFill>
                  <a:schemeClr val="accent6"/>
                </a:solidFill>
              </a:rPr>
              <a:t>_ </a:t>
            </a:r>
            <a:r>
              <a:rPr lang="zh-TW" altLang="en-US" sz="2400" b="1" dirty="0">
                <a:solidFill>
                  <a:schemeClr val="accent6"/>
                </a:solidFill>
              </a:rPr>
              <a:t>組成</a:t>
            </a:r>
            <a:endParaRPr lang="en-US" altLang="zh-TW" sz="2400" b="1" dirty="0">
              <a:solidFill>
                <a:schemeClr val="accent6"/>
              </a:solidFill>
            </a:endParaRPr>
          </a:p>
          <a:p>
            <a:r>
              <a:rPr lang="zh-TW" altLang="en-US" sz="2400" b="1" dirty="0">
                <a:solidFill>
                  <a:schemeClr val="accent6"/>
                </a:solidFill>
              </a:rPr>
              <a:t>括號</a:t>
            </a:r>
            <a:r>
              <a:rPr lang="en-US" altLang="zh-TW" sz="2400" b="1" dirty="0">
                <a:solidFill>
                  <a:schemeClr val="accent6"/>
                </a:solidFill>
              </a:rPr>
              <a:t>()</a:t>
            </a:r>
            <a:r>
              <a:rPr lang="zh-TW" altLang="en-US" sz="2400" b="1" dirty="0">
                <a:solidFill>
                  <a:schemeClr val="accent6"/>
                </a:solidFill>
              </a:rPr>
              <a:t>內 </a:t>
            </a:r>
            <a:r>
              <a:rPr lang="en-US" altLang="zh-TW" sz="2400" b="1" dirty="0">
                <a:solidFill>
                  <a:schemeClr val="accent6"/>
                </a:solidFill>
              </a:rPr>
              <a:t>: </a:t>
            </a:r>
            <a:r>
              <a:rPr lang="zh-TW" altLang="en-US" sz="2400" b="1" dirty="0">
                <a:solidFill>
                  <a:schemeClr val="accent6"/>
                </a:solidFill>
              </a:rPr>
              <a:t>可能包括參數名，以逗號分隔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0542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E8B22-18DE-9B4A-9792-97E08B6F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43683"/>
            <a:ext cx="7958331" cy="1077229"/>
          </a:xfrm>
        </p:spPr>
        <p:txBody>
          <a:bodyPr/>
          <a:lstStyle/>
          <a:p>
            <a:r>
              <a:rPr kumimoji="1" lang="zh-TW" altLang="en-US" dirty="0"/>
              <a:t>字串方法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56137-451F-1A43-89BF-BFA474F0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02027"/>
            <a:ext cx="7796540" cy="5555974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屬性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length:</a:t>
            </a:r>
            <a:r>
              <a:rPr kumimoji="1" lang="zh-TW" altLang="en-US" dirty="0"/>
              <a:t>取得字串長度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範例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name.length</a:t>
            </a:r>
          </a:p>
          <a:p>
            <a:pPr marL="349250" indent="-342900"/>
            <a:r>
              <a:rPr kumimoji="1" lang="zh-TW" altLang="en-US" dirty="0"/>
              <a:t>方法</a:t>
            </a:r>
            <a:r>
              <a:rPr kumimoji="1" lang="en-US" altLang="zh-TW" dirty="0"/>
              <a:t>:</a:t>
            </a:r>
            <a:r>
              <a:rPr kumimoji="1" lang="zh-TW" altLang="en-US" dirty="0"/>
              <a:t>尋找字串</a:t>
            </a:r>
            <a:endParaRPr kumimoji="1" lang="en-US" altLang="zh-TW" dirty="0"/>
          </a:p>
          <a:p>
            <a:pPr marL="800100" lvl="1" indent="-342900"/>
            <a:r>
              <a:rPr kumimoji="1" lang="en-US" altLang="zh-TW" dirty="0" err="1"/>
              <a:t>Indexof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回傳字串中第一個符合的字串位置</a:t>
            </a:r>
            <a:endParaRPr kumimoji="1" lang="en-US" altLang="zh-TW" dirty="0"/>
          </a:p>
          <a:p>
            <a:pPr marL="800100" lvl="1" indent="-342900"/>
            <a:r>
              <a:rPr kumimoji="1" lang="en-US" altLang="zh-TW" dirty="0" err="1"/>
              <a:t>lastIndexOf</a:t>
            </a:r>
            <a:r>
              <a:rPr kumimoji="1" lang="en-US" altLang="zh-TW" dirty="0"/>
              <a:t>:</a:t>
            </a:r>
            <a:r>
              <a:rPr kumimoji="1" lang="zh-TW" altLang="en-US" dirty="0"/>
              <a:t>回傳字串中後面符合的字串位置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var str = "Please locate where 'locate' occurs!";</a:t>
            </a:r>
          </a:p>
          <a:p>
            <a:pPr marL="457200" lvl="1" indent="0">
              <a:buNone/>
            </a:pPr>
            <a:r>
              <a:rPr lang="en-US" altLang="zh-TW" dirty="0"/>
              <a:t>var pos1 = </a:t>
            </a:r>
            <a:r>
              <a:rPr lang="en-US" altLang="zh-TW" dirty="0" err="1"/>
              <a:t>str.IndexOf</a:t>
            </a:r>
            <a:r>
              <a:rPr lang="en-US" altLang="zh-TW" dirty="0"/>
              <a:t>(“locate”);</a:t>
            </a:r>
            <a:r>
              <a:rPr lang="zh-TW" altLang="en-US" dirty="0"/>
              <a:t>  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Var pos2 = </a:t>
            </a:r>
            <a:r>
              <a:rPr kumimoji="1" lang="en-US" altLang="zh-TW" dirty="0" err="1"/>
              <a:t>str.lastIndexOf</a:t>
            </a:r>
            <a:r>
              <a:rPr kumimoji="1" lang="en-US" altLang="zh-TW" dirty="0"/>
              <a:t>(“locate”); </a:t>
            </a:r>
          </a:p>
          <a:p>
            <a:pPr marL="457200" lvl="1" indent="0">
              <a:buNone/>
            </a:pPr>
            <a:r>
              <a:rPr kumimoji="1" lang="en-US" altLang="zh-TW" dirty="0"/>
              <a:t>Var pos3 = </a:t>
            </a:r>
            <a:r>
              <a:rPr kumimoji="1" lang="en-US" altLang="zh-TW" dirty="0" err="1"/>
              <a:t>str.lastIndexOf</a:t>
            </a:r>
            <a:r>
              <a:rPr kumimoji="1" lang="en-US" altLang="zh-TW" dirty="0"/>
              <a:t>(“John”); </a:t>
            </a:r>
          </a:p>
          <a:p>
            <a:pPr marL="457200" lvl="1" indent="0">
              <a:buNone/>
            </a:pPr>
            <a:r>
              <a:rPr lang="en-US" altLang="zh-TW" dirty="0"/>
              <a:t>var pos4 = </a:t>
            </a:r>
            <a:r>
              <a:rPr lang="en-US" altLang="zh-TW" dirty="0" err="1"/>
              <a:t>str.search</a:t>
            </a:r>
            <a:r>
              <a:rPr lang="en-US" altLang="zh-TW" dirty="0"/>
              <a:t>("locate");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7FD06C-15B4-4A3C-82D9-C9FB19DAF90F}"/>
              </a:ext>
            </a:extLst>
          </p:cNvPr>
          <p:cNvSpPr/>
          <p:nvPr/>
        </p:nvSpPr>
        <p:spPr>
          <a:xfrm>
            <a:off x="7945754" y="4710942"/>
            <a:ext cx="33229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輸出結果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pos1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pos2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21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pos3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-1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pos4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1411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C61DF-2D37-2947-BEDC-E254F6F1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03" y="191829"/>
            <a:ext cx="7958331" cy="1077229"/>
          </a:xfrm>
        </p:spPr>
        <p:txBody>
          <a:bodyPr/>
          <a:lstStyle/>
          <a:p>
            <a:r>
              <a:rPr kumimoji="1" lang="zh-TW" altLang="en-US" dirty="0"/>
              <a:t>字串方法</a:t>
            </a:r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0E7A6-2942-3847-970C-F24A1412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023730"/>
            <a:ext cx="7796540" cy="5476461"/>
          </a:xfrm>
        </p:spPr>
        <p:txBody>
          <a:bodyPr/>
          <a:lstStyle/>
          <a:p>
            <a:r>
              <a:rPr kumimoji="1" lang="en-US" altLang="zh-TW" dirty="0"/>
              <a:t>Extracting String Parts:</a:t>
            </a:r>
            <a:r>
              <a:rPr kumimoji="1" lang="zh-TW" altLang="en-US" dirty="0"/>
              <a:t>取得某字串</a:t>
            </a:r>
            <a:endParaRPr kumimoji="1" lang="en-US" altLang="zh-TW" dirty="0"/>
          </a:p>
          <a:p>
            <a:pPr lvl="1"/>
            <a:r>
              <a:rPr kumimoji="1" lang="en-US" altLang="zh-TW" sz="2000" dirty="0"/>
              <a:t>slice(start, end)</a:t>
            </a:r>
          </a:p>
          <a:p>
            <a:pPr lvl="1"/>
            <a:r>
              <a:rPr kumimoji="1" lang="en-US" altLang="zh-TW" sz="2000" dirty="0"/>
              <a:t>substring(start, end)</a:t>
            </a:r>
          </a:p>
          <a:p>
            <a:pPr lvl="1"/>
            <a:r>
              <a:rPr kumimoji="1" lang="en-US" altLang="zh-TW" sz="2000" dirty="0" err="1"/>
              <a:t>substr</a:t>
            </a:r>
            <a:r>
              <a:rPr kumimoji="1" lang="en-US" altLang="zh-TW" sz="2000" dirty="0"/>
              <a:t>(start, length)</a:t>
            </a:r>
          </a:p>
          <a:p>
            <a:pPr marL="0" indent="0">
              <a:buNone/>
            </a:pPr>
            <a:r>
              <a:rPr kumimoji="1" lang="zh-TW" altLang="en-US" dirty="0"/>
              <a:t>範例</a:t>
            </a:r>
            <a:r>
              <a:rPr kumimoji="1" lang="en-US" altLang="zh-TW" dirty="0"/>
              <a:t>:</a:t>
            </a:r>
          </a:p>
          <a:p>
            <a:pPr marL="4508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/>
              <a:t>var str = "Apple, Banana, Kiwi";</a:t>
            </a:r>
            <a:br>
              <a:rPr lang="en-US" altLang="zh-TW" dirty="0"/>
            </a:br>
            <a:r>
              <a:rPr lang="en-US" altLang="zh-TW" dirty="0"/>
              <a:t>var res1 = </a:t>
            </a:r>
            <a:r>
              <a:rPr lang="en-US" altLang="zh-TW" dirty="0" err="1"/>
              <a:t>str.slice</a:t>
            </a:r>
            <a:r>
              <a:rPr lang="en-US" altLang="zh-TW" dirty="0"/>
              <a:t>(7, 13);</a:t>
            </a:r>
          </a:p>
          <a:p>
            <a:pPr marL="4508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var res2 = </a:t>
            </a:r>
            <a:r>
              <a:rPr kumimoji="1" lang="en-US" altLang="zh-TW" dirty="0" err="1"/>
              <a:t>str.slice</a:t>
            </a:r>
            <a:r>
              <a:rPr kumimoji="1" lang="en-US" altLang="zh-TW" dirty="0"/>
              <a:t>(-12, -6);</a:t>
            </a:r>
          </a:p>
          <a:p>
            <a:pPr marL="4508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var res3 = </a:t>
            </a:r>
            <a:r>
              <a:rPr kumimoji="1" lang="en-US" altLang="zh-TW" dirty="0" err="1"/>
              <a:t>str.slice</a:t>
            </a:r>
            <a:r>
              <a:rPr kumimoji="1" lang="en-US" altLang="zh-TW" dirty="0"/>
              <a:t>(7);</a:t>
            </a:r>
          </a:p>
          <a:p>
            <a:pPr marL="4508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var res4 = </a:t>
            </a:r>
            <a:r>
              <a:rPr kumimoji="1" lang="en-US" altLang="zh-TW" dirty="0" err="1"/>
              <a:t>str.slice</a:t>
            </a:r>
            <a:r>
              <a:rPr kumimoji="1" lang="en-US" altLang="zh-TW" dirty="0"/>
              <a:t>(-12);</a:t>
            </a:r>
          </a:p>
          <a:p>
            <a:pPr marL="4508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var res5 = </a:t>
            </a:r>
            <a:r>
              <a:rPr kumimoji="1" lang="en-US" altLang="zh-TW" dirty="0" err="1"/>
              <a:t>str.substring</a:t>
            </a:r>
            <a:r>
              <a:rPr kumimoji="1" lang="en-US" altLang="zh-TW" dirty="0"/>
              <a:t>(7, 13);</a:t>
            </a:r>
          </a:p>
          <a:p>
            <a:pPr marL="4508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var res6 = </a:t>
            </a:r>
            <a:r>
              <a:rPr kumimoji="1" lang="en-US" altLang="zh-TW" dirty="0" err="1"/>
              <a:t>str.substr</a:t>
            </a:r>
            <a:r>
              <a:rPr kumimoji="1" lang="en-US" altLang="zh-TW" dirty="0"/>
              <a:t>(7, 6);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798779-5C43-4254-A8DB-D2014E594BE5}"/>
              </a:ext>
            </a:extLst>
          </p:cNvPr>
          <p:cNvSpPr/>
          <p:nvPr/>
        </p:nvSpPr>
        <p:spPr>
          <a:xfrm>
            <a:off x="7328051" y="4020378"/>
            <a:ext cx="40224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輸出結果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res1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Banana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res2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Banana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res3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Banana, Kiwi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res4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Banana, Kiwi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res5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Banana</a:t>
            </a:r>
          </a:p>
          <a:p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res6 =&gt;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回傳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234498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3C44A-390A-480C-B923-72429823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191830"/>
            <a:ext cx="7958331" cy="1077229"/>
          </a:xfrm>
        </p:spPr>
        <p:txBody>
          <a:bodyPr/>
          <a:lstStyle/>
          <a:p>
            <a:r>
              <a:rPr lang="zh-TW" altLang="en-US" dirty="0"/>
              <a:t>字串方法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D5F41-A836-429E-9893-EFD42986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540" y="1269059"/>
            <a:ext cx="8577470" cy="5171498"/>
          </a:xfrm>
        </p:spPr>
        <p:txBody>
          <a:bodyPr>
            <a:normAutofit/>
          </a:bodyPr>
          <a:lstStyle/>
          <a:p>
            <a:r>
              <a:rPr lang="en-US" altLang="zh-TW" dirty="0"/>
              <a:t>Replacing String Content:</a:t>
            </a:r>
            <a:r>
              <a:rPr lang="zh-TW" altLang="en-US" dirty="0"/>
              <a:t>取代字串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var str = "Please visit Microsoft and Microsoft!";</a:t>
            </a:r>
          </a:p>
          <a:p>
            <a:pPr marL="457200" lvl="1" indent="0">
              <a:buNone/>
            </a:pPr>
            <a:r>
              <a:rPr lang="en-US" altLang="zh-TW" dirty="0"/>
              <a:t>var n = </a:t>
            </a:r>
            <a:r>
              <a:rPr lang="en-US" altLang="zh-TW" dirty="0" err="1"/>
              <a:t>str.replace</a:t>
            </a:r>
            <a:r>
              <a:rPr lang="en-US" altLang="zh-TW" dirty="0"/>
              <a:t>("Microsoft", "W3Schools");</a:t>
            </a:r>
          </a:p>
          <a:p>
            <a:pPr marL="349250" indent="-342900"/>
            <a:r>
              <a:rPr lang="en-US" altLang="zh-TW" dirty="0"/>
              <a:t>Converting to Upper and Lower Case:</a:t>
            </a:r>
            <a:r>
              <a:rPr lang="zh-TW" altLang="en-US" dirty="0"/>
              <a:t>字母轉大小寫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var text1 = "Hello World!"; </a:t>
            </a:r>
          </a:p>
          <a:p>
            <a:pPr marL="457200" lvl="1" indent="0">
              <a:buNone/>
            </a:pPr>
            <a:r>
              <a:rPr lang="en-US" altLang="zh-TW" dirty="0"/>
              <a:t>var text2 = text1.toUpperCase();  //</a:t>
            </a:r>
            <a:r>
              <a:rPr lang="zh-TW" altLang="en-US" dirty="0"/>
              <a:t>轉大寫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var text3 = text1.toLowerCase();  //</a:t>
            </a:r>
            <a:r>
              <a:rPr lang="zh-TW" altLang="en-US" dirty="0"/>
              <a:t>轉小寫</a:t>
            </a:r>
            <a:endParaRPr lang="en-US" altLang="zh-TW" dirty="0"/>
          </a:p>
          <a:p>
            <a:r>
              <a:rPr lang="en-US" altLang="zh-TW" dirty="0" err="1"/>
              <a:t>String.trim</a:t>
            </a:r>
            <a:r>
              <a:rPr lang="en-US" altLang="zh-TW" dirty="0"/>
              <a:t>():</a:t>
            </a:r>
            <a:r>
              <a:rPr lang="zh-TW" altLang="en-US" dirty="0"/>
              <a:t>移除空白鍵</a:t>
            </a:r>
            <a:endParaRPr lang="en-US" altLang="zh-TW" dirty="0"/>
          </a:p>
          <a:p>
            <a:pPr marL="457200" lvl="1" indent="0">
              <a:buNone/>
            </a:pPr>
            <a:r>
              <a:rPr lang="nb-NO" altLang="zh-TW" dirty="0"/>
              <a:t>var str = "       Hello World!        ";</a:t>
            </a:r>
          </a:p>
          <a:p>
            <a:pPr marL="457200" lvl="1" indent="0">
              <a:buNone/>
            </a:pPr>
            <a:r>
              <a:rPr lang="nb-NO" altLang="zh-TW" dirty="0"/>
              <a:t>alert(str.trim());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0B814F-E36C-4E62-9F7F-8995E25D5D84}"/>
              </a:ext>
            </a:extLst>
          </p:cNvPr>
          <p:cNvSpPr/>
          <p:nvPr/>
        </p:nvSpPr>
        <p:spPr>
          <a:xfrm>
            <a:off x="6390399" y="6354581"/>
            <a:ext cx="471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https://www.w3schools.com/js/js_strings.asp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24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物件建構子函數</a:t>
            </a:r>
            <a:r>
              <a:rPr lang="en-US" altLang="zh-TW" dirty="0"/>
              <a:t>Object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689977"/>
            <a:ext cx="7796540" cy="3997828"/>
          </a:xfrm>
        </p:spPr>
        <p:txBody>
          <a:bodyPr>
            <a:normAutofit/>
          </a:bodyPr>
          <a:lstStyle/>
          <a:p>
            <a:r>
              <a:rPr lang="zh-TW" altLang="en-US" dirty="0"/>
              <a:t>何時使用</a:t>
            </a:r>
            <a:r>
              <a:rPr lang="en-US" altLang="zh-TW" dirty="0"/>
              <a:t>?</a:t>
            </a:r>
            <a:r>
              <a:rPr lang="zh-TW" altLang="en-US" dirty="0"/>
              <a:t> 當物件擁有共同的屬性</a:t>
            </a:r>
            <a:endParaRPr lang="en-US" altLang="zh-TW" dirty="0"/>
          </a:p>
          <a:p>
            <a:r>
              <a:rPr lang="en-US" altLang="zh-TW" dirty="0"/>
              <a:t>function Person(</a:t>
            </a:r>
            <a:r>
              <a:rPr lang="en-US" altLang="zh-TW" dirty="0" err="1"/>
              <a:t>firstname,lastname,age,eyecolor</a:t>
            </a:r>
            <a:r>
              <a:rPr lang="en-US" altLang="zh-TW" dirty="0"/>
              <a:t>)</a:t>
            </a:r>
          </a:p>
          <a:p>
            <a:pPr marL="45085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 err="1"/>
              <a:t>person.firstName</a:t>
            </a:r>
            <a:r>
              <a:rPr lang="en-US" altLang="zh-TW" dirty="0"/>
              <a:t> = </a:t>
            </a:r>
            <a:r>
              <a:rPr lang="en-US" altLang="zh-TW" dirty="0" err="1"/>
              <a:t>firstname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 err="1"/>
              <a:t>person.lastName</a:t>
            </a:r>
            <a:r>
              <a:rPr lang="en-US" altLang="zh-TW" dirty="0"/>
              <a:t> = </a:t>
            </a:r>
            <a:r>
              <a:rPr lang="en-US" altLang="zh-TW" dirty="0" err="1"/>
              <a:t>lastname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 err="1"/>
              <a:t>person.age</a:t>
            </a:r>
            <a:r>
              <a:rPr lang="en-US" altLang="zh-TW" dirty="0"/>
              <a:t> = age;</a:t>
            </a:r>
          </a:p>
          <a:p>
            <a:pPr marL="457200" lvl="1" indent="0">
              <a:buNone/>
            </a:pPr>
            <a:r>
              <a:rPr lang="en-US" altLang="zh-TW" dirty="0" err="1"/>
              <a:t>person.eyeColor</a:t>
            </a:r>
            <a:r>
              <a:rPr lang="en-US" altLang="zh-TW" dirty="0"/>
              <a:t>=</a:t>
            </a:r>
            <a:r>
              <a:rPr lang="en-US" altLang="zh-TW" dirty="0" err="1"/>
              <a:t>eyecolor</a:t>
            </a:r>
            <a:r>
              <a:rPr lang="en-US" altLang="zh-TW" dirty="0"/>
              <a:t>;</a:t>
            </a:r>
          </a:p>
          <a:p>
            <a:pPr marL="450850" lvl="1" indent="0">
              <a:buNone/>
            </a:pPr>
            <a:r>
              <a:rPr lang="en-US" altLang="zh-TW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773599" y="5760856"/>
            <a:ext cx="779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https://www.w3schools.com/js/tryit.asp?filename=tryjs_object_constructor4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3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如何呼叫函式 </a:t>
            </a:r>
            <a:r>
              <a:rPr lang="en-US" altLang="zh-TW" dirty="0"/>
              <a:t>Function(1)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730829"/>
            <a:ext cx="7796540" cy="5127171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800" dirty="0"/>
              <a:t>程式中直接呼叫</a:t>
            </a:r>
            <a:endParaRPr lang="en-US" altLang="zh-TW" sz="38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3100" dirty="0"/>
              <a:t>&lt;script&gt;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sz="3100" dirty="0"/>
              <a:t>//</a:t>
            </a:r>
            <a:r>
              <a:rPr lang="zh-TW" altLang="en-US" sz="3100" dirty="0"/>
              <a:t>宣告函式</a:t>
            </a:r>
            <a:endParaRPr lang="en-US" altLang="zh-TW" sz="3100" dirty="0"/>
          </a:p>
          <a:p>
            <a:pPr marL="82296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100" dirty="0"/>
              <a:t>function </a:t>
            </a:r>
            <a:r>
              <a:rPr lang="en-US" altLang="zh-TW" sz="3100" dirty="0" err="1"/>
              <a:t>myfunction</a:t>
            </a:r>
            <a:r>
              <a:rPr lang="en-US" altLang="zh-TW" sz="3100" dirty="0"/>
              <a:t>( )</a:t>
            </a:r>
          </a:p>
          <a:p>
            <a:pPr marL="82296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100" dirty="0"/>
              <a:t>{</a:t>
            </a:r>
            <a:r>
              <a:rPr lang="zh-TW" altLang="en-US" sz="3100" dirty="0"/>
              <a:t>　</a:t>
            </a:r>
          </a:p>
          <a:p>
            <a:pPr marL="82296" indent="0"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sz="3100" dirty="0"/>
              <a:t>     </a:t>
            </a:r>
            <a:r>
              <a:rPr lang="en-US" altLang="zh-TW" sz="3100" dirty="0"/>
              <a:t>alert("hello!");</a:t>
            </a:r>
          </a:p>
          <a:p>
            <a:pPr marL="82296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100" dirty="0"/>
              <a:t>}</a:t>
            </a:r>
          </a:p>
          <a:p>
            <a:pPr marL="82296" indent="0">
              <a:buFont typeface="Arial" charset="0"/>
              <a:buNone/>
              <a:defRPr/>
            </a:pPr>
            <a:r>
              <a:rPr lang="en-US" altLang="zh-TW" sz="3100" dirty="0" err="1"/>
              <a:t>myfunction</a:t>
            </a:r>
            <a:r>
              <a:rPr lang="en-US" altLang="zh-TW" sz="3100" dirty="0"/>
              <a:t>( );</a:t>
            </a:r>
            <a:r>
              <a:rPr lang="zh-TW" altLang="en-US" sz="3100" dirty="0"/>
              <a:t>　</a:t>
            </a:r>
            <a:r>
              <a:rPr lang="en-US" altLang="zh-TW" sz="3100" dirty="0"/>
              <a:t>//</a:t>
            </a:r>
            <a:r>
              <a:rPr lang="zh-TW" altLang="en-US" sz="3100" dirty="0"/>
              <a:t> 程式當中呼叫　　　</a:t>
            </a:r>
            <a:endParaRPr lang="en-US" altLang="zh-TW" sz="3100" dirty="0"/>
          </a:p>
          <a:p>
            <a:pPr marL="82296" indent="0">
              <a:buFont typeface="Arial" charset="0"/>
              <a:buNone/>
              <a:defRPr/>
            </a:pPr>
            <a:r>
              <a:rPr lang="en-US" altLang="zh-TW" sz="3100" dirty="0"/>
              <a:t>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03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如何呼叫函式 </a:t>
            </a:r>
            <a:r>
              <a:rPr lang="en-US" altLang="zh-TW" dirty="0"/>
              <a:t>Function(2)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730831"/>
            <a:ext cx="7796540" cy="473528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300" dirty="0"/>
              <a:t>事件啟動</a:t>
            </a:r>
            <a:r>
              <a:rPr lang="en-US" altLang="zh-TW" sz="3300" dirty="0"/>
              <a:t>(event driven)</a:t>
            </a:r>
          </a:p>
          <a:p>
            <a:pPr lvl="1"/>
            <a:r>
              <a:rPr lang="zh-TW" altLang="en-US" sz="2600" dirty="0"/>
              <a:t>滑鼠、鍵盤、時間等事件</a:t>
            </a:r>
            <a:endParaRPr lang="en-US" altLang="zh-TW" sz="3600" dirty="0"/>
          </a:p>
          <a:p>
            <a:pPr marL="82296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altLang="zh-TW" sz="3100" dirty="0"/>
              <a:t>&lt;button </a:t>
            </a:r>
            <a:r>
              <a:rPr lang="en-US" altLang="zh-TW" sz="3100" dirty="0" err="1"/>
              <a:t>onclick</a:t>
            </a:r>
            <a:r>
              <a:rPr lang="en-US" altLang="zh-TW" sz="3100" dirty="0"/>
              <a:t>=“</a:t>
            </a:r>
            <a:r>
              <a:rPr lang="en-US" altLang="zh-TW" sz="3100" dirty="0" err="1"/>
              <a:t>myFunction</a:t>
            </a:r>
            <a:r>
              <a:rPr lang="en-US" altLang="zh-TW" sz="3100" dirty="0"/>
              <a:t>()”&gt;Click me&lt;/button&gt;</a:t>
            </a:r>
          </a:p>
          <a:p>
            <a:pPr marL="82296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altLang="zh-TW" sz="3100" dirty="0"/>
              <a:t>&lt;script&gt;</a:t>
            </a:r>
          </a:p>
          <a:p>
            <a:pPr marL="82296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100" dirty="0"/>
              <a:t>function </a:t>
            </a:r>
            <a:r>
              <a:rPr lang="en-US" altLang="zh-TW" sz="3100" dirty="0" err="1"/>
              <a:t>myfunction</a:t>
            </a:r>
            <a:r>
              <a:rPr lang="en-US" altLang="zh-TW" sz="3100" dirty="0"/>
              <a:t>( )</a:t>
            </a:r>
          </a:p>
          <a:p>
            <a:pPr marL="82296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100" dirty="0"/>
              <a:t>{</a:t>
            </a:r>
            <a:r>
              <a:rPr lang="zh-TW" altLang="en-US" sz="3100" dirty="0"/>
              <a:t>　</a:t>
            </a:r>
          </a:p>
          <a:p>
            <a:pPr marL="82296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sz="3100" dirty="0"/>
              <a:t>     </a:t>
            </a:r>
            <a:r>
              <a:rPr lang="en-US" altLang="zh-TW" sz="3100" dirty="0"/>
              <a:t>alert("hello!");</a:t>
            </a:r>
          </a:p>
          <a:p>
            <a:pPr marL="82296" indent="0">
              <a:lnSpc>
                <a:spcPct val="1100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100" dirty="0"/>
              <a:t>}</a:t>
            </a:r>
            <a:r>
              <a:rPr lang="zh-TW" altLang="en-US" sz="3100" dirty="0"/>
              <a:t>　</a:t>
            </a:r>
            <a:endParaRPr lang="en-US" altLang="zh-TW" sz="3100" dirty="0"/>
          </a:p>
          <a:p>
            <a:pPr marL="82296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altLang="zh-TW" sz="3100" dirty="0"/>
              <a:t>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11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return:</a:t>
            </a:r>
            <a:r>
              <a:rPr lang="zh-TW" altLang="en-US" dirty="0"/>
              <a:t>函式回應結果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773599" y="1666569"/>
            <a:ext cx="7796540" cy="494070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遇到</a:t>
            </a:r>
            <a:r>
              <a:rPr lang="en-US" altLang="zh-TW" sz="2400" dirty="0"/>
              <a:t>return</a:t>
            </a:r>
            <a:r>
              <a:rPr lang="zh-TW" altLang="en-US" sz="2400" dirty="0"/>
              <a:t>，函式就會停止執行。回傳 </a:t>
            </a:r>
            <a:r>
              <a:rPr lang="en-US" altLang="zh-TW" sz="2400" dirty="0"/>
              <a:t>return value</a:t>
            </a:r>
          </a:p>
          <a:p>
            <a:pPr marL="0" indent="0">
              <a:buNone/>
            </a:pPr>
            <a:r>
              <a:rPr lang="en-US" altLang="zh-TW" sz="2400" dirty="0"/>
              <a:t>&lt;script&gt;</a:t>
            </a:r>
          </a:p>
          <a:p>
            <a:pPr marL="0" indent="0">
              <a:buNone/>
            </a:pPr>
            <a:r>
              <a:rPr lang="en-US" altLang="zh-TW" sz="2400" dirty="0" err="1"/>
              <a:t>var</a:t>
            </a:r>
            <a:r>
              <a:rPr lang="en-US" altLang="zh-TW" sz="2400" dirty="0"/>
              <a:t> result;        //</a:t>
            </a:r>
            <a:r>
              <a:rPr lang="zh-TW" altLang="en-US" sz="2400" dirty="0"/>
              <a:t>儲存結果</a:t>
            </a:r>
            <a:br>
              <a:rPr lang="en-US" altLang="zh-TW" sz="2400" dirty="0"/>
            </a:br>
            <a:r>
              <a:rPr lang="en-US" altLang="zh-TW" sz="2400" dirty="0"/>
              <a:t>function </a:t>
            </a:r>
            <a:r>
              <a:rPr lang="en-US" altLang="zh-TW" sz="2400" dirty="0" err="1"/>
              <a:t>myfunction</a:t>
            </a:r>
            <a:r>
              <a:rPr lang="en-US" altLang="zh-TW" sz="2400" dirty="0"/>
              <a:t>(a, b) {</a:t>
            </a:r>
            <a:br>
              <a:rPr lang="en-US" altLang="zh-TW" sz="2400" dirty="0"/>
            </a:br>
            <a:r>
              <a:rPr lang="en-US" altLang="zh-TW" sz="2400" dirty="0"/>
              <a:t>    return a * b;         </a:t>
            </a:r>
            <a:br>
              <a:rPr lang="en-US" altLang="zh-TW" sz="2400" dirty="0"/>
            </a:br>
            <a:r>
              <a:rPr lang="en-US" altLang="zh-TW" sz="2400" dirty="0"/>
              <a:t>}  </a:t>
            </a:r>
          </a:p>
          <a:p>
            <a:pPr marL="0" indent="0">
              <a:buNone/>
            </a:pPr>
            <a:r>
              <a:rPr lang="en-US" altLang="zh-TW" sz="2400" dirty="0"/>
              <a:t>//</a:t>
            </a:r>
            <a:r>
              <a:rPr lang="zh-TW" altLang="en-US" sz="2400" dirty="0"/>
              <a:t>回傳 </a:t>
            </a:r>
            <a:r>
              <a:rPr lang="en-US" altLang="zh-TW" sz="2400" dirty="0"/>
              <a:t>a*b</a:t>
            </a:r>
          </a:p>
          <a:p>
            <a:pPr marL="0" indent="0">
              <a:buNone/>
            </a:pPr>
            <a:r>
              <a:rPr lang="en-US" altLang="zh-TW" sz="2400" dirty="0"/>
              <a:t>result=</a:t>
            </a:r>
            <a:r>
              <a:rPr lang="en-US" altLang="zh-TW" sz="2400" dirty="0" err="1"/>
              <a:t>myfunction</a:t>
            </a:r>
            <a:r>
              <a:rPr lang="en-US" altLang="zh-TW" sz="2400" dirty="0"/>
              <a:t>(2,3);</a:t>
            </a:r>
          </a:p>
          <a:p>
            <a:pPr marL="0" indent="0">
              <a:buNone/>
            </a:pPr>
            <a:r>
              <a:rPr lang="en-US" altLang="zh-TW" sz="2400" dirty="0" err="1"/>
              <a:t>document.write</a:t>
            </a:r>
            <a:r>
              <a:rPr lang="en-US" altLang="zh-TW" sz="2400" dirty="0"/>
              <a:t>("</a:t>
            </a:r>
            <a:r>
              <a:rPr lang="zh-TW" altLang="en-US" sz="2400" dirty="0"/>
              <a:t>相乘結果 </a:t>
            </a:r>
            <a:r>
              <a:rPr lang="en-US" altLang="zh-TW" sz="2400" dirty="0"/>
              <a:t>="+ result);</a:t>
            </a:r>
          </a:p>
          <a:p>
            <a:pPr marL="0" indent="0">
              <a:buNone/>
            </a:pPr>
            <a:r>
              <a:rPr lang="en-US" altLang="zh-TW" sz="2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8035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08F6B-3011-1E4B-8395-671355AD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33378"/>
            <a:ext cx="7796540" cy="4516566"/>
          </a:xfrm>
        </p:spPr>
        <p:txBody>
          <a:bodyPr/>
          <a:lstStyle/>
          <a:p>
            <a:r>
              <a:rPr kumimoji="1" lang="zh-CN" altLang="en-US" sz="2400" dirty="0"/>
              <a:t>自己呼叫自己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3599" y="26643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function factorial(n) {</a:t>
            </a:r>
          </a:p>
          <a:p>
            <a:r>
              <a:rPr lang="en-US" altLang="zh-TW" sz="2400" dirty="0"/>
              <a:t>    if (n === 0) {</a:t>
            </a:r>
          </a:p>
          <a:p>
            <a:r>
              <a:rPr lang="en-US" altLang="zh-TW" sz="2400" dirty="0"/>
              <a:t>        return 1;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n * factorial(n - 1);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1FC6DA-E1E5-0846-8B61-7E81F67E9E80}"/>
              </a:ext>
            </a:extLst>
          </p:cNvPr>
          <p:cNvSpPr/>
          <p:nvPr/>
        </p:nvSpPr>
        <p:spPr>
          <a:xfrm>
            <a:off x="7019698" y="261052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例如：輸入</a:t>
            </a:r>
            <a:r>
              <a:rPr lang="zh-TW" altLang="en-US" sz="2400" dirty="0"/>
              <a:t> </a:t>
            </a:r>
            <a:r>
              <a:rPr lang="en-US" altLang="zh-TW" sz="2400" dirty="0"/>
              <a:t>n=5</a:t>
            </a:r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次：</a:t>
            </a:r>
            <a:r>
              <a:rPr lang="en-US" altLang="zh-CN" sz="2400" dirty="0"/>
              <a:t>5* factorial(5-1)</a:t>
            </a:r>
            <a:endParaRPr lang="en-US" altLang="zh-TW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次：</a:t>
            </a:r>
            <a:r>
              <a:rPr lang="en-US" altLang="zh-CN" sz="2400" dirty="0"/>
              <a:t>4* factorial(4-1)</a:t>
            </a:r>
            <a:endParaRPr lang="en-US" altLang="zh-TW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次：</a:t>
            </a:r>
            <a:r>
              <a:rPr lang="en-US" altLang="zh-CN" sz="2400" dirty="0"/>
              <a:t>3* factorial(3-1)</a:t>
            </a:r>
            <a:endParaRPr lang="en-US" altLang="zh-TW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次：</a:t>
            </a:r>
            <a:r>
              <a:rPr lang="en-US" altLang="zh-CN" sz="2400" dirty="0"/>
              <a:t>2* factorial(2-1)</a:t>
            </a:r>
            <a:endParaRPr lang="en-US" altLang="zh-TW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次：</a:t>
            </a:r>
            <a:r>
              <a:rPr lang="en-US" altLang="zh-CN" sz="2400" dirty="0"/>
              <a:t>1* factorial(1-1)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1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364436"/>
            <a:ext cx="7958331" cy="1077229"/>
          </a:xfrm>
        </p:spPr>
        <p:txBody>
          <a:bodyPr/>
          <a:lstStyle/>
          <a:p>
            <a:r>
              <a:rPr lang="zh-TW" altLang="en-US" dirty="0"/>
              <a:t>範例練習一</a:t>
            </a:r>
          </a:p>
        </p:txBody>
      </p:sp>
      <p:sp>
        <p:nvSpPr>
          <p:cNvPr id="4" name="矩形 3"/>
          <p:cNvSpPr/>
          <p:nvPr/>
        </p:nvSpPr>
        <p:spPr>
          <a:xfrm>
            <a:off x="2304662" y="1092299"/>
            <a:ext cx="7903028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zh-TW" altLang="en-US" sz="2000" dirty="0"/>
              <a:t>找出最大值</a:t>
            </a:r>
            <a:endParaRPr lang="en-US" altLang="zh-TW" dirty="0"/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&lt;p&gt;Finding the largest number.&lt;/p&gt;</a:t>
            </a:r>
          </a:p>
          <a:p>
            <a:r>
              <a:rPr lang="en-US" altLang="zh-TW" dirty="0"/>
              <a:t>&lt;p id="demo"&gt;&lt;/p&gt;</a:t>
            </a:r>
          </a:p>
          <a:p>
            <a:r>
              <a:rPr lang="en-US" altLang="zh-TW" dirty="0"/>
              <a:t>&lt;script&gt;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findMax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var</a:t>
            </a:r>
            <a:r>
              <a:rPr lang="en-US" altLang="zh-TW" dirty="0"/>
              <a:t> max=0;</a:t>
            </a:r>
          </a:p>
          <a:p>
            <a:r>
              <a:rPr lang="en-US" altLang="zh-TW" dirty="0"/>
              <a:t>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arguments.length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if (arguments[</a:t>
            </a:r>
            <a:r>
              <a:rPr lang="en-US" altLang="zh-TW" dirty="0" err="1"/>
              <a:t>i</a:t>
            </a:r>
            <a:r>
              <a:rPr lang="en-US" altLang="zh-TW" dirty="0"/>
              <a:t>] &gt; max) {</a:t>
            </a:r>
          </a:p>
          <a:p>
            <a:r>
              <a:rPr lang="en-US" altLang="zh-TW" dirty="0"/>
              <a:t>      max = arguments[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return max;</a:t>
            </a:r>
          </a:p>
          <a:p>
            <a:r>
              <a:rPr lang="en-US" altLang="zh-TW" dirty="0"/>
              <a:t>} 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計算平均值練習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innerHTML</a:t>
            </a:r>
            <a:r>
              <a:rPr lang="en-US" altLang="zh-TW" dirty="0"/>
              <a:t> = </a:t>
            </a:r>
            <a:r>
              <a:rPr lang="en-US" altLang="zh-TW" dirty="0" err="1"/>
              <a:t>findMax</a:t>
            </a:r>
            <a:r>
              <a:rPr lang="en-US" altLang="zh-TW" dirty="0"/>
              <a:t>(110, 125, 90);</a:t>
            </a:r>
          </a:p>
          <a:p>
            <a:r>
              <a:rPr lang="en-US" altLang="zh-TW" dirty="0"/>
              <a:t>&lt;/script&gt;</a:t>
            </a:r>
          </a:p>
          <a:p>
            <a:r>
              <a:rPr lang="en-US" altLang="zh-TW" dirty="0"/>
              <a:t>&lt;/body&gt;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7065" y="6311753"/>
            <a:ext cx="7822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https://www.w3schools.com/js/tryit.asp?filename=tryjs_function_arguments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20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範例練習二</a:t>
            </a:r>
          </a:p>
        </p:txBody>
      </p:sp>
      <p:sp>
        <p:nvSpPr>
          <p:cNvPr id="4" name="矩形 3"/>
          <p:cNvSpPr/>
          <p:nvPr/>
        </p:nvSpPr>
        <p:spPr>
          <a:xfrm>
            <a:off x="2773599" y="6057264"/>
            <a:ext cx="779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https://www.w3schools.com/js/tryit.asp?filename=tryjs_object_constructor6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57464" y="1255950"/>
            <a:ext cx="70868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&lt;script&gt;</a:t>
            </a:r>
          </a:p>
          <a:p>
            <a:r>
              <a:rPr lang="zh-TW" altLang="en-US" dirty="0"/>
              <a:t>// Constructor function for Person objects</a:t>
            </a:r>
          </a:p>
          <a:p>
            <a:r>
              <a:rPr lang="zh-TW" altLang="en-US" dirty="0"/>
              <a:t>function Person(first, last, age, eye) {</a:t>
            </a:r>
          </a:p>
          <a:p>
            <a:r>
              <a:rPr lang="zh-TW" altLang="en-US" dirty="0"/>
              <a:t>  this.firstName = first;</a:t>
            </a:r>
          </a:p>
          <a:p>
            <a:r>
              <a:rPr lang="zh-TW" altLang="en-US" dirty="0"/>
              <a:t>  this.lastName = last;</a:t>
            </a:r>
          </a:p>
          <a:p>
            <a:r>
              <a:rPr lang="zh-TW" altLang="en-US" dirty="0"/>
              <a:t>  this.age = age;</a:t>
            </a:r>
          </a:p>
          <a:p>
            <a:r>
              <a:rPr lang="zh-TW" altLang="en-US" dirty="0"/>
              <a:t>  this.eyeColor = eye;</a:t>
            </a:r>
          </a:p>
          <a:p>
            <a:r>
              <a:rPr lang="zh-TW" altLang="en-US" dirty="0"/>
              <a:t>  this.name = function() {</a:t>
            </a:r>
          </a:p>
          <a:p>
            <a:r>
              <a:rPr lang="zh-TW" altLang="en-US" dirty="0"/>
              <a:t>    return "My Name is " + this.firstName + " " + this.lastName</a:t>
            </a:r>
          </a:p>
          <a:p>
            <a:r>
              <a:rPr lang="zh-TW" altLang="en-US" dirty="0"/>
              <a:t>  };</a:t>
            </a:r>
          </a:p>
          <a:p>
            <a:r>
              <a:rPr lang="zh-TW" altLang="en-US" dirty="0"/>
              <a:t>}</a:t>
            </a:r>
            <a:endParaRPr lang="en-US" altLang="zh-TW" dirty="0"/>
          </a:p>
          <a:p>
            <a:r>
              <a:rPr lang="en" altLang="zh-TW" dirty="0"/>
              <a:t>// Create a Person object</a:t>
            </a:r>
          </a:p>
          <a:p>
            <a:r>
              <a:rPr lang="en" altLang="zh-TW" dirty="0" err="1"/>
              <a:t>var</a:t>
            </a:r>
            <a:r>
              <a:rPr lang="en" altLang="zh-TW" dirty="0"/>
              <a:t> </a:t>
            </a:r>
            <a:r>
              <a:rPr lang="en" altLang="zh-TW" dirty="0" err="1"/>
              <a:t>myFather</a:t>
            </a:r>
            <a:r>
              <a:rPr lang="en" altLang="zh-TW" dirty="0"/>
              <a:t> = new Person("John", "Doe", 50, "blue");</a:t>
            </a:r>
            <a:endParaRPr lang="zh-TW" altLang="en-US" dirty="0"/>
          </a:p>
          <a:p>
            <a:r>
              <a:rPr lang="zh-TW" altLang="en-US" dirty="0"/>
              <a:t>// Display full name</a:t>
            </a:r>
          </a:p>
          <a:p>
            <a:r>
              <a:rPr lang="zh-TW" altLang="en-US" dirty="0"/>
              <a:t>document.getElementById("demo").innerHTML =</a:t>
            </a:r>
          </a:p>
          <a:p>
            <a:r>
              <a:rPr lang="en" altLang="zh-TW" dirty="0" err="1"/>
              <a:t>myFather</a:t>
            </a:r>
            <a:r>
              <a:rPr lang="zh-TW" altLang="en-US" dirty="0"/>
              <a:t>.name(); </a:t>
            </a:r>
          </a:p>
          <a:p>
            <a:r>
              <a:rPr lang="zh-TW" alt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4129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{142016CD-3B70-0F45-AC33-7043A3F36280}tf16401378</Template>
  <TotalTime>2045</TotalTime>
  <Words>1461</Words>
  <Application>Microsoft Macintosh PowerPoint</Application>
  <PresentationFormat>寬螢幕</PresentationFormat>
  <Paragraphs>289</Paragraphs>
  <Slides>22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MS Shell Dlg 2</vt:lpstr>
      <vt:lpstr>Arial</vt:lpstr>
      <vt:lpstr>Calibri</vt:lpstr>
      <vt:lpstr>Courier New</vt:lpstr>
      <vt:lpstr>Wingdings</vt:lpstr>
      <vt:lpstr>Wingdings 3</vt:lpstr>
      <vt:lpstr>麥迪遜</vt:lpstr>
      <vt:lpstr>JavaScript  函式&amp;事件&amp;Dialog</vt:lpstr>
      <vt:lpstr>建立JavaScript函式 </vt:lpstr>
      <vt:lpstr>物件建構子函數Object Constructor</vt:lpstr>
      <vt:lpstr>如何呼叫函式 Function(1)</vt:lpstr>
      <vt:lpstr>如何呼叫函式 Function(2)</vt:lpstr>
      <vt:lpstr>return:函式回應結果</vt:lpstr>
      <vt:lpstr>遞迴</vt:lpstr>
      <vt:lpstr>範例練習一</vt:lpstr>
      <vt:lpstr>範例練習二</vt:lpstr>
      <vt:lpstr>事件 Event</vt:lpstr>
      <vt:lpstr>常見事件 Event</vt:lpstr>
      <vt:lpstr>範例-onchange</vt:lpstr>
      <vt:lpstr>範例:addEventListener</vt:lpstr>
      <vt:lpstr>Dialog</vt:lpstr>
      <vt:lpstr>Dialog-Confirm</vt:lpstr>
      <vt:lpstr>計算機</vt:lpstr>
      <vt:lpstr>String 字串處理</vt:lpstr>
      <vt:lpstr>字串物件</vt:lpstr>
      <vt:lpstr>跳脫字元Escape Character</vt:lpstr>
      <vt:lpstr>字串方法(1)</vt:lpstr>
      <vt:lpstr>字串方法(2)</vt:lpstr>
      <vt:lpstr>字串方法(3)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Microsoft Office User</dc:creator>
  <cp:lastModifiedBy>Microsoft Office User</cp:lastModifiedBy>
  <cp:revision>142</cp:revision>
  <dcterms:created xsi:type="dcterms:W3CDTF">2020-02-13T04:57:41Z</dcterms:created>
  <dcterms:modified xsi:type="dcterms:W3CDTF">2020-02-21T08:00:07Z</dcterms:modified>
</cp:coreProperties>
</file>