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56" r:id="rId3"/>
    <p:sldId id="257" r:id="rId4"/>
    <p:sldId id="258" r:id="rId5"/>
    <p:sldId id="278" r:id="rId6"/>
    <p:sldId id="312" r:id="rId7"/>
    <p:sldId id="266" r:id="rId8"/>
    <p:sldId id="267" r:id="rId9"/>
    <p:sldId id="269" r:id="rId10"/>
    <p:sldId id="259" r:id="rId11"/>
    <p:sldId id="279" r:id="rId12"/>
    <p:sldId id="280" r:id="rId13"/>
    <p:sldId id="260" r:id="rId14"/>
    <p:sldId id="323" r:id="rId15"/>
    <p:sldId id="324" r:id="rId16"/>
    <p:sldId id="325" r:id="rId17"/>
    <p:sldId id="326" r:id="rId18"/>
    <p:sldId id="327" r:id="rId19"/>
    <p:sldId id="328" r:id="rId20"/>
    <p:sldId id="329" r:id="rId21"/>
    <p:sldId id="330" r:id="rId22"/>
    <p:sldId id="331" r:id="rId23"/>
    <p:sldId id="332" r:id="rId24"/>
    <p:sldId id="263" r:id="rId25"/>
    <p:sldId id="333" r:id="rId26"/>
    <p:sldId id="334" r:id="rId27"/>
    <p:sldId id="335" r:id="rId28"/>
    <p:sldId id="339" r:id="rId29"/>
    <p:sldId id="340" r:id="rId30"/>
    <p:sldId id="264" r:id="rId31"/>
    <p:sldId id="341" r:id="rId33"/>
    <p:sldId id="265"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7" d="100"/>
          <a:sy n="87" d="100"/>
        </p:scale>
        <p:origin x="528"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notesMaster" Target="notesMasters/notesMaster1.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831850" y="1183640"/>
            <a:ext cx="11085830" cy="1294130"/>
          </a:xfrm>
          <a:prstGeom prst="rect">
            <a:avLst/>
          </a:prstGeom>
          <a:noFill/>
        </p:spPr>
        <p:txBody>
          <a:bodyPr wrap="square" rtlCol="0">
            <a:noAutofit/>
          </a:bodyPr>
          <a:p>
            <a:r>
              <a:rPr lang="en-US" sz="2800" b="1">
                <a:latin typeface="Times New Roman" panose="02020603050405020304" pitchFamily="18" charset="0"/>
                <a:cs typeface="Times New Roman" panose="02020603050405020304" pitchFamily="18" charset="0"/>
              </a:rPr>
              <a:t>BOOSTING SOFTWARE QUALITY: UNLEASHING THE POWER OF ENSEMBLE LEARNING FOR DEFECT DETECTION</a:t>
            </a:r>
            <a:endParaRPr lang="en-US" sz="2800" b="1">
              <a:latin typeface="Times New Roman" panose="02020603050405020304" pitchFamily="18" charset="0"/>
              <a:cs typeface="Times New Roman" panose="02020603050405020304" pitchFamily="18" charset="0"/>
            </a:endParaRPr>
          </a:p>
        </p:txBody>
      </p:sp>
      <p:sp>
        <p:nvSpPr>
          <p:cNvPr id="7" name="Text Box 6"/>
          <p:cNvSpPr txBox="1"/>
          <p:nvPr/>
        </p:nvSpPr>
        <p:spPr>
          <a:xfrm>
            <a:off x="1808480" y="4234815"/>
            <a:ext cx="9637395" cy="1753235"/>
          </a:xfrm>
          <a:prstGeom prst="rect">
            <a:avLst/>
          </a:prstGeom>
          <a:noFill/>
        </p:spPr>
        <p:txBody>
          <a:bodyPr wrap="square" rtlCol="0">
            <a:spAutoFit/>
          </a:bodyPr>
          <a:p>
            <a:pPr marL="0" indent="0" algn="l">
              <a:buNone/>
            </a:pPr>
            <a:r>
              <a:rPr lang="en-US" sz="2400" b="1">
                <a:solidFill>
                  <a:schemeClr val="tx1"/>
                </a:solidFill>
                <a:latin typeface="Times New Roman" panose="02020603050405020304" pitchFamily="18" charset="0"/>
                <a:cs typeface="Times New Roman" panose="02020603050405020304" pitchFamily="18" charset="0"/>
                <a:sym typeface="+mn-ea"/>
              </a:rPr>
              <a:t>                                  Under the Guidance of</a:t>
            </a:r>
            <a:endParaRPr lang="en-US" sz="2400" b="1">
              <a:solidFill>
                <a:schemeClr val="tx1"/>
              </a:solidFill>
              <a:latin typeface="Times New Roman" panose="02020603050405020304" pitchFamily="18" charset="0"/>
              <a:cs typeface="Times New Roman" panose="02020603050405020304" pitchFamily="18" charset="0"/>
            </a:endParaRPr>
          </a:p>
          <a:p>
            <a:pPr marL="0" indent="0" algn="l">
              <a:buNone/>
            </a:pPr>
            <a:r>
              <a:rPr lang="en-US" sz="2400" b="1">
                <a:solidFill>
                  <a:schemeClr val="tx1"/>
                </a:solidFill>
                <a:latin typeface="Times New Roman" panose="02020603050405020304" pitchFamily="18" charset="0"/>
                <a:cs typeface="Times New Roman" panose="02020603050405020304" pitchFamily="18" charset="0"/>
                <a:sym typeface="+mn-ea"/>
              </a:rPr>
              <a:t>                                         Ms.Faiza Iram</a:t>
            </a:r>
            <a:endParaRPr lang="en-US" sz="2400" b="1">
              <a:solidFill>
                <a:schemeClr val="tx1"/>
              </a:solidFill>
              <a:latin typeface="Times New Roman" panose="02020603050405020304" pitchFamily="18" charset="0"/>
              <a:cs typeface="Times New Roman" panose="02020603050405020304" pitchFamily="18" charset="0"/>
            </a:endParaRPr>
          </a:p>
          <a:p>
            <a:pPr marL="0" indent="0" algn="l">
              <a:buNone/>
            </a:pPr>
            <a:r>
              <a:rPr lang="en-US" sz="2400">
                <a:solidFill>
                  <a:schemeClr val="tx1"/>
                </a:solidFill>
                <a:latin typeface="Times New Roman" panose="02020603050405020304" pitchFamily="18" charset="0"/>
                <a:cs typeface="Times New Roman" panose="02020603050405020304" pitchFamily="18" charset="0"/>
                <a:sym typeface="+mn-ea"/>
              </a:rPr>
              <a:t>                  Department of Computer Science and Engineering</a:t>
            </a:r>
            <a:endParaRPr lang="en-US" sz="2400">
              <a:solidFill>
                <a:schemeClr val="tx1"/>
              </a:solidFill>
              <a:latin typeface="Times New Roman" panose="02020603050405020304" pitchFamily="18" charset="0"/>
              <a:cs typeface="Times New Roman" panose="02020603050405020304" pitchFamily="18" charset="0"/>
            </a:endParaRPr>
          </a:p>
          <a:p>
            <a:endParaRPr lang="en-US">
              <a:solidFill>
                <a:schemeClr val="bg1"/>
              </a:solidFill>
              <a:latin typeface="Cascadia Code SemiBold" panose="020B0609020000020004" charset="0"/>
              <a:cs typeface="Cascadia Code SemiBold" panose="020B0609020000020004" charset="0"/>
            </a:endParaRPr>
          </a:p>
          <a:p>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377950" y="1434465"/>
            <a:ext cx="10126345" cy="4476750"/>
          </a:xfrm>
        </p:spPr>
        <p:txBody>
          <a:bodyPr/>
          <a:p>
            <a:pPr marL="0" indent="0">
              <a:buNone/>
            </a:pPr>
            <a:r>
              <a:rPr lang="en-US" sz="2000" b="1">
                <a:solidFill>
                  <a:schemeClr val="tx1"/>
                </a:solidFill>
                <a:latin typeface="Times New Roman" panose="02020603050405020304" pitchFamily="18" charset="0"/>
                <a:cs typeface="Times New Roman" panose="02020603050405020304" pitchFamily="18" charset="0"/>
              </a:rPr>
              <a:t>Static Code Analysis:</a:t>
            </a:r>
            <a:endParaRPr lang="en-US" sz="2000" b="1">
              <a:solidFill>
                <a:schemeClr val="tx1"/>
              </a:solidFill>
              <a:latin typeface="Times New Roman" panose="02020603050405020304" pitchFamily="18" charset="0"/>
              <a:cs typeface="Times New Roman" panose="02020603050405020304" pitchFamily="18" charset="0"/>
            </a:endParaRPr>
          </a:p>
          <a:p>
            <a:pPr marL="0" indent="0">
              <a:buNone/>
            </a:pPr>
            <a:endParaRPr lang="en-US" sz="2000" b="1">
              <a:solidFill>
                <a:schemeClr val="tx1"/>
              </a:solidFill>
              <a:latin typeface="Times New Roman" panose="02020603050405020304" pitchFamily="18" charset="0"/>
              <a:cs typeface="Times New Roman" panose="02020603050405020304" pitchFamily="18" charset="0"/>
            </a:endParaRPr>
          </a:p>
          <a:p>
            <a:pPr marL="0" indent="0">
              <a:buNone/>
            </a:pPr>
            <a:r>
              <a:rPr lang="en-US" sz="2000" b="1">
                <a:solidFill>
                  <a:schemeClr val="tx1"/>
                </a:solidFill>
                <a:latin typeface="Times New Roman" panose="02020603050405020304" pitchFamily="18" charset="0"/>
                <a:cs typeface="Times New Roman" panose="02020603050405020304" pitchFamily="18" charset="0"/>
              </a:rPr>
              <a:t>Description:</a:t>
            </a:r>
            <a:r>
              <a:rPr lang="en-US" sz="2000">
                <a:solidFill>
                  <a:schemeClr val="tx1"/>
                </a:solidFill>
                <a:latin typeface="Times New Roman" panose="02020603050405020304" pitchFamily="18" charset="0"/>
                <a:cs typeface="Times New Roman" panose="02020603050405020304" pitchFamily="18" charset="0"/>
              </a:rPr>
              <a:t> Automated tools analyze source code without executing it to identify potential 				defects such as syntax errors, code smells, or security vulnerabilities.</a:t>
            </a:r>
            <a:endParaRPr lang="en-US" sz="2000">
              <a:solidFill>
                <a:schemeClr val="tx1"/>
              </a:solidFill>
              <a:latin typeface="Times New Roman" panose="02020603050405020304" pitchFamily="18" charset="0"/>
              <a:cs typeface="Times New Roman" panose="02020603050405020304" pitchFamily="18" charset="0"/>
            </a:endParaRPr>
          </a:p>
          <a:p>
            <a:pPr marL="0" indent="0">
              <a:buNone/>
            </a:pPr>
            <a:r>
              <a:rPr lang="en-US" sz="2000" b="1">
                <a:solidFill>
                  <a:schemeClr val="tx1"/>
                </a:solidFill>
                <a:latin typeface="Times New Roman" panose="02020603050405020304" pitchFamily="18" charset="0"/>
                <a:cs typeface="Times New Roman" panose="02020603050405020304" pitchFamily="18" charset="0"/>
              </a:rPr>
              <a:t>Limitations:</a:t>
            </a:r>
            <a:endParaRPr lang="en-US" sz="2000" b="1">
              <a:solidFill>
                <a:schemeClr val="tx1"/>
              </a:solidFill>
              <a:latin typeface="Times New Roman" panose="02020603050405020304" pitchFamily="18" charset="0"/>
              <a:cs typeface="Times New Roman" panose="02020603050405020304" pitchFamily="18" charset="0"/>
            </a:endParaRPr>
          </a:p>
          <a:p>
            <a:pPr marL="0" indent="0">
              <a:buNone/>
            </a:pPr>
            <a:r>
              <a:rPr lang="en-US" sz="2000" b="1">
                <a:solidFill>
                  <a:schemeClr val="tx1"/>
                </a:solidFill>
                <a:latin typeface="Times New Roman" panose="02020603050405020304" pitchFamily="18" charset="0"/>
                <a:cs typeface="Times New Roman" panose="02020603050405020304" pitchFamily="18" charset="0"/>
              </a:rPr>
              <a:t>False Positives/Negatives: </a:t>
            </a:r>
            <a:r>
              <a:rPr lang="en-US" sz="2000">
                <a:solidFill>
                  <a:schemeClr val="tx1"/>
                </a:solidFill>
                <a:latin typeface="Times New Roman" panose="02020603050405020304" pitchFamily="18" charset="0"/>
                <a:cs typeface="Times New Roman" panose="02020603050405020304" pitchFamily="18" charset="0"/>
              </a:rPr>
              <a:t>Static analysis tools may produce false positives (identifying non-							  existent defects) or false negatives (missing actual defects).</a:t>
            </a:r>
            <a:endParaRPr lang="en-US" sz="2000">
              <a:solidFill>
                <a:schemeClr val="tx1"/>
              </a:solidFill>
              <a:latin typeface="Times New Roman" panose="02020603050405020304" pitchFamily="18" charset="0"/>
              <a:cs typeface="Times New Roman" panose="02020603050405020304" pitchFamily="18" charset="0"/>
            </a:endParaRPr>
          </a:p>
          <a:p>
            <a:pPr marL="0" indent="0">
              <a:buNone/>
            </a:pPr>
            <a:r>
              <a:rPr lang="en-US" sz="2000" b="1">
                <a:solidFill>
                  <a:schemeClr val="tx1"/>
                </a:solidFill>
                <a:latin typeface="Times New Roman" panose="02020603050405020304" pitchFamily="18" charset="0"/>
                <a:cs typeface="Times New Roman" panose="02020603050405020304" pitchFamily="18" charset="0"/>
              </a:rPr>
              <a:t>Limited Context: </a:t>
            </a:r>
            <a:r>
              <a:rPr lang="en-US" sz="2000">
                <a:solidFill>
                  <a:schemeClr val="tx1"/>
                </a:solidFill>
                <a:latin typeface="Times New Roman" panose="02020603050405020304" pitchFamily="18" charset="0"/>
                <a:cs typeface="Times New Roman" panose="02020603050405020304" pitchFamily="18" charset="0"/>
              </a:rPr>
              <a:t>Tools may not have access to runtime information or project-specific context, 				  leading to inaccurate results.</a:t>
            </a:r>
            <a:endParaRPr lang="en-US" sz="2000">
              <a:solidFill>
                <a:schemeClr val="tx1"/>
              </a:solidFill>
              <a:latin typeface="Times New Roman" panose="02020603050405020304" pitchFamily="18" charset="0"/>
              <a:cs typeface="Times New Roman" panose="02020603050405020304" pitchFamily="18" charset="0"/>
            </a:endParaRPr>
          </a:p>
          <a:p>
            <a:pPr marL="0" indent="0">
              <a:buNone/>
            </a:pPr>
            <a:r>
              <a:rPr lang="en-US" sz="2000" b="1">
                <a:solidFill>
                  <a:schemeClr val="tx1"/>
                </a:solidFill>
                <a:latin typeface="Times New Roman" panose="02020603050405020304" pitchFamily="18" charset="0"/>
                <a:cs typeface="Times New Roman" panose="02020603050405020304" pitchFamily="18" charset="0"/>
              </a:rPr>
              <a:t>Configurational Overhead: </a:t>
            </a:r>
            <a:r>
              <a:rPr lang="en-US" sz="2000">
                <a:solidFill>
                  <a:schemeClr val="tx1"/>
                </a:solidFill>
                <a:latin typeface="Times New Roman" panose="02020603050405020304" pitchFamily="18" charset="0"/>
                <a:cs typeface="Times New Roman" panose="02020603050405020304" pitchFamily="18" charset="0"/>
              </a:rPr>
              <a:t>Configuring static analysis tools to fit project-specific requirements 						     can be complex and time-consuming</a:t>
            </a:r>
            <a:endParaRPr lang="en-US" sz="200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375410" y="1425575"/>
            <a:ext cx="9950450" cy="4620260"/>
          </a:xfrm>
        </p:spPr>
        <p:txBody>
          <a:bodyPr>
            <a:noAutofit/>
          </a:bodyPr>
          <a:p>
            <a:r>
              <a:rPr lang="en-US" sz="2000" b="1">
                <a:latin typeface="Times New Roman" panose="02020603050405020304" pitchFamily="18" charset="0"/>
                <a:cs typeface="Times New Roman" panose="02020603050405020304" pitchFamily="18" charset="0"/>
              </a:rPr>
              <a:t>Dynamic Analysis:</a:t>
            </a:r>
            <a:br>
              <a:rPr lang="en-US" sz="2000" b="1">
                <a:latin typeface="Times New Roman" panose="02020603050405020304" pitchFamily="18" charset="0"/>
                <a:cs typeface="Times New Roman" panose="02020603050405020304" pitchFamily="18" charset="0"/>
              </a:rPr>
            </a:br>
            <a:br>
              <a:rPr lang="en-US" sz="2000">
                <a:latin typeface="Times New Roman" panose="02020603050405020304" pitchFamily="18" charset="0"/>
                <a:cs typeface="Times New Roman" panose="02020603050405020304" pitchFamily="18" charset="0"/>
              </a:rPr>
            </a:br>
            <a:r>
              <a:rPr lang="en-US" sz="2000" b="1">
                <a:latin typeface="Times New Roman" panose="02020603050405020304" pitchFamily="18" charset="0"/>
                <a:cs typeface="Times New Roman" panose="02020603050405020304" pitchFamily="18" charset="0"/>
              </a:rPr>
              <a:t>Description: </a:t>
            </a:r>
            <a:r>
              <a:rPr lang="en-US" sz="2000">
                <a:latin typeface="Times New Roman" panose="02020603050405020304" pitchFamily="18" charset="0"/>
                <a:cs typeface="Times New Roman" panose="02020603050405020304" pitchFamily="18" charset="0"/>
              </a:rPr>
              <a:t>Software is executed and monitored to detect defects during runtime, such as 				 memory leaks, buffer overflows, or runtime errors.</a:t>
            </a:r>
            <a:br>
              <a:rPr lang="en-US" sz="2000">
                <a:latin typeface="Times New Roman" panose="02020603050405020304" pitchFamily="18" charset="0"/>
                <a:cs typeface="Times New Roman" panose="02020603050405020304" pitchFamily="18" charset="0"/>
              </a:rPr>
            </a:br>
            <a:r>
              <a:rPr lang="en-US" sz="2000" b="1">
                <a:latin typeface="Times New Roman" panose="02020603050405020304" pitchFamily="18" charset="0"/>
                <a:cs typeface="Times New Roman" panose="02020603050405020304" pitchFamily="18" charset="0"/>
              </a:rPr>
              <a:t>Limitations:</a:t>
            </a:r>
            <a:br>
              <a:rPr lang="en-US" sz="2000" b="1">
                <a:latin typeface="Times New Roman" panose="02020603050405020304" pitchFamily="18" charset="0"/>
                <a:cs typeface="Times New Roman" panose="02020603050405020304" pitchFamily="18" charset="0"/>
              </a:rPr>
            </a:br>
            <a:r>
              <a:rPr lang="en-US" sz="2000" b="1">
                <a:latin typeface="Times New Roman" panose="02020603050405020304" pitchFamily="18" charset="0"/>
                <a:cs typeface="Times New Roman" panose="02020603050405020304" pitchFamily="18" charset="0"/>
              </a:rPr>
              <a:t>Limited Coverage:</a:t>
            </a:r>
            <a:r>
              <a:rPr lang="en-US" sz="2000">
                <a:latin typeface="Times New Roman" panose="02020603050405020304" pitchFamily="18" charset="0"/>
                <a:cs typeface="Times New Roman" panose="02020603050405020304" pitchFamily="18" charset="0"/>
              </a:rPr>
              <a:t> Dynamic analysis may not uncover all potential defects, especially those 		 			     related to complex control flow or interactions.</a:t>
            </a:r>
            <a:br>
              <a:rPr lang="en-US" sz="2000">
                <a:latin typeface="Times New Roman" panose="02020603050405020304" pitchFamily="18" charset="0"/>
                <a:cs typeface="Times New Roman" panose="02020603050405020304" pitchFamily="18" charset="0"/>
              </a:rPr>
            </a:br>
            <a:r>
              <a:rPr lang="en-US" sz="2000" b="1">
                <a:latin typeface="Times New Roman" panose="02020603050405020304" pitchFamily="18" charset="0"/>
                <a:cs typeface="Times New Roman" panose="02020603050405020304" pitchFamily="18" charset="0"/>
              </a:rPr>
              <a:t>Performance Overhead: </a:t>
            </a:r>
            <a:r>
              <a:rPr lang="en-US" sz="2000">
                <a:latin typeface="Times New Roman" panose="02020603050405020304" pitchFamily="18" charset="0"/>
                <a:cs typeface="Times New Roman" panose="02020603050405020304" pitchFamily="18" charset="0"/>
              </a:rPr>
              <a:t>Instrumenting code for dynamic analysis can introduce performance 					      overhead, affecting runtime behavior.</a:t>
            </a:r>
            <a:br>
              <a:rPr lang="en-US" sz="2000">
                <a:latin typeface="Times New Roman" panose="02020603050405020304" pitchFamily="18" charset="0"/>
                <a:cs typeface="Times New Roman" panose="02020603050405020304" pitchFamily="18" charset="0"/>
              </a:rPr>
            </a:br>
            <a:r>
              <a:rPr lang="en-US" sz="2000" b="1">
                <a:latin typeface="Times New Roman" panose="02020603050405020304" pitchFamily="18" charset="0"/>
                <a:cs typeface="Times New Roman" panose="02020603050405020304" pitchFamily="18" charset="0"/>
              </a:rPr>
              <a:t>Difficulty in Reproducing: </a:t>
            </a:r>
            <a:r>
              <a:rPr lang="en-US" sz="2000">
                <a:latin typeface="Times New Roman" panose="02020603050405020304" pitchFamily="18" charset="0"/>
                <a:cs typeface="Times New Roman" panose="02020603050405020304" pitchFamily="18" charset="0"/>
              </a:rPr>
              <a:t>Defects identified through dynamic analysis may be difficult to 							   reproduce, making debugging challenging.</a:t>
            </a:r>
            <a:endParaRPr lang="en-US" sz="20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705" y="726440"/>
            <a:ext cx="8911590" cy="718185"/>
          </a:xfrm>
        </p:spPr>
        <p:txBody>
          <a:bodyPr/>
          <a:lstStyle/>
          <a:p>
            <a:r>
              <a:rPr lang="en-US" sz="3200" b="1" dirty="0">
                <a:solidFill>
                  <a:schemeClr val="tx1"/>
                </a:solidFill>
                <a:latin typeface="Times New Roman" panose="02020603050405020304" pitchFamily="18" charset="0"/>
                <a:cs typeface="Times New Roman" panose="02020603050405020304" pitchFamily="18" charset="0"/>
              </a:rPr>
              <a:t>           PROPOSED SYSTEM</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46530" y="1929765"/>
            <a:ext cx="10057765" cy="3981450"/>
          </a:xfrm>
        </p:spPr>
        <p:txBody>
          <a:bodyPr>
            <a:noAutofit/>
          </a:bodyPr>
          <a:lstStyle/>
          <a:p>
            <a:pPr>
              <a:buFont typeface="Wingdings" panose="05000000000000000000" charset="0"/>
              <a:buChar char="§"/>
            </a:pPr>
            <a:r>
              <a:rPr lang="en-US" sz="2000" dirty="0">
                <a:solidFill>
                  <a:schemeClr val="tx1"/>
                </a:solidFill>
                <a:latin typeface="Times New Roman" panose="02020603050405020304" pitchFamily="18" charset="0"/>
                <a:cs typeface="Times New Roman" panose="02020603050405020304" pitchFamily="18" charset="0"/>
                <a:sym typeface="+mn-ea"/>
              </a:rPr>
              <a:t>Data pre-processing</a:t>
            </a:r>
            <a:endParaRPr lang="en-US" sz="2000" dirty="0">
              <a:solidFill>
                <a:schemeClr val="tx1"/>
              </a:solidFill>
              <a:latin typeface="Times New Roman" panose="02020603050405020304" pitchFamily="18" charset="0"/>
              <a:cs typeface="Times New Roman" panose="02020603050405020304" pitchFamily="18" charset="0"/>
              <a:sym typeface="+mn-ea"/>
            </a:endParaRPr>
          </a:p>
          <a:p>
            <a:pPr>
              <a:buFont typeface="Wingdings" panose="05000000000000000000" charset="0"/>
              <a:buChar char="§"/>
            </a:pPr>
            <a:r>
              <a:rPr lang="en-US" sz="2000" dirty="0">
                <a:solidFill>
                  <a:schemeClr val="tx1"/>
                </a:solidFill>
                <a:latin typeface="Times New Roman" panose="02020603050405020304" pitchFamily="18" charset="0"/>
                <a:cs typeface="Times New Roman" panose="02020603050405020304" pitchFamily="18" charset="0"/>
                <a:sym typeface="+mn-ea"/>
              </a:rPr>
              <a:t>Data balancing using SMOTE</a:t>
            </a:r>
            <a:endParaRPr lang="en-US" sz="2000" dirty="0">
              <a:solidFill>
                <a:schemeClr val="tx1"/>
              </a:solidFill>
              <a:latin typeface="Times New Roman" panose="02020603050405020304" pitchFamily="18" charset="0"/>
              <a:cs typeface="Times New Roman" panose="02020603050405020304" pitchFamily="18" charset="0"/>
              <a:sym typeface="+mn-ea"/>
            </a:endParaRPr>
          </a:p>
          <a:p>
            <a:pPr>
              <a:buFont typeface="Wingdings" panose="05000000000000000000" charset="0"/>
              <a:buChar char="§"/>
            </a:pPr>
            <a:r>
              <a:rPr lang="en-US" sz="2000" dirty="0">
                <a:solidFill>
                  <a:schemeClr val="tx1"/>
                </a:solidFill>
                <a:latin typeface="Times New Roman" panose="02020603050405020304" pitchFamily="18" charset="0"/>
                <a:cs typeface="Times New Roman" panose="02020603050405020304" pitchFamily="18" charset="0"/>
                <a:sym typeface="+mn-ea"/>
              </a:rPr>
              <a:t>Feature selection using Hybrid model</a:t>
            </a:r>
            <a:endParaRPr lang="en-US" sz="2000" dirty="0">
              <a:solidFill>
                <a:schemeClr val="tx1"/>
              </a:solidFill>
              <a:latin typeface="Times New Roman" panose="02020603050405020304" pitchFamily="18" charset="0"/>
              <a:cs typeface="Times New Roman" panose="02020603050405020304" pitchFamily="18" charset="0"/>
              <a:sym typeface="+mn-ea"/>
            </a:endParaRPr>
          </a:p>
          <a:p>
            <a:pPr>
              <a:buFont typeface="Wingdings" panose="05000000000000000000" charset="0"/>
              <a:buChar char="§"/>
            </a:pPr>
            <a:r>
              <a:rPr lang="en-US" sz="2000" dirty="0">
                <a:solidFill>
                  <a:schemeClr val="tx1"/>
                </a:solidFill>
                <a:latin typeface="Times New Roman" panose="02020603050405020304" pitchFamily="18" charset="0"/>
                <a:cs typeface="Times New Roman" panose="02020603050405020304" pitchFamily="18" charset="0"/>
                <a:sym typeface="+mn-ea"/>
              </a:rPr>
              <a:t>Ensemble model</a:t>
            </a:r>
            <a:endParaRPr lang="en-US" sz="2000" dirty="0">
              <a:solidFill>
                <a:schemeClr val="tx1"/>
              </a:solidFill>
              <a:latin typeface="Times New Roman" panose="02020603050405020304" pitchFamily="18" charset="0"/>
              <a:cs typeface="Times New Roman" panose="02020603050405020304" pitchFamily="18" charset="0"/>
              <a:sym typeface="+mn-ea"/>
            </a:endParaRPr>
          </a:p>
          <a:p>
            <a:pPr lvl="1">
              <a:buFont typeface="Wingdings" panose="05000000000000000000" charset="0"/>
              <a:buChar char="§"/>
            </a:pPr>
            <a:r>
              <a:rPr lang="en-US" sz="1775" dirty="0">
                <a:solidFill>
                  <a:schemeClr val="tx1"/>
                </a:solidFill>
                <a:latin typeface="Times New Roman" panose="02020603050405020304" pitchFamily="18" charset="0"/>
                <a:cs typeface="Times New Roman" panose="02020603050405020304" pitchFamily="18" charset="0"/>
                <a:sym typeface="+mn-ea"/>
              </a:rPr>
              <a:t>Random forest</a:t>
            </a:r>
            <a:endParaRPr lang="en-US" sz="1775" dirty="0">
              <a:solidFill>
                <a:schemeClr val="tx1"/>
              </a:solidFill>
              <a:latin typeface="Times New Roman" panose="02020603050405020304" pitchFamily="18" charset="0"/>
              <a:cs typeface="Times New Roman" panose="02020603050405020304" pitchFamily="18" charset="0"/>
              <a:sym typeface="+mn-ea"/>
            </a:endParaRPr>
          </a:p>
          <a:p>
            <a:pPr lvl="1">
              <a:buFont typeface="Wingdings" panose="05000000000000000000" charset="0"/>
              <a:buChar char="§"/>
            </a:pPr>
            <a:r>
              <a:rPr lang="en-US" sz="2000" dirty="0">
                <a:solidFill>
                  <a:schemeClr val="tx1"/>
                </a:solidFill>
                <a:latin typeface="Times New Roman" panose="02020603050405020304" pitchFamily="18" charset="0"/>
                <a:cs typeface="Times New Roman" panose="02020603050405020304" pitchFamily="18" charset="0"/>
                <a:sym typeface="+mn-ea"/>
              </a:rPr>
              <a:t>Logistic regression</a:t>
            </a:r>
            <a:endParaRPr lang="en-US" sz="2000" dirty="0">
              <a:solidFill>
                <a:schemeClr val="tx1"/>
              </a:solidFill>
              <a:latin typeface="Times New Roman" panose="02020603050405020304" pitchFamily="18" charset="0"/>
              <a:cs typeface="Times New Roman" panose="02020603050405020304" pitchFamily="18" charset="0"/>
              <a:sym typeface="+mn-ea"/>
            </a:endParaRPr>
          </a:p>
          <a:p>
            <a:pPr lvl="1">
              <a:buFont typeface="Wingdings" panose="05000000000000000000" charset="0"/>
              <a:buChar char="§"/>
            </a:pPr>
            <a:r>
              <a:rPr lang="en-US" sz="2000" dirty="0">
                <a:solidFill>
                  <a:schemeClr val="tx1"/>
                </a:solidFill>
                <a:latin typeface="Times New Roman" panose="02020603050405020304" pitchFamily="18" charset="0"/>
                <a:cs typeface="Times New Roman" panose="02020603050405020304" pitchFamily="18" charset="0"/>
                <a:sym typeface="+mn-ea"/>
              </a:rPr>
              <a:t>Linear regression</a:t>
            </a:r>
            <a:endParaRPr lang="en-US" sz="2000" dirty="0">
              <a:solidFill>
                <a:schemeClr val="tx1"/>
              </a:solidFill>
              <a:latin typeface="Times New Roman" panose="02020603050405020304" pitchFamily="18" charset="0"/>
              <a:cs typeface="Times New Roman" panose="02020603050405020304" pitchFamily="18" charset="0"/>
              <a:sym typeface="+mn-ea"/>
            </a:endParaRPr>
          </a:p>
          <a:p>
            <a:pPr>
              <a:buFont typeface="Wingdings" panose="05000000000000000000" charset="0"/>
              <a:buChar char="§"/>
            </a:pPr>
            <a:r>
              <a:rPr lang="en-US" sz="2000" dirty="0">
                <a:solidFill>
                  <a:schemeClr val="tx1"/>
                </a:solidFill>
                <a:latin typeface="Times New Roman" panose="02020603050405020304" pitchFamily="18" charset="0"/>
                <a:cs typeface="Times New Roman" panose="02020603050405020304" pitchFamily="18" charset="0"/>
                <a:sym typeface="+mn-ea"/>
              </a:rPr>
              <a:t>Performance metrics</a:t>
            </a:r>
            <a:endParaRPr lang="en-US" sz="2000" dirty="0">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35" y="624205"/>
            <a:ext cx="12191365" cy="1280795"/>
          </a:xfrm>
        </p:spPr>
        <p:txBody>
          <a:bodyPr/>
          <a:p>
            <a:pPr algn="ctr"/>
            <a:r>
              <a:rPr lang="en-US" sz="3200" b="1">
                <a:solidFill>
                  <a:schemeClr val="tx1"/>
                </a:solidFill>
                <a:latin typeface="Times New Roman" panose="02020603050405020304" pitchFamily="18" charset="0"/>
                <a:cs typeface="Times New Roman" panose="02020603050405020304" pitchFamily="18" charset="0"/>
              </a:rPr>
              <a:t>DATASET</a:t>
            </a:r>
            <a:endParaRPr lang="en-US" sz="3200" b="1">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04620" y="1549400"/>
            <a:ext cx="10099675" cy="4361815"/>
          </a:xfrm>
        </p:spPr>
        <p:txBody>
          <a:bodyPr>
            <a:noAutofit/>
          </a:bodyPr>
          <a:p>
            <a:pPr>
              <a:lnSpc>
                <a:spcPct val="100000"/>
              </a:lnSpc>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sym typeface="+mn-ea"/>
              </a:rPr>
              <a:t>CM1 DATASET</a:t>
            </a:r>
            <a:r>
              <a:rPr lang="en-IN" sz="2000" dirty="0">
                <a:solidFill>
                  <a:schemeClr val="tx1"/>
                </a:solidFill>
                <a:latin typeface="Times New Roman" panose="02020603050405020304" pitchFamily="18" charset="0"/>
                <a:cs typeface="Times New Roman" panose="02020603050405020304" pitchFamily="18" charset="0"/>
                <a:sym typeface="+mn-ea"/>
              </a:rPr>
              <a:t>:</a:t>
            </a:r>
            <a:r>
              <a:rPr lang="en-US" sz="2000" dirty="0">
                <a:solidFill>
                  <a:schemeClr val="tx1"/>
                </a:solidFill>
                <a:latin typeface="Times New Roman" panose="02020603050405020304" pitchFamily="18" charset="0"/>
                <a:cs typeface="Times New Roman" panose="02020603050405020304" pitchFamily="18" charset="0"/>
                <a:sym typeface="+mn-ea"/>
              </a:rPr>
              <a:t>This is a PROMISE software engineering repository dataset made publicly available.</a:t>
            </a:r>
            <a:endParaRPr lang="en-US" sz="2000" dirty="0">
              <a:solidFill>
                <a:schemeClr val="tx1"/>
              </a:solidFill>
              <a:latin typeface="Times New Roman" panose="02020603050405020304" pitchFamily="18" charset="0"/>
              <a:cs typeface="Times New Roman" panose="02020603050405020304" pitchFamily="18" charset="0"/>
            </a:endParaRPr>
          </a:p>
          <a:p>
            <a:pPr>
              <a:lnSpc>
                <a:spcPct val="100000"/>
              </a:lnSpc>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sym typeface="+mn-ea"/>
              </a:rPr>
              <a:t>FEATURES: </a:t>
            </a:r>
            <a:r>
              <a:rPr lang="en-US" sz="2000" dirty="0">
                <a:solidFill>
                  <a:schemeClr val="tx1"/>
                </a:solidFill>
                <a:latin typeface="Times New Roman" panose="02020603050405020304" pitchFamily="18" charset="0"/>
                <a:cs typeface="Times New Roman" panose="02020603050405020304" pitchFamily="18" charset="0"/>
                <a:sym typeface="+mn-ea"/>
              </a:rPr>
              <a:t>Nearly 21 features are there in dataset.</a:t>
            </a:r>
            <a:endParaRPr lang="en-US" sz="2000" dirty="0">
              <a:solidFill>
                <a:schemeClr val="tx1"/>
              </a:solidFill>
              <a:latin typeface="Times New Roman" panose="02020603050405020304" pitchFamily="18" charset="0"/>
              <a:cs typeface="Times New Roman" panose="02020603050405020304" pitchFamily="18" charset="0"/>
            </a:endParaRPr>
          </a:p>
          <a:p>
            <a:pPr>
              <a:lnSpc>
                <a:spcPct val="10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sym typeface="+mn-ea"/>
              </a:rPr>
              <a:t>Selected Features:</a:t>
            </a:r>
            <a:endParaRPr lang="en-US" sz="2000" dirty="0">
              <a:solidFill>
                <a:schemeClr val="tx1"/>
              </a:solidFill>
              <a:latin typeface="Times New Roman" panose="02020603050405020304" pitchFamily="18" charset="0"/>
              <a:cs typeface="Times New Roman" panose="02020603050405020304" pitchFamily="18" charset="0"/>
            </a:endParaRPr>
          </a:p>
          <a:p>
            <a:pPr lvl="1">
              <a:lnSpc>
                <a:spcPct val="10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sym typeface="+mn-ea"/>
              </a:rPr>
              <a:t>Lines of code				No . of operators and operands</a:t>
            </a:r>
            <a:endParaRPr lang="en-US" sz="2000" dirty="0">
              <a:solidFill>
                <a:schemeClr val="tx1"/>
              </a:solidFill>
              <a:latin typeface="Times New Roman" panose="02020603050405020304" pitchFamily="18" charset="0"/>
              <a:cs typeface="Times New Roman" panose="02020603050405020304" pitchFamily="18" charset="0"/>
            </a:endParaRPr>
          </a:p>
          <a:p>
            <a:pPr lvl="1">
              <a:lnSpc>
                <a:spcPct val="10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sym typeface="+mn-ea"/>
              </a:rPr>
              <a:t>Cyclomatic complexity		Essential complexity</a:t>
            </a:r>
            <a:endParaRPr lang="en-US" sz="2000" dirty="0">
              <a:solidFill>
                <a:schemeClr val="tx1"/>
              </a:solidFill>
              <a:latin typeface="Times New Roman" panose="02020603050405020304" pitchFamily="18" charset="0"/>
              <a:cs typeface="Times New Roman" panose="02020603050405020304" pitchFamily="18" charset="0"/>
            </a:endParaRPr>
          </a:p>
          <a:p>
            <a:pPr lvl="1">
              <a:lnSpc>
                <a:spcPct val="10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sym typeface="+mn-ea"/>
              </a:rPr>
              <a:t>Volume					Effort</a:t>
            </a:r>
            <a:endParaRPr lang="en-US" sz="2000" dirty="0">
              <a:solidFill>
                <a:schemeClr val="tx1"/>
              </a:solidFill>
              <a:latin typeface="Times New Roman" panose="02020603050405020304" pitchFamily="18" charset="0"/>
              <a:cs typeface="Times New Roman" panose="02020603050405020304" pitchFamily="18" charset="0"/>
            </a:endParaRPr>
          </a:p>
          <a:p>
            <a:pPr lvl="1">
              <a:lnSpc>
                <a:spcPct val="10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sym typeface="+mn-ea"/>
              </a:rPr>
              <a:t>Intelligence				Blank lines</a:t>
            </a:r>
            <a:endParaRPr lang="en-US" sz="2000" dirty="0">
              <a:solidFill>
                <a:schemeClr val="tx1"/>
              </a:solidFill>
              <a:latin typeface="Times New Roman" panose="02020603050405020304" pitchFamily="18" charset="0"/>
              <a:cs typeface="Times New Roman" panose="02020603050405020304" pitchFamily="18" charset="0"/>
            </a:endParaRPr>
          </a:p>
          <a:p>
            <a:pPr lvl="1">
              <a:lnSpc>
                <a:spcPct val="10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sym typeface="+mn-ea"/>
              </a:rPr>
              <a:t>Lines of comments			Difficulty</a:t>
            </a:r>
            <a:endParaRPr lang="en-US" sz="2000" dirty="0">
              <a:solidFill>
                <a:schemeClr val="tx1"/>
              </a:solidFill>
              <a:latin typeface="Times New Roman" panose="02020603050405020304" pitchFamily="18" charset="0"/>
              <a:cs typeface="Times New Roman" panose="02020603050405020304" pitchFamily="18" charset="0"/>
            </a:endParaRPr>
          </a:p>
          <a:p>
            <a:pPr lvl="1">
              <a:lnSpc>
                <a:spcPct val="10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sym typeface="+mn-ea"/>
              </a:rPr>
              <a:t>Time estimator				Delivered bugs</a:t>
            </a:r>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424940" y="1438275"/>
            <a:ext cx="10186670" cy="5017135"/>
          </a:xfrm>
        </p:spPr>
        <p:txBody>
          <a:bodyPr>
            <a:normAutofit fontScale="90000"/>
          </a:bodyPr>
          <a:p>
            <a:pPr marL="0" indent="0">
              <a:lnSpc>
                <a:spcPct val="100000"/>
              </a:lnSpc>
            </a:pPr>
            <a:r>
              <a:rPr lang="en-US" sz="2220" b="1" dirty="0">
                <a:solidFill>
                  <a:schemeClr val="tx1"/>
                </a:solidFill>
                <a:latin typeface="Times New Roman" panose="02020603050405020304" pitchFamily="18" charset="0"/>
                <a:cs typeface="Times New Roman" panose="02020603050405020304" pitchFamily="18" charset="0"/>
                <a:sym typeface="+mn-ea"/>
              </a:rPr>
              <a:t>Lines of code</a:t>
            </a:r>
            <a:r>
              <a:rPr lang="en-US" sz="2220" dirty="0">
                <a:solidFill>
                  <a:schemeClr val="tx1"/>
                </a:solidFill>
                <a:latin typeface="Times New Roman" panose="02020603050405020304" pitchFamily="18" charset="0"/>
                <a:cs typeface="Times New Roman" panose="02020603050405020304" pitchFamily="18" charset="0"/>
                <a:sym typeface="+mn-ea"/>
              </a:rPr>
              <a:t>: Number of lines of code present in source code</a:t>
            </a:r>
            <a:br>
              <a:rPr lang="en-US" sz="2220" dirty="0">
                <a:solidFill>
                  <a:schemeClr val="tx1"/>
                </a:solidFill>
                <a:latin typeface="Times New Roman" panose="02020603050405020304" pitchFamily="18" charset="0"/>
                <a:cs typeface="Times New Roman" panose="02020603050405020304" pitchFamily="18" charset="0"/>
              </a:rPr>
            </a:br>
            <a:r>
              <a:rPr lang="en-US" sz="2220" b="1" dirty="0">
                <a:solidFill>
                  <a:schemeClr val="tx1"/>
                </a:solidFill>
                <a:latin typeface="Times New Roman" panose="02020603050405020304" pitchFamily="18" charset="0"/>
                <a:cs typeface="Times New Roman" panose="02020603050405020304" pitchFamily="18" charset="0"/>
                <a:sym typeface="+mn-ea"/>
              </a:rPr>
              <a:t>No. of operators and operands(N</a:t>
            </a:r>
            <a:r>
              <a:rPr lang="en-US" sz="2220" dirty="0">
                <a:solidFill>
                  <a:schemeClr val="tx1"/>
                </a:solidFill>
                <a:latin typeface="Times New Roman" panose="02020603050405020304" pitchFamily="18" charset="0"/>
                <a:cs typeface="Times New Roman" panose="02020603050405020304" pitchFamily="18" charset="0"/>
                <a:sym typeface="+mn-ea"/>
              </a:rPr>
              <a:t>): Number of operators and operands pin source code</a:t>
            </a:r>
            <a:br>
              <a:rPr lang="en-US" sz="2220" dirty="0">
                <a:solidFill>
                  <a:schemeClr val="tx1"/>
                </a:solidFill>
                <a:latin typeface="Times New Roman" panose="02020603050405020304" pitchFamily="18" charset="0"/>
                <a:cs typeface="Times New Roman" panose="02020603050405020304" pitchFamily="18" charset="0"/>
              </a:rPr>
            </a:br>
            <a:r>
              <a:rPr lang="en-US" sz="2220" b="1" dirty="0">
                <a:solidFill>
                  <a:schemeClr val="tx1"/>
                </a:solidFill>
                <a:latin typeface="Times New Roman" panose="02020603050405020304" pitchFamily="18" charset="0"/>
                <a:cs typeface="Times New Roman" panose="02020603050405020304" pitchFamily="18" charset="0"/>
                <a:sym typeface="+mn-ea"/>
              </a:rPr>
              <a:t>Cyclomatic Complexity(V(G)):</a:t>
            </a:r>
            <a:r>
              <a:rPr lang="en-US" sz="2220" dirty="0">
                <a:solidFill>
                  <a:schemeClr val="tx1"/>
                </a:solidFill>
                <a:latin typeface="Times New Roman" panose="02020603050405020304" pitchFamily="18" charset="0"/>
                <a:cs typeface="Times New Roman" panose="02020603050405020304" pitchFamily="18" charset="0"/>
                <a:sym typeface="+mn-ea"/>
              </a:rPr>
              <a:t> </a:t>
            </a:r>
            <a:br>
              <a:rPr lang="en-US" sz="2220" dirty="0">
                <a:solidFill>
                  <a:schemeClr val="tx1"/>
                </a:solidFill>
                <a:latin typeface="Times New Roman" panose="02020603050405020304" pitchFamily="18" charset="0"/>
                <a:cs typeface="Times New Roman" panose="02020603050405020304" pitchFamily="18" charset="0"/>
              </a:rPr>
            </a:br>
            <a:r>
              <a:rPr lang="en-US" sz="2220" dirty="0">
                <a:solidFill>
                  <a:schemeClr val="tx1"/>
                </a:solidFill>
                <a:latin typeface="Times New Roman" panose="02020603050405020304" pitchFamily="18" charset="0"/>
                <a:cs typeface="Times New Roman" panose="02020603050405020304" pitchFamily="18" charset="0"/>
                <a:sym typeface="+mn-ea"/>
              </a:rPr>
              <a:t>		Number of independent paths to get output present in source code, which is calculated by using control-flow graph.</a:t>
            </a:r>
            <a:br>
              <a:rPr lang="en-US" sz="2220" dirty="0">
                <a:solidFill>
                  <a:schemeClr val="tx1"/>
                </a:solidFill>
                <a:latin typeface="Times New Roman" panose="02020603050405020304" pitchFamily="18" charset="0"/>
                <a:cs typeface="Times New Roman" panose="02020603050405020304" pitchFamily="18" charset="0"/>
              </a:rPr>
            </a:br>
            <a:r>
              <a:rPr lang="en-US" sz="2220" dirty="0">
                <a:solidFill>
                  <a:schemeClr val="tx1"/>
                </a:solidFill>
                <a:latin typeface="Times New Roman" panose="02020603050405020304" pitchFamily="18" charset="0"/>
                <a:cs typeface="Times New Roman" panose="02020603050405020304" pitchFamily="18" charset="0"/>
                <a:sym typeface="+mn-ea"/>
              </a:rPr>
              <a:t>		Formula: </a:t>
            </a:r>
            <a:r>
              <a:rPr lang="en-US" sz="2220" b="1" dirty="0">
                <a:solidFill>
                  <a:schemeClr val="tx1"/>
                </a:solidFill>
                <a:latin typeface="Times New Roman" panose="02020603050405020304" pitchFamily="18" charset="0"/>
                <a:cs typeface="Times New Roman" panose="02020603050405020304" pitchFamily="18" charset="0"/>
                <a:sym typeface="+mn-ea"/>
              </a:rPr>
              <a:t>V(G)=No. of Edges(E)-No. of Nodes(V)+2(No. of Connected components)</a:t>
            </a:r>
            <a:br>
              <a:rPr lang="en-US" sz="2220" b="1" dirty="0">
                <a:solidFill>
                  <a:schemeClr val="tx1"/>
                </a:solidFill>
                <a:latin typeface="Times New Roman" panose="02020603050405020304" pitchFamily="18" charset="0"/>
                <a:cs typeface="Times New Roman" panose="02020603050405020304" pitchFamily="18" charset="0"/>
              </a:rPr>
            </a:br>
            <a:r>
              <a:rPr lang="en-US" sz="2220" b="1" dirty="0">
                <a:solidFill>
                  <a:schemeClr val="tx1"/>
                </a:solidFill>
                <a:latin typeface="Times New Roman" panose="02020603050405020304" pitchFamily="18" charset="0"/>
                <a:cs typeface="Times New Roman" panose="02020603050405020304" pitchFamily="18" charset="0"/>
                <a:sym typeface="+mn-ea"/>
              </a:rPr>
              <a:t>Essential Complexity(E(G)):</a:t>
            </a:r>
            <a:br>
              <a:rPr lang="en-US" sz="2220" b="1" dirty="0">
                <a:solidFill>
                  <a:schemeClr val="tx1"/>
                </a:solidFill>
                <a:latin typeface="Times New Roman" panose="02020603050405020304" pitchFamily="18" charset="0"/>
                <a:cs typeface="Times New Roman" panose="02020603050405020304" pitchFamily="18" charset="0"/>
              </a:rPr>
            </a:br>
            <a:r>
              <a:rPr lang="en-US" sz="2220" b="1" dirty="0">
                <a:solidFill>
                  <a:schemeClr val="tx1"/>
                </a:solidFill>
                <a:latin typeface="Times New Roman" panose="02020603050405020304" pitchFamily="18" charset="0"/>
                <a:cs typeface="Times New Roman" panose="02020603050405020304" pitchFamily="18" charset="0"/>
                <a:sym typeface="+mn-ea"/>
              </a:rPr>
              <a:t>                  </a:t>
            </a:r>
            <a:r>
              <a:rPr lang="en-US" sz="2220" dirty="0">
                <a:solidFill>
                  <a:schemeClr val="tx1"/>
                </a:solidFill>
                <a:latin typeface="Times New Roman" panose="02020603050405020304" pitchFamily="18" charset="0"/>
                <a:cs typeface="Times New Roman" panose="02020603050405020304" pitchFamily="18" charset="0"/>
                <a:sym typeface="+mn-ea"/>
              </a:rPr>
              <a:t>D</a:t>
            </a:r>
            <a:r>
              <a:rPr lang="en-US" sz="2220" dirty="0">
                <a:solidFill>
                  <a:schemeClr val="tx1"/>
                </a:solidFill>
                <a:effectLst/>
                <a:latin typeface="Times New Roman" panose="02020603050405020304" pitchFamily="18" charset="0"/>
                <a:cs typeface="Times New Roman" panose="02020603050405020304" pitchFamily="18" charset="0"/>
                <a:sym typeface="+mn-ea"/>
              </a:rPr>
              <a:t>etermine how well a program is structured. It measures the number of entry points, termination points, and 		         nondeductible nodes. The closer to 1 this value is, the more well structured the program is.</a:t>
            </a:r>
            <a:br>
              <a:rPr lang="en-US" sz="2220" b="0" i="0" dirty="0">
                <a:solidFill>
                  <a:schemeClr val="tx1"/>
                </a:solidFill>
                <a:effectLst/>
                <a:latin typeface="Times New Roman" panose="02020603050405020304" pitchFamily="18" charset="0"/>
                <a:cs typeface="Times New Roman" panose="02020603050405020304" pitchFamily="18" charset="0"/>
              </a:rPr>
            </a:br>
            <a:r>
              <a:rPr lang="en-US" sz="2220" b="1" dirty="0">
                <a:solidFill>
                  <a:schemeClr val="tx1"/>
                </a:solidFill>
                <a:latin typeface="Times New Roman" panose="02020603050405020304" pitchFamily="18" charset="0"/>
                <a:cs typeface="Times New Roman" panose="02020603050405020304" pitchFamily="18" charset="0"/>
                <a:sym typeface="+mn-ea"/>
              </a:rPr>
              <a:t>Volume(V)=</a:t>
            </a:r>
            <a:r>
              <a:rPr lang="en-US" sz="2220" dirty="0">
                <a:solidFill>
                  <a:schemeClr val="tx1"/>
                </a:solidFill>
                <a:latin typeface="Times New Roman" panose="02020603050405020304" pitchFamily="18" charset="0"/>
                <a:cs typeface="Times New Roman" panose="02020603050405020304" pitchFamily="18" charset="0"/>
                <a:sym typeface="+mn-ea"/>
              </a:rPr>
              <a:t>N.log(n) </a:t>
            </a:r>
            <a:r>
              <a:rPr lang="en-US" sz="2220" b="1" dirty="0">
                <a:solidFill>
                  <a:schemeClr val="tx1"/>
                </a:solidFill>
                <a:latin typeface="Times New Roman" panose="02020603050405020304" pitchFamily="18" charset="0"/>
                <a:cs typeface="Times New Roman" panose="02020603050405020304" pitchFamily="18" charset="0"/>
                <a:sym typeface="+mn-ea"/>
              </a:rPr>
              <a:t>,</a:t>
            </a:r>
            <a:r>
              <a:rPr lang="en-US" sz="2220" dirty="0">
                <a:solidFill>
                  <a:schemeClr val="tx1"/>
                </a:solidFill>
                <a:latin typeface="Times New Roman" panose="02020603050405020304" pitchFamily="18" charset="0"/>
                <a:cs typeface="Times New Roman" panose="02020603050405020304" pitchFamily="18" charset="0"/>
                <a:sym typeface="+mn-ea"/>
              </a:rPr>
              <a:t>where n is no. of distinct operators and operands.</a:t>
            </a:r>
            <a:br>
              <a:rPr lang="en-US" sz="2220" dirty="0">
                <a:solidFill>
                  <a:schemeClr val="tx1"/>
                </a:solidFill>
                <a:latin typeface="Times New Roman" panose="02020603050405020304" pitchFamily="18" charset="0"/>
                <a:cs typeface="Times New Roman" panose="02020603050405020304" pitchFamily="18" charset="0"/>
              </a:rPr>
            </a:br>
            <a:r>
              <a:rPr lang="en-US" sz="2220" b="1" dirty="0">
                <a:solidFill>
                  <a:schemeClr val="tx1"/>
                </a:solidFill>
                <a:latin typeface="Times New Roman" panose="02020603050405020304" pitchFamily="18" charset="0"/>
                <a:cs typeface="Times New Roman" panose="02020603050405020304" pitchFamily="18" charset="0"/>
                <a:sym typeface="+mn-ea"/>
              </a:rPr>
              <a:t>Difficulty(D)=</a:t>
            </a:r>
            <a:r>
              <a:rPr lang="en-US" sz="2220" dirty="0">
                <a:solidFill>
                  <a:schemeClr val="tx1"/>
                </a:solidFill>
                <a:latin typeface="Times New Roman" panose="02020603050405020304" pitchFamily="18" charset="0"/>
                <a:cs typeface="Times New Roman" panose="02020603050405020304" pitchFamily="18" charset="0"/>
                <a:sym typeface="+mn-ea"/>
              </a:rPr>
              <a:t>(n1/n2)*(N2/2),</a:t>
            </a:r>
            <a:br>
              <a:rPr lang="en-US" sz="2220" dirty="0">
                <a:solidFill>
                  <a:schemeClr val="tx1"/>
                </a:solidFill>
                <a:latin typeface="Times New Roman" panose="02020603050405020304" pitchFamily="18" charset="0"/>
                <a:cs typeface="Times New Roman" panose="02020603050405020304" pitchFamily="18" charset="0"/>
              </a:rPr>
            </a:br>
            <a:r>
              <a:rPr lang="en-US" sz="2220" dirty="0">
                <a:solidFill>
                  <a:schemeClr val="tx1"/>
                </a:solidFill>
                <a:latin typeface="Times New Roman" panose="02020603050405020304" pitchFamily="18" charset="0"/>
                <a:cs typeface="Times New Roman" panose="02020603050405020304" pitchFamily="18" charset="0"/>
                <a:sym typeface="+mn-ea"/>
              </a:rPr>
              <a:t>	         where,  n1=no. of distinct operators</a:t>
            </a:r>
            <a:br>
              <a:rPr lang="en-US" sz="2220" dirty="0">
                <a:solidFill>
                  <a:schemeClr val="tx1"/>
                </a:solidFill>
                <a:latin typeface="Times New Roman" panose="02020603050405020304" pitchFamily="18" charset="0"/>
                <a:cs typeface="Times New Roman" panose="02020603050405020304" pitchFamily="18" charset="0"/>
              </a:rPr>
            </a:br>
            <a:r>
              <a:rPr lang="en-US" sz="2220" dirty="0">
                <a:solidFill>
                  <a:schemeClr val="tx1"/>
                </a:solidFill>
                <a:latin typeface="Times New Roman" panose="02020603050405020304" pitchFamily="18" charset="0"/>
                <a:cs typeface="Times New Roman" panose="02020603050405020304" pitchFamily="18" charset="0"/>
                <a:sym typeface="+mn-ea"/>
              </a:rPr>
              <a:t>   				n2=distinct operands</a:t>
            </a:r>
            <a:br>
              <a:rPr lang="en-US" sz="2220" dirty="0">
                <a:solidFill>
                  <a:schemeClr val="tx1"/>
                </a:solidFill>
                <a:latin typeface="Times New Roman" panose="02020603050405020304" pitchFamily="18" charset="0"/>
                <a:cs typeface="Times New Roman" panose="02020603050405020304" pitchFamily="18" charset="0"/>
              </a:rPr>
            </a:br>
            <a:r>
              <a:rPr lang="en-US" sz="2220" dirty="0">
                <a:solidFill>
                  <a:schemeClr val="tx1"/>
                </a:solidFill>
                <a:effectLst/>
                <a:latin typeface="Times New Roman" panose="02020603050405020304" pitchFamily="18" charset="0"/>
                <a:cs typeface="Times New Roman" panose="02020603050405020304" pitchFamily="18" charset="0"/>
                <a:sym typeface="+mn-ea"/>
              </a:rPr>
              <a:t>   				N2 = Total number of occurrences of operands. </a:t>
            </a:r>
            <a:br>
              <a:rPr lang="en-US" sz="2220" b="1" dirty="0">
                <a:latin typeface="Times New Roman" panose="02020603050405020304" pitchFamily="18" charset="0"/>
                <a:cs typeface="Times New Roman" panose="02020603050405020304" pitchFamily="18" charset="0"/>
              </a:rPr>
            </a:b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346835" y="1546860"/>
            <a:ext cx="10387330" cy="3663950"/>
          </a:xfrm>
        </p:spPr>
        <p:txBody>
          <a:bodyPr>
            <a:normAutofit/>
          </a:bodyPr>
          <a:p>
            <a:pPr>
              <a:lnSpc>
                <a:spcPct val="100000"/>
              </a:lnSpc>
            </a:pPr>
            <a:r>
              <a:rPr lang="en-US" sz="2000" b="1" dirty="0">
                <a:solidFill>
                  <a:schemeClr val="tx1"/>
                </a:solidFill>
                <a:latin typeface="Times New Roman" panose="02020603050405020304" pitchFamily="18" charset="0"/>
                <a:cs typeface="Times New Roman" panose="02020603050405020304" pitchFamily="18" charset="0"/>
                <a:sym typeface="+mn-ea"/>
              </a:rPr>
              <a:t>Effort(E)=</a:t>
            </a:r>
            <a:r>
              <a:rPr lang="en-US" sz="2000" dirty="0">
                <a:solidFill>
                  <a:schemeClr val="tx1"/>
                </a:solidFill>
                <a:latin typeface="Times New Roman" panose="02020603050405020304" pitchFamily="18" charset="0"/>
                <a:cs typeface="Times New Roman" panose="02020603050405020304" pitchFamily="18" charset="0"/>
                <a:sym typeface="+mn-ea"/>
              </a:rPr>
              <a:t>V*D</a:t>
            </a:r>
            <a:br>
              <a:rPr lang="en-US" sz="2000" dirty="0">
                <a:solidFill>
                  <a:schemeClr val="tx1"/>
                </a:solidFill>
                <a:latin typeface="Times New Roman" panose="02020603050405020304" pitchFamily="18" charset="0"/>
                <a:cs typeface="Times New Roman" panose="02020603050405020304" pitchFamily="18" charset="0"/>
                <a:sym typeface="+mn-ea"/>
              </a:rPr>
            </a:br>
            <a:r>
              <a:rPr lang="en-US" sz="2000" b="1" dirty="0">
                <a:solidFill>
                  <a:schemeClr val="tx1"/>
                </a:solidFill>
                <a:latin typeface="Times New Roman" panose="02020603050405020304" pitchFamily="18" charset="0"/>
                <a:cs typeface="Times New Roman" panose="02020603050405020304" pitchFamily="18" charset="0"/>
                <a:sym typeface="+mn-ea"/>
              </a:rPr>
              <a:t>Intelligence(I)=</a:t>
            </a:r>
            <a:r>
              <a:rPr lang="en-US" sz="2000" dirty="0">
                <a:solidFill>
                  <a:schemeClr val="tx1"/>
                </a:solidFill>
                <a:latin typeface="Times New Roman" panose="02020603050405020304" pitchFamily="18" charset="0"/>
                <a:cs typeface="Times New Roman" panose="02020603050405020304" pitchFamily="18" charset="0"/>
                <a:sym typeface="+mn-ea"/>
              </a:rPr>
              <a:t>V/D</a:t>
            </a:r>
            <a:br>
              <a:rPr lang="en-US" sz="2000" b="1" dirty="0">
                <a:solidFill>
                  <a:schemeClr val="tx1"/>
                </a:solidFill>
                <a:latin typeface="Times New Roman" panose="02020603050405020304" pitchFamily="18" charset="0"/>
                <a:cs typeface="Times New Roman" panose="02020603050405020304" pitchFamily="18" charset="0"/>
                <a:sym typeface="+mn-ea"/>
              </a:rPr>
            </a:br>
            <a:r>
              <a:rPr lang="en-US" sz="2000" b="1" dirty="0">
                <a:solidFill>
                  <a:schemeClr val="tx1"/>
                </a:solidFill>
                <a:latin typeface="Times New Roman" panose="02020603050405020304" pitchFamily="18" charset="0"/>
                <a:cs typeface="Times New Roman" panose="02020603050405020304" pitchFamily="18" charset="0"/>
                <a:sym typeface="+mn-ea"/>
              </a:rPr>
              <a:t>Time Estimator(T):</a:t>
            </a:r>
            <a:br>
              <a:rPr lang="en-US" sz="2000" b="1" dirty="0">
                <a:solidFill>
                  <a:schemeClr val="tx1"/>
                </a:solidFill>
                <a:latin typeface="Times New Roman" panose="02020603050405020304" pitchFamily="18" charset="0"/>
                <a:cs typeface="Times New Roman" panose="02020603050405020304" pitchFamily="18" charset="0"/>
                <a:sym typeface="+mn-ea"/>
              </a:rPr>
            </a:br>
            <a:r>
              <a:rPr lang="en-US" sz="2000" b="1" dirty="0">
                <a:solidFill>
                  <a:schemeClr val="tx1"/>
                </a:solidFill>
                <a:effectLst/>
                <a:latin typeface="Times New Roman" panose="02020603050405020304" pitchFamily="18" charset="0"/>
                <a:cs typeface="Times New Roman" panose="02020603050405020304" pitchFamily="18" charset="0"/>
                <a:sym typeface="+mn-ea"/>
              </a:rPr>
              <a:t>	</a:t>
            </a:r>
            <a:r>
              <a:rPr lang="en-US" sz="2000" b="1" dirty="0">
                <a:solidFill>
                  <a:schemeClr val="tx1"/>
                </a:solidFill>
                <a:latin typeface="Times New Roman" panose="02020603050405020304" pitchFamily="18" charset="0"/>
                <a:cs typeface="Times New Roman" panose="02020603050405020304" pitchFamily="18" charset="0"/>
                <a:sym typeface="+mn-ea"/>
              </a:rPr>
              <a:t>        </a:t>
            </a:r>
            <a:r>
              <a:rPr lang="en-US" sz="2000" dirty="0">
                <a:solidFill>
                  <a:schemeClr val="tx1"/>
                </a:solidFill>
                <a:effectLst/>
                <a:latin typeface="Times New Roman" panose="02020603050405020304" pitchFamily="18" charset="0"/>
                <a:cs typeface="Times New Roman" panose="02020603050405020304" pitchFamily="18" charset="0"/>
                <a:sym typeface="+mn-ea"/>
              </a:rPr>
              <a:t>This is the estimated time required to implement the program, based on the program effort (E) and a constant value that depends on the programming language and development environment.</a:t>
            </a:r>
            <a:br>
              <a:rPr lang="en-US" sz="2000" dirty="0">
                <a:solidFill>
                  <a:schemeClr val="tx1"/>
                </a:solidFill>
                <a:effectLst/>
                <a:latin typeface="Times New Roman" panose="02020603050405020304" pitchFamily="18" charset="0"/>
                <a:cs typeface="Times New Roman" panose="02020603050405020304" pitchFamily="18" charset="0"/>
                <a:sym typeface="+mn-ea"/>
              </a:rPr>
            </a:br>
            <a:r>
              <a:rPr lang="en-US" sz="2000" b="1" dirty="0">
                <a:solidFill>
                  <a:schemeClr val="tx1"/>
                </a:solidFill>
                <a:latin typeface="Times New Roman" panose="02020603050405020304" pitchFamily="18" charset="0"/>
                <a:cs typeface="Times New Roman" panose="02020603050405020304" pitchFamily="18" charset="0"/>
                <a:sym typeface="+mn-ea"/>
              </a:rPr>
              <a:t>Lines of Comment:</a:t>
            </a:r>
            <a:r>
              <a:rPr lang="en-US" sz="2000" dirty="0">
                <a:solidFill>
                  <a:schemeClr val="tx1"/>
                </a:solidFill>
                <a:latin typeface="Times New Roman" panose="02020603050405020304" pitchFamily="18" charset="0"/>
                <a:cs typeface="Times New Roman" panose="02020603050405020304" pitchFamily="18" charset="0"/>
                <a:sym typeface="+mn-ea"/>
              </a:rPr>
              <a:t> Number of commented lines.</a:t>
            </a:r>
            <a:br>
              <a:rPr lang="en-US" sz="2000" dirty="0">
                <a:solidFill>
                  <a:schemeClr val="tx1"/>
                </a:solidFill>
                <a:latin typeface="Times New Roman" panose="02020603050405020304" pitchFamily="18" charset="0"/>
                <a:cs typeface="Times New Roman" panose="02020603050405020304" pitchFamily="18" charset="0"/>
                <a:sym typeface="+mn-ea"/>
              </a:rPr>
            </a:br>
            <a:r>
              <a:rPr lang="en-US" sz="2000" b="1" dirty="0">
                <a:solidFill>
                  <a:schemeClr val="tx1"/>
                </a:solidFill>
                <a:latin typeface="Times New Roman" panose="02020603050405020304" pitchFamily="18" charset="0"/>
                <a:cs typeface="Times New Roman" panose="02020603050405020304" pitchFamily="18" charset="0"/>
                <a:sym typeface="+mn-ea"/>
              </a:rPr>
              <a:t>Blank Lines: </a:t>
            </a:r>
            <a:r>
              <a:rPr lang="en-US" sz="2000" dirty="0">
                <a:solidFill>
                  <a:schemeClr val="tx1"/>
                </a:solidFill>
                <a:latin typeface="Times New Roman" panose="02020603050405020304" pitchFamily="18" charset="0"/>
                <a:cs typeface="Times New Roman" panose="02020603050405020304" pitchFamily="18" charset="0"/>
                <a:sym typeface="+mn-ea"/>
              </a:rPr>
              <a:t>Number of Blanked lines.</a:t>
            </a:r>
            <a:endParaRPr lang="en-US" sz="2000" dirty="0">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635" y="624205"/>
            <a:ext cx="12191365" cy="1280795"/>
          </a:xfrm>
        </p:spPr>
        <p:txBody>
          <a:bodyPr/>
          <a:p>
            <a:pPr algn="ctr"/>
            <a:r>
              <a:rPr lang="en-IN" sz="3200" b="1" dirty="0">
                <a:latin typeface="Times New Roman" panose="02020603050405020304" pitchFamily="18" charset="0"/>
                <a:cs typeface="Times New Roman" panose="02020603050405020304" pitchFamily="18" charset="0"/>
                <a:sym typeface="+mn-ea"/>
              </a:rPr>
              <a:t>DATA PREPROCESSING</a:t>
            </a:r>
            <a:endParaRPr lang="en-US" sz="320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389380" y="1657350"/>
            <a:ext cx="10114915" cy="4253865"/>
          </a:xfrm>
        </p:spPr>
        <p:txBody>
          <a:bodyPr/>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sym typeface="+mn-ea"/>
              </a:rPr>
              <a:t>Data preprocessing is a process of preparing the raw data and making it suitable for a machine learning model. It is the first and crucial step while creating a machine learning model.</a:t>
            </a:r>
            <a:endParaRPr lang="en-US" sz="20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sym typeface="+mn-ea"/>
              </a:rPr>
              <a:t>It involves below steps: </a:t>
            </a:r>
            <a:endParaRPr lang="en-US" sz="2000" dirty="0">
              <a:solidFill>
                <a:schemeClr val="tx1"/>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sym typeface="+mn-ea"/>
              </a:rPr>
              <a:t>Getting the dataset </a:t>
            </a:r>
            <a:endParaRPr lang="en-US" sz="2000" dirty="0">
              <a:solidFill>
                <a:schemeClr val="tx1"/>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sym typeface="+mn-ea"/>
              </a:rPr>
              <a:t>Importing libraries </a:t>
            </a:r>
            <a:endParaRPr lang="en-US" sz="2000" dirty="0">
              <a:solidFill>
                <a:schemeClr val="tx1"/>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sym typeface="+mn-ea"/>
              </a:rPr>
              <a:t> Importing datasets </a:t>
            </a:r>
            <a:endParaRPr lang="en-US" sz="2000" dirty="0">
              <a:solidFill>
                <a:schemeClr val="tx1"/>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sym typeface="+mn-ea"/>
              </a:rPr>
              <a:t>Finding Missing Data </a:t>
            </a:r>
            <a:endParaRPr lang="en-IN" sz="2000" dirty="0">
              <a:solidFill>
                <a:schemeClr val="tx1"/>
              </a:solidFill>
              <a:latin typeface="Times New Roman" panose="02020603050405020304" pitchFamily="18" charset="0"/>
              <a:cs typeface="Times New Roman" panose="02020603050405020304" pitchFamily="18" charset="0"/>
            </a:endParaRPr>
          </a:p>
          <a:p>
            <a:endParaRPr lang="en-IN"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35" y="624205"/>
            <a:ext cx="12191365" cy="1280795"/>
          </a:xfrm>
        </p:spPr>
        <p:txBody>
          <a:bodyPr/>
          <a:p>
            <a:pPr algn="ctr"/>
            <a:r>
              <a:rPr lang="en-IN" sz="3200" b="1" dirty="0">
                <a:solidFill>
                  <a:schemeClr val="tx1"/>
                </a:solidFill>
                <a:latin typeface="Times New Roman" panose="02020603050405020304" pitchFamily="18" charset="0"/>
                <a:cs typeface="Times New Roman" panose="02020603050405020304" pitchFamily="18" charset="0"/>
                <a:sym typeface="+mn-ea"/>
              </a:rPr>
              <a:t>DATA BALANCING</a:t>
            </a:r>
            <a:endParaRPr lang="en-IN" sz="3200" b="1" dirty="0">
              <a:solidFill>
                <a:schemeClr val="tx1"/>
              </a:solidFill>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a:xfrm>
            <a:off x="1389380" y="1626235"/>
            <a:ext cx="10114915" cy="4284980"/>
          </a:xfrm>
        </p:spPr>
        <p:txBody>
          <a:bodyPr>
            <a:normAutofit fontScale="25000"/>
          </a:bodyPr>
          <a:p>
            <a:pPr>
              <a:buFont typeface="Arial" panose="020B0604020202020204" pitchFamily="34" charset="0"/>
              <a:buChar char="•"/>
            </a:pPr>
            <a:r>
              <a:rPr lang="en-US" sz="8000" dirty="0">
                <a:solidFill>
                  <a:schemeClr val="tx1"/>
                </a:solidFill>
                <a:latin typeface="Times New Roman" panose="02020603050405020304" pitchFamily="18" charset="0"/>
                <a:cs typeface="Times New Roman" panose="02020603050405020304" pitchFamily="18" charset="0"/>
                <a:sym typeface="+mn-ea"/>
              </a:rPr>
              <a:t>There are many data balancing techniques(SMOTE,ROS,ADASYN etc.) for balancing data but we are using SMOTE for performing the data balancing.</a:t>
            </a:r>
            <a:endParaRPr lang="en-US" sz="80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8000" b="1" dirty="0">
                <a:solidFill>
                  <a:schemeClr val="tx1"/>
                </a:solidFill>
                <a:latin typeface="Times New Roman" panose="02020603050405020304" pitchFamily="18" charset="0"/>
                <a:cs typeface="Times New Roman" panose="02020603050405020304" pitchFamily="18" charset="0"/>
                <a:sym typeface="+mn-ea"/>
              </a:rPr>
              <a:t>SMOTE(Synthetic minority oversampling technique): -</a:t>
            </a:r>
            <a:endParaRPr lang="en-US" sz="8000" b="1" dirty="0">
              <a:solidFill>
                <a:schemeClr val="tx1"/>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8000" dirty="0">
                <a:solidFill>
                  <a:schemeClr val="tx1"/>
                </a:solidFill>
                <a:latin typeface="Times New Roman" panose="02020603050405020304" pitchFamily="18" charset="0"/>
                <a:cs typeface="Times New Roman" panose="02020603050405020304" pitchFamily="18" charset="0"/>
                <a:sym typeface="+mn-ea"/>
              </a:rPr>
              <a:t> The advantage of SMOTE is that you are not generating duplicates, but rather creating synthetic data points that are slightly different from the original data points. </a:t>
            </a:r>
            <a:endParaRPr lang="en-US" sz="8000" dirty="0">
              <a:solidFill>
                <a:schemeClr val="tx1"/>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8000" dirty="0">
                <a:solidFill>
                  <a:schemeClr val="tx1"/>
                </a:solidFill>
                <a:latin typeface="Times New Roman" panose="02020603050405020304" pitchFamily="18" charset="0"/>
                <a:cs typeface="Times New Roman" panose="02020603050405020304" pitchFamily="18" charset="0"/>
                <a:sym typeface="+mn-ea"/>
              </a:rPr>
              <a:t> You draw a random sample from the minority class. </a:t>
            </a:r>
            <a:endParaRPr lang="en-US" sz="8000" dirty="0">
              <a:solidFill>
                <a:schemeClr val="tx1"/>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8000" dirty="0">
                <a:solidFill>
                  <a:schemeClr val="tx1"/>
                </a:solidFill>
                <a:latin typeface="Times New Roman" panose="02020603050405020304" pitchFamily="18" charset="0"/>
                <a:cs typeface="Times New Roman" panose="02020603050405020304" pitchFamily="18" charset="0"/>
                <a:sym typeface="+mn-ea"/>
              </a:rPr>
              <a:t> For the observations in this sample, you will identify the k nearest neighbors. </a:t>
            </a:r>
            <a:endParaRPr lang="en-US" sz="8000" dirty="0">
              <a:solidFill>
                <a:schemeClr val="tx1"/>
              </a:solidFill>
              <a:latin typeface="Times New Roman" panose="02020603050405020304" pitchFamily="18" charset="0"/>
              <a:cs typeface="Times New Roman" panose="02020603050405020304" pitchFamily="18" charset="0"/>
            </a:endParaRPr>
          </a:p>
          <a:p>
            <a:pPr marL="201295" lvl="1" indent="0">
              <a:buNone/>
            </a:pPr>
            <a:endParaRPr lang="en-IN" sz="1800" dirty="0">
              <a:latin typeface="Times New Roman" panose="02020603050405020304" pitchFamily="18" charset="0"/>
              <a:cs typeface="Times New Roman" panose="02020603050405020304" pitchFamily="18" charset="0"/>
            </a:endParaRPr>
          </a:p>
          <a:p>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408430" y="1638935"/>
            <a:ext cx="10095865" cy="3402330"/>
          </a:xfrm>
        </p:spPr>
        <p:txBody>
          <a:bodyPr>
            <a:normAutofit/>
          </a:bodyPr>
          <a:p>
            <a:pPr marL="0" indent="0">
              <a:buFont typeface="Arial" panose="020B0604020202020204" pitchFamily="34" charset="0"/>
            </a:pPr>
            <a:r>
              <a:rPr lang="en-US" sz="2000" dirty="0">
                <a:solidFill>
                  <a:schemeClr val="tx1"/>
                </a:solidFill>
                <a:latin typeface="Times New Roman" panose="02020603050405020304" pitchFamily="18" charset="0"/>
                <a:cs typeface="Times New Roman" panose="02020603050405020304" pitchFamily="18" charset="0"/>
                <a:sym typeface="+mn-ea"/>
              </a:rPr>
              <a:t>You will then take one of those neighbors and identify the vector between the current data point and the selected neighbor. </a:t>
            </a:r>
            <a:br>
              <a:rPr lang="en-US" sz="2000" dirty="0">
                <a:solidFill>
                  <a:schemeClr val="tx1"/>
                </a:solidFill>
                <a:latin typeface="Times New Roman" panose="02020603050405020304" pitchFamily="18" charset="0"/>
                <a:cs typeface="Times New Roman" panose="02020603050405020304" pitchFamily="18" charset="0"/>
                <a:sym typeface="+mn-ea"/>
              </a:rPr>
            </a:br>
            <a:r>
              <a:rPr lang="en-US" sz="2000" dirty="0">
                <a:solidFill>
                  <a:schemeClr val="tx1"/>
                </a:solidFill>
                <a:latin typeface="Times New Roman" panose="02020603050405020304" pitchFamily="18" charset="0"/>
                <a:cs typeface="Times New Roman" panose="02020603050405020304" pitchFamily="18" charset="0"/>
                <a:sym typeface="+mn-ea"/>
              </a:rPr>
              <a:t>You multiply the vector by a random number between 0 and 1. </a:t>
            </a: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sym typeface="+mn-ea"/>
              </a:rPr>
              <a:t>To obtain the synthetic data point, you add this to the current data point</a:t>
            </a:r>
            <a:endParaRPr lang="en-US" sz="2000" dirty="0">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635" y="624205"/>
            <a:ext cx="12191365" cy="1280795"/>
          </a:xfrm>
        </p:spPr>
        <p:txBody>
          <a:bodyPr/>
          <a:p>
            <a:pPr algn="ctr"/>
            <a:r>
              <a:rPr lang="en-IN" sz="3200" b="1" dirty="0">
                <a:solidFill>
                  <a:schemeClr val="tx1"/>
                </a:solidFill>
                <a:latin typeface="Times New Roman" panose="02020603050405020304" pitchFamily="18" charset="0"/>
                <a:cs typeface="Times New Roman" panose="02020603050405020304" pitchFamily="18" charset="0"/>
                <a:sym typeface="+mn-ea"/>
              </a:rPr>
              <a:t>FEATURE SELECTION</a:t>
            </a:r>
            <a:endParaRPr lang="en-IN" sz="3200" b="1" dirty="0">
              <a:solidFill>
                <a:schemeClr val="tx1"/>
              </a:solidFill>
              <a:latin typeface="Times New Roman" panose="02020603050405020304" pitchFamily="18" charset="0"/>
              <a:cs typeface="Times New Roman" panose="02020603050405020304" pitchFamily="18" charset="0"/>
              <a:sym typeface="+mn-ea"/>
            </a:endParaRPr>
          </a:p>
        </p:txBody>
      </p:sp>
      <p:sp>
        <p:nvSpPr>
          <p:cNvPr id="4" name="Content Placeholder 3"/>
          <p:cNvSpPr>
            <a:spLocks noGrp="1"/>
          </p:cNvSpPr>
          <p:nvPr>
            <p:ph sz="half" idx="1"/>
          </p:nvPr>
        </p:nvSpPr>
        <p:spPr>
          <a:xfrm>
            <a:off x="1435735" y="1626235"/>
            <a:ext cx="7655560" cy="4284980"/>
          </a:xfrm>
        </p:spPr>
        <p:txBody>
          <a:bodyPr>
            <a:normAutofit fontScale="90000"/>
          </a:bodyPr>
          <a:p>
            <a:pPr>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sym typeface="+mn-ea"/>
              </a:rPr>
              <a:t>  </a:t>
            </a:r>
            <a:r>
              <a:rPr lang="en-IN" sz="2000" b="1" dirty="0">
                <a:latin typeface="Times New Roman" panose="02020603050405020304" pitchFamily="18" charset="0"/>
                <a:cs typeface="Times New Roman" panose="02020603050405020304" pitchFamily="18" charset="0"/>
                <a:sym typeface="+mn-ea"/>
              </a:rPr>
              <a:t>CHI-SQUARE METHOD</a:t>
            </a:r>
            <a:endParaRPr lang="en-IN" sz="2000" b="1" dirty="0">
              <a:latin typeface="Times New Roman" panose="02020603050405020304" pitchFamily="18" charset="0"/>
              <a:cs typeface="Times New Roman" panose="02020603050405020304" pitchFamily="18" charset="0"/>
            </a:endParaRPr>
          </a:p>
          <a:p>
            <a:pPr marL="292735" lvl="1" indent="0">
              <a:buNone/>
            </a:pPr>
            <a:r>
              <a:rPr lang="en-US" sz="2000" dirty="0">
                <a:latin typeface="Times New Roman" panose="02020603050405020304" pitchFamily="18" charset="0"/>
                <a:cs typeface="Times New Roman" panose="02020603050405020304" pitchFamily="18" charset="0"/>
                <a:sym typeface="+mn-ea"/>
              </a:rPr>
              <a:t> A chi-square test is used in statistics to test the independence of two events.</a:t>
            </a:r>
            <a:endParaRPr lang="en-US" sz="2000" dirty="0">
              <a:latin typeface="Times New Roman" panose="02020603050405020304" pitchFamily="18" charset="0"/>
              <a:cs typeface="Times New Roman" panose="02020603050405020304" pitchFamily="18" charset="0"/>
            </a:endParaRPr>
          </a:p>
          <a:p>
            <a:pPr marL="292735" lvl="1" indent="0">
              <a:buNone/>
            </a:pPr>
            <a:r>
              <a:rPr lang="en-US" sz="2000" dirty="0">
                <a:latin typeface="Times New Roman" panose="02020603050405020304" pitchFamily="18" charset="0"/>
                <a:cs typeface="Times New Roman" panose="02020603050405020304" pitchFamily="18" charset="0"/>
                <a:sym typeface="+mn-ea"/>
              </a:rPr>
              <a:t> Given the data of two variables, we can get observed count O and expected </a:t>
            </a:r>
            <a:endParaRPr lang="en-US" sz="2000" dirty="0">
              <a:latin typeface="Times New Roman" panose="02020603050405020304" pitchFamily="18" charset="0"/>
              <a:cs typeface="Times New Roman" panose="02020603050405020304" pitchFamily="18" charset="0"/>
            </a:endParaRPr>
          </a:p>
          <a:p>
            <a:pPr marL="292735" lvl="1" indent="0">
              <a:buNone/>
            </a:pPr>
            <a:r>
              <a:rPr lang="en-US" sz="2000" dirty="0">
                <a:latin typeface="Times New Roman" panose="02020603050405020304" pitchFamily="18" charset="0"/>
                <a:cs typeface="Times New Roman" panose="02020603050405020304" pitchFamily="18" charset="0"/>
                <a:sym typeface="+mn-ea"/>
              </a:rPr>
              <a:t> count E. Chi-Square measures how expected count E and observed count O </a:t>
            </a:r>
            <a:endParaRPr lang="en-US" sz="2000" dirty="0">
              <a:latin typeface="Times New Roman" panose="02020603050405020304" pitchFamily="18" charset="0"/>
              <a:cs typeface="Times New Roman" panose="02020603050405020304" pitchFamily="18" charset="0"/>
            </a:endParaRPr>
          </a:p>
          <a:p>
            <a:pPr marL="292735" lvl="1" indent="0">
              <a:buNone/>
            </a:pPr>
            <a:r>
              <a:rPr lang="en-US" sz="2000" dirty="0">
                <a:latin typeface="Times New Roman" panose="02020603050405020304" pitchFamily="18" charset="0"/>
                <a:cs typeface="Times New Roman" panose="02020603050405020304" pitchFamily="18" charset="0"/>
                <a:sym typeface="+mn-ea"/>
              </a:rPr>
              <a:t> deviates each other</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sym typeface="+mn-ea"/>
              </a:rPr>
              <a:t>  SEQUENCE BACKWARD SELECTION</a:t>
            </a:r>
            <a:endParaRPr lang="en-IN" sz="2000" b="1" dirty="0">
              <a:latin typeface="Times New Roman" panose="02020603050405020304" pitchFamily="18" charset="0"/>
              <a:cs typeface="Times New Roman" panose="02020603050405020304" pitchFamily="18" charset="0"/>
            </a:endParaRPr>
          </a:p>
          <a:p>
            <a:pPr marL="292735" lvl="1" indent="0">
              <a:buNone/>
            </a:pPr>
            <a:r>
              <a:rPr lang="en-US" sz="2000" dirty="0">
                <a:latin typeface="Times New Roman" panose="02020603050405020304" pitchFamily="18" charset="0"/>
                <a:cs typeface="Times New Roman" panose="02020603050405020304" pitchFamily="18" charset="0"/>
                <a:sym typeface="+mn-ea"/>
              </a:rPr>
              <a:t>Backward elimination is a feature selection technique while building a machine learning model. It is used to remove those features that do not have a significant effect on prediction the output</a:t>
            </a:r>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p:txBody>
      </p:sp>
      <p:pic>
        <p:nvPicPr>
          <p:cNvPr id="5" name="Content Placeholder 4"/>
          <p:cNvPicPr>
            <a:picLocks noChangeAspect="1"/>
          </p:cNvPicPr>
          <p:nvPr>
            <p:ph sz="half" idx="2"/>
          </p:nvPr>
        </p:nvPicPr>
        <p:blipFill>
          <a:blip r:embed="rId1"/>
          <a:stretch>
            <a:fillRect/>
          </a:stretch>
        </p:blipFill>
        <p:spPr>
          <a:xfrm>
            <a:off x="9091295" y="1626235"/>
            <a:ext cx="2079625" cy="1596390"/>
          </a:xfrm>
          <a:prstGeom prst="rect">
            <a:avLst/>
          </a:prstGeom>
          <a:ln w="22225" cmpd="sng">
            <a:solidFill>
              <a:schemeClr val="tx1"/>
            </a:solidFill>
            <a:prstDash val="solid"/>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5809" y="1019908"/>
            <a:ext cx="8998804" cy="885092"/>
          </a:xfrm>
        </p:spPr>
        <p:txBody>
          <a:bodyPr/>
          <a:lstStyle/>
          <a:p>
            <a:r>
              <a:rPr lang="en-US" sz="2400" b="1" dirty="0">
                <a:latin typeface="Times New Roman" panose="02020603050405020304" pitchFamily="18" charset="0"/>
                <a:cs typeface="Times New Roman" panose="02020603050405020304" pitchFamily="18" charset="0"/>
              </a:rPr>
              <a:t>TEAM MEMBERS</a:t>
            </a:r>
            <a:endParaRPr lang="en-US" sz="2400" b="1" dirty="0">
              <a:latin typeface="Times New Roman" panose="02020603050405020304" pitchFamily="18" charset="0"/>
              <a:cs typeface="Times New Roman" panose="02020603050405020304" pitchFamily="18" charset="0"/>
            </a:endParaRPr>
          </a:p>
        </p:txBody>
      </p:sp>
      <p:sp>
        <p:nvSpPr>
          <p:cNvPr id="4" name="Content Placeholder 3"/>
          <p:cNvSpPr/>
          <p:nvPr>
            <p:ph idx="1"/>
          </p:nvPr>
        </p:nvSpPr>
        <p:spPr>
          <a:xfrm>
            <a:off x="2506027" y="2133600"/>
            <a:ext cx="8915400" cy="3777622"/>
          </a:xfrm>
        </p:spPr>
        <p:txBody>
          <a:bodyPr/>
          <a:p>
            <a:pPr>
              <a:buFont typeface="Wingdings" panose="05000000000000000000" charset="0"/>
              <a:buChar char="Ø"/>
            </a:pPr>
            <a:r>
              <a:rPr lang="en-US" sz="2400">
                <a:solidFill>
                  <a:schemeClr val="tx1"/>
                </a:solidFill>
                <a:latin typeface="Times New Roman" panose="02020603050405020304" pitchFamily="18" charset="0"/>
                <a:cs typeface="Times New Roman" panose="02020603050405020304" pitchFamily="18" charset="0"/>
                <a:sym typeface="+mn-ea"/>
              </a:rPr>
              <a:t>2003A51237 - BEERAM ABHISATHVIKA REDDY</a:t>
            </a:r>
            <a:endParaRPr lang="en-US" sz="2400">
              <a:solidFill>
                <a:schemeClr val="tx1"/>
              </a:solidFill>
              <a:latin typeface="Times New Roman" panose="02020603050405020304" pitchFamily="18" charset="0"/>
              <a:cs typeface="Times New Roman" panose="02020603050405020304" pitchFamily="18" charset="0"/>
              <a:sym typeface="+mn-ea"/>
            </a:endParaRPr>
          </a:p>
          <a:p>
            <a:pPr>
              <a:buFont typeface="Wingdings" panose="05000000000000000000" charset="0"/>
              <a:buChar char="Ø"/>
            </a:pPr>
            <a:r>
              <a:rPr lang="en-US" sz="2400">
                <a:solidFill>
                  <a:schemeClr val="tx1"/>
                </a:solidFill>
                <a:latin typeface="Times New Roman" panose="02020603050405020304" pitchFamily="18" charset="0"/>
                <a:cs typeface="Times New Roman" panose="02020603050405020304" pitchFamily="18" charset="0"/>
                <a:sym typeface="+mn-ea"/>
              </a:rPr>
              <a:t>2003A51019 - FINZA TAZEEN</a:t>
            </a:r>
            <a:endParaRPr lang="en-US" sz="2400">
              <a:solidFill>
                <a:schemeClr val="tx1"/>
              </a:solidFill>
              <a:latin typeface="Times New Roman" panose="02020603050405020304" pitchFamily="18" charset="0"/>
              <a:cs typeface="Times New Roman" panose="02020603050405020304" pitchFamily="18" charset="0"/>
              <a:sym typeface="+mn-ea"/>
            </a:endParaRPr>
          </a:p>
          <a:p>
            <a:pPr>
              <a:lnSpc>
                <a:spcPct val="100000"/>
              </a:lnSpc>
              <a:buFont typeface="Wingdings" panose="05000000000000000000" charset="0"/>
              <a:buChar char="Ø"/>
            </a:pPr>
            <a:r>
              <a:rPr lang="en-US" sz="2400">
                <a:solidFill>
                  <a:schemeClr val="tx1"/>
                </a:solidFill>
                <a:latin typeface="Times New Roman" panose="02020603050405020304" pitchFamily="18" charset="0"/>
                <a:cs typeface="Times New Roman" panose="02020603050405020304" pitchFamily="18" charset="0"/>
                <a:sym typeface="+mn-ea"/>
              </a:rPr>
              <a:t>2103A51L03 - ARRABELLI JONA KARTHIK</a:t>
            </a:r>
            <a:endParaRPr lang="en-US" sz="2400">
              <a:solidFill>
                <a:schemeClr val="tx1"/>
              </a:solidFill>
              <a:latin typeface="Times New Roman" panose="02020603050405020304" pitchFamily="18" charset="0"/>
              <a:cs typeface="Times New Roman" panose="02020603050405020304" pitchFamily="18" charset="0"/>
              <a:sym typeface="+mn-ea"/>
            </a:endParaRPr>
          </a:p>
          <a:p>
            <a:pPr>
              <a:lnSpc>
                <a:spcPct val="100000"/>
              </a:lnSpc>
              <a:buFont typeface="Wingdings" panose="05000000000000000000" charset="0"/>
              <a:buChar char="Ø"/>
            </a:pPr>
            <a:r>
              <a:rPr lang="en-US" sz="2400">
                <a:solidFill>
                  <a:schemeClr val="tx1"/>
                </a:solidFill>
                <a:latin typeface="Times New Roman" panose="02020603050405020304" pitchFamily="18" charset="0"/>
                <a:cs typeface="Times New Roman" panose="02020603050405020304" pitchFamily="18" charset="0"/>
                <a:sym typeface="+mn-ea"/>
              </a:rPr>
              <a:t>2003A51277 - ARELLI KUSUMA SRI </a:t>
            </a:r>
            <a:endParaRPr lang="en-US" sz="2400">
              <a:solidFill>
                <a:schemeClr val="tx1"/>
              </a:solidFill>
              <a:latin typeface="Times New Roman" panose="02020603050405020304" pitchFamily="18" charset="0"/>
              <a:cs typeface="Times New Roman" panose="02020603050405020304" pitchFamily="18" charset="0"/>
              <a:sym typeface="+mn-ea"/>
            </a:endParaRPr>
          </a:p>
          <a:p>
            <a:pPr>
              <a:lnSpc>
                <a:spcPct val="100000"/>
              </a:lnSpc>
              <a:buFont typeface="Wingdings" panose="05000000000000000000" charset="0"/>
              <a:buChar char="Ø"/>
            </a:pPr>
            <a:r>
              <a:rPr lang="en-US" sz="2400">
                <a:solidFill>
                  <a:schemeClr val="tx1"/>
                </a:solidFill>
                <a:latin typeface="Times New Roman" panose="02020603050405020304" pitchFamily="18" charset="0"/>
                <a:cs typeface="Times New Roman" panose="02020603050405020304" pitchFamily="18" charset="0"/>
                <a:sym typeface="+mn-ea"/>
              </a:rPr>
              <a:t>2003A51283 - BOMMARABOINA VENKATESH</a:t>
            </a:r>
            <a:endParaRPr lang="en-US" sz="2400">
              <a:solidFill>
                <a:schemeClr val="tx1"/>
              </a:solidFill>
              <a:latin typeface="Times New Roman" panose="02020603050405020304" pitchFamily="18" charset="0"/>
              <a:cs typeface="Times New Roman" panose="02020603050405020304" pitchFamily="18" charset="0"/>
              <a:sym typeface="+mn-ea"/>
            </a:endParaRPr>
          </a:p>
          <a:p>
            <a:pPr>
              <a:lnSpc>
                <a:spcPct val="100000"/>
              </a:lnSpc>
              <a:buFont typeface="Wingdings" panose="05000000000000000000" charset="0"/>
              <a:buChar char="Ø"/>
            </a:pPr>
            <a:endParaRPr lang="en-US">
              <a:latin typeface="Cascadia Code SemiBold" panose="020B0609020000020004" charset="0"/>
              <a:cs typeface="Cascadia Code SemiBold" panose="020B0609020000020004" charset="0"/>
              <a:sym typeface="+mn-ea"/>
            </a:endParaRPr>
          </a:p>
          <a:p>
            <a:pPr>
              <a:lnSpc>
                <a:spcPct val="100000"/>
              </a:lnSpc>
              <a:buFont typeface="Wingdings" panose="05000000000000000000" charset="0"/>
              <a:buChar char="Ø"/>
            </a:pPr>
            <a:endParaRPr lang="en-US">
              <a:latin typeface="Cascadia Code SemiBold" panose="020B0609020000020004" charset="0"/>
              <a:cs typeface="Cascadia Code SemiBold" panose="020B0609020000020004" charset="0"/>
              <a:sym typeface="+mn-ea"/>
            </a:endParaRPr>
          </a:p>
          <a:p>
            <a:pPr>
              <a:buFont typeface="Wingdings" panose="05000000000000000000" charset="0"/>
              <a:buChar char="Ø"/>
            </a:pPr>
            <a:endParaRPr lang="en-US">
              <a:latin typeface="Cascadia Code SemiBold" panose="020B0609020000020004" charset="0"/>
              <a:cs typeface="Cascadia Code SemiBold" panose="020B0609020000020004" charset="0"/>
              <a:sym typeface="+mn-ea"/>
            </a:endParaRPr>
          </a:p>
          <a:p>
            <a:pPr>
              <a:buFont typeface="Wingdings" panose="05000000000000000000" charset="0"/>
              <a:buChar char="Ø"/>
            </a:pPr>
            <a:endParaRPr lang="en-US">
              <a:latin typeface="Cascadia Code SemiBold" panose="020B0609020000020004" charset="0"/>
              <a:cs typeface="Cascadia Code SemiBold" panose="020B0609020000020004" charset="0"/>
              <a:sym typeface="+mn-ea"/>
            </a:endParaRPr>
          </a:p>
          <a:p>
            <a:pPr>
              <a:buFont typeface="Wingdings" panose="05000000000000000000" charset="0"/>
              <a:buChar char="Ø"/>
            </a:pP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635" y="624205"/>
            <a:ext cx="12191365" cy="1280795"/>
          </a:xfrm>
        </p:spPr>
        <p:txBody>
          <a:bodyPr/>
          <a:p>
            <a:pPr algn="ctr"/>
            <a:r>
              <a:rPr lang="en-IN" dirty="0">
                <a:sym typeface="+mn-ea"/>
              </a:rPr>
              <a:t>		</a:t>
            </a:r>
            <a:r>
              <a:rPr lang="en-IN" sz="3200" b="1" dirty="0">
                <a:solidFill>
                  <a:schemeClr val="tx1"/>
                </a:solidFill>
                <a:latin typeface="Times New Roman" panose="02020603050405020304" pitchFamily="18" charset="0"/>
                <a:cs typeface="Times New Roman" panose="02020603050405020304" pitchFamily="18" charset="0"/>
                <a:sym typeface="+mn-ea"/>
              </a:rPr>
              <a:t>ENSEMBLE MODEL</a:t>
            </a:r>
            <a:endParaRPr lang="en-IN" sz="3200" b="1" dirty="0">
              <a:solidFill>
                <a:schemeClr val="tx1"/>
              </a:solidFill>
              <a:latin typeface="Times New Roman" panose="02020603050405020304" pitchFamily="18" charset="0"/>
              <a:cs typeface="Times New Roman" panose="02020603050405020304" pitchFamily="18" charset="0"/>
              <a:sym typeface="+mn-ea"/>
            </a:endParaRPr>
          </a:p>
        </p:txBody>
      </p:sp>
      <p:sp>
        <p:nvSpPr>
          <p:cNvPr id="6" name="Content Placeholder 5"/>
          <p:cNvSpPr>
            <a:spLocks noGrp="1"/>
          </p:cNvSpPr>
          <p:nvPr>
            <p:ph sz="half" idx="1"/>
          </p:nvPr>
        </p:nvSpPr>
        <p:spPr>
          <a:xfrm>
            <a:off x="1481455" y="1688465"/>
            <a:ext cx="5420995" cy="4222750"/>
          </a:xfrm>
        </p:spPr>
        <p:txBody>
          <a:bodyPr/>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sym typeface="+mn-ea"/>
              </a:rPr>
              <a:t>We are using stacking ensemble learning for our project. Stacking Ensemble learning means using different base learners on same dataset and the output of these base learners are combined by using a meta learner which gives us the final result.</a:t>
            </a: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7" name="Content Placeholder 6"/>
          <p:cNvPicPr>
            <a:picLocks noChangeAspect="1"/>
          </p:cNvPicPr>
          <p:nvPr>
            <p:ph sz="half" idx="2"/>
          </p:nvPr>
        </p:nvPicPr>
        <p:blipFill>
          <a:blip r:embed="rId1"/>
          <a:stretch>
            <a:fillRect/>
          </a:stretch>
        </p:blipFill>
        <p:spPr>
          <a:xfrm>
            <a:off x="7425690" y="1688465"/>
            <a:ext cx="3843020" cy="3777615"/>
          </a:xfrm>
          <a:prstGeom prst="rect">
            <a:avLst/>
          </a:prstGeom>
          <a:ln w="22225">
            <a:solidFill>
              <a:schemeClr val="tx1"/>
            </a:solid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0" y="624205"/>
            <a:ext cx="12192635" cy="1280795"/>
          </a:xfrm>
        </p:spPr>
        <p:txBody>
          <a:bodyPr/>
          <a:p>
            <a:pPr algn="ctr"/>
            <a:r>
              <a:rPr lang="en-IN" dirty="0">
                <a:sym typeface="+mn-ea"/>
              </a:rPr>
              <a:t>		</a:t>
            </a:r>
            <a:r>
              <a:rPr lang="en-IN" sz="3200" b="1" dirty="0">
                <a:solidFill>
                  <a:schemeClr val="tx1"/>
                </a:solidFill>
                <a:latin typeface="Times New Roman" panose="02020603050405020304" pitchFamily="18" charset="0"/>
                <a:cs typeface="Times New Roman" panose="02020603050405020304" pitchFamily="18" charset="0"/>
                <a:sym typeface="+mn-ea"/>
              </a:rPr>
              <a:t>RANDOM FOREST</a:t>
            </a:r>
            <a:endParaRPr lang="en-IN" sz="3200" b="1" dirty="0">
              <a:solidFill>
                <a:schemeClr val="tx1"/>
              </a:solidFill>
              <a:latin typeface="Times New Roman" panose="02020603050405020304" pitchFamily="18" charset="0"/>
              <a:cs typeface="Times New Roman" panose="02020603050405020304" pitchFamily="18" charset="0"/>
              <a:sym typeface="+mn-ea"/>
            </a:endParaRPr>
          </a:p>
        </p:txBody>
      </p:sp>
      <p:pic>
        <p:nvPicPr>
          <p:cNvPr id="7" name="Content Placeholder 4"/>
          <p:cNvPicPr>
            <a:picLocks noGrp="1" noChangeAspect="1"/>
          </p:cNvPicPr>
          <p:nvPr>
            <p:ph idx="1"/>
          </p:nvPr>
        </p:nvPicPr>
        <p:blipFill>
          <a:blip r:embed="rId1"/>
          <a:stretch>
            <a:fillRect/>
          </a:stretch>
        </p:blipFill>
        <p:spPr>
          <a:xfrm>
            <a:off x="2981325" y="2133600"/>
            <a:ext cx="7452995" cy="3777615"/>
          </a:xfrm>
          <a:prstGeom prst="rect">
            <a:avLst/>
          </a:prstGeom>
          <a:ln w="22225">
            <a:solidFill>
              <a:schemeClr val="tx1"/>
            </a:solid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35" y="624205"/>
            <a:ext cx="12191365" cy="1280795"/>
          </a:xfrm>
        </p:spPr>
        <p:txBody>
          <a:bodyPr/>
          <a:p>
            <a:pPr algn="ctr"/>
            <a:r>
              <a:rPr lang="en-IN" dirty="0">
                <a:sym typeface="+mn-ea"/>
              </a:rPr>
              <a:t>	   </a:t>
            </a:r>
            <a:r>
              <a:rPr lang="en-IN" sz="3200" b="1" dirty="0">
                <a:solidFill>
                  <a:schemeClr val="tx1"/>
                </a:solidFill>
                <a:latin typeface="Times New Roman" panose="02020603050405020304" pitchFamily="18" charset="0"/>
                <a:cs typeface="Times New Roman" panose="02020603050405020304" pitchFamily="18" charset="0"/>
                <a:sym typeface="+mn-ea"/>
              </a:rPr>
              <a:t>  LOGISTIC REGRESSION</a:t>
            </a:r>
            <a:endParaRPr lang="en-IN" sz="3200" b="1" dirty="0">
              <a:solidFill>
                <a:schemeClr val="tx1"/>
              </a:solidFill>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a:xfrm>
            <a:off x="1343025" y="1626235"/>
            <a:ext cx="10161270" cy="4284980"/>
          </a:xfrm>
        </p:spPr>
        <p:txBody>
          <a:bodyPr/>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sym typeface="+mn-ea"/>
              </a:rPr>
              <a:t>Logistic regression is a supervised learning machine learning technique used for classification problems.</a:t>
            </a:r>
            <a:endParaRPr lang="en-US" sz="20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sym typeface="+mn-ea"/>
              </a:rPr>
              <a:t>Logistic regression predicts the output of a categorical dependent variable. Therefore the outcome must be a categorical or discrete value. It can be either Yes or No, 0 or 1, true or False, etc. but instead of giving the exact value as 0 and 1, it gives the probabilistic values which lie between 0 and 1</a:t>
            </a:r>
            <a:endParaRPr lang="en-US" sz="20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sym typeface="+mn-ea"/>
              </a:rPr>
              <a:t>Steps in Logistic Regression: -</a:t>
            </a:r>
            <a:endParaRPr lang="en-US" sz="2000" dirty="0">
              <a:solidFill>
                <a:schemeClr val="tx1"/>
              </a:solidFill>
              <a:latin typeface="Times New Roman" panose="02020603050405020304" pitchFamily="18" charset="0"/>
              <a:cs typeface="Times New Roman" panose="02020603050405020304" pitchFamily="18" charset="0"/>
            </a:endParaRPr>
          </a:p>
          <a:p>
            <a:pPr marL="578485" lvl="1" indent="-285750">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sym typeface="+mn-ea"/>
              </a:rPr>
              <a:t>Select dependent and independent variables.</a:t>
            </a:r>
            <a:endParaRPr lang="en-US" sz="2000" dirty="0">
              <a:solidFill>
                <a:schemeClr val="tx1"/>
              </a:solidFill>
              <a:latin typeface="Times New Roman" panose="02020603050405020304" pitchFamily="18" charset="0"/>
              <a:cs typeface="Times New Roman" panose="02020603050405020304" pitchFamily="18" charset="0"/>
            </a:endParaRPr>
          </a:p>
          <a:p>
            <a:pPr marL="578485" lvl="1" indent="-285750">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sym typeface="+mn-ea"/>
              </a:rPr>
              <a:t>Fitting the training set to the model.</a:t>
            </a:r>
            <a:endParaRPr lang="en-US" sz="2000" dirty="0">
              <a:solidFill>
                <a:schemeClr val="tx1"/>
              </a:solidFill>
              <a:latin typeface="Times New Roman" panose="02020603050405020304" pitchFamily="18" charset="0"/>
              <a:cs typeface="Times New Roman" panose="02020603050405020304" pitchFamily="18" charset="0"/>
            </a:endParaRPr>
          </a:p>
          <a:p>
            <a:pPr marL="578485" lvl="1" indent="-285750">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sym typeface="+mn-ea"/>
              </a:rPr>
              <a:t>Predicting the test result</a:t>
            </a:r>
            <a:endParaRPr lang="en-US" sz="2000" dirty="0">
              <a:solidFill>
                <a:schemeClr val="tx1"/>
              </a:solidFill>
              <a:latin typeface="Times New Roman" panose="02020603050405020304" pitchFamily="18" charset="0"/>
              <a:cs typeface="Times New Roman" panose="02020603050405020304" pitchFamily="18" charset="0"/>
            </a:endParaRPr>
          </a:p>
          <a:p>
            <a:pPr marL="578485" lvl="1" indent="-285750">
              <a:buFont typeface="Wingdings" panose="05000000000000000000" pitchFamily="2" charset="2"/>
              <a:buChar char="§"/>
            </a:pPr>
            <a:endParaRPr lang="en-US"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705" y="760730"/>
            <a:ext cx="8911590" cy="599440"/>
          </a:xfrm>
        </p:spPr>
        <p:txBody>
          <a:bodyPr/>
          <a:lstStyle/>
          <a:p>
            <a:r>
              <a:rPr lang="en-US" sz="3200" b="1" dirty="0">
                <a:latin typeface="Times New Roman" panose="02020603050405020304" pitchFamily="18" charset="0"/>
                <a:cs typeface="Times New Roman" panose="02020603050405020304" pitchFamily="18" charset="0"/>
              </a:rPr>
              <a:t>               USE CASE DIAGRAM</a:t>
            </a:r>
            <a:endParaRPr lang="en-US" sz="3200" b="1" dirty="0">
              <a:latin typeface="Times New Roman" panose="02020603050405020304" pitchFamily="18" charset="0"/>
              <a:cs typeface="Times New Roman" panose="02020603050405020304" pitchFamily="18" charset="0"/>
            </a:endParaRPr>
          </a:p>
        </p:txBody>
      </p:sp>
      <p:pic>
        <p:nvPicPr>
          <p:cNvPr id="4" name="Content Placeholder 3"/>
          <p:cNvPicPr>
            <a:picLocks noChangeAspect="1"/>
          </p:cNvPicPr>
          <p:nvPr>
            <p:ph idx="1"/>
          </p:nvPr>
        </p:nvPicPr>
        <p:blipFill>
          <a:blip r:embed="rId1"/>
          <a:stretch>
            <a:fillRect/>
          </a:stretch>
        </p:blipFill>
        <p:spPr>
          <a:xfrm>
            <a:off x="3075305" y="2133600"/>
            <a:ext cx="6901815" cy="4103370"/>
          </a:xfrm>
          <a:prstGeom prst="rect">
            <a:avLst/>
          </a:prstGeom>
          <a:ln w="22225">
            <a:solidFill>
              <a:schemeClr val="tx1"/>
            </a:solid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35" y="624205"/>
            <a:ext cx="12191365" cy="1280795"/>
          </a:xfrm>
        </p:spPr>
        <p:txBody>
          <a:bodyPr/>
          <a:p>
            <a:pPr algn="ctr"/>
            <a:r>
              <a:rPr lang="en-IN" dirty="0">
                <a:sym typeface="+mn-ea"/>
              </a:rPr>
              <a:t>		</a:t>
            </a:r>
            <a:r>
              <a:rPr lang="en-IN" sz="3200" b="1" dirty="0">
                <a:solidFill>
                  <a:schemeClr val="tx1"/>
                </a:solidFill>
                <a:latin typeface="Times New Roman" panose="02020603050405020304" pitchFamily="18" charset="0"/>
                <a:cs typeface="Times New Roman" panose="02020603050405020304" pitchFamily="18" charset="0"/>
                <a:sym typeface="+mn-ea"/>
              </a:rPr>
              <a:t>ACTIVITY DIAGRAM</a:t>
            </a:r>
            <a:endParaRPr lang="en-IN" sz="3200" b="1" dirty="0">
              <a:solidFill>
                <a:schemeClr val="tx1"/>
              </a:solidFill>
              <a:latin typeface="Times New Roman" panose="02020603050405020304" pitchFamily="18" charset="0"/>
              <a:cs typeface="Times New Roman" panose="02020603050405020304" pitchFamily="18" charset="0"/>
              <a:sym typeface="+mn-ea"/>
            </a:endParaRPr>
          </a:p>
        </p:txBody>
      </p:sp>
      <p:pic>
        <p:nvPicPr>
          <p:cNvPr id="5" name="Content Placeholder 4"/>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966845" y="1795145"/>
            <a:ext cx="5252085" cy="41160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624205"/>
            <a:ext cx="12192000" cy="1280795"/>
          </a:xfrm>
        </p:spPr>
        <p:txBody>
          <a:bodyPr/>
          <a:p>
            <a:pPr algn="ctr"/>
            <a:r>
              <a:rPr lang="en-IN" dirty="0">
                <a:latin typeface="Arial Black" panose="020B0A04020102020204" pitchFamily="34" charset="0"/>
                <a:sym typeface="+mn-ea"/>
              </a:rPr>
              <a:t>		</a:t>
            </a:r>
            <a:r>
              <a:rPr lang="en-IN" sz="3200" b="1" dirty="0">
                <a:solidFill>
                  <a:schemeClr val="tx1"/>
                </a:solidFill>
                <a:latin typeface="Times New Roman" panose="02020603050405020304" pitchFamily="18" charset="0"/>
                <a:cs typeface="Times New Roman" panose="02020603050405020304" pitchFamily="18" charset="0"/>
                <a:sym typeface="+mn-ea"/>
              </a:rPr>
              <a:t>DATA FLOW DIAGRAM</a:t>
            </a:r>
            <a:endParaRPr lang="en-IN" sz="3200" b="1" dirty="0">
              <a:solidFill>
                <a:schemeClr val="tx1"/>
              </a:solidFill>
              <a:latin typeface="Times New Roman" panose="02020603050405020304" pitchFamily="18" charset="0"/>
              <a:cs typeface="Times New Roman" panose="02020603050405020304" pitchFamily="18" charset="0"/>
              <a:sym typeface="+mn-ea"/>
            </a:endParaRPr>
          </a:p>
        </p:txBody>
      </p:sp>
      <p:pic>
        <p:nvPicPr>
          <p:cNvPr id="5" name="Content Placeholder 4"/>
          <p:cNvPicPr>
            <a:picLocks noChangeAspect="1"/>
          </p:cNvPicPr>
          <p:nvPr>
            <p:ph idx="1"/>
          </p:nvPr>
        </p:nvPicPr>
        <p:blipFill rotWithShape="1">
          <a:blip r:embed="rId1">
            <a:extLst>
              <a:ext uri="{28A0092B-C50C-407E-A947-70E740481C1C}">
                <a14:useLocalDpi xmlns:a14="http://schemas.microsoft.com/office/drawing/2010/main" val="0"/>
              </a:ext>
            </a:extLst>
          </a:blip>
          <a:srcRect t="3786" b="8028"/>
          <a:stretch>
            <a:fillRect/>
          </a:stretch>
        </p:blipFill>
        <p:spPr>
          <a:xfrm>
            <a:off x="2790825" y="2133600"/>
            <a:ext cx="8187690" cy="3777615"/>
          </a:xfrm>
          <a:prstGeom prst="rect">
            <a:avLst/>
          </a:prstGeom>
          <a:ln w="22225">
            <a:solidFill>
              <a:schemeClr val="tx1"/>
            </a:solid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624205"/>
            <a:ext cx="12192000" cy="1280795"/>
          </a:xfrm>
        </p:spPr>
        <p:txBody>
          <a:bodyPr/>
          <a:p>
            <a:pPr algn="ctr"/>
            <a:r>
              <a:rPr lang="en-IN" dirty="0">
                <a:sym typeface="+mn-ea"/>
              </a:rPr>
              <a:t>		</a:t>
            </a:r>
            <a:r>
              <a:rPr lang="en-IN" sz="3200" b="1" dirty="0">
                <a:solidFill>
                  <a:schemeClr val="tx1"/>
                </a:solidFill>
                <a:latin typeface="Times New Roman" panose="02020603050405020304" pitchFamily="18" charset="0"/>
                <a:cs typeface="Times New Roman" panose="02020603050405020304" pitchFamily="18" charset="0"/>
                <a:sym typeface="+mn-ea"/>
              </a:rPr>
              <a:t>SEQUENCE DIAGRAM</a:t>
            </a:r>
            <a:endParaRPr lang="en-IN" sz="3200" b="1" dirty="0">
              <a:solidFill>
                <a:schemeClr val="tx1"/>
              </a:solidFill>
              <a:latin typeface="Times New Roman" panose="02020603050405020304" pitchFamily="18" charset="0"/>
              <a:cs typeface="Times New Roman" panose="02020603050405020304" pitchFamily="18" charset="0"/>
              <a:sym typeface="+mn-ea"/>
            </a:endParaRPr>
          </a:p>
        </p:txBody>
      </p:sp>
      <p:pic>
        <p:nvPicPr>
          <p:cNvPr id="5" name="Content Placeholder 4"/>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972435" y="1718945"/>
            <a:ext cx="7393940" cy="4192270"/>
          </a:xfrm>
          <a:prstGeom prst="rect">
            <a:avLst/>
          </a:prstGeom>
          <a:ln w="22225">
            <a:solidFill>
              <a:schemeClr val="tx1"/>
            </a:solid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a:xfrm>
            <a:off x="0" y="728345"/>
            <a:ext cx="12192635" cy="1280795"/>
          </a:xfrm>
        </p:spPr>
        <p:txBody>
          <a:bodyPr/>
          <a:p>
            <a:pPr algn="ctr"/>
            <a:r>
              <a:rPr lang="en-US" sz="3200" b="1">
                <a:latin typeface="Times New Roman" panose="02020603050405020304" pitchFamily="18" charset="0"/>
                <a:cs typeface="Times New Roman" panose="02020603050405020304" pitchFamily="18" charset="0"/>
              </a:rPr>
              <a:t>RESULTS AND ANALYSIS</a:t>
            </a:r>
            <a:endParaRPr lang="en-US" sz="3200" b="1">
              <a:latin typeface="Times New Roman" panose="02020603050405020304" pitchFamily="18" charset="0"/>
              <a:cs typeface="Times New Roman" panose="02020603050405020304" pitchFamily="18" charset="0"/>
            </a:endParaRPr>
          </a:p>
        </p:txBody>
      </p:sp>
      <p:pic>
        <p:nvPicPr>
          <p:cNvPr id="7" name="Content Placeholder 6"/>
          <p:cNvPicPr>
            <a:picLocks noChangeAspect="1"/>
          </p:cNvPicPr>
          <p:nvPr>
            <p:ph sz="half" idx="1"/>
          </p:nvPr>
        </p:nvPicPr>
        <p:blipFill>
          <a:blip r:embed="rId1">
            <a:extLst>
              <a:ext uri="{28A0092B-C50C-407E-A947-70E740481C1C}">
                <a14:useLocalDpi xmlns:a14="http://schemas.microsoft.com/office/drawing/2010/main" val="0"/>
              </a:ext>
            </a:extLst>
          </a:blip>
          <a:stretch>
            <a:fillRect/>
          </a:stretch>
        </p:blipFill>
        <p:spPr>
          <a:xfrm>
            <a:off x="1888490" y="2717800"/>
            <a:ext cx="4314190" cy="3317240"/>
          </a:xfrm>
          <a:prstGeom prst="rect">
            <a:avLst/>
          </a:prstGeom>
        </p:spPr>
      </p:pic>
      <p:pic>
        <p:nvPicPr>
          <p:cNvPr id="9" name="Content Placeholder 8"/>
          <p:cNvPicPr>
            <a:picLocks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84010" y="2717800"/>
            <a:ext cx="4313555" cy="3494405"/>
          </a:xfrm>
          <a:prstGeom prst="rect">
            <a:avLst/>
          </a:prstGeom>
        </p:spPr>
      </p:pic>
      <p:sp>
        <p:nvSpPr>
          <p:cNvPr id="10" name="Text Box 9"/>
          <p:cNvSpPr txBox="1"/>
          <p:nvPr/>
        </p:nvSpPr>
        <p:spPr>
          <a:xfrm>
            <a:off x="2425700" y="2127250"/>
            <a:ext cx="4064000" cy="337185"/>
          </a:xfrm>
          <a:prstGeom prst="rect">
            <a:avLst/>
          </a:prstGeom>
          <a:noFill/>
        </p:spPr>
        <p:txBody>
          <a:bodyPr wrap="square" rtlCol="0">
            <a:spAutoFit/>
          </a:bodyPr>
          <a:p>
            <a:r>
              <a:rPr lang="en-US" sz="1600">
                <a:latin typeface="Times New Roman" panose="02020603050405020304" pitchFamily="18" charset="0"/>
                <a:cs typeface="Times New Roman" panose="02020603050405020304" pitchFamily="18" charset="0"/>
              </a:rPr>
              <a:t>BEFORE SMOTE</a:t>
            </a:r>
            <a:endParaRPr lang="en-US" sz="1600">
              <a:latin typeface="Times New Roman" panose="02020603050405020304" pitchFamily="18" charset="0"/>
              <a:cs typeface="Times New Roman" panose="02020603050405020304" pitchFamily="18" charset="0"/>
            </a:endParaRPr>
          </a:p>
        </p:txBody>
      </p:sp>
      <p:sp>
        <p:nvSpPr>
          <p:cNvPr id="11" name="Text Box 10"/>
          <p:cNvSpPr txBox="1"/>
          <p:nvPr/>
        </p:nvSpPr>
        <p:spPr>
          <a:xfrm>
            <a:off x="7216140" y="2127250"/>
            <a:ext cx="4064000" cy="337185"/>
          </a:xfrm>
          <a:prstGeom prst="rect">
            <a:avLst/>
          </a:prstGeom>
          <a:noFill/>
        </p:spPr>
        <p:txBody>
          <a:bodyPr wrap="square" rtlCol="0">
            <a:spAutoFit/>
          </a:bodyPr>
          <a:p>
            <a:r>
              <a:rPr lang="en-US" sz="1600">
                <a:latin typeface="Times New Roman" panose="02020603050405020304" pitchFamily="18" charset="0"/>
                <a:cs typeface="Times New Roman" panose="02020603050405020304" pitchFamily="18" charset="0"/>
              </a:rPr>
              <a:t>AFTER SMOTE</a:t>
            </a:r>
            <a:endParaRPr lang="en-US" sz="16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Grp="1" noChangeAspect="1"/>
          </p:cNvPicPr>
          <p:nvPr/>
        </p:nvPicPr>
        <p:blipFill>
          <a:blip r:embed="rId1">
            <a:extLst>
              <a:ext uri="{28A0092B-C50C-407E-A947-70E740481C1C}">
                <a14:useLocalDpi xmlns:a14="http://schemas.microsoft.com/office/drawing/2010/main" val="0"/>
              </a:ext>
            </a:extLst>
          </a:blip>
          <a:stretch>
            <a:fillRect/>
          </a:stretch>
        </p:blipFill>
        <p:spPr>
          <a:xfrm>
            <a:off x="1358648" y="1846263"/>
            <a:ext cx="3196373" cy="4022725"/>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4706" y="1842567"/>
            <a:ext cx="3197697" cy="4022725"/>
          </a:xfrm>
          <a:prstGeom prst="rect">
            <a:avLst/>
          </a:prstGeom>
        </p:spPr>
      </p:pic>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240498" y="1842567"/>
            <a:ext cx="3089287" cy="388795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tx1"/>
                </a:solidFill>
                <a:latin typeface="Times New Roman" panose="02020603050405020304" pitchFamily="18" charset="0"/>
                <a:cs typeface="Times New Roman" panose="02020603050405020304" pitchFamily="18" charset="0"/>
              </a:rPr>
              <a:t>               CONCLUSIONS </a:t>
            </a:r>
            <a:endParaRPr lang="en-US" sz="3200" b="1" dirty="0" smtClean="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23975" y="1693545"/>
            <a:ext cx="10180955" cy="4220845"/>
          </a:xfrm>
        </p:spPr>
        <p:txBody>
          <a:bodyPr>
            <a:noAutofit/>
          </a:bodyPr>
          <a:lstStyle/>
          <a:p>
            <a:pPr marL="0" lvl="0" indent="0" algn="just" fontAlgn="base">
              <a:lnSpc>
                <a:spcPct val="107000"/>
              </a:lnSpc>
              <a:spcBef>
                <a:spcPts val="0"/>
              </a:spcBef>
              <a:spcAft>
                <a:spcPts val="575"/>
              </a:spcAft>
              <a:buClr>
                <a:srgbClr val="000000"/>
              </a:buClr>
              <a:buSzPts val="1200"/>
              <a:buFont typeface="Wingdings" panose="05000000000000000000" charset="0"/>
              <a:buNone/>
            </a:pPr>
            <a:r>
              <a:rPr lang="en-IN" sz="2000" dirty="0">
                <a:solidFill>
                  <a:schemeClr val="tx1"/>
                </a:solidFill>
                <a:latin typeface="Times New Roman" panose="02020603050405020304" pitchFamily="18" charset="0"/>
                <a:cs typeface="Times New Roman" panose="02020603050405020304" pitchFamily="18" charset="0"/>
              </a:rPr>
              <a:t>This project focuses on developing an automated system for code defect detection by analyzing various input metrics, including lines of code, number of comments, and other relevant parameters. Through careful processing of these inputs, the system aims to identify and categorize potential defects within the codebase, providing developers with valuable insights to enhance code quality and streamline the debugging process. The approach leverages advanced algorithms and machine learning techniques to achieve accurate and efficient defect detection, contributing to the improvement of software development practices.</a:t>
            </a:r>
            <a:endParaRPr lang="en-IN" sz="2000" dirty="0">
              <a:solidFill>
                <a:schemeClr val="tx1"/>
              </a:solidFill>
              <a:latin typeface="Times New Roman" panose="02020603050405020304" pitchFamily="18" charset="0"/>
              <a:cs typeface="Times New Roman" panose="02020603050405020304" pitchFamily="18" charset="0"/>
            </a:endParaRPr>
          </a:p>
          <a:p>
            <a:pPr marL="0" lvl="0" indent="0" algn="just" fontAlgn="base">
              <a:lnSpc>
                <a:spcPct val="107000"/>
              </a:lnSpc>
              <a:spcBef>
                <a:spcPts val="0"/>
              </a:spcBef>
              <a:spcAft>
                <a:spcPts val="575"/>
              </a:spcAft>
              <a:buClr>
                <a:srgbClr val="000000"/>
              </a:buClr>
              <a:buSzPts val="1200"/>
              <a:buFont typeface="Wingdings" panose="05000000000000000000" charset="0"/>
              <a:buNone/>
            </a:pPr>
            <a:r>
              <a:rPr lang="en-IN" sz="2000" dirty="0">
                <a:solidFill>
                  <a:schemeClr val="tx1"/>
                </a:solidFill>
                <a:latin typeface="Times New Roman" panose="02020603050405020304" pitchFamily="18" charset="0"/>
                <a:cs typeface="Times New Roman" panose="02020603050405020304" pitchFamily="18" charset="0"/>
              </a:rPr>
              <a:t>Overall, the goal is to advance the state-of-the-art in software defect prediction by harnessing the power of ensemble learning techniques, ultimately enhancing software quality assurance practices and reducing the incidence of defects in software systems.</a:t>
            </a:r>
            <a:endParaRPr lang="en-IN"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 y="777875"/>
            <a:ext cx="12191365" cy="1127125"/>
          </a:xfrm>
        </p:spPr>
        <p:txBody>
          <a:bodyPr/>
          <a:lstStyle/>
          <a:p>
            <a:pPr algn="ctr"/>
            <a:r>
              <a:rPr lang="en-US" sz="3200" b="1" dirty="0">
                <a:latin typeface="Times New Roman" panose="02020603050405020304" pitchFamily="18" charset="0"/>
                <a:cs typeface="Times New Roman" panose="02020603050405020304" pitchFamily="18" charset="0"/>
              </a:rPr>
              <a:t>PROBLEM STATEMENT</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59205" y="2133600"/>
            <a:ext cx="10245090" cy="3777615"/>
          </a:xfrm>
        </p:spPr>
        <p:txBody>
          <a:bodyPr/>
          <a:lstStyle/>
          <a:p>
            <a:pPr marL="0" indent="0">
              <a:buNone/>
            </a:pPr>
            <a:r>
              <a:rPr lang="en-US" sz="2000" dirty="0">
                <a:solidFill>
                  <a:schemeClr val="tx1"/>
                </a:solidFill>
                <a:latin typeface="Times New Roman" panose="02020603050405020304" pitchFamily="18" charset="0"/>
                <a:cs typeface="Times New Roman" panose="02020603050405020304" pitchFamily="18" charset="0"/>
              </a:rPr>
              <a:t>Software defects can significantly impact the quality, reliability, and overall performance of software systems, leading to increased maintenance costs and potential disruptions in operations. Traditional defect prediction approaches often rely on single-model predictive techniques, which may lack the robustness and accuracy required to effectively identify and mitigate defects in complex software environments. Therefore, there is a pressing need to enhance software defect prediction methodologies by leveraging ensemble learning techniques.</a:t>
            </a: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sz="2000" dirty="0">
                <a:solidFill>
                  <a:schemeClr val="tx1"/>
                </a:solidFill>
                <a:latin typeface="Times New Roman" panose="02020603050405020304" pitchFamily="18" charset="0"/>
                <a:cs typeface="Times New Roman" panose="02020603050405020304" pitchFamily="18" charset="0"/>
              </a:rPr>
              <a:t>Ensemble learning involves combining multiple predictive models to improve predictive accuracy, generalization, and robustness. However, the application of ensemble learning in software defect prediction remains underexplored. The problem statement is to investigate how ensemble learning methods, such as bagging, boosting, and stacking, can be effectively utilized to enhance software defect prediction accuracy and reliability.</a:t>
            </a:r>
            <a:endParaRPr lang="en-US"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624205"/>
            <a:ext cx="12192635" cy="1280795"/>
          </a:xfrm>
        </p:spPr>
        <p:txBody>
          <a:bodyPr/>
          <a:p>
            <a:pPr algn="ctr"/>
            <a:r>
              <a:rPr lang="en-US" sz="3200" b="1">
                <a:latin typeface="Times New Roman" panose="02020603050405020304" pitchFamily="18" charset="0"/>
                <a:cs typeface="Times New Roman" panose="02020603050405020304" pitchFamily="18" charset="0"/>
              </a:rPr>
              <a:t>FUTURE SCOPE</a:t>
            </a:r>
            <a:endParaRPr lang="en-US" sz="32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71295" y="1717040"/>
            <a:ext cx="10033000" cy="4194175"/>
          </a:xfrm>
        </p:spPr>
        <p:txBody>
          <a:bodyPr/>
          <a:p>
            <a:pPr marL="0" indent="0">
              <a:buNone/>
            </a:pPr>
            <a:r>
              <a:rPr lang="en-US" sz="2000" dirty="0">
                <a:solidFill>
                  <a:schemeClr val="tx1"/>
                </a:solidFill>
                <a:latin typeface="Times New Roman" panose="02020603050405020304" pitchFamily="18" charset="0"/>
                <a:cs typeface="Times New Roman" panose="02020603050405020304" pitchFamily="18" charset="0"/>
                <a:sym typeface="+mn-ea"/>
              </a:rPr>
              <a:t>In future research, further consideration will be given to the combination of different sampling and feature selection methods to improve the performance of the prediction. We also recommend to combine the output of these models with the models that are trained on semantic information of the code. For improved performance, we also advise using real-time data and variety of datasets to train the model.</a:t>
            </a:r>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8895" y="2388870"/>
            <a:ext cx="8915400" cy="3522345"/>
          </a:xfrm>
        </p:spPr>
        <p:txBody>
          <a:bodyPr/>
          <a:lstStyle/>
          <a:p>
            <a:pPr marL="0" indent="0">
              <a:buNone/>
            </a:pPr>
            <a:r>
              <a:rPr lang="en-US" sz="6000" b="1" dirty="0" smtClean="0">
                <a:solidFill>
                  <a:schemeClr val="tx1"/>
                </a:solidFill>
                <a:latin typeface="Times New Roman" panose="02020603050405020304" pitchFamily="18" charset="0"/>
                <a:cs typeface="Times New Roman" panose="02020603050405020304" pitchFamily="18" charset="0"/>
              </a:rPr>
              <a:t>      THANK YOU</a:t>
            </a:r>
            <a:endParaRPr lang="en-US" sz="6000" b="1" dirty="0" smtClean="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35" y="760730"/>
            <a:ext cx="12191365" cy="1144270"/>
          </a:xfrm>
        </p:spPr>
        <p:txBody>
          <a:bodyPr/>
          <a:p>
            <a:pPr algn="ctr"/>
            <a:r>
              <a:rPr lang="en-US" sz="3200" b="1">
                <a:latin typeface="Times New Roman" panose="02020603050405020304" pitchFamily="18" charset="0"/>
                <a:cs typeface="Times New Roman" panose="02020603050405020304" pitchFamily="18" charset="0"/>
              </a:rPr>
              <a:t> OBJECTIVES</a:t>
            </a:r>
            <a:endParaRPr lang="en-US" sz="32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36955" y="2133600"/>
            <a:ext cx="10467340" cy="3777615"/>
          </a:xfrm>
        </p:spPr>
        <p:txBody>
          <a:bodyPr/>
          <a:p>
            <a:pPr marL="0" indent="0" algn="l">
              <a:buFont typeface="Wingdings" panose="05000000000000000000" charset="0"/>
              <a:buNone/>
            </a:pPr>
            <a:r>
              <a:rPr lang="en-US" sz="2000">
                <a:solidFill>
                  <a:schemeClr val="tx1"/>
                </a:solidFill>
                <a:latin typeface="Times New Roman" panose="02020603050405020304" pitchFamily="18" charset="0"/>
                <a:cs typeface="Times New Roman" panose="02020603050405020304" pitchFamily="18" charset="0"/>
                <a:sym typeface="+mn-ea"/>
              </a:rPr>
              <a:t>The objective of this study is to develop and evaluate ensemble learning-based software defect prediction models that address these challenges. By leveraging ensemble techniques, such as combining multiple classifiers or integrating diverse features, the aim is to improve the accuracy, robustness, and interpretability of defect prediction models. The research will involve experimentation with various ensemble learning algorithms and evaluation on real-world software datasets to assess the effectiveness and practical applicability of the proposed approach.</a:t>
            </a:r>
            <a:endParaRPr lang="en-US" sz="2000">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624205"/>
            <a:ext cx="12192635" cy="1280795"/>
          </a:xfrm>
        </p:spPr>
        <p:txBody>
          <a:bodyPr/>
          <a:p>
            <a:pPr algn="ctr"/>
            <a:r>
              <a:rPr lang="en-US" sz="3200" b="1">
                <a:latin typeface="Times New Roman" panose="02020603050405020304" pitchFamily="18" charset="0"/>
                <a:cs typeface="Times New Roman" panose="02020603050405020304" pitchFamily="18" charset="0"/>
              </a:rPr>
              <a:t>SOFTWARE DEFECT</a:t>
            </a:r>
            <a:endParaRPr lang="en-US" sz="32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17320" y="2133600"/>
            <a:ext cx="10086975" cy="3777615"/>
          </a:xfrm>
        </p:spPr>
        <p:txBody>
          <a:bodyPr>
            <a:normAutofit/>
          </a:bodyPr>
          <a:p>
            <a:pPr marL="0" indent="0">
              <a:buNone/>
            </a:pPr>
            <a:r>
              <a:rPr lang="en-US" sz="2000">
                <a:solidFill>
                  <a:schemeClr val="tx1"/>
                </a:solidFill>
                <a:latin typeface="Times New Roman" panose="02020603050405020304" pitchFamily="18" charset="0"/>
                <a:cs typeface="Times New Roman" panose="02020603050405020304" pitchFamily="18" charset="0"/>
              </a:rPr>
              <a:t>A software defect, also known as a bug or an error, refers to a flaw or imperfection in a software application or system that causes it to behave unexpectedly or incorrectly. These defects can manifest in various forms, such as incorrect calculations, unexpected program termination (crashes), incorrect output, or functionality that does not meet the specified requirements.</a:t>
            </a:r>
            <a:endParaRPr lang="en-US" sz="2000">
              <a:solidFill>
                <a:schemeClr val="tx1"/>
              </a:solidFill>
              <a:latin typeface="Times New Roman" panose="02020603050405020304" pitchFamily="18" charset="0"/>
              <a:cs typeface="Times New Roman" panose="02020603050405020304" pitchFamily="18" charset="0"/>
            </a:endParaRPr>
          </a:p>
          <a:p>
            <a:pPr marL="0" indent="0">
              <a:buNone/>
            </a:pPr>
            <a:r>
              <a:rPr lang="en-US" sz="2000">
                <a:solidFill>
                  <a:schemeClr val="tx1"/>
                </a:solidFill>
                <a:latin typeface="Times New Roman" panose="02020603050405020304" pitchFamily="18" charset="0"/>
                <a:cs typeface="Times New Roman" panose="02020603050405020304" pitchFamily="18" charset="0"/>
              </a:rPr>
              <a:t>Software defects can arise from various sources, including coding errors, design flaws, misunderstandings of requirements, or environmental factors. Detecting and fixing defects is crucial to ensure the reliability, functionality, and security of software systems. Software defect prediction aims to identify potential defects before they occur, allowing developers to address them proactively and improve overall software quality.</a:t>
            </a:r>
            <a:endParaRPr lang="en-US" sz="200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4890" y="680085"/>
            <a:ext cx="9210040" cy="1224915"/>
          </a:xfrm>
        </p:spPr>
        <p:txBody>
          <a:bodyPr/>
          <a:lstStyle/>
          <a:p>
            <a:r>
              <a:rPr lang="en-US" sz="3200" b="1" dirty="0">
                <a:latin typeface="Times New Roman" panose="02020603050405020304" pitchFamily="18" charset="0"/>
                <a:cs typeface="Times New Roman" panose="02020603050405020304" pitchFamily="18" charset="0"/>
              </a:rPr>
              <a:t>              LITERATURE REVIEW</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62075" y="1670685"/>
            <a:ext cx="9984105" cy="4871085"/>
          </a:xfrm>
        </p:spPr>
        <p:txBody>
          <a:bodyPr>
            <a:noAutofit/>
          </a:bodyPr>
          <a:lstStyle/>
          <a:p>
            <a:pPr marL="0" indent="0">
              <a:buFont typeface="Wingdings" panose="05000000000000000000" charset="0"/>
              <a:buNone/>
            </a:pPr>
            <a:r>
              <a:rPr lang="en-US" sz="2000" b="1" dirty="0">
                <a:solidFill>
                  <a:schemeClr val="tx1"/>
                </a:solidFill>
                <a:latin typeface="Times New Roman" panose="02020603050405020304" pitchFamily="18" charset="0"/>
                <a:cs typeface="Times New Roman" panose="02020603050405020304" pitchFamily="18" charset="0"/>
              </a:rPr>
              <a:t>Title: </a:t>
            </a:r>
            <a:r>
              <a:rPr lang="en-US" sz="2000" dirty="0">
                <a:solidFill>
                  <a:schemeClr val="tx1"/>
                </a:solidFill>
                <a:latin typeface="Times New Roman" panose="02020603050405020304" pitchFamily="18" charset="0"/>
                <a:cs typeface="Times New Roman" panose="02020603050405020304" pitchFamily="18" charset="0"/>
              </a:rPr>
              <a:t>"Deep Learning-Based Software Defect Prediction: A Comprehensive Review" - 2022</a:t>
            </a:r>
            <a:endParaRPr lang="en-US" sz="2000" dirty="0">
              <a:solidFill>
                <a:schemeClr val="tx1"/>
              </a:solidFill>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US" sz="2000" b="1" dirty="0">
                <a:solidFill>
                  <a:schemeClr val="tx1"/>
                </a:solidFill>
                <a:latin typeface="Times New Roman" panose="02020603050405020304" pitchFamily="18" charset="0"/>
                <a:cs typeface="Times New Roman" panose="02020603050405020304" pitchFamily="18" charset="0"/>
              </a:rPr>
              <a:t>Description: </a:t>
            </a:r>
            <a:r>
              <a:rPr lang="en-US" sz="2000" dirty="0">
                <a:solidFill>
                  <a:schemeClr val="tx1"/>
                </a:solidFill>
                <a:latin typeface="Times New Roman" panose="02020603050405020304" pitchFamily="18" charset="0"/>
                <a:cs typeface="Times New Roman" panose="02020603050405020304" pitchFamily="18" charset="0"/>
              </a:rPr>
              <a:t>This recent review provides an in-depth analysis of deep learning techniques 			 	 for software defect prediction. It explores various deep learning architectures 			 	 such as convolutional neural networks (CNNs), recurrent neural networks 				 	 (RNNs), and transformer models. The review discusses their applicability, 				 	 performance, and challenges in defect prediction tasks.</a:t>
            </a:r>
            <a:endParaRPr lang="en-US" sz="2000" dirty="0">
              <a:solidFill>
                <a:schemeClr val="tx1"/>
              </a:solidFill>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US" sz="2000" b="1" dirty="0">
                <a:solidFill>
                  <a:schemeClr val="tx1"/>
                </a:solidFill>
                <a:latin typeface="Times New Roman" panose="02020603050405020304" pitchFamily="18" charset="0"/>
                <a:cs typeface="Times New Roman" panose="02020603050405020304" pitchFamily="18" charset="0"/>
              </a:rPr>
              <a:t>Algorithms Used:</a:t>
            </a:r>
            <a:r>
              <a:rPr lang="en-US" sz="2000" dirty="0">
                <a:solidFill>
                  <a:schemeClr val="tx1"/>
                </a:solidFill>
                <a:latin typeface="Times New Roman" panose="02020603050405020304" pitchFamily="18" charset="0"/>
                <a:cs typeface="Times New Roman" panose="02020603050405020304" pitchFamily="18" charset="0"/>
              </a:rPr>
              <a:t> Convolutional Neural Networks (CNNs), Recurrent Neural Networks 					  	   (RNNs), Transformer Models</a:t>
            </a:r>
            <a:endParaRPr lang="en-US" sz="2000" dirty="0">
              <a:solidFill>
                <a:schemeClr val="tx1"/>
              </a:solidFill>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US" sz="2000" b="1" dirty="0">
                <a:solidFill>
                  <a:schemeClr val="tx1"/>
                </a:solidFill>
                <a:latin typeface="Times New Roman" panose="02020603050405020304" pitchFamily="18" charset="0"/>
                <a:cs typeface="Times New Roman" panose="02020603050405020304" pitchFamily="18" charset="0"/>
              </a:rPr>
              <a:t>Limitations:</a:t>
            </a:r>
            <a:r>
              <a:rPr lang="en-US" sz="2000" dirty="0">
                <a:solidFill>
                  <a:schemeClr val="tx1"/>
                </a:solidFill>
                <a:latin typeface="Times New Roman" panose="02020603050405020304" pitchFamily="18" charset="0"/>
                <a:cs typeface="Times New Roman" panose="02020603050405020304" pitchFamily="18" charset="0"/>
              </a:rPr>
              <a:t> Limited empirical validation on the performance of deep learning models in 		      		defect prediction across diverse software development contexts. Challenges 					related to interpretability and model explainability in complex deep learning 				architectures.</a:t>
            </a:r>
            <a:endParaRPr lang="en-US"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2910" y="1466850"/>
            <a:ext cx="9513570" cy="4582795"/>
          </a:xfrm>
        </p:spPr>
        <p:txBody>
          <a:bodyPr>
            <a:normAutofit/>
          </a:bodyPr>
          <a:lstStyle/>
          <a:p>
            <a:pPr marL="0" indent="0" algn="just">
              <a:buFont typeface="Wingdings" panose="05000000000000000000" pitchFamily="2" charset="2"/>
              <a:buNone/>
            </a:pPr>
            <a:r>
              <a:rPr lang="en-US" sz="2000" b="1" dirty="0">
                <a:solidFill>
                  <a:schemeClr val="tx1"/>
                </a:solidFill>
                <a:latin typeface="Times New Roman" panose="02020603050405020304" pitchFamily="18" charset="0"/>
                <a:cs typeface="Times New Roman" panose="02020603050405020304" pitchFamily="18" charset="0"/>
              </a:rPr>
              <a:t>Title: </a:t>
            </a:r>
            <a:r>
              <a:rPr lang="en-US" sz="2000" dirty="0">
                <a:solidFill>
                  <a:schemeClr val="tx1"/>
                </a:solidFill>
                <a:latin typeface="Times New Roman" panose="02020603050405020304" pitchFamily="18" charset="0"/>
                <a:cs typeface="Times New Roman" panose="02020603050405020304" pitchFamily="18" charset="0"/>
              </a:rPr>
              <a:t>Overcoming Challenges in Software Defect Prediction Using Ensemble Learning: A 	   Systematic Literature Review - 2021</a:t>
            </a:r>
            <a:endParaRPr lang="en-US" sz="2000" dirty="0">
              <a:solidFill>
                <a:schemeClr val="tx1"/>
              </a:solidFill>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None/>
            </a:pPr>
            <a:r>
              <a:rPr lang="en-US" sz="2000" b="1" dirty="0">
                <a:solidFill>
                  <a:schemeClr val="tx1"/>
                </a:solidFill>
                <a:latin typeface="Times New Roman" panose="02020603050405020304" pitchFamily="18" charset="0"/>
                <a:cs typeface="Times New Roman" panose="02020603050405020304" pitchFamily="18" charset="0"/>
              </a:rPr>
              <a:t>Description: </a:t>
            </a:r>
            <a:r>
              <a:rPr lang="en-US" sz="2000" dirty="0">
                <a:solidFill>
                  <a:schemeClr val="tx1"/>
                </a:solidFill>
                <a:latin typeface="Times New Roman" panose="02020603050405020304" pitchFamily="18" charset="0"/>
                <a:cs typeface="Times New Roman" panose="02020603050405020304" pitchFamily="18" charset="0"/>
              </a:rPr>
              <a:t>This systematic literature review identified common challenges in software 				defect prediction and explored how ensemble learning techniques can address 			these challenges. It synthesized findings from existing studies and provided 				insights into the current state-of-the-art in ensemble-based defect prediction.</a:t>
            </a:r>
            <a:endParaRPr lang="en-US" sz="2000" dirty="0">
              <a:solidFill>
                <a:schemeClr val="tx1"/>
              </a:solidFill>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None/>
            </a:pPr>
            <a:r>
              <a:rPr lang="en-US" sz="2000" b="1" dirty="0">
                <a:solidFill>
                  <a:schemeClr val="tx1"/>
                </a:solidFill>
                <a:latin typeface="Times New Roman" panose="02020603050405020304" pitchFamily="18" charset="0"/>
                <a:cs typeface="Times New Roman" panose="02020603050405020304" pitchFamily="18" charset="0"/>
              </a:rPr>
              <a:t>Algorithms Used:</a:t>
            </a:r>
            <a:r>
              <a:rPr lang="en-US" sz="2000" dirty="0">
                <a:solidFill>
                  <a:schemeClr val="tx1"/>
                </a:solidFill>
                <a:latin typeface="Times New Roman" panose="02020603050405020304" pitchFamily="18" charset="0"/>
                <a:cs typeface="Times New Roman" panose="02020603050405020304" pitchFamily="18" charset="0"/>
              </a:rPr>
              <a:t> Bagging, Boosting, Stacking</a:t>
            </a:r>
            <a:endParaRPr lang="en-US" sz="2000" dirty="0">
              <a:solidFill>
                <a:schemeClr val="tx1"/>
              </a:solidFill>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None/>
            </a:pPr>
            <a:r>
              <a:rPr lang="en-US" sz="2000" b="1" dirty="0">
                <a:solidFill>
                  <a:schemeClr val="tx1"/>
                </a:solidFill>
                <a:latin typeface="Times New Roman" panose="02020603050405020304" pitchFamily="18" charset="0"/>
                <a:cs typeface="Times New Roman" panose="02020603050405020304" pitchFamily="18" charset="0"/>
              </a:rPr>
              <a:t>Limitations:</a:t>
            </a:r>
            <a:r>
              <a:rPr lang="en-US" sz="2000" dirty="0">
                <a:solidFill>
                  <a:schemeClr val="tx1"/>
                </a:solidFill>
                <a:latin typeface="Times New Roman" panose="02020603050405020304" pitchFamily="18" charset="0"/>
                <a:cs typeface="Times New Roman" panose="02020603050405020304" pitchFamily="18" charset="0"/>
              </a:rPr>
              <a:t> Limited to a review of existing literature without empirical validation or case 			studies. Lack of discussion on emerging trends or future research directions in 			ensemble-based defect prediction.</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Title 1"/>
          <p:cNvSpPr txBox="1"/>
          <p:nvPr/>
        </p:nvSpPr>
        <p:spPr>
          <a:xfrm>
            <a:off x="1811691" y="4950876"/>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0895" y="1442720"/>
            <a:ext cx="10691495" cy="5019675"/>
          </a:xfrm>
        </p:spPr>
        <p:txBody>
          <a:bodyPr/>
          <a:lstStyle/>
          <a:p>
            <a:pPr marL="0" indent="457200">
              <a:buNone/>
            </a:pPr>
            <a:r>
              <a:rPr lang="en-US" sz="2000" b="1" dirty="0">
                <a:solidFill>
                  <a:schemeClr val="tx1"/>
                </a:solidFill>
                <a:latin typeface="Times New Roman" panose="02020603050405020304" pitchFamily="18" charset="0"/>
                <a:cs typeface="Times New Roman" panose="02020603050405020304" pitchFamily="18" charset="0"/>
              </a:rPr>
              <a:t>Title:</a:t>
            </a:r>
            <a:r>
              <a:rPr lang="en-US" sz="2000" dirty="0">
                <a:solidFill>
                  <a:schemeClr val="tx1"/>
                </a:solidFill>
                <a:latin typeface="Times New Roman" panose="02020603050405020304" pitchFamily="18" charset="0"/>
                <a:cs typeface="Times New Roman" panose="02020603050405020304" pitchFamily="18" charset="0"/>
              </a:rPr>
              <a:t> Ensemble Learning Approaches for Software Defect Prediction in Continuous 				   	   Integration/Continuous Deployment (CI/CD) Pipelines - 2020</a:t>
            </a:r>
            <a:endParaRPr lang="en-US" sz="2000" dirty="0">
              <a:solidFill>
                <a:schemeClr val="tx1"/>
              </a:solidFill>
              <a:latin typeface="Times New Roman" panose="02020603050405020304" pitchFamily="18" charset="0"/>
              <a:cs typeface="Times New Roman" panose="02020603050405020304" pitchFamily="18" charset="0"/>
            </a:endParaRPr>
          </a:p>
          <a:p>
            <a:pPr marL="0" indent="457200">
              <a:buNone/>
            </a:pPr>
            <a:r>
              <a:rPr lang="en-US" sz="2000" b="1" dirty="0">
                <a:solidFill>
                  <a:schemeClr val="tx1"/>
                </a:solidFill>
                <a:latin typeface="Times New Roman" panose="02020603050405020304" pitchFamily="18" charset="0"/>
                <a:cs typeface="Times New Roman" panose="02020603050405020304" pitchFamily="18" charset="0"/>
              </a:rPr>
              <a:t>Description:</a:t>
            </a:r>
            <a:r>
              <a:rPr lang="en-US" sz="2000" dirty="0">
                <a:solidFill>
                  <a:schemeClr val="tx1"/>
                </a:solidFill>
                <a:latin typeface="Times New Roman" panose="02020603050405020304" pitchFamily="18" charset="0"/>
                <a:cs typeface="Times New Roman" panose="02020603050405020304" pitchFamily="18" charset="0"/>
              </a:rPr>
              <a:t> This research focused on integrating ensemble learning approaches into CI/CD 				 	 pipelines for continuous defect prediction. It proposed techniques for 						 	 incorporating ensemble models into automated testing frameworks and 					 	 evaluated their effectiveness in identifying defects early in the development 					cycle.</a:t>
            </a:r>
            <a:endParaRPr lang="en-US" sz="2000" dirty="0">
              <a:solidFill>
                <a:schemeClr val="tx1"/>
              </a:solidFill>
              <a:latin typeface="Times New Roman" panose="02020603050405020304" pitchFamily="18" charset="0"/>
              <a:cs typeface="Times New Roman" panose="02020603050405020304" pitchFamily="18" charset="0"/>
            </a:endParaRPr>
          </a:p>
          <a:p>
            <a:pPr marL="0" indent="457200">
              <a:buNone/>
            </a:pPr>
            <a:r>
              <a:rPr lang="en-US" sz="2000" b="1" dirty="0">
                <a:solidFill>
                  <a:schemeClr val="tx1"/>
                </a:solidFill>
                <a:latin typeface="Times New Roman" panose="02020603050405020304" pitchFamily="18" charset="0"/>
                <a:cs typeface="Times New Roman" panose="02020603050405020304" pitchFamily="18" charset="0"/>
              </a:rPr>
              <a:t>Algorithms Used: </a:t>
            </a:r>
            <a:r>
              <a:rPr lang="en-US" sz="2000" dirty="0">
                <a:solidFill>
                  <a:schemeClr val="tx1"/>
                </a:solidFill>
                <a:latin typeface="Times New Roman" panose="02020603050405020304" pitchFamily="18" charset="0"/>
                <a:cs typeface="Times New Roman" panose="02020603050405020304" pitchFamily="18" charset="0"/>
              </a:rPr>
              <a:t>Bagging, Boosting, Stacking</a:t>
            </a:r>
            <a:endParaRPr lang="en-US" sz="2000" dirty="0">
              <a:solidFill>
                <a:schemeClr val="tx1"/>
              </a:solidFill>
              <a:latin typeface="Times New Roman" panose="02020603050405020304" pitchFamily="18" charset="0"/>
              <a:cs typeface="Times New Roman" panose="02020603050405020304" pitchFamily="18" charset="0"/>
            </a:endParaRPr>
          </a:p>
          <a:p>
            <a:pPr marL="0" indent="457200">
              <a:buNone/>
            </a:pPr>
            <a:r>
              <a:rPr lang="en-US" sz="2000" b="1" dirty="0">
                <a:solidFill>
                  <a:schemeClr val="tx1"/>
                </a:solidFill>
                <a:latin typeface="Times New Roman" panose="02020603050405020304" pitchFamily="18" charset="0"/>
                <a:cs typeface="Times New Roman" panose="02020603050405020304" pitchFamily="18" charset="0"/>
              </a:rPr>
              <a:t>Limitations:</a:t>
            </a:r>
            <a:r>
              <a:rPr lang="en-US" sz="2000" dirty="0">
                <a:solidFill>
                  <a:schemeClr val="tx1"/>
                </a:solidFill>
                <a:latin typeface="Times New Roman" panose="02020603050405020304" pitchFamily="18" charset="0"/>
                <a:cs typeface="Times New Roman" panose="02020603050405020304" pitchFamily="18" charset="0"/>
              </a:rPr>
              <a:t> Limited discussion on the computational overhead and resource requirements of 				 implementing ensemble learning in CI/CD pipelines. Lack of consideration for the 				 scalability and efficiency of ensemble models in real-time defect prediction 					 scenarios.</a:t>
            </a:r>
            <a:endParaRPr lang="en-US"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705" y="742950"/>
            <a:ext cx="8911590" cy="735965"/>
          </a:xfrm>
        </p:spPr>
        <p:txBody>
          <a:bodyPr/>
          <a:lstStyle/>
          <a:p>
            <a:r>
              <a:rPr lang="en-US" sz="3200" b="1" dirty="0">
                <a:latin typeface="Times New Roman" panose="02020603050405020304" pitchFamily="18" charset="0"/>
                <a:cs typeface="Times New Roman" panose="02020603050405020304" pitchFamily="18" charset="0"/>
              </a:rPr>
              <a:t>             EXISTING METHODS</a:t>
            </a:r>
            <a:endParaRPr lang="en-US" sz="3200" b="1" dirty="0">
              <a:latin typeface="Times New Roman" panose="02020603050405020304" pitchFamily="18" charset="0"/>
              <a:cs typeface="Times New Roman" panose="02020603050405020304" pitchFamily="18" charset="0"/>
            </a:endParaRPr>
          </a:p>
        </p:txBody>
      </p:sp>
      <p:sp>
        <p:nvSpPr>
          <p:cNvPr id="4" name="Content Placeholder 3"/>
          <p:cNvSpPr/>
          <p:nvPr>
            <p:ph idx="1"/>
          </p:nvPr>
        </p:nvSpPr>
        <p:spPr>
          <a:xfrm>
            <a:off x="1396365" y="1644650"/>
            <a:ext cx="10107930" cy="4266565"/>
          </a:xfrm>
        </p:spPr>
        <p:txBody>
          <a:bodyPr>
            <a:noAutofit/>
          </a:bodyPr>
          <a:p>
            <a:pPr marL="0" indent="0">
              <a:buNone/>
            </a:pPr>
            <a:r>
              <a:rPr lang="en-US" sz="2000" b="1">
                <a:solidFill>
                  <a:schemeClr val="tx1"/>
                </a:solidFill>
                <a:latin typeface="Times New Roman" panose="02020603050405020304" pitchFamily="18" charset="0"/>
                <a:cs typeface="Times New Roman" panose="02020603050405020304" pitchFamily="18" charset="0"/>
              </a:rPr>
              <a:t>Manual Code Review:</a:t>
            </a:r>
            <a:endParaRPr lang="en-US" sz="2000" b="1">
              <a:solidFill>
                <a:schemeClr val="tx1"/>
              </a:solidFill>
              <a:latin typeface="Times New Roman" panose="02020603050405020304" pitchFamily="18" charset="0"/>
              <a:cs typeface="Times New Roman" panose="02020603050405020304" pitchFamily="18" charset="0"/>
            </a:endParaRPr>
          </a:p>
          <a:p>
            <a:pPr marL="0" indent="0">
              <a:buNone/>
            </a:pPr>
            <a:endParaRPr lang="en-US" sz="2000" b="1">
              <a:solidFill>
                <a:schemeClr val="tx1"/>
              </a:solidFill>
              <a:latin typeface="Times New Roman" panose="02020603050405020304" pitchFamily="18" charset="0"/>
              <a:cs typeface="Times New Roman" panose="02020603050405020304" pitchFamily="18" charset="0"/>
            </a:endParaRPr>
          </a:p>
          <a:p>
            <a:pPr marL="0" indent="0">
              <a:buNone/>
            </a:pPr>
            <a:r>
              <a:rPr lang="en-US" sz="2000" b="1">
                <a:solidFill>
                  <a:schemeClr val="tx1"/>
                </a:solidFill>
                <a:latin typeface="Times New Roman" panose="02020603050405020304" pitchFamily="18" charset="0"/>
                <a:cs typeface="Times New Roman" panose="02020603050405020304" pitchFamily="18" charset="0"/>
              </a:rPr>
              <a:t>Description:</a:t>
            </a:r>
            <a:r>
              <a:rPr lang="en-US" sz="2000">
                <a:solidFill>
                  <a:schemeClr val="tx1"/>
                </a:solidFill>
                <a:latin typeface="Times New Roman" panose="02020603050405020304" pitchFamily="18" charset="0"/>
                <a:cs typeface="Times New Roman" panose="02020603050405020304" pitchFamily="18" charset="0"/>
              </a:rPr>
              <a:t> Human reviewers manually inspect source code to identify defects, inconsistencies, 			 or areas for improvement.</a:t>
            </a:r>
            <a:endParaRPr lang="en-US" sz="2000">
              <a:solidFill>
                <a:schemeClr val="tx1"/>
              </a:solidFill>
              <a:latin typeface="Times New Roman" panose="02020603050405020304" pitchFamily="18" charset="0"/>
              <a:cs typeface="Times New Roman" panose="02020603050405020304" pitchFamily="18" charset="0"/>
            </a:endParaRPr>
          </a:p>
          <a:p>
            <a:pPr marL="0" indent="0">
              <a:buNone/>
            </a:pPr>
            <a:r>
              <a:rPr lang="en-US" sz="2000" b="1">
                <a:solidFill>
                  <a:schemeClr val="tx1"/>
                </a:solidFill>
                <a:latin typeface="Times New Roman" panose="02020603050405020304" pitchFamily="18" charset="0"/>
                <a:cs typeface="Times New Roman" panose="02020603050405020304" pitchFamily="18" charset="0"/>
              </a:rPr>
              <a:t>Limitations:</a:t>
            </a:r>
            <a:endParaRPr lang="en-US" sz="2000" b="1">
              <a:solidFill>
                <a:schemeClr val="tx1"/>
              </a:solidFill>
              <a:latin typeface="Times New Roman" panose="02020603050405020304" pitchFamily="18" charset="0"/>
              <a:cs typeface="Times New Roman" panose="02020603050405020304" pitchFamily="18" charset="0"/>
            </a:endParaRPr>
          </a:p>
          <a:p>
            <a:pPr marL="0" indent="0">
              <a:buNone/>
            </a:pPr>
            <a:r>
              <a:rPr lang="en-US" sz="2000" b="1">
                <a:solidFill>
                  <a:schemeClr val="tx1"/>
                </a:solidFill>
                <a:latin typeface="Times New Roman" panose="02020603050405020304" pitchFamily="18" charset="0"/>
                <a:cs typeface="Times New Roman" panose="02020603050405020304" pitchFamily="18" charset="0"/>
              </a:rPr>
              <a:t>Subjectivity: </a:t>
            </a:r>
            <a:r>
              <a:rPr lang="en-US" sz="2000">
                <a:solidFill>
                  <a:schemeClr val="tx1"/>
                </a:solidFill>
                <a:latin typeface="Times New Roman" panose="02020603050405020304" pitchFamily="18" charset="0"/>
                <a:cs typeface="Times New Roman" panose="02020603050405020304" pitchFamily="18" charset="0"/>
              </a:rPr>
              <a:t>Reviewers may have differing interpretations of code quality and defects, leading 			 to inconsistent results.</a:t>
            </a:r>
            <a:endParaRPr lang="en-US" sz="2000">
              <a:solidFill>
                <a:schemeClr val="tx1"/>
              </a:solidFill>
              <a:latin typeface="Times New Roman" panose="02020603050405020304" pitchFamily="18" charset="0"/>
              <a:cs typeface="Times New Roman" panose="02020603050405020304" pitchFamily="18" charset="0"/>
            </a:endParaRPr>
          </a:p>
          <a:p>
            <a:pPr marL="0" indent="0">
              <a:buNone/>
            </a:pPr>
            <a:r>
              <a:rPr lang="en-US" sz="2000" b="1">
                <a:solidFill>
                  <a:schemeClr val="tx1"/>
                </a:solidFill>
                <a:latin typeface="Times New Roman" panose="02020603050405020304" pitchFamily="18" charset="0"/>
                <a:cs typeface="Times New Roman" panose="02020603050405020304" pitchFamily="18" charset="0"/>
              </a:rPr>
              <a:t>Time-Consuming:</a:t>
            </a:r>
            <a:r>
              <a:rPr lang="en-US" sz="2000">
                <a:solidFill>
                  <a:schemeClr val="tx1"/>
                </a:solidFill>
                <a:latin typeface="Times New Roman" panose="02020603050405020304" pitchFamily="18" charset="0"/>
                <a:cs typeface="Times New Roman" panose="02020603050405020304" pitchFamily="18" charset="0"/>
              </a:rPr>
              <a:t> Manual code review can be labor-intensive and time-consuming, especially 				   for large codebases.</a:t>
            </a:r>
            <a:endParaRPr lang="en-US" sz="2000">
              <a:solidFill>
                <a:schemeClr val="tx1"/>
              </a:solidFill>
              <a:latin typeface="Times New Roman" panose="02020603050405020304" pitchFamily="18" charset="0"/>
              <a:cs typeface="Times New Roman" panose="02020603050405020304" pitchFamily="18" charset="0"/>
            </a:endParaRPr>
          </a:p>
          <a:p>
            <a:pPr marL="0" indent="0">
              <a:buNone/>
            </a:pPr>
            <a:r>
              <a:rPr lang="en-US" sz="2000" b="1">
                <a:solidFill>
                  <a:schemeClr val="tx1"/>
                </a:solidFill>
                <a:latin typeface="Times New Roman" panose="02020603050405020304" pitchFamily="18" charset="0"/>
                <a:cs typeface="Times New Roman" panose="02020603050405020304" pitchFamily="18" charset="0"/>
              </a:rPr>
              <a:t>Limited Coverage: </a:t>
            </a:r>
            <a:r>
              <a:rPr lang="en-US" sz="2000">
                <a:solidFill>
                  <a:schemeClr val="tx1"/>
                </a:solidFill>
                <a:latin typeface="Times New Roman" panose="02020603050405020304" pitchFamily="18" charset="0"/>
                <a:cs typeface="Times New Roman" panose="02020603050405020304" pitchFamily="18" charset="0"/>
              </a:rPr>
              <a:t>It may not uncover subtle defects or those hidden in complex code paths.</a:t>
            </a:r>
            <a:endParaRPr lang="en-US" sz="200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12641</Words>
  <Application>WPS Presentation</Application>
  <PresentationFormat>Widescreen</PresentationFormat>
  <Paragraphs>176</Paragraphs>
  <Slides>31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31</vt:i4>
      </vt:variant>
    </vt:vector>
  </HeadingPairs>
  <TitlesOfParts>
    <vt:vector size="46" baseType="lpstr">
      <vt:lpstr>Arial</vt:lpstr>
      <vt:lpstr>SimSun</vt:lpstr>
      <vt:lpstr>Wingdings</vt:lpstr>
      <vt:lpstr>Wingdings 3</vt:lpstr>
      <vt:lpstr>Symbol</vt:lpstr>
      <vt:lpstr>Arial</vt:lpstr>
      <vt:lpstr>Times New Roman</vt:lpstr>
      <vt:lpstr>Cascadia Code SemiBold</vt:lpstr>
      <vt:lpstr>Wingdings</vt:lpstr>
      <vt:lpstr>Century Gothic</vt:lpstr>
      <vt:lpstr>Microsoft YaHei</vt:lpstr>
      <vt:lpstr>Arial Unicode MS</vt:lpstr>
      <vt:lpstr>Calibri</vt:lpstr>
      <vt:lpstr>Arial Black</vt:lpstr>
      <vt:lpstr>Wisp</vt:lpstr>
      <vt:lpstr>PowerPoint 演示文稿</vt:lpstr>
      <vt:lpstr>TEAM MEMBERS</vt:lpstr>
      <vt:lpstr>PROBLEM STATEMENT</vt:lpstr>
      <vt:lpstr> OBJECTIVES</vt:lpstr>
      <vt:lpstr>SOFTWARE DEFECT</vt:lpstr>
      <vt:lpstr>              LITERATURE REVIEW</vt:lpstr>
      <vt:lpstr>PowerPoint 演示文稿</vt:lpstr>
      <vt:lpstr>PowerPoint 演示文稿</vt:lpstr>
      <vt:lpstr>             EXISTING METHODS</vt:lpstr>
      <vt:lpstr>PowerPoint 演示文稿</vt:lpstr>
      <vt:lpstr>Dynamic Analysis:  Description: Software is executed and monitored to detect defects during runtime, such as 				 memory leaks, buffer overflows, or runtime errors. Limitations: Limited Coverage: Dynamic analysis may not uncover all potential defects, especially those 		 			     related to complex control flow or interactions. Performance Overhead: Instrumenting code for dynamic analysis can introduce performance 					      overhead, affecting runtime behavior. Difficulty in Reproducing: Defects identified through dynamic analysis may be difficult to 							   reproduce, making debugging challenging.</vt:lpstr>
      <vt:lpstr>           PROPOSED SYSTEM</vt:lpstr>
      <vt:lpstr>DATASET</vt:lpstr>
      <vt:lpstr>Lines of code: Number of lines of code present in source code No. of operators and operands(N): Number of operators and operands pin source code Cyclomatic Complexity(V(G)):  		Number of independent paths to get output present in source code, which is calculated by using control-flow graph. 		Formula: V(G)=No. of Edges(E)-No. of Nodes(V)+2(No. of Connected components) Essential Complexity(E(G)):                   Determine how well a program is structured. It measures the number of entry points, termination points, and 		         nondeductible nodes. The closer to 1 this value is, the more well structured the program is. Volume(V)=N.log(n) ,where n is no. of distinct operators and operands. Difficulty(D)=(n1/n2)*(N2/2), 	         where,  n1=no. of distinct operators    				n2=distinct operands    				N2 = Total number of occurrences of operands.  </vt:lpstr>
      <vt:lpstr>Effort(E)=V*D Intelligence(I)=V/D Time Estimator(T): 	        This is the estimated time required to implement the program, based on the program effort (E) and a constant value that depends on the programming language and development environment. Lines of Comment: Number of commented lines. Blank Lines: Number of Blanked lines.</vt:lpstr>
      <vt:lpstr>DATA PREPROCESSING</vt:lpstr>
      <vt:lpstr>DATA BALANCING</vt:lpstr>
      <vt:lpstr>You will then take one of those neighbors and identify the vector between the current data point and the selected neighbor.  You multiply the vector by a random number between 0 and 1.  To obtain the synthetic data point, you add this to the current data point</vt:lpstr>
      <vt:lpstr>FEATURE SELECTION</vt:lpstr>
      <vt:lpstr>		ENSEMBLE MODEL</vt:lpstr>
      <vt:lpstr>		RANDOM FOREST</vt:lpstr>
      <vt:lpstr>	     LOGISTIC REGRESSION</vt:lpstr>
      <vt:lpstr>               USE CASE DIAGRAM</vt:lpstr>
      <vt:lpstr>		ACTIVITY DIAGRAM</vt:lpstr>
      <vt:lpstr>		DATA FLOW DIAGRAM</vt:lpstr>
      <vt:lpstr>		SEQUENCE DIAGRAM</vt:lpstr>
      <vt:lpstr>PowerPoint 演示文稿</vt:lpstr>
      <vt:lpstr>PowerPoint 演示文稿</vt:lpstr>
      <vt:lpstr>               CONCLUSIONS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Based Online Shopping Web Application</dc:title>
  <dc:creator>LENOVO</dc:creator>
  <cp:lastModifiedBy>nikhil reddy</cp:lastModifiedBy>
  <cp:revision>32</cp:revision>
  <dcterms:created xsi:type="dcterms:W3CDTF">2023-09-01T06:08:00Z</dcterms:created>
  <dcterms:modified xsi:type="dcterms:W3CDTF">2024-04-26T15:40:20Z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C4C69D7EEE9B4FAE98671075AD1EB7A0_13</vt:lpwstr>
  </property>
  <property fmtid="{D5CDD505-2E9C-101B-9397-08002B2CF9AE}" pid="3" name="KSOProductBuildVer">
    <vt:lpwstr>1033-12.2.0.16731</vt:lpwstr>
  </property>
</Properties>
</file>