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notesMasterIdLst>
    <p:notesMasterId r:id="rId26"/>
  </p:notesMasterIdLst>
  <p:sldIdLst>
    <p:sldId id="275" r:id="rId2"/>
    <p:sldId id="297" r:id="rId3"/>
    <p:sldId id="312" r:id="rId4"/>
    <p:sldId id="298" r:id="rId5"/>
    <p:sldId id="310" r:id="rId6"/>
    <p:sldId id="309" r:id="rId7"/>
    <p:sldId id="299" r:id="rId8"/>
    <p:sldId id="300" r:id="rId9"/>
    <p:sldId id="303" r:id="rId10"/>
    <p:sldId id="311" r:id="rId11"/>
    <p:sldId id="313" r:id="rId12"/>
    <p:sldId id="314" r:id="rId13"/>
    <p:sldId id="315" r:id="rId14"/>
    <p:sldId id="316" r:id="rId15"/>
    <p:sldId id="301" r:id="rId16"/>
    <p:sldId id="302" r:id="rId17"/>
    <p:sldId id="258" r:id="rId18"/>
    <p:sldId id="304" r:id="rId19"/>
    <p:sldId id="308" r:id="rId20"/>
    <p:sldId id="317" r:id="rId21"/>
    <p:sldId id="318" r:id="rId22"/>
    <p:sldId id="319" r:id="rId23"/>
    <p:sldId id="320" r:id="rId24"/>
    <p:sldId id="30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1" autoAdjust="0"/>
    <p:restoredTop sz="94690" autoAdjust="0"/>
  </p:normalViewPr>
  <p:slideViewPr>
    <p:cSldViewPr snapToGrid="0">
      <p:cViewPr varScale="1">
        <p:scale>
          <a:sx n="81" d="100"/>
          <a:sy n="81" d="100"/>
        </p:scale>
        <p:origin x="70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CDC3-AFD7-4F2F-BA18-ACFE72332AA4}" type="datetimeFigureOut">
              <a:rPr lang="en-US" smtClean="0"/>
              <a:t>4/7/2023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F4FCB-13EC-4CDD-9B4D-058F631A4C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2EE7F-BA00-48C8-8F07-81FD3EA025D4}"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58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91876-FABA-4C1E-A0AC-0EBD291132F3}"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562475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5791876-FABA-4C1E-A0AC-0EBD291132F3}"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93554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5791876-FABA-4C1E-A0AC-0EBD291132F3}" type="datetime1">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571754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91876-FABA-4C1E-A0AC-0EBD291132F3}"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3587053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91876-FABA-4C1E-A0AC-0EBD291132F3}"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6893863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91876-FABA-4C1E-A0AC-0EBD291132F3}"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423674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787503-7574-40F7-B596-619EB6AB6930}"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41332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91876-FABA-4C1E-A0AC-0EBD291132F3}"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7544442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91876-FABA-4C1E-A0AC-0EBD291132F3}" type="datetime1">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321023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649D3-A956-45C1-8ABF-37A357D8D5D4}" type="datetime1">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50326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C2EC1-27BF-4C28-80E2-4EE22456884E}" type="datetime1">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15691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91876-FABA-4C1E-A0AC-0EBD291132F3}"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469811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5791876-FABA-4C1E-A0AC-0EBD291132F3}" type="datetime1">
              <a:rPr lang="en-US" smtClean="0"/>
              <a:t>4/7/2023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0213263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5791876-FABA-4C1E-A0AC-0EBD291132F3}" type="datetime1">
              <a:rPr lang="en-US" smtClean="0"/>
              <a:t>4/7/2023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4028913394"/>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aras-bakshi/laptop-price-Predictor" TargetMode="External"/><Relationship Id="rId2" Type="http://schemas.openxmlformats.org/officeDocument/2006/relationships/hyperlink" Target="https://github.com/mathangpeddi/Laptop-Prices-Predictor" TargetMode="External"/><Relationship Id="rId1" Type="http://schemas.openxmlformats.org/officeDocument/2006/relationships/slideLayout" Target="../slideLayouts/slideLayout2.xml"/><Relationship Id="rId4" Type="http://schemas.openxmlformats.org/officeDocument/2006/relationships/hyperlink" Target="https://github.com/NehalGund/Laptop-Price-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FAC0C9E0-ED4A-4F5B-9504-400643840140}"/>
              </a:ext>
            </a:extLst>
          </p:cNvPr>
          <p:cNvSpPr>
            <a:spLocks noChangeArrowheads="1"/>
          </p:cNvSpPr>
          <p:nvPr/>
        </p:nvSpPr>
        <p:spPr bwMode="auto">
          <a:xfrm>
            <a:off x="-103695" y="1632876"/>
            <a:ext cx="1229569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6600" b="1" cap="small" dirty="0"/>
              <a:t>Laptop Price Prediction</a:t>
            </a:r>
            <a:endParaRPr lang="en-IN" sz="6600" b="1" cap="small" dirty="0">
              <a:latin typeface="Times New Roman" pitchFamily="18" charset="0"/>
              <a:cs typeface="Times New Roman" pitchFamily="18" charset="0"/>
            </a:endParaRPr>
          </a:p>
        </p:txBody>
      </p:sp>
      <p:sp>
        <p:nvSpPr>
          <p:cNvPr id="18" name="Rectangle 7">
            <a:extLst>
              <a:ext uri="{FF2B5EF4-FFF2-40B4-BE49-F238E27FC236}">
                <a16:creationId xmlns:a16="http://schemas.microsoft.com/office/drawing/2014/main" id="{EF7250CB-4603-4345-9487-349180FCD7BE}"/>
              </a:ext>
            </a:extLst>
          </p:cNvPr>
          <p:cNvSpPr>
            <a:spLocks noChangeArrowheads="1"/>
          </p:cNvSpPr>
          <p:nvPr/>
        </p:nvSpPr>
        <p:spPr bwMode="auto">
          <a:xfrm>
            <a:off x="0" y="620358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BATCH G6</a:t>
            </a:r>
          </a:p>
        </p:txBody>
      </p:sp>
      <p:sp>
        <p:nvSpPr>
          <p:cNvPr id="11" name="Slide Number Placeholder 10"/>
          <p:cNvSpPr>
            <a:spLocks noGrp="1"/>
          </p:cNvSpPr>
          <p:nvPr>
            <p:ph type="sldNum" sz="quarter" idx="12"/>
          </p:nvPr>
        </p:nvSpPr>
        <p:spPr/>
        <p:txBody>
          <a:bodyPr/>
          <a:lstStyle/>
          <a:p>
            <a:fld id="{6D22F896-40B5-4ADD-8801-0D06FADFA095}" type="slidenum">
              <a:rPr lang="en-US" smtClean="0"/>
              <a:pPr/>
              <a:t>1</a:t>
            </a:fld>
            <a:endParaRPr lang="en-US"/>
          </a:p>
        </p:txBody>
      </p:sp>
      <p:pic>
        <p:nvPicPr>
          <p:cNvPr id="3" name="Picture 3" descr="F:\Front Desk\SRU\logo for white background.png">
            <a:extLst>
              <a:ext uri="{FF2B5EF4-FFF2-40B4-BE49-F238E27FC236}">
                <a16:creationId xmlns:a16="http://schemas.microsoft.com/office/drawing/2014/main" id="{7D0C51AE-2347-C2B3-F3D6-8CDF8109BD4F}"/>
              </a:ext>
            </a:extLst>
          </p:cNvPr>
          <p:cNvPicPr>
            <a:picLocks noChangeAspect="1" noChangeArrowheads="1"/>
          </p:cNvPicPr>
          <p:nvPr/>
        </p:nvPicPr>
        <p:blipFill>
          <a:blip r:embed="rId2"/>
          <a:srcRect/>
          <a:stretch>
            <a:fillRect/>
          </a:stretch>
        </p:blipFill>
        <p:spPr bwMode="auto">
          <a:xfrm>
            <a:off x="7523227" y="506922"/>
            <a:ext cx="4143375" cy="866775"/>
          </a:xfrm>
          <a:prstGeom prst="rect">
            <a:avLst/>
          </a:prstGeom>
          <a:noFill/>
        </p:spPr>
      </p:pic>
      <p:pic>
        <p:nvPicPr>
          <p:cNvPr id="1030" name="Picture 6" descr="Laptop Price Prediction by Machine Learning | by Pinaki Subhra Bhattacharya  | Analytics Vidhya | Medium">
            <a:extLst>
              <a:ext uri="{FF2B5EF4-FFF2-40B4-BE49-F238E27FC236}">
                <a16:creationId xmlns:a16="http://schemas.microsoft.com/office/drawing/2014/main" id="{4D0B9A8E-23B1-AF1E-752A-561A8DC09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033" y="2815065"/>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15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DC37B-414B-8A94-CBC7-CCAF144A020C}"/>
              </a:ext>
            </a:extLst>
          </p:cNvPr>
          <p:cNvSpPr>
            <a:spLocks noGrp="1"/>
          </p:cNvSpPr>
          <p:nvPr>
            <p:ph idx="1"/>
          </p:nvPr>
        </p:nvSpPr>
        <p:spPr/>
        <p:txBody>
          <a:bodyPr>
            <a:normAutofit/>
          </a:bodyPr>
          <a:lstStyle/>
          <a:p>
            <a:pPr marL="0" indent="0">
              <a:buNone/>
            </a:pPr>
            <a:r>
              <a:rPr lang="en-IN" sz="5400" dirty="0"/>
              <a:t>Methodology of Project Proposal </a:t>
            </a:r>
            <a:endParaRPr lang="en-IN" sz="2800" dirty="0"/>
          </a:p>
        </p:txBody>
      </p:sp>
      <p:sp>
        <p:nvSpPr>
          <p:cNvPr id="4" name="Slide Number Placeholder 3">
            <a:extLst>
              <a:ext uri="{FF2B5EF4-FFF2-40B4-BE49-F238E27FC236}">
                <a16:creationId xmlns:a16="http://schemas.microsoft.com/office/drawing/2014/main" id="{B81125C1-02CD-2EA5-02F2-A994EF2741F5}"/>
              </a:ext>
            </a:extLst>
          </p:cNvPr>
          <p:cNvSpPr>
            <a:spLocks noGrp="1"/>
          </p:cNvSpPr>
          <p:nvPr>
            <p:ph type="sldNum" sz="quarter" idx="12"/>
          </p:nvPr>
        </p:nvSpPr>
        <p:spPr/>
        <p:txBody>
          <a:bodyPr/>
          <a:lstStyle/>
          <a:p>
            <a:fld id="{6D22F896-40B5-4ADD-8801-0D06FADFA095}" type="slidenum">
              <a:rPr lang="en-US" smtClean="0"/>
              <a:pPr/>
              <a:t>10</a:t>
            </a:fld>
            <a:endParaRPr lang="en-US"/>
          </a:p>
        </p:txBody>
      </p:sp>
    </p:spTree>
    <p:extLst>
      <p:ext uri="{BB962C8B-B14F-4D97-AF65-F5344CB8AC3E}">
        <p14:creationId xmlns:p14="http://schemas.microsoft.com/office/powerpoint/2010/main" val="21187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2C70-382B-1E68-A224-F6CC11C4AEAB}"/>
              </a:ext>
            </a:extLst>
          </p:cNvPr>
          <p:cNvSpPr>
            <a:spLocks noGrp="1"/>
          </p:cNvSpPr>
          <p:nvPr>
            <p:ph type="title"/>
          </p:nvPr>
        </p:nvSpPr>
        <p:spPr/>
        <p:txBody>
          <a:bodyPr/>
          <a:lstStyle/>
          <a:p>
            <a:r>
              <a:rPr lang="en-IN" dirty="0"/>
              <a:t>Multiple Linear Regression :-</a:t>
            </a:r>
          </a:p>
        </p:txBody>
      </p:sp>
      <p:sp>
        <p:nvSpPr>
          <p:cNvPr id="3" name="Content Placeholder 2">
            <a:extLst>
              <a:ext uri="{FF2B5EF4-FFF2-40B4-BE49-F238E27FC236}">
                <a16:creationId xmlns:a16="http://schemas.microsoft.com/office/drawing/2014/main" id="{090C1496-CA47-635D-336C-FD8E62921F74}"/>
              </a:ext>
            </a:extLst>
          </p:cNvPr>
          <p:cNvSpPr>
            <a:spLocks noGrp="1"/>
          </p:cNvSpPr>
          <p:nvPr>
            <p:ph idx="1"/>
          </p:nvPr>
        </p:nvSpPr>
        <p:spPr/>
        <p:txBody>
          <a:bodyPr/>
          <a:lstStyle/>
          <a:p>
            <a:pPr marL="0" indent="0">
              <a:buNone/>
            </a:pPr>
            <a:r>
              <a:rPr lang="en-IN" sz="1800" dirty="0"/>
              <a:t>               It is a statistical technique that uses multiple linear regression to model more complex relationships between two or more independent variables and one dependent variable is known as multiple linear regression .</a:t>
            </a:r>
          </a:p>
          <a:p>
            <a:pPr marL="0" indent="0">
              <a:buNone/>
            </a:pPr>
            <a:r>
              <a:rPr lang="en-IN" dirty="0"/>
              <a:t>               It deals with more than two features i.e.., “</a:t>
            </a:r>
            <a:r>
              <a:rPr lang="en-IN" b="1" dirty="0"/>
              <a:t>Predictive and analysis</a:t>
            </a:r>
            <a:r>
              <a:rPr lang="en-IN" dirty="0"/>
              <a:t>” it allows the relationship between a continuous dependent variable and two or more independent variables . </a:t>
            </a:r>
            <a:endParaRPr lang="en-IN" sz="1800" dirty="0"/>
          </a:p>
        </p:txBody>
      </p:sp>
      <p:sp>
        <p:nvSpPr>
          <p:cNvPr id="4" name="Slide Number Placeholder 3">
            <a:extLst>
              <a:ext uri="{FF2B5EF4-FFF2-40B4-BE49-F238E27FC236}">
                <a16:creationId xmlns:a16="http://schemas.microsoft.com/office/drawing/2014/main" id="{E46B9BD4-8078-1A65-04DE-53D9F081CD04}"/>
              </a:ext>
            </a:extLst>
          </p:cNvPr>
          <p:cNvSpPr>
            <a:spLocks noGrp="1"/>
          </p:cNvSpPr>
          <p:nvPr>
            <p:ph type="sldNum" sz="quarter" idx="12"/>
          </p:nvPr>
        </p:nvSpPr>
        <p:spPr/>
        <p:txBody>
          <a:bodyPr/>
          <a:lstStyle/>
          <a:p>
            <a:fld id="{6D22F896-40B5-4ADD-8801-0D06FADFA095}" type="slidenum">
              <a:rPr lang="en-US" smtClean="0"/>
              <a:pPr/>
              <a:t>11</a:t>
            </a:fld>
            <a:endParaRPr lang="en-US"/>
          </a:p>
        </p:txBody>
      </p:sp>
    </p:spTree>
    <p:extLst>
      <p:ext uri="{BB962C8B-B14F-4D97-AF65-F5344CB8AC3E}">
        <p14:creationId xmlns:p14="http://schemas.microsoft.com/office/powerpoint/2010/main" val="335376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881B-EBC7-326D-7283-D544310956CA}"/>
              </a:ext>
            </a:extLst>
          </p:cNvPr>
          <p:cNvSpPr>
            <a:spLocks noGrp="1"/>
          </p:cNvSpPr>
          <p:nvPr>
            <p:ph type="title"/>
          </p:nvPr>
        </p:nvSpPr>
        <p:spPr/>
        <p:txBody>
          <a:bodyPr/>
          <a:lstStyle/>
          <a:p>
            <a:r>
              <a:rPr lang="en-IN" dirty="0"/>
              <a:t>Random Forest :-</a:t>
            </a:r>
          </a:p>
        </p:txBody>
      </p:sp>
      <p:sp>
        <p:nvSpPr>
          <p:cNvPr id="3" name="Content Placeholder 2">
            <a:extLst>
              <a:ext uri="{FF2B5EF4-FFF2-40B4-BE49-F238E27FC236}">
                <a16:creationId xmlns:a16="http://schemas.microsoft.com/office/drawing/2014/main" id="{3A3F3CA1-F1F2-60A1-B704-0B3A02F4F258}"/>
              </a:ext>
            </a:extLst>
          </p:cNvPr>
          <p:cNvSpPr>
            <a:spLocks noGrp="1"/>
          </p:cNvSpPr>
          <p:nvPr>
            <p:ph idx="1"/>
          </p:nvPr>
        </p:nvSpPr>
        <p:spPr/>
        <p:txBody>
          <a:bodyPr/>
          <a:lstStyle/>
          <a:p>
            <a:pPr marL="0" indent="0">
              <a:buNone/>
            </a:pPr>
            <a:r>
              <a:rPr lang="en-IN" dirty="0"/>
              <a:t>           It is a classifier that contains a number of decision tree on various subsets of the given dataset and takes the average to improve the predictive accuracy of that dataset is known as random forest .</a:t>
            </a:r>
          </a:p>
          <a:p>
            <a:pPr marL="0" indent="0">
              <a:buNone/>
            </a:pPr>
            <a:r>
              <a:rPr lang="en-IN" dirty="0"/>
              <a:t>           The greater number of trees in the forest leads to higher accuracy and prevents the problem of overfitting . </a:t>
            </a:r>
          </a:p>
        </p:txBody>
      </p:sp>
      <p:sp>
        <p:nvSpPr>
          <p:cNvPr id="4" name="Slide Number Placeholder 3">
            <a:extLst>
              <a:ext uri="{FF2B5EF4-FFF2-40B4-BE49-F238E27FC236}">
                <a16:creationId xmlns:a16="http://schemas.microsoft.com/office/drawing/2014/main" id="{1B61B76C-A03E-C62F-E9FE-C9E045310CDB}"/>
              </a:ext>
            </a:extLst>
          </p:cNvPr>
          <p:cNvSpPr>
            <a:spLocks noGrp="1"/>
          </p:cNvSpPr>
          <p:nvPr>
            <p:ph type="sldNum" sz="quarter" idx="12"/>
          </p:nvPr>
        </p:nvSpPr>
        <p:spPr/>
        <p:txBody>
          <a:bodyPr/>
          <a:lstStyle/>
          <a:p>
            <a:fld id="{6D22F896-40B5-4ADD-8801-0D06FADFA095}" type="slidenum">
              <a:rPr lang="en-US" smtClean="0"/>
              <a:pPr/>
              <a:t>12</a:t>
            </a:fld>
            <a:endParaRPr lang="en-US"/>
          </a:p>
        </p:txBody>
      </p:sp>
    </p:spTree>
    <p:extLst>
      <p:ext uri="{BB962C8B-B14F-4D97-AF65-F5344CB8AC3E}">
        <p14:creationId xmlns:p14="http://schemas.microsoft.com/office/powerpoint/2010/main" val="426038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14A4-24ED-127F-8C5C-FA1A97CEAE10}"/>
              </a:ext>
            </a:extLst>
          </p:cNvPr>
          <p:cNvSpPr>
            <a:spLocks noGrp="1"/>
          </p:cNvSpPr>
          <p:nvPr>
            <p:ph type="title"/>
          </p:nvPr>
        </p:nvSpPr>
        <p:spPr>
          <a:xfrm>
            <a:off x="979714" y="447188"/>
            <a:ext cx="10402283" cy="970450"/>
          </a:xfrm>
        </p:spPr>
        <p:txBody>
          <a:bodyPr/>
          <a:lstStyle/>
          <a:p>
            <a:r>
              <a:rPr lang="en-IN" dirty="0"/>
              <a:t>Decision Tree :-</a:t>
            </a:r>
          </a:p>
        </p:txBody>
      </p:sp>
      <p:sp>
        <p:nvSpPr>
          <p:cNvPr id="3" name="Content Placeholder 2">
            <a:extLst>
              <a:ext uri="{FF2B5EF4-FFF2-40B4-BE49-F238E27FC236}">
                <a16:creationId xmlns:a16="http://schemas.microsoft.com/office/drawing/2014/main" id="{9BD01656-8604-10DB-742A-70F239E146B3}"/>
              </a:ext>
            </a:extLst>
          </p:cNvPr>
          <p:cNvSpPr>
            <a:spLocks noGrp="1"/>
          </p:cNvSpPr>
          <p:nvPr>
            <p:ph idx="1"/>
          </p:nvPr>
        </p:nvSpPr>
        <p:spPr/>
        <p:txBody>
          <a:bodyPr/>
          <a:lstStyle/>
          <a:p>
            <a:pPr marL="0" indent="0">
              <a:buNone/>
            </a:pPr>
            <a:r>
              <a:rPr lang="en-IN" dirty="0"/>
              <a:t>                   It is a “</a:t>
            </a:r>
            <a:r>
              <a:rPr lang="en-IN" b="1" dirty="0"/>
              <a:t>Supervised learning technique</a:t>
            </a:r>
            <a:r>
              <a:rPr lang="en-IN" dirty="0"/>
              <a:t>” , internal nodes represent the features of a dataset , branches represent the decision rules and each leaf node represent the outcome is known as decision tree .</a:t>
            </a:r>
          </a:p>
          <a:p>
            <a:pPr marL="0" indent="0">
              <a:buNone/>
            </a:pPr>
            <a:r>
              <a:rPr lang="en-IN" dirty="0"/>
              <a:t>                   It is a graphical representation for getting all the possible solutions to a problem based on given conditions .</a:t>
            </a:r>
          </a:p>
        </p:txBody>
      </p:sp>
      <p:sp>
        <p:nvSpPr>
          <p:cNvPr id="4" name="Slide Number Placeholder 3">
            <a:extLst>
              <a:ext uri="{FF2B5EF4-FFF2-40B4-BE49-F238E27FC236}">
                <a16:creationId xmlns:a16="http://schemas.microsoft.com/office/drawing/2014/main" id="{7A3D44F7-A809-FC3E-6155-C9C08427BA95}"/>
              </a:ext>
            </a:extLst>
          </p:cNvPr>
          <p:cNvSpPr>
            <a:spLocks noGrp="1"/>
          </p:cNvSpPr>
          <p:nvPr>
            <p:ph type="sldNum" sz="quarter" idx="12"/>
          </p:nvPr>
        </p:nvSpPr>
        <p:spPr/>
        <p:txBody>
          <a:bodyPr/>
          <a:lstStyle/>
          <a:p>
            <a:fld id="{6D22F896-40B5-4ADD-8801-0D06FADFA095}" type="slidenum">
              <a:rPr lang="en-US" smtClean="0"/>
              <a:pPr/>
              <a:t>13</a:t>
            </a:fld>
            <a:endParaRPr lang="en-US"/>
          </a:p>
        </p:txBody>
      </p:sp>
    </p:spTree>
    <p:extLst>
      <p:ext uri="{BB962C8B-B14F-4D97-AF65-F5344CB8AC3E}">
        <p14:creationId xmlns:p14="http://schemas.microsoft.com/office/powerpoint/2010/main" val="229582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63AC-1E73-C40D-0758-083F2ED3E855}"/>
              </a:ext>
            </a:extLst>
          </p:cNvPr>
          <p:cNvSpPr>
            <a:spLocks noGrp="1"/>
          </p:cNvSpPr>
          <p:nvPr>
            <p:ph type="title"/>
          </p:nvPr>
        </p:nvSpPr>
        <p:spPr/>
        <p:txBody>
          <a:bodyPr/>
          <a:lstStyle/>
          <a:p>
            <a:r>
              <a:rPr lang="en-IN" dirty="0"/>
              <a:t>KNN (K-nearest neighbours):-</a:t>
            </a:r>
          </a:p>
        </p:txBody>
      </p:sp>
      <p:sp>
        <p:nvSpPr>
          <p:cNvPr id="3" name="Content Placeholder 2">
            <a:extLst>
              <a:ext uri="{FF2B5EF4-FFF2-40B4-BE49-F238E27FC236}">
                <a16:creationId xmlns:a16="http://schemas.microsoft.com/office/drawing/2014/main" id="{F68CFC4F-DEFD-0BD9-2377-F98781CE084D}"/>
              </a:ext>
            </a:extLst>
          </p:cNvPr>
          <p:cNvSpPr>
            <a:spLocks noGrp="1"/>
          </p:cNvSpPr>
          <p:nvPr>
            <p:ph idx="1"/>
          </p:nvPr>
        </p:nvSpPr>
        <p:spPr/>
        <p:txBody>
          <a:bodyPr/>
          <a:lstStyle/>
          <a:p>
            <a:pPr marL="0" indent="0">
              <a:buNone/>
            </a:pPr>
            <a:r>
              <a:rPr lang="en-IN" dirty="0"/>
              <a:t>                      It is the one of the simplest machine learning algorithms based on supervised learning technique &amp; it stores the all availabilities data and classifies a new data point on the K – NN algorithm .</a:t>
            </a:r>
          </a:p>
          <a:p>
            <a:pPr marL="0" indent="0">
              <a:buNone/>
            </a:pPr>
            <a:r>
              <a:rPr lang="en-IN" dirty="0"/>
              <a:t>                      It is a “</a:t>
            </a:r>
            <a:r>
              <a:rPr lang="en-IN" b="1" dirty="0"/>
              <a:t>Non – parametric algorithm”</a:t>
            </a:r>
            <a:r>
              <a:rPr lang="en-IN" dirty="0"/>
              <a:t> which means it does not make any assumption on underlying data . It is also called as “</a:t>
            </a:r>
            <a:r>
              <a:rPr lang="en-IN" b="1" dirty="0"/>
              <a:t>Lazy learner algorithm” </a:t>
            </a:r>
            <a:r>
              <a:rPr lang="en-IN" dirty="0"/>
              <a:t>not learn set immediately on the time of classification performs on dataset . </a:t>
            </a:r>
          </a:p>
        </p:txBody>
      </p:sp>
      <p:sp>
        <p:nvSpPr>
          <p:cNvPr id="4" name="Slide Number Placeholder 3">
            <a:extLst>
              <a:ext uri="{FF2B5EF4-FFF2-40B4-BE49-F238E27FC236}">
                <a16:creationId xmlns:a16="http://schemas.microsoft.com/office/drawing/2014/main" id="{848DE2E7-D627-DA7F-57F2-AA85FD6FF5DB}"/>
              </a:ext>
            </a:extLst>
          </p:cNvPr>
          <p:cNvSpPr>
            <a:spLocks noGrp="1"/>
          </p:cNvSpPr>
          <p:nvPr>
            <p:ph type="sldNum" sz="quarter" idx="12"/>
          </p:nvPr>
        </p:nvSpPr>
        <p:spPr/>
        <p:txBody>
          <a:bodyPr/>
          <a:lstStyle/>
          <a:p>
            <a:fld id="{6D22F896-40B5-4ADD-8801-0D06FADFA095}" type="slidenum">
              <a:rPr lang="en-US" smtClean="0"/>
              <a:pPr/>
              <a:t>14</a:t>
            </a:fld>
            <a:endParaRPr lang="en-US"/>
          </a:p>
        </p:txBody>
      </p:sp>
    </p:spTree>
    <p:extLst>
      <p:ext uri="{BB962C8B-B14F-4D97-AF65-F5344CB8AC3E}">
        <p14:creationId xmlns:p14="http://schemas.microsoft.com/office/powerpoint/2010/main" val="349540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6D79-D85A-9E1E-FAAF-1EA4C7108723}"/>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C65D470-61B3-AFA2-A5D4-BB873C4F7539}"/>
              </a:ext>
            </a:extLst>
          </p:cNvPr>
          <p:cNvSpPr>
            <a:spLocks noGrp="1"/>
          </p:cNvSpPr>
          <p:nvPr>
            <p:ph idx="1"/>
          </p:nvPr>
        </p:nvSpPr>
        <p:spPr/>
        <p:txBody>
          <a:bodyPr/>
          <a:lstStyle/>
          <a:p>
            <a:pPr marL="0" indent="0">
              <a:buNone/>
            </a:pPr>
            <a:r>
              <a:rPr lang="en-IN" dirty="0"/>
              <a:t>-&gt;  The main objective of the project that is predicting the laptop just by desired configuration instead of searching all the websites in the online .</a:t>
            </a:r>
          </a:p>
          <a:p>
            <a:pPr marL="0" indent="0">
              <a:buNone/>
            </a:pPr>
            <a:r>
              <a:rPr lang="en-IN" dirty="0"/>
              <a:t>-&gt;  It’s easy and simple to use .</a:t>
            </a:r>
          </a:p>
          <a:p>
            <a:pPr marL="0" indent="0">
              <a:buNone/>
            </a:pPr>
            <a:r>
              <a:rPr lang="en-IN" dirty="0"/>
              <a:t>-&gt;  Comparison of laptop price with change in configurations become easy .</a:t>
            </a:r>
          </a:p>
        </p:txBody>
      </p:sp>
      <p:sp>
        <p:nvSpPr>
          <p:cNvPr id="4" name="Slide Number Placeholder 3">
            <a:extLst>
              <a:ext uri="{FF2B5EF4-FFF2-40B4-BE49-F238E27FC236}">
                <a16:creationId xmlns:a16="http://schemas.microsoft.com/office/drawing/2014/main" id="{E0529711-4025-D641-3DD2-2496ABE2ECB1}"/>
              </a:ext>
            </a:extLst>
          </p:cNvPr>
          <p:cNvSpPr>
            <a:spLocks noGrp="1"/>
          </p:cNvSpPr>
          <p:nvPr>
            <p:ph type="sldNum" sz="quarter" idx="12"/>
          </p:nvPr>
        </p:nvSpPr>
        <p:spPr/>
        <p:txBody>
          <a:bodyPr/>
          <a:lstStyle/>
          <a:p>
            <a:fld id="{6D22F896-40B5-4ADD-8801-0D06FADFA095}" type="slidenum">
              <a:rPr lang="en-US" smtClean="0"/>
              <a:pPr/>
              <a:t>15</a:t>
            </a:fld>
            <a:endParaRPr lang="en-US"/>
          </a:p>
        </p:txBody>
      </p:sp>
    </p:spTree>
    <p:extLst>
      <p:ext uri="{BB962C8B-B14F-4D97-AF65-F5344CB8AC3E}">
        <p14:creationId xmlns:p14="http://schemas.microsoft.com/office/powerpoint/2010/main" val="184762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325B-E966-9D5A-D716-CDA8F985FBAE}"/>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BAFF465-BB67-F154-2B16-7A342FE1DCF7}"/>
              </a:ext>
            </a:extLst>
          </p:cNvPr>
          <p:cNvSpPr>
            <a:spLocks noGrp="1"/>
          </p:cNvSpPr>
          <p:nvPr>
            <p:ph idx="1"/>
          </p:nvPr>
        </p:nvSpPr>
        <p:spPr/>
        <p:txBody>
          <a:bodyPr/>
          <a:lstStyle/>
          <a:p>
            <a:pPr marL="0" indent="0">
              <a:buNone/>
            </a:pPr>
            <a:r>
              <a:rPr lang="en-IN" dirty="0"/>
              <a:t>-&gt;  Without using these prediction tool user cannot pick his / her efficiency or favourite laptop for having the specifications in the market .</a:t>
            </a:r>
          </a:p>
          <a:p>
            <a:pPr marL="0" indent="0">
              <a:buNone/>
            </a:pPr>
            <a:r>
              <a:rPr lang="en-IN" dirty="0"/>
              <a:t>-&gt;  Difficult to pick the different specifications and brands around the market and online websites , outlets also .  </a:t>
            </a:r>
          </a:p>
        </p:txBody>
      </p:sp>
      <p:sp>
        <p:nvSpPr>
          <p:cNvPr id="4" name="Slide Number Placeholder 3">
            <a:extLst>
              <a:ext uri="{FF2B5EF4-FFF2-40B4-BE49-F238E27FC236}">
                <a16:creationId xmlns:a16="http://schemas.microsoft.com/office/drawing/2014/main" id="{FF192B4D-5C12-234D-1AA7-87D5D5AFA019}"/>
              </a:ext>
            </a:extLst>
          </p:cNvPr>
          <p:cNvSpPr>
            <a:spLocks noGrp="1"/>
          </p:cNvSpPr>
          <p:nvPr>
            <p:ph type="sldNum" sz="quarter" idx="12"/>
          </p:nvPr>
        </p:nvSpPr>
        <p:spPr/>
        <p:txBody>
          <a:bodyPr/>
          <a:lstStyle/>
          <a:p>
            <a:fld id="{6D22F896-40B5-4ADD-8801-0D06FADFA095}" type="slidenum">
              <a:rPr lang="en-US" smtClean="0"/>
              <a:pPr/>
              <a:t>16</a:t>
            </a:fld>
            <a:endParaRPr lang="en-US"/>
          </a:p>
        </p:txBody>
      </p:sp>
    </p:spTree>
    <p:extLst>
      <p:ext uri="{BB962C8B-B14F-4D97-AF65-F5344CB8AC3E}">
        <p14:creationId xmlns:p14="http://schemas.microsoft.com/office/powerpoint/2010/main" val="269078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4583832" y="548680"/>
            <a:ext cx="2664296" cy="1942106"/>
          </a:xfrm>
          <a:prstGeom prst="rect">
            <a:avLst/>
          </a:prstGeom>
          <a:noFill/>
          <a:ln w="9525">
            <a:noFill/>
            <a:miter lim="800000"/>
            <a:headEnd/>
            <a:tailEnd/>
          </a:ln>
          <a:effectLst/>
        </p:spPr>
      </p:pic>
      <p:cxnSp>
        <p:nvCxnSpPr>
          <p:cNvPr id="10" name="Straight Arrow Connector 9"/>
          <p:cNvCxnSpPr/>
          <p:nvPr/>
        </p:nvCxnSpPr>
        <p:spPr>
          <a:xfrm flipH="1">
            <a:off x="3071664" y="2708920"/>
            <a:ext cx="3038940" cy="15841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231904" y="2708920"/>
            <a:ext cx="894726" cy="15121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96000" y="2708920"/>
            <a:ext cx="1224136" cy="14401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96000" y="2708920"/>
            <a:ext cx="3456384" cy="15121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351585" y="5805264"/>
            <a:ext cx="1260281" cy="369332"/>
          </a:xfrm>
          <a:prstGeom prst="rect">
            <a:avLst/>
          </a:prstGeom>
        </p:spPr>
        <p:txBody>
          <a:bodyPr wrap="none">
            <a:spAutoFit/>
          </a:bodyPr>
          <a:lstStyle/>
          <a:p>
            <a:r>
              <a:rPr lang="en-IN" dirty="0"/>
              <a:t>processor</a:t>
            </a:r>
            <a:endParaRPr lang="en-US" dirty="0"/>
          </a:p>
        </p:txBody>
      </p:sp>
      <p:pic>
        <p:nvPicPr>
          <p:cNvPr id="1029" name="Picture 5"/>
          <p:cNvPicPr>
            <a:picLocks noChangeAspect="1" noChangeArrowheads="1"/>
          </p:cNvPicPr>
          <p:nvPr/>
        </p:nvPicPr>
        <p:blipFill>
          <a:blip r:embed="rId3" cstate="print"/>
          <a:srcRect/>
          <a:stretch>
            <a:fillRect/>
          </a:stretch>
        </p:blipFill>
        <p:spPr bwMode="auto">
          <a:xfrm>
            <a:off x="2207568" y="4437113"/>
            <a:ext cx="1426540" cy="1309397"/>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4439816" y="4365104"/>
            <a:ext cx="1638300" cy="1263650"/>
          </a:xfrm>
          <a:prstGeom prst="rect">
            <a:avLst/>
          </a:prstGeom>
          <a:noFill/>
          <a:ln w="9525">
            <a:noFill/>
            <a:miter lim="800000"/>
            <a:headEnd/>
            <a:tailEnd/>
          </a:ln>
          <a:effectLst/>
        </p:spPr>
      </p:pic>
      <p:sp>
        <p:nvSpPr>
          <p:cNvPr id="28" name="Rectangle 27"/>
          <p:cNvSpPr/>
          <p:nvPr/>
        </p:nvSpPr>
        <p:spPr>
          <a:xfrm>
            <a:off x="4871865" y="5805264"/>
            <a:ext cx="697627" cy="369332"/>
          </a:xfrm>
          <a:prstGeom prst="rect">
            <a:avLst/>
          </a:prstGeom>
        </p:spPr>
        <p:txBody>
          <a:bodyPr wrap="none">
            <a:spAutoFit/>
          </a:bodyPr>
          <a:lstStyle/>
          <a:p>
            <a:r>
              <a:rPr lang="en-IN" dirty="0"/>
              <a:t>Ram</a:t>
            </a:r>
            <a:endParaRPr lang="en-US" dirty="0"/>
          </a:p>
        </p:txBody>
      </p:sp>
      <p:pic>
        <p:nvPicPr>
          <p:cNvPr id="1032" name="Picture 8"/>
          <p:cNvPicPr>
            <a:picLocks noChangeAspect="1" noChangeArrowheads="1"/>
          </p:cNvPicPr>
          <p:nvPr/>
        </p:nvPicPr>
        <p:blipFill>
          <a:blip r:embed="rId5" cstate="print"/>
          <a:srcRect/>
          <a:stretch>
            <a:fillRect/>
          </a:stretch>
        </p:blipFill>
        <p:spPr bwMode="auto">
          <a:xfrm>
            <a:off x="6960096" y="4221088"/>
            <a:ext cx="1141938" cy="1458094"/>
          </a:xfrm>
          <a:prstGeom prst="rect">
            <a:avLst/>
          </a:prstGeom>
          <a:noFill/>
          <a:ln w="9525">
            <a:noFill/>
            <a:miter lim="800000"/>
            <a:headEnd/>
            <a:tailEnd/>
          </a:ln>
          <a:effectLst/>
        </p:spPr>
      </p:pic>
      <p:sp>
        <p:nvSpPr>
          <p:cNvPr id="31" name="Rectangle 30"/>
          <p:cNvSpPr/>
          <p:nvPr/>
        </p:nvSpPr>
        <p:spPr>
          <a:xfrm>
            <a:off x="7032105" y="5805264"/>
            <a:ext cx="1061509" cy="369332"/>
          </a:xfrm>
          <a:prstGeom prst="rect">
            <a:avLst/>
          </a:prstGeom>
        </p:spPr>
        <p:txBody>
          <a:bodyPr wrap="none">
            <a:spAutoFit/>
          </a:bodyPr>
          <a:lstStyle/>
          <a:p>
            <a:r>
              <a:rPr lang="en-IN" dirty="0"/>
              <a:t>Storage</a:t>
            </a:r>
            <a:endParaRPr lang="en-US" dirty="0"/>
          </a:p>
        </p:txBody>
      </p:sp>
      <p:pic>
        <p:nvPicPr>
          <p:cNvPr id="1033" name="Picture 9"/>
          <p:cNvPicPr>
            <a:picLocks noChangeAspect="1" noChangeArrowheads="1"/>
          </p:cNvPicPr>
          <p:nvPr/>
        </p:nvPicPr>
        <p:blipFill>
          <a:blip r:embed="rId6" cstate="print"/>
          <a:srcRect/>
          <a:stretch>
            <a:fillRect/>
          </a:stretch>
        </p:blipFill>
        <p:spPr bwMode="auto">
          <a:xfrm>
            <a:off x="8616280" y="4365105"/>
            <a:ext cx="1957520" cy="1281807"/>
          </a:xfrm>
          <a:prstGeom prst="rect">
            <a:avLst/>
          </a:prstGeom>
          <a:noFill/>
          <a:ln w="9525">
            <a:noFill/>
            <a:miter lim="800000"/>
            <a:headEnd/>
            <a:tailEnd/>
          </a:ln>
          <a:effectLst/>
        </p:spPr>
      </p:pic>
      <p:sp>
        <p:nvSpPr>
          <p:cNvPr id="37" name="Rectangle 36"/>
          <p:cNvSpPr/>
          <p:nvPr/>
        </p:nvSpPr>
        <p:spPr>
          <a:xfrm>
            <a:off x="9192345" y="5805264"/>
            <a:ext cx="976549" cy="369332"/>
          </a:xfrm>
          <a:prstGeom prst="rect">
            <a:avLst/>
          </a:prstGeom>
        </p:spPr>
        <p:txBody>
          <a:bodyPr wrap="none">
            <a:spAutoFit/>
          </a:bodyPr>
          <a:lstStyle/>
          <a:p>
            <a:r>
              <a:rPr lang="en-IN" dirty="0"/>
              <a:t>Display</a:t>
            </a:r>
            <a:endParaRPr lang="en-US" dirty="0"/>
          </a:p>
        </p:txBody>
      </p:sp>
      <p:cxnSp>
        <p:nvCxnSpPr>
          <p:cNvPr id="3" name="Straight Arrow Connector 2">
            <a:extLst>
              <a:ext uri="{FF2B5EF4-FFF2-40B4-BE49-F238E27FC236}">
                <a16:creationId xmlns:a16="http://schemas.microsoft.com/office/drawing/2014/main" id="{F8F655F9-D894-BD39-6295-27FE327C8A73}"/>
              </a:ext>
            </a:extLst>
          </p:cNvPr>
          <p:cNvCxnSpPr/>
          <p:nvPr/>
        </p:nvCxnSpPr>
        <p:spPr>
          <a:xfrm>
            <a:off x="6248400" y="2861320"/>
            <a:ext cx="1224136" cy="14401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71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D4D9-E4C9-1CA7-E1BD-69E403851BCE}"/>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D79D890-4FA8-CB18-D335-9C838A0BF73D}"/>
              </a:ext>
            </a:extLst>
          </p:cNvPr>
          <p:cNvSpPr>
            <a:spLocks noGrp="1"/>
          </p:cNvSpPr>
          <p:nvPr>
            <p:ph idx="1"/>
          </p:nvPr>
        </p:nvSpPr>
        <p:spPr/>
        <p:txBody>
          <a:bodyPr/>
          <a:lstStyle/>
          <a:p>
            <a:pPr marL="0" indent="0">
              <a:buNone/>
            </a:pPr>
            <a:r>
              <a:rPr lang="en-IN" dirty="0"/>
              <a:t>-&gt;  We may add large historical data on laptop prices which can help to improve the accuracy of the machine learning model .</a:t>
            </a:r>
          </a:p>
          <a:p>
            <a:pPr marL="0" indent="0">
              <a:buNone/>
            </a:pPr>
            <a:r>
              <a:rPr lang="en-IN" dirty="0"/>
              <a:t>-&gt;  We can build an android app as a user interface for interacting with users . For better performance , we plan to judiciously design deep learning network structures , use adaptive learning rates and train on clusters of data rather than the whole data set .</a:t>
            </a:r>
          </a:p>
        </p:txBody>
      </p:sp>
      <p:sp>
        <p:nvSpPr>
          <p:cNvPr id="4" name="Slide Number Placeholder 3">
            <a:extLst>
              <a:ext uri="{FF2B5EF4-FFF2-40B4-BE49-F238E27FC236}">
                <a16:creationId xmlns:a16="http://schemas.microsoft.com/office/drawing/2014/main" id="{C75ACE63-A119-6242-3322-4143303E84EB}"/>
              </a:ext>
            </a:extLst>
          </p:cNvPr>
          <p:cNvSpPr>
            <a:spLocks noGrp="1"/>
          </p:cNvSpPr>
          <p:nvPr>
            <p:ph type="sldNum" sz="quarter" idx="12"/>
          </p:nvPr>
        </p:nvSpPr>
        <p:spPr/>
        <p:txBody>
          <a:bodyPr/>
          <a:lstStyle/>
          <a:p>
            <a:fld id="{6D22F896-40B5-4ADD-8801-0D06FADFA095}" type="slidenum">
              <a:rPr lang="en-US" smtClean="0"/>
              <a:pPr/>
              <a:t>18</a:t>
            </a:fld>
            <a:endParaRPr lang="en-US"/>
          </a:p>
        </p:txBody>
      </p:sp>
    </p:spTree>
    <p:extLst>
      <p:ext uri="{BB962C8B-B14F-4D97-AF65-F5344CB8AC3E}">
        <p14:creationId xmlns:p14="http://schemas.microsoft.com/office/powerpoint/2010/main" val="4001384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61EA-D24D-9C26-E136-7F936E61BF86}"/>
              </a:ext>
            </a:extLst>
          </p:cNvPr>
          <p:cNvSpPr>
            <a:spLocks noGrp="1"/>
          </p:cNvSpPr>
          <p:nvPr>
            <p:ph type="title"/>
          </p:nvPr>
        </p:nvSpPr>
        <p:spPr/>
        <p:txBody>
          <a:bodyPr/>
          <a:lstStyle/>
          <a:p>
            <a:r>
              <a:rPr lang="en-IN" dirty="0"/>
              <a:t>Reference Links</a:t>
            </a:r>
          </a:p>
        </p:txBody>
      </p:sp>
      <p:sp>
        <p:nvSpPr>
          <p:cNvPr id="3" name="Content Placeholder 2">
            <a:extLst>
              <a:ext uri="{FF2B5EF4-FFF2-40B4-BE49-F238E27FC236}">
                <a16:creationId xmlns:a16="http://schemas.microsoft.com/office/drawing/2014/main" id="{9D32E6A4-3A13-5CC9-42E8-5DFB981BE13F}"/>
              </a:ext>
            </a:extLst>
          </p:cNvPr>
          <p:cNvSpPr>
            <a:spLocks noGrp="1"/>
          </p:cNvSpPr>
          <p:nvPr>
            <p:ph idx="1"/>
          </p:nvPr>
        </p:nvSpPr>
        <p:spPr/>
        <p:txBody>
          <a:bodyPr/>
          <a:lstStyle/>
          <a:p>
            <a:pPr>
              <a:buFont typeface="Wingdings" panose="05000000000000000000" pitchFamily="2" charset="2"/>
              <a:buChar char="Ø"/>
            </a:pPr>
            <a:r>
              <a:rPr lang="en-IN" dirty="0">
                <a:solidFill>
                  <a:srgbClr val="00B0F0"/>
                </a:solidFill>
                <a:hlinkClick r:id="rId2">
                  <a:extLst>
                    <a:ext uri="{A12FA001-AC4F-418D-AE19-62706E023703}">
                      <ahyp:hlinkClr xmlns:ahyp="http://schemas.microsoft.com/office/drawing/2018/hyperlinkcolor" val="tx"/>
                    </a:ext>
                  </a:extLst>
                </a:hlinkClick>
              </a:rPr>
              <a:t>https://github.com/mathangpeddi/Laptop-Prices-Predictor</a:t>
            </a:r>
            <a:endParaRPr lang="en-IN" dirty="0">
              <a:solidFill>
                <a:srgbClr val="00B0F0"/>
              </a:solidFill>
            </a:endParaRPr>
          </a:p>
          <a:p>
            <a:pPr>
              <a:buFont typeface="Wingdings" panose="05000000000000000000" pitchFamily="2" charset="2"/>
              <a:buChar char="Ø"/>
            </a:pPr>
            <a:r>
              <a:rPr lang="en-IN" dirty="0">
                <a:solidFill>
                  <a:srgbClr val="00B0F0"/>
                </a:solidFill>
                <a:hlinkClick r:id="rId3">
                  <a:extLst>
                    <a:ext uri="{A12FA001-AC4F-418D-AE19-62706E023703}">
                      <ahyp:hlinkClr xmlns:ahyp="http://schemas.microsoft.com/office/drawing/2018/hyperlinkcolor" val="tx"/>
                    </a:ext>
                  </a:extLst>
                </a:hlinkClick>
              </a:rPr>
              <a:t>https://github.com/Paras-bakshi/laptop-price-Predictor</a:t>
            </a:r>
            <a:endParaRPr lang="en-IN" dirty="0">
              <a:solidFill>
                <a:srgbClr val="00B0F0"/>
              </a:solidFill>
            </a:endParaRPr>
          </a:p>
          <a:p>
            <a:pPr>
              <a:buFont typeface="Wingdings" panose="05000000000000000000" pitchFamily="2" charset="2"/>
              <a:buChar char="Ø"/>
            </a:pPr>
            <a:r>
              <a:rPr lang="en-IN" dirty="0">
                <a:solidFill>
                  <a:srgbClr val="00B0F0"/>
                </a:solidFill>
                <a:hlinkClick r:id="rId4">
                  <a:extLst>
                    <a:ext uri="{A12FA001-AC4F-418D-AE19-62706E023703}">
                      <ahyp:hlinkClr xmlns:ahyp="http://schemas.microsoft.com/office/drawing/2018/hyperlinkcolor" val="tx"/>
                    </a:ext>
                  </a:extLst>
                </a:hlinkClick>
              </a:rPr>
              <a:t>https://github.com/NehalGund/Laptop-Price-Prediction</a:t>
            </a:r>
            <a:endParaRPr lang="en-IN" dirty="0">
              <a:solidFill>
                <a:srgbClr val="00B0F0"/>
              </a:solidFill>
            </a:endParaRPr>
          </a:p>
        </p:txBody>
      </p:sp>
      <p:sp>
        <p:nvSpPr>
          <p:cNvPr id="4" name="Slide Number Placeholder 3">
            <a:extLst>
              <a:ext uri="{FF2B5EF4-FFF2-40B4-BE49-F238E27FC236}">
                <a16:creationId xmlns:a16="http://schemas.microsoft.com/office/drawing/2014/main" id="{8374CD57-3BB8-A3D8-B98B-5C4D0CFE8BC4}"/>
              </a:ext>
            </a:extLst>
          </p:cNvPr>
          <p:cNvSpPr>
            <a:spLocks noGrp="1"/>
          </p:cNvSpPr>
          <p:nvPr>
            <p:ph type="sldNum" sz="quarter" idx="12"/>
          </p:nvPr>
        </p:nvSpPr>
        <p:spPr/>
        <p:txBody>
          <a:bodyPr/>
          <a:lstStyle/>
          <a:p>
            <a:fld id="{6D22F896-40B5-4ADD-8801-0D06FADFA095}" type="slidenum">
              <a:rPr lang="en-US" smtClean="0"/>
              <a:pPr/>
              <a:t>19</a:t>
            </a:fld>
            <a:endParaRPr lang="en-US"/>
          </a:p>
        </p:txBody>
      </p:sp>
    </p:spTree>
    <p:extLst>
      <p:ext uri="{BB962C8B-B14F-4D97-AF65-F5344CB8AC3E}">
        <p14:creationId xmlns:p14="http://schemas.microsoft.com/office/powerpoint/2010/main" val="386780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0B79-81E0-58AC-900B-E6C7514CD1B1}"/>
              </a:ext>
            </a:extLst>
          </p:cNvPr>
          <p:cNvSpPr>
            <a:spLocks noGrp="1"/>
          </p:cNvSpPr>
          <p:nvPr>
            <p:ph type="title"/>
          </p:nvPr>
        </p:nvSpPr>
        <p:spPr/>
        <p:txBody>
          <a:bodyPr/>
          <a:lstStyle/>
          <a:p>
            <a:r>
              <a:rPr lang="en-IN" sz="4000" dirty="0">
                <a:latin typeface="Arial" panose="020B0604020202020204" pitchFamily="34" charset="0"/>
                <a:cs typeface="Arial" panose="020B0604020202020204" pitchFamily="34" charset="0"/>
              </a:rPr>
              <a:t>Team Members</a:t>
            </a:r>
            <a:endParaRPr lang="en-IN" dirty="0"/>
          </a:p>
        </p:txBody>
      </p:sp>
      <p:sp>
        <p:nvSpPr>
          <p:cNvPr id="3" name="Content Placeholder 2">
            <a:extLst>
              <a:ext uri="{FF2B5EF4-FFF2-40B4-BE49-F238E27FC236}">
                <a16:creationId xmlns:a16="http://schemas.microsoft.com/office/drawing/2014/main" id="{AFBBE7BA-2874-0685-B3BB-22411F55FDAA}"/>
              </a:ext>
            </a:extLst>
          </p:cNvPr>
          <p:cNvSpPr>
            <a:spLocks noGrp="1"/>
          </p:cNvSpPr>
          <p:nvPr>
            <p:ph idx="1"/>
          </p:nvPr>
        </p:nvSpPr>
        <p:spPr>
          <a:xfrm>
            <a:off x="818712" y="2187019"/>
            <a:ext cx="10554574" cy="4553146"/>
          </a:xfrm>
        </p:spPr>
        <p:txBody>
          <a:bodyPr>
            <a:noAutofit/>
          </a:bodyPr>
          <a:lstStyle/>
          <a:p>
            <a:pPr marL="0" lvl="0" indent="0" defTabSz="914400">
              <a:buNone/>
            </a:pPr>
            <a:r>
              <a:rPr lang="en-US" sz="3200" dirty="0">
                <a:cs typeface="Times New Roman" panose="02020603050405020304" pitchFamily="18" charset="0"/>
              </a:rPr>
              <a:t>2003A53010</a:t>
            </a:r>
            <a:r>
              <a:rPr lang="en-IN" sz="3200" dirty="0"/>
              <a:t>	      M . Koushik</a:t>
            </a:r>
          </a:p>
          <a:p>
            <a:pPr marL="0" indent="0">
              <a:buNone/>
            </a:pPr>
            <a:r>
              <a:rPr lang="en-IN" sz="3200" dirty="0"/>
              <a:t>2103A51L03	      A . </a:t>
            </a:r>
            <a:r>
              <a:rPr lang="en-IN" sz="3200" dirty="0" err="1"/>
              <a:t>Jona</a:t>
            </a:r>
            <a:r>
              <a:rPr lang="en-IN" sz="3200" dirty="0"/>
              <a:t> Karthik</a:t>
            </a:r>
          </a:p>
          <a:p>
            <a:pPr marL="0" indent="0">
              <a:buNone/>
            </a:pPr>
            <a:r>
              <a:rPr lang="en-IN" sz="3200" dirty="0"/>
              <a:t>                                                          G – Section 3 - year</a:t>
            </a:r>
          </a:p>
          <a:p>
            <a:pPr marL="0" indent="0">
              <a:buNone/>
            </a:pPr>
            <a:r>
              <a:rPr lang="en-IN" sz="3200" dirty="0"/>
              <a:t>                                         </a:t>
            </a:r>
            <a:r>
              <a:rPr lang="en-IN" sz="2800" dirty="0"/>
              <a:t>MENTOR :-</a:t>
            </a:r>
          </a:p>
          <a:p>
            <a:pPr marL="0" indent="0">
              <a:buNone/>
            </a:pPr>
            <a:r>
              <a:rPr lang="en-IN" sz="2800" dirty="0"/>
              <a:t>                                                                       </a:t>
            </a:r>
            <a:r>
              <a:rPr lang="en-IN" sz="2800" dirty="0" err="1"/>
              <a:t>Dr.</a:t>
            </a:r>
            <a:r>
              <a:rPr lang="en-IN" sz="2800" dirty="0"/>
              <a:t> R. </a:t>
            </a:r>
            <a:r>
              <a:rPr lang="en-IN" sz="2800" dirty="0" err="1"/>
              <a:t>Kamalakar</a:t>
            </a:r>
            <a:endParaRPr lang="en-IN" sz="2800" dirty="0"/>
          </a:p>
          <a:p>
            <a:pPr marL="0" indent="0">
              <a:buNone/>
            </a:pPr>
            <a:r>
              <a:rPr lang="en-IN" sz="2800" dirty="0"/>
              <a:t>                                                                      Dept of CSE(CS&amp;AI)</a:t>
            </a:r>
          </a:p>
          <a:p>
            <a:pPr marL="0" indent="0">
              <a:buNone/>
            </a:pPr>
            <a:endParaRPr lang="en-IN" sz="3200" dirty="0"/>
          </a:p>
        </p:txBody>
      </p:sp>
      <p:sp>
        <p:nvSpPr>
          <p:cNvPr id="4" name="Slide Number Placeholder 3">
            <a:extLst>
              <a:ext uri="{FF2B5EF4-FFF2-40B4-BE49-F238E27FC236}">
                <a16:creationId xmlns:a16="http://schemas.microsoft.com/office/drawing/2014/main" id="{4E339C1B-AEA5-FC58-8C42-85C55A9CBFD5}"/>
              </a:ext>
            </a:extLst>
          </p:cNvPr>
          <p:cNvSpPr>
            <a:spLocks noGrp="1"/>
          </p:cNvSpPr>
          <p:nvPr>
            <p:ph type="sldNum" sz="quarter" idx="12"/>
          </p:nvPr>
        </p:nvSpPr>
        <p:spPr/>
        <p:txBody>
          <a:bodyPr/>
          <a:lstStyle/>
          <a:p>
            <a:fld id="{6D22F896-40B5-4ADD-8801-0D06FADFA095}" type="slidenum">
              <a:rPr lang="en-US" smtClean="0"/>
              <a:pPr/>
              <a:t>2</a:t>
            </a:fld>
            <a:endParaRPr lang="en-US"/>
          </a:p>
        </p:txBody>
      </p:sp>
    </p:spTree>
    <p:extLst>
      <p:ext uri="{BB962C8B-B14F-4D97-AF65-F5344CB8AC3E}">
        <p14:creationId xmlns:p14="http://schemas.microsoft.com/office/powerpoint/2010/main" val="283601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1A9D-9C74-BE50-07E9-C47FF364595A}"/>
              </a:ext>
            </a:extLst>
          </p:cNvPr>
          <p:cNvSpPr>
            <a:spLocks noGrp="1"/>
          </p:cNvSpPr>
          <p:nvPr>
            <p:ph type="title"/>
          </p:nvPr>
        </p:nvSpPr>
        <p:spPr/>
        <p:txBody>
          <a:bodyPr/>
          <a:lstStyle/>
          <a:p>
            <a:r>
              <a:rPr lang="en-US" dirty="0"/>
              <a:t>UML Diagram Representation</a:t>
            </a:r>
            <a:endParaRPr lang="en-IN" dirty="0"/>
          </a:p>
        </p:txBody>
      </p:sp>
      <p:sp>
        <p:nvSpPr>
          <p:cNvPr id="3" name="Content Placeholder 2">
            <a:extLst>
              <a:ext uri="{FF2B5EF4-FFF2-40B4-BE49-F238E27FC236}">
                <a16:creationId xmlns:a16="http://schemas.microsoft.com/office/drawing/2014/main" id="{FFA2FC9D-A178-ABB9-9788-4BF4E494BE1D}"/>
              </a:ext>
            </a:extLst>
          </p:cNvPr>
          <p:cNvSpPr>
            <a:spLocks noGrp="1"/>
          </p:cNvSpPr>
          <p:nvPr>
            <p:ph idx="1"/>
          </p:nvPr>
        </p:nvSpPr>
        <p:spPr/>
        <p:txBody>
          <a:bodyPr>
            <a:normAutofit/>
          </a:bodyPr>
          <a:lstStyle/>
          <a:p>
            <a:pPr marL="0" indent="0">
              <a:buNone/>
            </a:pPr>
            <a:r>
              <a:rPr lang="en-US" sz="5400" dirty="0"/>
              <a:t>    Using Sequence Diagram</a:t>
            </a:r>
            <a:endParaRPr lang="en-IN" sz="5400" dirty="0"/>
          </a:p>
        </p:txBody>
      </p:sp>
      <p:sp>
        <p:nvSpPr>
          <p:cNvPr id="4" name="Slide Number Placeholder 3">
            <a:extLst>
              <a:ext uri="{FF2B5EF4-FFF2-40B4-BE49-F238E27FC236}">
                <a16:creationId xmlns:a16="http://schemas.microsoft.com/office/drawing/2014/main" id="{3D32CE33-0D94-C3F8-9C2D-5E5CE6B95449}"/>
              </a:ext>
            </a:extLst>
          </p:cNvPr>
          <p:cNvSpPr>
            <a:spLocks noGrp="1"/>
          </p:cNvSpPr>
          <p:nvPr>
            <p:ph type="sldNum" sz="quarter" idx="12"/>
          </p:nvPr>
        </p:nvSpPr>
        <p:spPr/>
        <p:txBody>
          <a:bodyPr/>
          <a:lstStyle/>
          <a:p>
            <a:fld id="{6D22F896-40B5-4ADD-8801-0D06FADFA095}" type="slidenum">
              <a:rPr lang="en-US" smtClean="0"/>
              <a:pPr/>
              <a:t>20</a:t>
            </a:fld>
            <a:endParaRPr lang="en-US"/>
          </a:p>
        </p:txBody>
      </p:sp>
    </p:spTree>
    <p:extLst>
      <p:ext uri="{BB962C8B-B14F-4D97-AF65-F5344CB8AC3E}">
        <p14:creationId xmlns:p14="http://schemas.microsoft.com/office/powerpoint/2010/main" val="173898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475E12-4CED-7405-D6D3-85EC529DCEE0}"/>
              </a:ext>
            </a:extLst>
          </p:cNvPr>
          <p:cNvSpPr>
            <a:spLocks noGrp="1"/>
          </p:cNvSpPr>
          <p:nvPr>
            <p:ph type="sldNum" sz="quarter" idx="12"/>
          </p:nvPr>
        </p:nvSpPr>
        <p:spPr/>
        <p:txBody>
          <a:bodyPr/>
          <a:lstStyle/>
          <a:p>
            <a:fld id="{6D22F896-40B5-4ADD-8801-0D06FADFA095}" type="slidenum">
              <a:rPr lang="en-US" smtClean="0"/>
              <a:pPr/>
              <a:t>21</a:t>
            </a:fld>
            <a:endParaRPr lang="en-US"/>
          </a:p>
        </p:txBody>
      </p:sp>
      <p:sp>
        <p:nvSpPr>
          <p:cNvPr id="5" name="Rectangle 4">
            <a:extLst>
              <a:ext uri="{FF2B5EF4-FFF2-40B4-BE49-F238E27FC236}">
                <a16:creationId xmlns:a16="http://schemas.microsoft.com/office/drawing/2014/main" id="{17D31DD6-5706-E1DF-B13F-10EF72E22155}"/>
              </a:ext>
            </a:extLst>
          </p:cNvPr>
          <p:cNvSpPr/>
          <p:nvPr/>
        </p:nvSpPr>
        <p:spPr>
          <a:xfrm>
            <a:off x="1536569" y="2712886"/>
            <a:ext cx="1838227" cy="482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t>
            </a:r>
            <a:endParaRPr lang="en-IN" dirty="0"/>
          </a:p>
        </p:txBody>
      </p:sp>
      <p:sp>
        <p:nvSpPr>
          <p:cNvPr id="6" name="Rectangle 5">
            <a:extLst>
              <a:ext uri="{FF2B5EF4-FFF2-40B4-BE49-F238E27FC236}">
                <a16:creationId xmlns:a16="http://schemas.microsoft.com/office/drawing/2014/main" id="{404F1E69-3934-9240-63DB-0D6A1E8191D6}"/>
              </a:ext>
            </a:extLst>
          </p:cNvPr>
          <p:cNvSpPr/>
          <p:nvPr/>
        </p:nvSpPr>
        <p:spPr>
          <a:xfrm>
            <a:off x="8397712" y="2712886"/>
            <a:ext cx="1868078" cy="482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endParaRPr lang="en-IN" dirty="0"/>
          </a:p>
        </p:txBody>
      </p:sp>
      <p:cxnSp>
        <p:nvCxnSpPr>
          <p:cNvPr id="8" name="Straight Connector 7">
            <a:extLst>
              <a:ext uri="{FF2B5EF4-FFF2-40B4-BE49-F238E27FC236}">
                <a16:creationId xmlns:a16="http://schemas.microsoft.com/office/drawing/2014/main" id="{B482438E-5523-ABBF-3A9A-2349E0EDCD6E}"/>
              </a:ext>
            </a:extLst>
          </p:cNvPr>
          <p:cNvCxnSpPr>
            <a:cxnSpLocks/>
          </p:cNvCxnSpPr>
          <p:nvPr/>
        </p:nvCxnSpPr>
        <p:spPr>
          <a:xfrm>
            <a:off x="2337847" y="3299381"/>
            <a:ext cx="0" cy="293173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0B6F458B-47A0-B95D-5055-6054073401C2}"/>
              </a:ext>
            </a:extLst>
          </p:cNvPr>
          <p:cNvSpPr/>
          <p:nvPr/>
        </p:nvSpPr>
        <p:spPr>
          <a:xfrm>
            <a:off x="9010042" y="3363832"/>
            <a:ext cx="681873" cy="310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B34692D2-6743-161E-858C-A584EAAAD1EC}"/>
              </a:ext>
            </a:extLst>
          </p:cNvPr>
          <p:cNvPicPr>
            <a:picLocks noChangeAspect="1"/>
          </p:cNvPicPr>
          <p:nvPr/>
        </p:nvPicPr>
        <p:blipFill>
          <a:blip r:embed="rId2"/>
          <a:stretch>
            <a:fillRect/>
          </a:stretch>
        </p:blipFill>
        <p:spPr>
          <a:xfrm>
            <a:off x="8990814" y="3924270"/>
            <a:ext cx="701101" cy="329213"/>
          </a:xfrm>
          <a:prstGeom prst="rect">
            <a:avLst/>
          </a:prstGeom>
        </p:spPr>
      </p:pic>
      <p:pic>
        <p:nvPicPr>
          <p:cNvPr id="15" name="Picture 14">
            <a:extLst>
              <a:ext uri="{FF2B5EF4-FFF2-40B4-BE49-F238E27FC236}">
                <a16:creationId xmlns:a16="http://schemas.microsoft.com/office/drawing/2014/main" id="{E8163785-7708-60AF-1A49-6AE2A62AFF48}"/>
              </a:ext>
            </a:extLst>
          </p:cNvPr>
          <p:cNvPicPr>
            <a:picLocks noChangeAspect="1"/>
          </p:cNvPicPr>
          <p:nvPr/>
        </p:nvPicPr>
        <p:blipFill>
          <a:blip r:embed="rId2"/>
          <a:stretch>
            <a:fillRect/>
          </a:stretch>
        </p:blipFill>
        <p:spPr>
          <a:xfrm>
            <a:off x="8990814" y="6056107"/>
            <a:ext cx="701101" cy="329213"/>
          </a:xfrm>
          <a:prstGeom prst="rect">
            <a:avLst/>
          </a:prstGeom>
        </p:spPr>
      </p:pic>
      <p:pic>
        <p:nvPicPr>
          <p:cNvPr id="16" name="Picture 15">
            <a:extLst>
              <a:ext uri="{FF2B5EF4-FFF2-40B4-BE49-F238E27FC236}">
                <a16:creationId xmlns:a16="http://schemas.microsoft.com/office/drawing/2014/main" id="{257A22B2-7F15-4D8F-0E09-F7EF92096B4F}"/>
              </a:ext>
            </a:extLst>
          </p:cNvPr>
          <p:cNvPicPr>
            <a:picLocks noChangeAspect="1"/>
          </p:cNvPicPr>
          <p:nvPr/>
        </p:nvPicPr>
        <p:blipFill>
          <a:blip r:embed="rId2"/>
          <a:stretch>
            <a:fillRect/>
          </a:stretch>
        </p:blipFill>
        <p:spPr>
          <a:xfrm>
            <a:off x="8971586" y="5098024"/>
            <a:ext cx="701101" cy="329213"/>
          </a:xfrm>
          <a:prstGeom prst="rect">
            <a:avLst/>
          </a:prstGeom>
        </p:spPr>
      </p:pic>
      <p:pic>
        <p:nvPicPr>
          <p:cNvPr id="17" name="Picture 16">
            <a:extLst>
              <a:ext uri="{FF2B5EF4-FFF2-40B4-BE49-F238E27FC236}">
                <a16:creationId xmlns:a16="http://schemas.microsoft.com/office/drawing/2014/main" id="{D869BF2F-BD5C-139A-F7C7-07BEB1B0C703}"/>
              </a:ext>
            </a:extLst>
          </p:cNvPr>
          <p:cNvPicPr>
            <a:picLocks noChangeAspect="1"/>
          </p:cNvPicPr>
          <p:nvPr/>
        </p:nvPicPr>
        <p:blipFill>
          <a:blip r:embed="rId2"/>
          <a:stretch>
            <a:fillRect/>
          </a:stretch>
        </p:blipFill>
        <p:spPr>
          <a:xfrm>
            <a:off x="8990814" y="4511147"/>
            <a:ext cx="701101" cy="329213"/>
          </a:xfrm>
          <a:prstGeom prst="rect">
            <a:avLst/>
          </a:prstGeom>
        </p:spPr>
      </p:pic>
      <p:cxnSp>
        <p:nvCxnSpPr>
          <p:cNvPr id="19" name="Straight Connector 18">
            <a:extLst>
              <a:ext uri="{FF2B5EF4-FFF2-40B4-BE49-F238E27FC236}">
                <a16:creationId xmlns:a16="http://schemas.microsoft.com/office/drawing/2014/main" id="{577F8CCB-5A75-BAD7-0C0C-E458A512F1BC}"/>
              </a:ext>
            </a:extLst>
          </p:cNvPr>
          <p:cNvCxnSpPr>
            <a:cxnSpLocks/>
            <a:endCxn id="11" idx="0"/>
          </p:cNvCxnSpPr>
          <p:nvPr/>
        </p:nvCxnSpPr>
        <p:spPr>
          <a:xfrm>
            <a:off x="9350979" y="3235954"/>
            <a:ext cx="0" cy="127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C0FD1A-EAB3-57EF-C3CB-2C0C0D3A593D}"/>
              </a:ext>
            </a:extLst>
          </p:cNvPr>
          <p:cNvCxnSpPr>
            <a:cxnSpLocks/>
            <a:stCxn id="11" idx="2"/>
            <a:endCxn id="13" idx="0"/>
          </p:cNvCxnSpPr>
          <p:nvPr/>
        </p:nvCxnSpPr>
        <p:spPr>
          <a:xfrm flipH="1">
            <a:off x="9341365" y="3674512"/>
            <a:ext cx="9614" cy="249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88D49F-8B1F-00C8-F0E7-1A03C90D1BFA}"/>
              </a:ext>
            </a:extLst>
          </p:cNvPr>
          <p:cNvCxnSpPr>
            <a:stCxn id="13" idx="2"/>
            <a:endCxn id="17" idx="0"/>
          </p:cNvCxnSpPr>
          <p:nvPr/>
        </p:nvCxnSpPr>
        <p:spPr>
          <a:xfrm>
            <a:off x="9341365" y="4253483"/>
            <a:ext cx="0" cy="257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C16617-3067-3952-75AB-F96CF5587820}"/>
              </a:ext>
            </a:extLst>
          </p:cNvPr>
          <p:cNvCxnSpPr>
            <a:cxnSpLocks/>
            <a:stCxn id="17" idx="2"/>
            <a:endCxn id="16" idx="0"/>
          </p:cNvCxnSpPr>
          <p:nvPr/>
        </p:nvCxnSpPr>
        <p:spPr>
          <a:xfrm flipH="1">
            <a:off x="9322137" y="4840360"/>
            <a:ext cx="19228" cy="257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F6B7768-5B40-DD22-3055-C1D56DCEF35D}"/>
              </a:ext>
            </a:extLst>
          </p:cNvPr>
          <p:cNvCxnSpPr>
            <a:cxnSpLocks/>
            <a:stCxn id="16" idx="2"/>
          </p:cNvCxnSpPr>
          <p:nvPr/>
        </p:nvCxnSpPr>
        <p:spPr>
          <a:xfrm>
            <a:off x="9322137" y="5427237"/>
            <a:ext cx="9614" cy="728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8559EE0-CA5B-BEEF-5608-CE94CDE0E4F7}"/>
              </a:ext>
            </a:extLst>
          </p:cNvPr>
          <p:cNvCxnSpPr>
            <a:cxnSpLocks/>
          </p:cNvCxnSpPr>
          <p:nvPr/>
        </p:nvCxnSpPr>
        <p:spPr>
          <a:xfrm>
            <a:off x="2804160" y="3429000"/>
            <a:ext cx="607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506CA9E-681C-88C5-6975-20D9C6F21B7B}"/>
              </a:ext>
            </a:extLst>
          </p:cNvPr>
          <p:cNvCxnSpPr>
            <a:cxnSpLocks/>
          </p:cNvCxnSpPr>
          <p:nvPr/>
        </p:nvCxnSpPr>
        <p:spPr>
          <a:xfrm>
            <a:off x="2804160" y="3924270"/>
            <a:ext cx="607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BA800B-34C2-1BF5-B3B2-345F3D446B10}"/>
              </a:ext>
            </a:extLst>
          </p:cNvPr>
          <p:cNvCxnSpPr>
            <a:cxnSpLocks/>
          </p:cNvCxnSpPr>
          <p:nvPr/>
        </p:nvCxnSpPr>
        <p:spPr>
          <a:xfrm>
            <a:off x="2804160" y="4511147"/>
            <a:ext cx="607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49C585D-5AD5-E943-9D1C-EDDB014020C3}"/>
              </a:ext>
            </a:extLst>
          </p:cNvPr>
          <p:cNvCxnSpPr>
            <a:cxnSpLocks/>
          </p:cNvCxnSpPr>
          <p:nvPr/>
        </p:nvCxnSpPr>
        <p:spPr>
          <a:xfrm>
            <a:off x="2804160" y="5098024"/>
            <a:ext cx="607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7086A6-C0DD-7ABC-24F1-40D3DFBA32A9}"/>
              </a:ext>
            </a:extLst>
          </p:cNvPr>
          <p:cNvCxnSpPr>
            <a:cxnSpLocks/>
          </p:cNvCxnSpPr>
          <p:nvPr/>
        </p:nvCxnSpPr>
        <p:spPr>
          <a:xfrm>
            <a:off x="2804160" y="5684901"/>
            <a:ext cx="594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EA1B450-9182-804E-B85D-496986432072}"/>
              </a:ext>
            </a:extLst>
          </p:cNvPr>
          <p:cNvSpPr txBox="1"/>
          <p:nvPr/>
        </p:nvSpPr>
        <p:spPr>
          <a:xfrm>
            <a:off x="4601506" y="2824480"/>
            <a:ext cx="2723854" cy="371203"/>
          </a:xfrm>
          <a:prstGeom prst="rect">
            <a:avLst/>
          </a:prstGeom>
          <a:noFill/>
        </p:spPr>
        <p:txBody>
          <a:bodyPr wrap="square" rtlCol="0">
            <a:spAutoFit/>
          </a:bodyPr>
          <a:lstStyle/>
          <a:p>
            <a:r>
              <a:rPr lang="en-US" dirty="0"/>
              <a:t>Company , Processor</a:t>
            </a:r>
            <a:endParaRPr lang="en-IN" dirty="0"/>
          </a:p>
        </p:txBody>
      </p:sp>
      <p:sp>
        <p:nvSpPr>
          <p:cNvPr id="55" name="TextBox 54">
            <a:extLst>
              <a:ext uri="{FF2B5EF4-FFF2-40B4-BE49-F238E27FC236}">
                <a16:creationId xmlns:a16="http://schemas.microsoft.com/office/drawing/2014/main" id="{8E86727A-16AD-CD33-0D7E-6A0A9585781D}"/>
              </a:ext>
            </a:extLst>
          </p:cNvPr>
          <p:cNvSpPr txBox="1"/>
          <p:nvPr/>
        </p:nvSpPr>
        <p:spPr>
          <a:xfrm>
            <a:off x="4570153" y="3533844"/>
            <a:ext cx="2519679" cy="369332"/>
          </a:xfrm>
          <a:prstGeom prst="rect">
            <a:avLst/>
          </a:prstGeom>
          <a:noFill/>
        </p:spPr>
        <p:txBody>
          <a:bodyPr wrap="square" rtlCol="0">
            <a:spAutoFit/>
          </a:bodyPr>
          <a:lstStyle/>
          <a:p>
            <a:r>
              <a:rPr lang="en-US" dirty="0"/>
              <a:t>Touch screen , RAM</a:t>
            </a:r>
            <a:endParaRPr lang="en-IN" dirty="0"/>
          </a:p>
        </p:txBody>
      </p:sp>
      <p:sp>
        <p:nvSpPr>
          <p:cNvPr id="56" name="TextBox 55">
            <a:extLst>
              <a:ext uri="{FF2B5EF4-FFF2-40B4-BE49-F238E27FC236}">
                <a16:creationId xmlns:a16="http://schemas.microsoft.com/office/drawing/2014/main" id="{E0C73401-6013-F4AA-53A3-540D112447E5}"/>
              </a:ext>
            </a:extLst>
          </p:cNvPr>
          <p:cNvSpPr txBox="1"/>
          <p:nvPr/>
        </p:nvSpPr>
        <p:spPr>
          <a:xfrm>
            <a:off x="4601506" y="4078142"/>
            <a:ext cx="2436547" cy="369332"/>
          </a:xfrm>
          <a:prstGeom prst="rect">
            <a:avLst/>
          </a:prstGeom>
          <a:noFill/>
        </p:spPr>
        <p:txBody>
          <a:bodyPr wrap="square" rtlCol="0">
            <a:spAutoFit/>
          </a:bodyPr>
          <a:lstStyle/>
          <a:p>
            <a:r>
              <a:rPr lang="en-US" dirty="0"/>
              <a:t>Inches , Weight</a:t>
            </a:r>
            <a:endParaRPr lang="en-IN" dirty="0"/>
          </a:p>
        </p:txBody>
      </p:sp>
      <p:sp>
        <p:nvSpPr>
          <p:cNvPr id="57" name="TextBox 56">
            <a:extLst>
              <a:ext uri="{FF2B5EF4-FFF2-40B4-BE49-F238E27FC236}">
                <a16:creationId xmlns:a16="http://schemas.microsoft.com/office/drawing/2014/main" id="{AC7FD120-55B3-6704-C01B-7CDDC5E44957}"/>
              </a:ext>
            </a:extLst>
          </p:cNvPr>
          <p:cNvSpPr txBox="1"/>
          <p:nvPr/>
        </p:nvSpPr>
        <p:spPr>
          <a:xfrm>
            <a:off x="4668105" y="4665018"/>
            <a:ext cx="2011680" cy="369332"/>
          </a:xfrm>
          <a:prstGeom prst="rect">
            <a:avLst/>
          </a:prstGeom>
          <a:noFill/>
        </p:spPr>
        <p:txBody>
          <a:bodyPr wrap="square" rtlCol="0">
            <a:spAutoFit/>
          </a:bodyPr>
          <a:lstStyle/>
          <a:p>
            <a:r>
              <a:rPr lang="en-US" dirty="0"/>
              <a:t>Start prediction</a:t>
            </a:r>
            <a:endParaRPr lang="en-IN" dirty="0"/>
          </a:p>
        </p:txBody>
      </p:sp>
      <p:sp>
        <p:nvSpPr>
          <p:cNvPr id="58" name="TextBox 57">
            <a:extLst>
              <a:ext uri="{FF2B5EF4-FFF2-40B4-BE49-F238E27FC236}">
                <a16:creationId xmlns:a16="http://schemas.microsoft.com/office/drawing/2014/main" id="{85BA897B-6FCA-483F-C3DD-F1BF35B61FE0}"/>
              </a:ext>
            </a:extLst>
          </p:cNvPr>
          <p:cNvSpPr txBox="1"/>
          <p:nvPr/>
        </p:nvSpPr>
        <p:spPr>
          <a:xfrm>
            <a:off x="4601506" y="5222511"/>
            <a:ext cx="2421725" cy="369332"/>
          </a:xfrm>
          <a:prstGeom prst="rect">
            <a:avLst/>
          </a:prstGeom>
          <a:noFill/>
        </p:spPr>
        <p:txBody>
          <a:bodyPr wrap="square" rtlCol="0">
            <a:spAutoFit/>
          </a:bodyPr>
          <a:lstStyle/>
          <a:p>
            <a:r>
              <a:rPr lang="en-US" dirty="0"/>
              <a:t>Prediction Price</a:t>
            </a:r>
            <a:endParaRPr lang="en-IN" dirty="0"/>
          </a:p>
        </p:txBody>
      </p:sp>
      <p:cxnSp>
        <p:nvCxnSpPr>
          <p:cNvPr id="3" name="Straight Arrow Connector 2">
            <a:extLst>
              <a:ext uri="{FF2B5EF4-FFF2-40B4-BE49-F238E27FC236}">
                <a16:creationId xmlns:a16="http://schemas.microsoft.com/office/drawing/2014/main" id="{ED137E46-244D-F077-3ACB-D776E2405D5D}"/>
              </a:ext>
            </a:extLst>
          </p:cNvPr>
          <p:cNvCxnSpPr/>
          <p:nvPr/>
        </p:nvCxnSpPr>
        <p:spPr>
          <a:xfrm flipH="1">
            <a:off x="2804160" y="6212265"/>
            <a:ext cx="594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11AA3F-7CE5-C5D0-80C1-7031CC8FBEB8}"/>
              </a:ext>
            </a:extLst>
          </p:cNvPr>
          <p:cNvSpPr txBox="1"/>
          <p:nvPr/>
        </p:nvSpPr>
        <p:spPr>
          <a:xfrm>
            <a:off x="4402319" y="5791855"/>
            <a:ext cx="2687514" cy="369332"/>
          </a:xfrm>
          <a:prstGeom prst="rect">
            <a:avLst/>
          </a:prstGeom>
          <a:noFill/>
        </p:spPr>
        <p:txBody>
          <a:bodyPr wrap="square">
            <a:spAutoFit/>
          </a:bodyPr>
          <a:lstStyle/>
          <a:p>
            <a:r>
              <a:rPr lang="en-US" dirty="0"/>
              <a:t>Reply Generated</a:t>
            </a:r>
            <a:endParaRPr lang="en-IN" dirty="0"/>
          </a:p>
        </p:txBody>
      </p:sp>
      <p:cxnSp>
        <p:nvCxnSpPr>
          <p:cNvPr id="21" name="Straight Connector 20">
            <a:extLst>
              <a:ext uri="{FF2B5EF4-FFF2-40B4-BE49-F238E27FC236}">
                <a16:creationId xmlns:a16="http://schemas.microsoft.com/office/drawing/2014/main" id="{943D3B67-FEB7-7151-976D-74083CE37F30}"/>
              </a:ext>
            </a:extLst>
          </p:cNvPr>
          <p:cNvCxnSpPr>
            <a:cxnSpLocks/>
          </p:cNvCxnSpPr>
          <p:nvPr/>
        </p:nvCxnSpPr>
        <p:spPr>
          <a:xfrm>
            <a:off x="9301710" y="615958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0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5EB0-9CB8-EF68-A8DD-F522827A2DE1}"/>
              </a:ext>
            </a:extLst>
          </p:cNvPr>
          <p:cNvSpPr>
            <a:spLocks noGrp="1"/>
          </p:cNvSpPr>
          <p:nvPr>
            <p:ph idx="1"/>
          </p:nvPr>
        </p:nvSpPr>
        <p:spPr/>
        <p:txBody>
          <a:bodyPr>
            <a:normAutofit/>
          </a:bodyPr>
          <a:lstStyle/>
          <a:p>
            <a:pPr marL="0" indent="0">
              <a:buNone/>
            </a:pPr>
            <a:r>
              <a:rPr lang="en-US" sz="5400" dirty="0"/>
              <a:t>Using Use Case Diagram</a:t>
            </a:r>
            <a:endParaRPr lang="en-IN" sz="5400" dirty="0"/>
          </a:p>
        </p:txBody>
      </p:sp>
      <p:sp>
        <p:nvSpPr>
          <p:cNvPr id="4" name="Slide Number Placeholder 3">
            <a:extLst>
              <a:ext uri="{FF2B5EF4-FFF2-40B4-BE49-F238E27FC236}">
                <a16:creationId xmlns:a16="http://schemas.microsoft.com/office/drawing/2014/main" id="{F3223666-00D6-A51D-D4A1-261F5793C850}"/>
              </a:ext>
            </a:extLst>
          </p:cNvPr>
          <p:cNvSpPr>
            <a:spLocks noGrp="1"/>
          </p:cNvSpPr>
          <p:nvPr>
            <p:ph type="sldNum" sz="quarter" idx="12"/>
          </p:nvPr>
        </p:nvSpPr>
        <p:spPr/>
        <p:txBody>
          <a:bodyPr/>
          <a:lstStyle/>
          <a:p>
            <a:fld id="{6D22F896-40B5-4ADD-8801-0D06FADFA095}" type="slidenum">
              <a:rPr lang="en-US" smtClean="0"/>
              <a:pPr/>
              <a:t>22</a:t>
            </a:fld>
            <a:endParaRPr lang="en-US"/>
          </a:p>
        </p:txBody>
      </p:sp>
    </p:spTree>
    <p:extLst>
      <p:ext uri="{BB962C8B-B14F-4D97-AF65-F5344CB8AC3E}">
        <p14:creationId xmlns:p14="http://schemas.microsoft.com/office/powerpoint/2010/main" val="307673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3E58A60-63E9-59D6-16A1-1D0323D0D626}"/>
              </a:ext>
            </a:extLst>
          </p:cNvPr>
          <p:cNvPicPr>
            <a:picLocks noGrp="1" noChangeAspect="1"/>
          </p:cNvPicPr>
          <p:nvPr>
            <p:ph idx="1"/>
          </p:nvPr>
        </p:nvPicPr>
        <p:blipFill>
          <a:blip r:embed="rId2"/>
          <a:stretch>
            <a:fillRect/>
          </a:stretch>
        </p:blipFill>
        <p:spPr>
          <a:xfrm>
            <a:off x="10788747" y="3611920"/>
            <a:ext cx="841321" cy="536494"/>
          </a:xfrm>
          <a:prstGeom prst="rect">
            <a:avLst/>
          </a:prstGeom>
        </p:spPr>
      </p:pic>
      <p:sp>
        <p:nvSpPr>
          <p:cNvPr id="4" name="Slide Number Placeholder 3">
            <a:extLst>
              <a:ext uri="{FF2B5EF4-FFF2-40B4-BE49-F238E27FC236}">
                <a16:creationId xmlns:a16="http://schemas.microsoft.com/office/drawing/2014/main" id="{40202BD1-9307-BBD2-301B-F0F2A8576CB2}"/>
              </a:ext>
            </a:extLst>
          </p:cNvPr>
          <p:cNvSpPr>
            <a:spLocks noGrp="1"/>
          </p:cNvSpPr>
          <p:nvPr>
            <p:ph type="sldNum" sz="quarter" idx="12"/>
          </p:nvPr>
        </p:nvSpPr>
        <p:spPr/>
        <p:txBody>
          <a:bodyPr/>
          <a:lstStyle/>
          <a:p>
            <a:fld id="{6D22F896-40B5-4ADD-8801-0D06FADFA095}" type="slidenum">
              <a:rPr lang="en-US" smtClean="0"/>
              <a:pPr/>
              <a:t>23</a:t>
            </a:fld>
            <a:endParaRPr lang="en-US"/>
          </a:p>
        </p:txBody>
      </p:sp>
      <p:sp>
        <p:nvSpPr>
          <p:cNvPr id="6" name="Rectangle 5">
            <a:extLst>
              <a:ext uri="{FF2B5EF4-FFF2-40B4-BE49-F238E27FC236}">
                <a16:creationId xmlns:a16="http://schemas.microsoft.com/office/drawing/2014/main" id="{F92B3F83-26CA-A283-18B4-883736D01902}"/>
              </a:ext>
            </a:extLst>
          </p:cNvPr>
          <p:cNvSpPr/>
          <p:nvPr/>
        </p:nvSpPr>
        <p:spPr>
          <a:xfrm>
            <a:off x="284480" y="3703320"/>
            <a:ext cx="822960" cy="52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06316E57-E843-A411-B52C-4F21C722115A}"/>
              </a:ext>
            </a:extLst>
          </p:cNvPr>
          <p:cNvCxnSpPr>
            <a:cxnSpLocks/>
            <a:stCxn id="6" idx="2"/>
          </p:cNvCxnSpPr>
          <p:nvPr/>
        </p:nvCxnSpPr>
        <p:spPr>
          <a:xfrm flipH="1">
            <a:off x="548640" y="4226560"/>
            <a:ext cx="14732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12E7251-BF31-C98A-3FD9-4E703677EDBC}"/>
              </a:ext>
            </a:extLst>
          </p:cNvPr>
          <p:cNvCxnSpPr>
            <a:stCxn id="6" idx="2"/>
          </p:cNvCxnSpPr>
          <p:nvPr/>
        </p:nvCxnSpPr>
        <p:spPr>
          <a:xfrm>
            <a:off x="695960" y="4226560"/>
            <a:ext cx="21844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FE529E-CB73-F1BD-92E3-2352227A3027}"/>
              </a:ext>
            </a:extLst>
          </p:cNvPr>
          <p:cNvCxnSpPr>
            <a:stCxn id="7" idx="2"/>
          </p:cNvCxnSpPr>
          <p:nvPr/>
        </p:nvCxnSpPr>
        <p:spPr>
          <a:xfrm flipH="1">
            <a:off x="10972800" y="4148414"/>
            <a:ext cx="236608" cy="382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7C6CB5-E751-D9AC-8CE7-F270F9AAE288}"/>
              </a:ext>
            </a:extLst>
          </p:cNvPr>
          <p:cNvCxnSpPr>
            <a:stCxn id="7" idx="2"/>
          </p:cNvCxnSpPr>
          <p:nvPr/>
        </p:nvCxnSpPr>
        <p:spPr>
          <a:xfrm>
            <a:off x="11209408" y="4148414"/>
            <a:ext cx="220592" cy="38294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806DEF7-7AFF-24EE-6CE2-FE6EC538CED1}"/>
              </a:ext>
            </a:extLst>
          </p:cNvPr>
          <p:cNvSpPr txBox="1"/>
          <p:nvPr/>
        </p:nvSpPr>
        <p:spPr>
          <a:xfrm>
            <a:off x="386080" y="4886960"/>
            <a:ext cx="1036320" cy="369332"/>
          </a:xfrm>
          <a:prstGeom prst="rect">
            <a:avLst/>
          </a:prstGeom>
          <a:noFill/>
        </p:spPr>
        <p:txBody>
          <a:bodyPr wrap="square" rtlCol="0">
            <a:spAutoFit/>
          </a:bodyPr>
          <a:lstStyle/>
          <a:p>
            <a:r>
              <a:rPr lang="en-US" dirty="0"/>
              <a:t>User</a:t>
            </a:r>
            <a:endParaRPr lang="en-IN" dirty="0"/>
          </a:p>
        </p:txBody>
      </p:sp>
      <p:sp>
        <p:nvSpPr>
          <p:cNvPr id="18" name="TextBox 17">
            <a:extLst>
              <a:ext uri="{FF2B5EF4-FFF2-40B4-BE49-F238E27FC236}">
                <a16:creationId xmlns:a16="http://schemas.microsoft.com/office/drawing/2014/main" id="{32624E1D-1123-CEC3-30FC-74D19DC06E62}"/>
              </a:ext>
            </a:extLst>
          </p:cNvPr>
          <p:cNvSpPr txBox="1"/>
          <p:nvPr/>
        </p:nvSpPr>
        <p:spPr>
          <a:xfrm>
            <a:off x="10972800" y="4714240"/>
            <a:ext cx="944880" cy="369332"/>
          </a:xfrm>
          <a:prstGeom prst="rect">
            <a:avLst/>
          </a:prstGeom>
          <a:noFill/>
        </p:spPr>
        <p:txBody>
          <a:bodyPr wrap="square" rtlCol="0">
            <a:spAutoFit/>
          </a:bodyPr>
          <a:lstStyle/>
          <a:p>
            <a:r>
              <a:rPr lang="en-US" dirty="0"/>
              <a:t>Admin</a:t>
            </a:r>
            <a:endParaRPr lang="en-IN" dirty="0"/>
          </a:p>
        </p:txBody>
      </p:sp>
      <p:sp>
        <p:nvSpPr>
          <p:cNvPr id="19" name="Oval 18">
            <a:extLst>
              <a:ext uri="{FF2B5EF4-FFF2-40B4-BE49-F238E27FC236}">
                <a16:creationId xmlns:a16="http://schemas.microsoft.com/office/drawing/2014/main" id="{9A18C9AF-3F04-7EB6-B225-4EE27C9AF481}"/>
              </a:ext>
            </a:extLst>
          </p:cNvPr>
          <p:cNvSpPr/>
          <p:nvPr/>
        </p:nvSpPr>
        <p:spPr>
          <a:xfrm>
            <a:off x="4947920" y="213360"/>
            <a:ext cx="197104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D241990D-AD2D-1DDF-3C4D-E463C5E892A6}"/>
              </a:ext>
            </a:extLst>
          </p:cNvPr>
          <p:cNvPicPr>
            <a:picLocks noChangeAspect="1"/>
          </p:cNvPicPr>
          <p:nvPr/>
        </p:nvPicPr>
        <p:blipFill>
          <a:blip r:embed="rId3"/>
          <a:stretch>
            <a:fillRect/>
          </a:stretch>
        </p:blipFill>
        <p:spPr>
          <a:xfrm>
            <a:off x="4954359" y="3061440"/>
            <a:ext cx="1987468" cy="658425"/>
          </a:xfrm>
          <a:prstGeom prst="rect">
            <a:avLst/>
          </a:prstGeom>
        </p:spPr>
      </p:pic>
      <p:pic>
        <p:nvPicPr>
          <p:cNvPr id="21" name="Picture 20">
            <a:extLst>
              <a:ext uri="{FF2B5EF4-FFF2-40B4-BE49-F238E27FC236}">
                <a16:creationId xmlns:a16="http://schemas.microsoft.com/office/drawing/2014/main" id="{BAFE23A1-10D9-8595-FF4B-A390778475DC}"/>
              </a:ext>
            </a:extLst>
          </p:cNvPr>
          <p:cNvPicPr>
            <a:picLocks noChangeAspect="1"/>
          </p:cNvPicPr>
          <p:nvPr/>
        </p:nvPicPr>
        <p:blipFill>
          <a:blip r:embed="rId3"/>
          <a:stretch>
            <a:fillRect/>
          </a:stretch>
        </p:blipFill>
        <p:spPr>
          <a:xfrm>
            <a:off x="4931492" y="4010674"/>
            <a:ext cx="1987468" cy="658425"/>
          </a:xfrm>
          <a:prstGeom prst="rect">
            <a:avLst/>
          </a:prstGeom>
        </p:spPr>
      </p:pic>
      <p:pic>
        <p:nvPicPr>
          <p:cNvPr id="22" name="Picture 21">
            <a:extLst>
              <a:ext uri="{FF2B5EF4-FFF2-40B4-BE49-F238E27FC236}">
                <a16:creationId xmlns:a16="http://schemas.microsoft.com/office/drawing/2014/main" id="{48ADDE75-6F2F-2076-1F8A-F9242EF1CE08}"/>
              </a:ext>
            </a:extLst>
          </p:cNvPr>
          <p:cNvPicPr>
            <a:picLocks noChangeAspect="1"/>
          </p:cNvPicPr>
          <p:nvPr/>
        </p:nvPicPr>
        <p:blipFill>
          <a:blip r:embed="rId3"/>
          <a:stretch>
            <a:fillRect/>
          </a:stretch>
        </p:blipFill>
        <p:spPr>
          <a:xfrm>
            <a:off x="4931492" y="2073133"/>
            <a:ext cx="1987468" cy="658425"/>
          </a:xfrm>
          <a:prstGeom prst="rect">
            <a:avLst/>
          </a:prstGeom>
        </p:spPr>
      </p:pic>
      <p:pic>
        <p:nvPicPr>
          <p:cNvPr id="23" name="Picture 22">
            <a:extLst>
              <a:ext uri="{FF2B5EF4-FFF2-40B4-BE49-F238E27FC236}">
                <a16:creationId xmlns:a16="http://schemas.microsoft.com/office/drawing/2014/main" id="{906C84F3-C143-001F-4E1D-7EB4D926D0D0}"/>
              </a:ext>
            </a:extLst>
          </p:cNvPr>
          <p:cNvPicPr>
            <a:picLocks noChangeAspect="1"/>
          </p:cNvPicPr>
          <p:nvPr/>
        </p:nvPicPr>
        <p:blipFill>
          <a:blip r:embed="rId3"/>
          <a:stretch>
            <a:fillRect/>
          </a:stretch>
        </p:blipFill>
        <p:spPr>
          <a:xfrm>
            <a:off x="4931492" y="1005840"/>
            <a:ext cx="1987468" cy="658425"/>
          </a:xfrm>
          <a:prstGeom prst="rect">
            <a:avLst/>
          </a:prstGeom>
        </p:spPr>
      </p:pic>
      <p:pic>
        <p:nvPicPr>
          <p:cNvPr id="24" name="Picture 23">
            <a:extLst>
              <a:ext uri="{FF2B5EF4-FFF2-40B4-BE49-F238E27FC236}">
                <a16:creationId xmlns:a16="http://schemas.microsoft.com/office/drawing/2014/main" id="{4C3107B8-C810-EE65-F954-BB93F849EF23}"/>
              </a:ext>
            </a:extLst>
          </p:cNvPr>
          <p:cNvPicPr>
            <a:picLocks noChangeAspect="1"/>
          </p:cNvPicPr>
          <p:nvPr/>
        </p:nvPicPr>
        <p:blipFill>
          <a:blip r:embed="rId3"/>
          <a:stretch>
            <a:fillRect/>
          </a:stretch>
        </p:blipFill>
        <p:spPr>
          <a:xfrm>
            <a:off x="4947920" y="5749586"/>
            <a:ext cx="1987468" cy="658425"/>
          </a:xfrm>
          <a:prstGeom prst="rect">
            <a:avLst/>
          </a:prstGeom>
        </p:spPr>
      </p:pic>
      <p:pic>
        <p:nvPicPr>
          <p:cNvPr id="25" name="Picture 24">
            <a:extLst>
              <a:ext uri="{FF2B5EF4-FFF2-40B4-BE49-F238E27FC236}">
                <a16:creationId xmlns:a16="http://schemas.microsoft.com/office/drawing/2014/main" id="{F8156216-0C69-220F-8BE3-F6996F45A74D}"/>
              </a:ext>
            </a:extLst>
          </p:cNvPr>
          <p:cNvPicPr>
            <a:picLocks noChangeAspect="1"/>
          </p:cNvPicPr>
          <p:nvPr/>
        </p:nvPicPr>
        <p:blipFill>
          <a:blip r:embed="rId3"/>
          <a:stretch>
            <a:fillRect/>
          </a:stretch>
        </p:blipFill>
        <p:spPr>
          <a:xfrm>
            <a:off x="4947920" y="4927079"/>
            <a:ext cx="1987468" cy="658425"/>
          </a:xfrm>
          <a:prstGeom prst="rect">
            <a:avLst/>
          </a:prstGeom>
        </p:spPr>
      </p:pic>
      <p:cxnSp>
        <p:nvCxnSpPr>
          <p:cNvPr id="27" name="Straight Arrow Connector 26">
            <a:extLst>
              <a:ext uri="{FF2B5EF4-FFF2-40B4-BE49-F238E27FC236}">
                <a16:creationId xmlns:a16="http://schemas.microsoft.com/office/drawing/2014/main" id="{BAAC015E-2B2B-B01B-552D-6085A151A770}"/>
              </a:ext>
            </a:extLst>
          </p:cNvPr>
          <p:cNvCxnSpPr>
            <a:cxnSpLocks/>
          </p:cNvCxnSpPr>
          <p:nvPr/>
        </p:nvCxnSpPr>
        <p:spPr>
          <a:xfrm flipV="1">
            <a:off x="1274007" y="582809"/>
            <a:ext cx="3241385" cy="21813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485598B9-7423-A7D5-5106-E2D8DFD2EC6A}"/>
              </a:ext>
            </a:extLst>
          </p:cNvPr>
          <p:cNvCxnSpPr>
            <a:cxnSpLocks/>
          </p:cNvCxnSpPr>
          <p:nvPr/>
        </p:nvCxnSpPr>
        <p:spPr>
          <a:xfrm flipV="1">
            <a:off x="1666240" y="1188674"/>
            <a:ext cx="3070266" cy="21752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Straight Arrow Connector 37">
            <a:extLst>
              <a:ext uri="{FF2B5EF4-FFF2-40B4-BE49-F238E27FC236}">
                <a16:creationId xmlns:a16="http://schemas.microsoft.com/office/drawing/2014/main" id="{0300DE3B-A9E3-B7CF-6CCA-42DF29B5167B}"/>
              </a:ext>
            </a:extLst>
          </p:cNvPr>
          <p:cNvCxnSpPr>
            <a:cxnSpLocks/>
          </p:cNvCxnSpPr>
          <p:nvPr/>
        </p:nvCxnSpPr>
        <p:spPr>
          <a:xfrm>
            <a:off x="2286000" y="4226560"/>
            <a:ext cx="2424900" cy="152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F351A1EF-66C1-7C1B-815D-85B8BC7291B2}"/>
              </a:ext>
            </a:extLst>
          </p:cNvPr>
          <p:cNvCxnSpPr/>
          <p:nvPr/>
        </p:nvCxnSpPr>
        <p:spPr>
          <a:xfrm flipV="1">
            <a:off x="2072640" y="2529840"/>
            <a:ext cx="2511782" cy="12211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50B42653-A683-9F30-0885-1A589BB9051E}"/>
              </a:ext>
            </a:extLst>
          </p:cNvPr>
          <p:cNvCxnSpPr/>
          <p:nvPr/>
        </p:nvCxnSpPr>
        <p:spPr>
          <a:xfrm>
            <a:off x="7198429" y="613552"/>
            <a:ext cx="3810000" cy="25908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Straight Arrow Connector 48">
            <a:extLst>
              <a:ext uri="{FF2B5EF4-FFF2-40B4-BE49-F238E27FC236}">
                <a16:creationId xmlns:a16="http://schemas.microsoft.com/office/drawing/2014/main" id="{E187858D-CF3E-51B2-4132-767241C7E0FA}"/>
              </a:ext>
            </a:extLst>
          </p:cNvPr>
          <p:cNvCxnSpPr/>
          <p:nvPr/>
        </p:nvCxnSpPr>
        <p:spPr>
          <a:xfrm>
            <a:off x="7254240" y="1452880"/>
            <a:ext cx="3271520" cy="2250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22CC2394-2C29-595F-F6E5-44F4CC6ED979}"/>
              </a:ext>
            </a:extLst>
          </p:cNvPr>
          <p:cNvCxnSpPr/>
          <p:nvPr/>
        </p:nvCxnSpPr>
        <p:spPr>
          <a:xfrm>
            <a:off x="7113946" y="2731558"/>
            <a:ext cx="3188294" cy="11597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042BE413-8251-4CF5-4251-740F64FDDD94}"/>
              </a:ext>
            </a:extLst>
          </p:cNvPr>
          <p:cNvCxnSpPr/>
          <p:nvPr/>
        </p:nvCxnSpPr>
        <p:spPr>
          <a:xfrm>
            <a:off x="7181947" y="3404252"/>
            <a:ext cx="3203519" cy="7441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5" name="Straight Arrow Connector 54">
            <a:extLst>
              <a:ext uri="{FF2B5EF4-FFF2-40B4-BE49-F238E27FC236}">
                <a16:creationId xmlns:a16="http://schemas.microsoft.com/office/drawing/2014/main" id="{7AC3F9DF-FCB8-B211-B5BD-913FE09DEE7F}"/>
              </a:ext>
            </a:extLst>
          </p:cNvPr>
          <p:cNvCxnSpPr/>
          <p:nvPr/>
        </p:nvCxnSpPr>
        <p:spPr>
          <a:xfrm>
            <a:off x="7181947" y="4460240"/>
            <a:ext cx="312029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 name="Straight Arrow Connector 56">
            <a:extLst>
              <a:ext uri="{FF2B5EF4-FFF2-40B4-BE49-F238E27FC236}">
                <a16:creationId xmlns:a16="http://schemas.microsoft.com/office/drawing/2014/main" id="{5C7F44C9-0181-20BE-A368-88C5001CC39F}"/>
              </a:ext>
            </a:extLst>
          </p:cNvPr>
          <p:cNvCxnSpPr/>
          <p:nvPr/>
        </p:nvCxnSpPr>
        <p:spPr>
          <a:xfrm flipV="1">
            <a:off x="7181947" y="4851089"/>
            <a:ext cx="3120293" cy="7642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a:extLst>
              <a:ext uri="{FF2B5EF4-FFF2-40B4-BE49-F238E27FC236}">
                <a16:creationId xmlns:a16="http://schemas.microsoft.com/office/drawing/2014/main" id="{80EBAB2A-3972-2ACC-348A-554311466F29}"/>
              </a:ext>
            </a:extLst>
          </p:cNvPr>
          <p:cNvCxnSpPr/>
          <p:nvPr/>
        </p:nvCxnSpPr>
        <p:spPr>
          <a:xfrm flipV="1">
            <a:off x="7426960" y="5334866"/>
            <a:ext cx="3065402" cy="8525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Straight Arrow Connector 63">
            <a:extLst>
              <a:ext uri="{FF2B5EF4-FFF2-40B4-BE49-F238E27FC236}">
                <a16:creationId xmlns:a16="http://schemas.microsoft.com/office/drawing/2014/main" id="{D620747C-E27E-00A3-C92D-235A56A0D29B}"/>
              </a:ext>
            </a:extLst>
          </p:cNvPr>
          <p:cNvCxnSpPr>
            <a:cxnSpLocks/>
          </p:cNvCxnSpPr>
          <p:nvPr/>
        </p:nvCxnSpPr>
        <p:spPr>
          <a:xfrm flipV="1">
            <a:off x="2286000" y="3429000"/>
            <a:ext cx="2377440" cy="5816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Straight Arrow Connector 66">
            <a:extLst>
              <a:ext uri="{FF2B5EF4-FFF2-40B4-BE49-F238E27FC236}">
                <a16:creationId xmlns:a16="http://schemas.microsoft.com/office/drawing/2014/main" id="{BB5FA47F-3141-50A8-2B36-115820A5D28B}"/>
              </a:ext>
            </a:extLst>
          </p:cNvPr>
          <p:cNvCxnSpPr/>
          <p:nvPr/>
        </p:nvCxnSpPr>
        <p:spPr>
          <a:xfrm>
            <a:off x="2203639" y="4669099"/>
            <a:ext cx="2380783" cy="56409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CD3BC708-CF9E-9E56-E66B-BD549B264456}"/>
              </a:ext>
            </a:extLst>
          </p:cNvPr>
          <p:cNvCxnSpPr/>
          <p:nvPr/>
        </p:nvCxnSpPr>
        <p:spPr>
          <a:xfrm>
            <a:off x="2072640" y="5334866"/>
            <a:ext cx="2511782" cy="5810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3" name="TextBox 72">
            <a:extLst>
              <a:ext uri="{FF2B5EF4-FFF2-40B4-BE49-F238E27FC236}">
                <a16:creationId xmlns:a16="http://schemas.microsoft.com/office/drawing/2014/main" id="{E584B620-9D3C-73A9-D74E-063B772E537F}"/>
              </a:ext>
            </a:extLst>
          </p:cNvPr>
          <p:cNvSpPr txBox="1"/>
          <p:nvPr/>
        </p:nvSpPr>
        <p:spPr>
          <a:xfrm>
            <a:off x="4931492" y="396240"/>
            <a:ext cx="3003468" cy="369332"/>
          </a:xfrm>
          <a:prstGeom prst="rect">
            <a:avLst/>
          </a:prstGeom>
          <a:noFill/>
        </p:spPr>
        <p:txBody>
          <a:bodyPr wrap="square" rtlCol="0">
            <a:spAutoFit/>
          </a:bodyPr>
          <a:lstStyle/>
          <a:p>
            <a:r>
              <a:rPr lang="en-US" dirty="0"/>
              <a:t>Brand , laptop type</a:t>
            </a:r>
            <a:endParaRPr lang="en-IN" dirty="0"/>
          </a:p>
        </p:txBody>
      </p:sp>
      <p:sp>
        <p:nvSpPr>
          <p:cNvPr id="74" name="TextBox 73">
            <a:extLst>
              <a:ext uri="{FF2B5EF4-FFF2-40B4-BE49-F238E27FC236}">
                <a16:creationId xmlns:a16="http://schemas.microsoft.com/office/drawing/2014/main" id="{CDE34A4A-203D-01CF-DEA6-F86A6D3B5CA2}"/>
              </a:ext>
            </a:extLst>
          </p:cNvPr>
          <p:cNvSpPr txBox="1"/>
          <p:nvPr/>
        </p:nvSpPr>
        <p:spPr>
          <a:xfrm>
            <a:off x="5140960" y="1111420"/>
            <a:ext cx="2314536" cy="369332"/>
          </a:xfrm>
          <a:prstGeom prst="rect">
            <a:avLst/>
          </a:prstGeom>
          <a:noFill/>
        </p:spPr>
        <p:txBody>
          <a:bodyPr wrap="square" rtlCol="0">
            <a:spAutoFit/>
          </a:bodyPr>
          <a:lstStyle/>
          <a:p>
            <a:r>
              <a:rPr lang="en-US" dirty="0"/>
              <a:t>RAM , OS , CPU</a:t>
            </a:r>
            <a:endParaRPr lang="en-IN" dirty="0"/>
          </a:p>
        </p:txBody>
      </p:sp>
      <p:sp>
        <p:nvSpPr>
          <p:cNvPr id="75" name="TextBox 74">
            <a:extLst>
              <a:ext uri="{FF2B5EF4-FFF2-40B4-BE49-F238E27FC236}">
                <a16:creationId xmlns:a16="http://schemas.microsoft.com/office/drawing/2014/main" id="{3EC4F758-AB7C-E76C-13CB-7E2C2296B5AF}"/>
              </a:ext>
            </a:extLst>
          </p:cNvPr>
          <p:cNvSpPr txBox="1"/>
          <p:nvPr/>
        </p:nvSpPr>
        <p:spPr>
          <a:xfrm>
            <a:off x="5128739" y="2250615"/>
            <a:ext cx="1930515" cy="646331"/>
          </a:xfrm>
          <a:prstGeom prst="rect">
            <a:avLst/>
          </a:prstGeom>
          <a:noFill/>
        </p:spPr>
        <p:txBody>
          <a:bodyPr wrap="square" rtlCol="0">
            <a:spAutoFit/>
          </a:bodyPr>
          <a:lstStyle/>
          <a:p>
            <a:r>
              <a:rPr lang="en-US" dirty="0"/>
              <a:t>Weight , Touch screen</a:t>
            </a:r>
            <a:endParaRPr lang="en-IN" dirty="0"/>
          </a:p>
        </p:txBody>
      </p:sp>
      <p:sp>
        <p:nvSpPr>
          <p:cNvPr id="76" name="TextBox 75">
            <a:extLst>
              <a:ext uri="{FF2B5EF4-FFF2-40B4-BE49-F238E27FC236}">
                <a16:creationId xmlns:a16="http://schemas.microsoft.com/office/drawing/2014/main" id="{63323343-9B7A-8D80-099B-4BA106C5E91F}"/>
              </a:ext>
            </a:extLst>
          </p:cNvPr>
          <p:cNvSpPr txBox="1"/>
          <p:nvPr/>
        </p:nvSpPr>
        <p:spPr>
          <a:xfrm>
            <a:off x="5128739" y="3261360"/>
            <a:ext cx="2053208" cy="369332"/>
          </a:xfrm>
          <a:prstGeom prst="rect">
            <a:avLst/>
          </a:prstGeom>
          <a:noFill/>
        </p:spPr>
        <p:txBody>
          <a:bodyPr wrap="square" rtlCol="0">
            <a:spAutoFit/>
          </a:bodyPr>
          <a:lstStyle/>
          <a:p>
            <a:r>
              <a:rPr lang="en-US" dirty="0"/>
              <a:t>Display , SSD size</a:t>
            </a:r>
            <a:endParaRPr lang="en-IN" dirty="0"/>
          </a:p>
        </p:txBody>
      </p:sp>
      <p:sp>
        <p:nvSpPr>
          <p:cNvPr id="77" name="TextBox 76">
            <a:extLst>
              <a:ext uri="{FF2B5EF4-FFF2-40B4-BE49-F238E27FC236}">
                <a16:creationId xmlns:a16="http://schemas.microsoft.com/office/drawing/2014/main" id="{396DA924-BA22-8312-86A1-FF90600C88E8}"/>
              </a:ext>
            </a:extLst>
          </p:cNvPr>
          <p:cNvSpPr txBox="1"/>
          <p:nvPr/>
        </p:nvSpPr>
        <p:spPr>
          <a:xfrm>
            <a:off x="5010054" y="4126443"/>
            <a:ext cx="1908906" cy="646331"/>
          </a:xfrm>
          <a:prstGeom prst="rect">
            <a:avLst/>
          </a:prstGeom>
          <a:noFill/>
        </p:spPr>
        <p:txBody>
          <a:bodyPr wrap="square" rtlCol="0">
            <a:spAutoFit/>
          </a:bodyPr>
          <a:lstStyle/>
          <a:p>
            <a:r>
              <a:rPr lang="en-US" dirty="0"/>
              <a:t>Screen size , resolution</a:t>
            </a:r>
            <a:endParaRPr lang="en-IN" dirty="0"/>
          </a:p>
        </p:txBody>
      </p:sp>
      <p:sp>
        <p:nvSpPr>
          <p:cNvPr id="78" name="TextBox 77">
            <a:extLst>
              <a:ext uri="{FF2B5EF4-FFF2-40B4-BE49-F238E27FC236}">
                <a16:creationId xmlns:a16="http://schemas.microsoft.com/office/drawing/2014/main" id="{A8FF2645-B31A-502D-ADEE-4577B66D2AF5}"/>
              </a:ext>
            </a:extLst>
          </p:cNvPr>
          <p:cNvSpPr txBox="1"/>
          <p:nvPr/>
        </p:nvSpPr>
        <p:spPr>
          <a:xfrm>
            <a:off x="4954359" y="5083572"/>
            <a:ext cx="1812201" cy="646331"/>
          </a:xfrm>
          <a:prstGeom prst="rect">
            <a:avLst/>
          </a:prstGeom>
          <a:noFill/>
        </p:spPr>
        <p:txBody>
          <a:bodyPr wrap="square" rtlCol="0">
            <a:spAutoFit/>
          </a:bodyPr>
          <a:lstStyle/>
          <a:p>
            <a:r>
              <a:rPr lang="en-US" dirty="0"/>
              <a:t>Strat prediction</a:t>
            </a:r>
            <a:endParaRPr lang="en-IN" dirty="0"/>
          </a:p>
        </p:txBody>
      </p:sp>
      <p:sp>
        <p:nvSpPr>
          <p:cNvPr id="79" name="TextBox 78">
            <a:extLst>
              <a:ext uri="{FF2B5EF4-FFF2-40B4-BE49-F238E27FC236}">
                <a16:creationId xmlns:a16="http://schemas.microsoft.com/office/drawing/2014/main" id="{99B669A8-49D0-5303-4D87-6FF7BBB6892C}"/>
              </a:ext>
            </a:extLst>
          </p:cNvPr>
          <p:cNvSpPr txBox="1"/>
          <p:nvPr/>
        </p:nvSpPr>
        <p:spPr>
          <a:xfrm>
            <a:off x="5075994" y="5979988"/>
            <a:ext cx="1761686" cy="646331"/>
          </a:xfrm>
          <a:prstGeom prst="rect">
            <a:avLst/>
          </a:prstGeom>
          <a:noFill/>
        </p:spPr>
        <p:txBody>
          <a:bodyPr wrap="square" rtlCol="0">
            <a:spAutoFit/>
          </a:bodyPr>
          <a:lstStyle/>
          <a:p>
            <a:r>
              <a:rPr lang="en-US" dirty="0"/>
              <a:t>Prediction Price</a:t>
            </a:r>
            <a:endParaRPr lang="en-IN" dirty="0"/>
          </a:p>
        </p:txBody>
      </p:sp>
    </p:spTree>
    <p:extLst>
      <p:ext uri="{BB962C8B-B14F-4D97-AF65-F5344CB8AC3E}">
        <p14:creationId xmlns:p14="http://schemas.microsoft.com/office/powerpoint/2010/main" val="468055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9D8C-0440-9B15-B74F-591B6C7B9927}"/>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6FA59707-D861-FB48-9F02-AD70599C205D}"/>
              </a:ext>
            </a:extLst>
          </p:cNvPr>
          <p:cNvSpPr>
            <a:spLocks noGrp="1"/>
          </p:cNvSpPr>
          <p:nvPr>
            <p:ph type="body" sz="quarter" idx="16"/>
          </p:nvPr>
        </p:nvSpPr>
        <p:spPr>
          <a:xfrm rot="10800000" flipV="1">
            <a:off x="6156000" y="4581525"/>
            <a:ext cx="4880300" cy="1640166"/>
          </a:xfrm>
        </p:spPr>
        <p:txBody>
          <a:bodyPr>
            <a:normAutofit/>
          </a:bodyPr>
          <a:lstStyle/>
          <a:p>
            <a:r>
              <a:rPr lang="en-IN" sz="4000" dirty="0"/>
              <a:t>Any Questions?</a:t>
            </a:r>
          </a:p>
        </p:txBody>
      </p:sp>
      <p:sp>
        <p:nvSpPr>
          <p:cNvPr id="4" name="Slide Number Placeholder 3">
            <a:extLst>
              <a:ext uri="{FF2B5EF4-FFF2-40B4-BE49-F238E27FC236}">
                <a16:creationId xmlns:a16="http://schemas.microsoft.com/office/drawing/2014/main" id="{C56EB66F-3193-D4F4-C5A2-856B28F5264B}"/>
              </a:ext>
            </a:extLst>
          </p:cNvPr>
          <p:cNvSpPr>
            <a:spLocks noGrp="1"/>
          </p:cNvSpPr>
          <p:nvPr>
            <p:ph type="sldNum" sz="quarter" idx="12"/>
          </p:nvPr>
        </p:nvSpPr>
        <p:spPr/>
        <p:txBody>
          <a:bodyPr/>
          <a:lstStyle/>
          <a:p>
            <a:fld id="{6D22F896-40B5-4ADD-8801-0D06FADFA095}" type="slidenum">
              <a:rPr lang="en-US" smtClean="0"/>
              <a:pPr/>
              <a:t>24</a:t>
            </a:fld>
            <a:endParaRPr lang="en-US"/>
          </a:p>
        </p:txBody>
      </p:sp>
    </p:spTree>
    <p:extLst>
      <p:ext uri="{BB962C8B-B14F-4D97-AF65-F5344CB8AC3E}">
        <p14:creationId xmlns:p14="http://schemas.microsoft.com/office/powerpoint/2010/main" val="99488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D763-DDD3-156C-4BAC-53DF7B012ECE}"/>
              </a:ext>
            </a:extLst>
          </p:cNvPr>
          <p:cNvSpPr>
            <a:spLocks noGrp="1"/>
          </p:cNvSpPr>
          <p:nvPr>
            <p:ph type="title"/>
          </p:nvPr>
        </p:nvSpPr>
        <p:spPr/>
        <p:txBody>
          <a:bodyPr/>
          <a:lstStyle/>
          <a:p>
            <a:r>
              <a:rPr lang="en-IN" dirty="0"/>
              <a:t>Table Of Contents</a:t>
            </a:r>
          </a:p>
        </p:txBody>
      </p:sp>
      <p:sp>
        <p:nvSpPr>
          <p:cNvPr id="4" name="Content Placeholder 3">
            <a:extLst>
              <a:ext uri="{FF2B5EF4-FFF2-40B4-BE49-F238E27FC236}">
                <a16:creationId xmlns:a16="http://schemas.microsoft.com/office/drawing/2014/main" id="{4E713B59-59D9-0376-9EAC-0BCB2A9FF82C}"/>
              </a:ext>
            </a:extLst>
          </p:cNvPr>
          <p:cNvSpPr>
            <a:spLocks noGrp="1"/>
          </p:cNvSpPr>
          <p:nvPr>
            <p:ph sz="half" idx="2"/>
          </p:nvPr>
        </p:nvSpPr>
        <p:spPr>
          <a:xfrm>
            <a:off x="814729" y="2253006"/>
            <a:ext cx="5189856" cy="3608045"/>
          </a:xfrm>
        </p:spPr>
        <p:txBody>
          <a:bodyPr>
            <a:normAutofit lnSpcReduction="10000"/>
          </a:bodyPr>
          <a:lstStyle/>
          <a:p>
            <a:pPr marL="0" indent="0">
              <a:buNone/>
            </a:pPr>
            <a:r>
              <a:rPr lang="en-IN" dirty="0"/>
              <a:t> Titles                                                      slide no’s</a:t>
            </a:r>
          </a:p>
          <a:p>
            <a:pPr marL="0" indent="0">
              <a:buNone/>
            </a:pPr>
            <a:r>
              <a:rPr lang="en-IN" dirty="0"/>
              <a:t>1 . Abstract                                                  04</a:t>
            </a:r>
          </a:p>
          <a:p>
            <a:pPr marL="0" indent="0">
              <a:buNone/>
            </a:pPr>
            <a:r>
              <a:rPr lang="en-IN" dirty="0"/>
              <a:t>2 . Objectives                                              05</a:t>
            </a:r>
          </a:p>
          <a:p>
            <a:pPr marL="0" indent="0">
              <a:buNone/>
            </a:pPr>
            <a:r>
              <a:rPr lang="en-IN" dirty="0"/>
              <a:t>3 . Problem Statement                               06</a:t>
            </a:r>
          </a:p>
          <a:p>
            <a:pPr marL="0" indent="0">
              <a:buNone/>
            </a:pPr>
            <a:r>
              <a:rPr lang="en-IN" dirty="0"/>
              <a:t>4 . Existing System                                       07</a:t>
            </a:r>
          </a:p>
          <a:p>
            <a:pPr marL="0" indent="0">
              <a:buNone/>
            </a:pPr>
            <a:r>
              <a:rPr lang="en-IN" dirty="0"/>
              <a:t>5 . Detailed Analysis of </a:t>
            </a:r>
            <a:r>
              <a:rPr lang="en-IN" dirty="0" err="1"/>
              <a:t>Feasabilites</a:t>
            </a:r>
            <a:r>
              <a:rPr lang="en-IN" dirty="0"/>
              <a:t>          08</a:t>
            </a:r>
          </a:p>
          <a:p>
            <a:pPr marL="0" indent="0">
              <a:buNone/>
            </a:pPr>
            <a:endParaRPr lang="en-IN" dirty="0"/>
          </a:p>
        </p:txBody>
      </p:sp>
      <p:sp>
        <p:nvSpPr>
          <p:cNvPr id="6" name="Content Placeholder 5">
            <a:extLst>
              <a:ext uri="{FF2B5EF4-FFF2-40B4-BE49-F238E27FC236}">
                <a16:creationId xmlns:a16="http://schemas.microsoft.com/office/drawing/2014/main" id="{68938356-0E90-2FB4-76B0-C8ECFAC4EECE}"/>
              </a:ext>
            </a:extLst>
          </p:cNvPr>
          <p:cNvSpPr>
            <a:spLocks noGrp="1"/>
          </p:cNvSpPr>
          <p:nvPr>
            <p:ph sz="quarter" idx="4"/>
          </p:nvPr>
        </p:nvSpPr>
        <p:spPr>
          <a:xfrm>
            <a:off x="6187415" y="2253006"/>
            <a:ext cx="5194583" cy="3608045"/>
          </a:xfrm>
        </p:spPr>
        <p:txBody>
          <a:bodyPr>
            <a:normAutofit lnSpcReduction="10000"/>
          </a:bodyPr>
          <a:lstStyle/>
          <a:p>
            <a:pPr marL="0" indent="0">
              <a:buNone/>
            </a:pPr>
            <a:r>
              <a:rPr lang="en-IN" dirty="0"/>
              <a:t> Titles                                                      slide no’s</a:t>
            </a:r>
          </a:p>
          <a:p>
            <a:pPr marL="0" indent="0">
              <a:buNone/>
            </a:pPr>
            <a:r>
              <a:rPr lang="en-IN" dirty="0"/>
              <a:t>6 . Algorithms Used                              09</a:t>
            </a:r>
          </a:p>
          <a:p>
            <a:pPr marL="0" indent="0">
              <a:buNone/>
            </a:pPr>
            <a:r>
              <a:rPr lang="en-IN" dirty="0"/>
              <a:t>7 . Methodology of Project </a:t>
            </a:r>
          </a:p>
          <a:p>
            <a:pPr marL="0" indent="0">
              <a:buNone/>
            </a:pPr>
            <a:r>
              <a:rPr lang="en-IN" dirty="0"/>
              <a:t>      Proposal                                         10 – 14</a:t>
            </a:r>
          </a:p>
          <a:p>
            <a:pPr marL="0" indent="0">
              <a:buNone/>
            </a:pPr>
            <a:r>
              <a:rPr lang="en-IN" dirty="0"/>
              <a:t>8 . Advantages                                    15</a:t>
            </a:r>
          </a:p>
          <a:p>
            <a:pPr marL="0" indent="0">
              <a:buNone/>
            </a:pPr>
            <a:r>
              <a:rPr lang="en-IN" dirty="0"/>
              <a:t>9 . Disadvantages                               16</a:t>
            </a:r>
          </a:p>
          <a:p>
            <a:pPr marL="0" indent="0">
              <a:buNone/>
            </a:pPr>
            <a:r>
              <a:rPr lang="en-IN" dirty="0"/>
              <a:t>10 . Future Scope                                17</a:t>
            </a:r>
          </a:p>
          <a:p>
            <a:pPr marL="0" indent="0">
              <a:buNone/>
            </a:pPr>
            <a:r>
              <a:rPr lang="en-IN" dirty="0"/>
              <a:t>11 . Reference Links                            18</a:t>
            </a:r>
          </a:p>
          <a:p>
            <a:pPr marL="0" indent="0">
              <a:buNone/>
            </a:pPr>
            <a:r>
              <a:rPr lang="en-IN" dirty="0"/>
              <a:t>12 . UML Diagrams                              19 – 22</a:t>
            </a:r>
          </a:p>
        </p:txBody>
      </p:sp>
      <p:sp>
        <p:nvSpPr>
          <p:cNvPr id="7" name="Slide Number Placeholder 6">
            <a:extLst>
              <a:ext uri="{FF2B5EF4-FFF2-40B4-BE49-F238E27FC236}">
                <a16:creationId xmlns:a16="http://schemas.microsoft.com/office/drawing/2014/main" id="{07B4BCC5-BD72-7181-05C7-EBE1B1C60DA9}"/>
              </a:ext>
            </a:extLst>
          </p:cNvPr>
          <p:cNvSpPr>
            <a:spLocks noGrp="1"/>
          </p:cNvSpPr>
          <p:nvPr>
            <p:ph type="sldNum" sz="quarter" idx="12"/>
          </p:nvPr>
        </p:nvSpPr>
        <p:spPr/>
        <p:txBody>
          <a:bodyPr/>
          <a:lstStyle/>
          <a:p>
            <a:fld id="{6D22F896-40B5-4ADD-8801-0D06FADFA095}" type="slidenum">
              <a:rPr lang="en-US" smtClean="0"/>
              <a:pPr/>
              <a:t>3</a:t>
            </a:fld>
            <a:endParaRPr lang="en-US"/>
          </a:p>
        </p:txBody>
      </p:sp>
    </p:spTree>
    <p:extLst>
      <p:ext uri="{BB962C8B-B14F-4D97-AF65-F5344CB8AC3E}">
        <p14:creationId xmlns:p14="http://schemas.microsoft.com/office/powerpoint/2010/main" val="323027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E3F6-5BA4-CC63-627F-CBFE40EBE7F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E4576CA-A476-5F79-DA36-691BD9C84F9E}"/>
              </a:ext>
            </a:extLst>
          </p:cNvPr>
          <p:cNvSpPr>
            <a:spLocks noGrp="1"/>
          </p:cNvSpPr>
          <p:nvPr>
            <p:ph idx="1"/>
          </p:nvPr>
        </p:nvSpPr>
        <p:spPr/>
        <p:txBody>
          <a:bodyPr>
            <a:normAutofit/>
          </a:bodyPr>
          <a:lstStyle/>
          <a:p>
            <a:pPr marL="0" indent="0">
              <a:buNone/>
            </a:pPr>
            <a:r>
              <a:rPr lang="en-US" sz="2000" dirty="0"/>
              <a:t>              Laptop has become one of the most essential and used device in our day to day life for different activities . We have many no’s of laptops with many specifications and brand names in the market , so it becomes difficult for customers to predict the price of the laptop .</a:t>
            </a:r>
          </a:p>
          <a:p>
            <a:pPr marL="0" indent="0">
              <a:buNone/>
            </a:pPr>
            <a:r>
              <a:rPr lang="en-US" sz="2000" dirty="0"/>
              <a:t>              Machine learning (ML) is effective in assisting in making decisions &amp; predictions from the large quantity of data produced .</a:t>
            </a:r>
          </a:p>
          <a:p>
            <a:pPr marL="0" indent="0">
              <a:buNone/>
            </a:pPr>
            <a:r>
              <a:rPr lang="en-US" sz="2000" dirty="0"/>
              <a:t>              To build a model for predicting the price of laptops we applied different machine learning techniques . They are multiple linear regression , decision tree random forest and KNN algorithm .          </a:t>
            </a:r>
            <a:endParaRPr lang="en-IN" sz="2000" dirty="0"/>
          </a:p>
        </p:txBody>
      </p:sp>
      <p:sp>
        <p:nvSpPr>
          <p:cNvPr id="4" name="Slide Number Placeholder 3">
            <a:extLst>
              <a:ext uri="{FF2B5EF4-FFF2-40B4-BE49-F238E27FC236}">
                <a16:creationId xmlns:a16="http://schemas.microsoft.com/office/drawing/2014/main" id="{C3872AC0-15AC-ABFA-2C79-4897A2B46EE0}"/>
              </a:ext>
            </a:extLst>
          </p:cNvPr>
          <p:cNvSpPr>
            <a:spLocks noGrp="1"/>
          </p:cNvSpPr>
          <p:nvPr>
            <p:ph type="sldNum" sz="quarter" idx="12"/>
          </p:nvPr>
        </p:nvSpPr>
        <p:spPr/>
        <p:txBody>
          <a:bodyPr/>
          <a:lstStyle/>
          <a:p>
            <a:fld id="{6D22F896-40B5-4ADD-8801-0D06FADFA095}" type="slidenum">
              <a:rPr lang="en-US" smtClean="0"/>
              <a:pPr/>
              <a:t>4</a:t>
            </a:fld>
            <a:endParaRPr lang="en-US"/>
          </a:p>
        </p:txBody>
      </p:sp>
    </p:spTree>
    <p:extLst>
      <p:ext uri="{BB962C8B-B14F-4D97-AF65-F5344CB8AC3E}">
        <p14:creationId xmlns:p14="http://schemas.microsoft.com/office/powerpoint/2010/main" val="205922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B020-754D-9901-F828-53A0D515A866}"/>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9D9B345-436B-4908-9B9A-6018C8E12EE0}"/>
              </a:ext>
            </a:extLst>
          </p:cNvPr>
          <p:cNvSpPr>
            <a:spLocks noGrp="1"/>
          </p:cNvSpPr>
          <p:nvPr>
            <p:ph idx="1"/>
          </p:nvPr>
        </p:nvSpPr>
        <p:spPr/>
        <p:txBody>
          <a:bodyPr/>
          <a:lstStyle/>
          <a:p>
            <a:pPr marL="0" indent="0">
              <a:buNone/>
            </a:pPr>
            <a:r>
              <a:rPr lang="en-IN" dirty="0"/>
              <a:t>                           The main objective of our project is to predict the laptop by asking some basic questions to the user to know what type of laptop the user needs then we predict the price of the laptop that is close to the real ones . </a:t>
            </a:r>
          </a:p>
        </p:txBody>
      </p:sp>
      <p:sp>
        <p:nvSpPr>
          <p:cNvPr id="4" name="Slide Number Placeholder 3">
            <a:extLst>
              <a:ext uri="{FF2B5EF4-FFF2-40B4-BE49-F238E27FC236}">
                <a16:creationId xmlns:a16="http://schemas.microsoft.com/office/drawing/2014/main" id="{7D608D60-C1B0-D5D4-9D6D-0E898981294C}"/>
              </a:ext>
            </a:extLst>
          </p:cNvPr>
          <p:cNvSpPr>
            <a:spLocks noGrp="1"/>
          </p:cNvSpPr>
          <p:nvPr>
            <p:ph type="sldNum" sz="quarter" idx="12"/>
          </p:nvPr>
        </p:nvSpPr>
        <p:spPr/>
        <p:txBody>
          <a:bodyPr/>
          <a:lstStyle/>
          <a:p>
            <a:fld id="{6D22F896-40B5-4ADD-8801-0D06FADFA095}" type="slidenum">
              <a:rPr lang="en-US" smtClean="0"/>
              <a:pPr/>
              <a:t>5</a:t>
            </a:fld>
            <a:endParaRPr lang="en-US"/>
          </a:p>
        </p:txBody>
      </p:sp>
    </p:spTree>
    <p:extLst>
      <p:ext uri="{BB962C8B-B14F-4D97-AF65-F5344CB8AC3E}">
        <p14:creationId xmlns:p14="http://schemas.microsoft.com/office/powerpoint/2010/main" val="179564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C7B2-F079-3A4E-825F-FFE6857BCAF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FDF5ED1-F56B-1A95-31F5-062D9CB68956}"/>
              </a:ext>
            </a:extLst>
          </p:cNvPr>
          <p:cNvSpPr>
            <a:spLocks noGrp="1"/>
          </p:cNvSpPr>
          <p:nvPr>
            <p:ph idx="1"/>
          </p:nvPr>
        </p:nvSpPr>
        <p:spPr/>
        <p:txBody>
          <a:bodyPr/>
          <a:lstStyle/>
          <a:p>
            <a:pPr marL="0" indent="0">
              <a:buNone/>
            </a:pPr>
            <a:r>
              <a:rPr lang="en-IN" dirty="0"/>
              <a:t>                               In the laptop outlets every user don’t know the laptop specifications , what he want and about the prices of their respective laptops models and user’s price range what he want to have his own specifications of it . </a:t>
            </a:r>
          </a:p>
        </p:txBody>
      </p:sp>
      <p:sp>
        <p:nvSpPr>
          <p:cNvPr id="4" name="Slide Number Placeholder 3">
            <a:extLst>
              <a:ext uri="{FF2B5EF4-FFF2-40B4-BE49-F238E27FC236}">
                <a16:creationId xmlns:a16="http://schemas.microsoft.com/office/drawing/2014/main" id="{E7C9D018-610B-5102-EEED-7C7E56AF9CDE}"/>
              </a:ext>
            </a:extLst>
          </p:cNvPr>
          <p:cNvSpPr>
            <a:spLocks noGrp="1"/>
          </p:cNvSpPr>
          <p:nvPr>
            <p:ph type="sldNum" sz="quarter" idx="12"/>
          </p:nvPr>
        </p:nvSpPr>
        <p:spPr/>
        <p:txBody>
          <a:bodyPr/>
          <a:lstStyle/>
          <a:p>
            <a:fld id="{6D22F896-40B5-4ADD-8801-0D06FADFA095}" type="slidenum">
              <a:rPr lang="en-US" smtClean="0"/>
              <a:pPr/>
              <a:t>6</a:t>
            </a:fld>
            <a:endParaRPr lang="en-US"/>
          </a:p>
        </p:txBody>
      </p:sp>
      <p:pic>
        <p:nvPicPr>
          <p:cNvPr id="6" name="Picture 5">
            <a:extLst>
              <a:ext uri="{FF2B5EF4-FFF2-40B4-BE49-F238E27FC236}">
                <a16:creationId xmlns:a16="http://schemas.microsoft.com/office/drawing/2014/main" id="{364EB77E-C0E4-9C02-7BB5-8F7662BE5B1B}"/>
              </a:ext>
            </a:extLst>
          </p:cNvPr>
          <p:cNvPicPr>
            <a:picLocks noChangeAspect="1"/>
          </p:cNvPicPr>
          <p:nvPr/>
        </p:nvPicPr>
        <p:blipFill>
          <a:blip r:embed="rId2"/>
          <a:stretch>
            <a:fillRect/>
          </a:stretch>
        </p:blipFill>
        <p:spPr>
          <a:xfrm>
            <a:off x="5882324" y="4581426"/>
            <a:ext cx="5228047" cy="1671392"/>
          </a:xfrm>
          <a:prstGeom prst="rect">
            <a:avLst/>
          </a:prstGeom>
        </p:spPr>
      </p:pic>
    </p:spTree>
    <p:extLst>
      <p:ext uri="{BB962C8B-B14F-4D97-AF65-F5344CB8AC3E}">
        <p14:creationId xmlns:p14="http://schemas.microsoft.com/office/powerpoint/2010/main" val="302237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E60B-EBC0-5C6E-DE37-4D4E9F561026}"/>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B78546E3-CF2F-EDC8-A003-7B4DDFC39E35}"/>
              </a:ext>
            </a:extLst>
          </p:cNvPr>
          <p:cNvSpPr>
            <a:spLocks noGrp="1"/>
          </p:cNvSpPr>
          <p:nvPr>
            <p:ph idx="1"/>
          </p:nvPr>
        </p:nvSpPr>
        <p:spPr>
          <a:xfrm>
            <a:off x="818712" y="2203433"/>
            <a:ext cx="10554574" cy="3636511"/>
          </a:xfrm>
        </p:spPr>
        <p:txBody>
          <a:bodyPr/>
          <a:lstStyle/>
          <a:p>
            <a:pPr marL="0" indent="0">
              <a:buNone/>
            </a:pPr>
            <a:r>
              <a:rPr lang="en-IN" dirty="0"/>
              <a:t>            There are some proposed models to predict the laptop price – One is to find the price of laptop through the C4.5 algorithm and the prediction of student interest in the laptop specifications through the application of data mining using C4.5 algorithm .</a:t>
            </a:r>
          </a:p>
          <a:p>
            <a:pPr marL="0" indent="0">
              <a:buNone/>
            </a:pPr>
            <a:r>
              <a:rPr lang="en-IN" dirty="0"/>
              <a:t>            By having the another reason is that going  to the outlet for having his / her laptop specifications chosen by the user what he want’s to purchase of it . </a:t>
            </a:r>
          </a:p>
        </p:txBody>
      </p:sp>
      <p:sp>
        <p:nvSpPr>
          <p:cNvPr id="4" name="Slide Number Placeholder 3">
            <a:extLst>
              <a:ext uri="{FF2B5EF4-FFF2-40B4-BE49-F238E27FC236}">
                <a16:creationId xmlns:a16="http://schemas.microsoft.com/office/drawing/2014/main" id="{41DDC325-7544-2201-0115-EDEB2443A51D}"/>
              </a:ext>
            </a:extLst>
          </p:cNvPr>
          <p:cNvSpPr>
            <a:spLocks noGrp="1"/>
          </p:cNvSpPr>
          <p:nvPr>
            <p:ph type="sldNum" sz="quarter" idx="12"/>
          </p:nvPr>
        </p:nvSpPr>
        <p:spPr/>
        <p:txBody>
          <a:bodyPr/>
          <a:lstStyle/>
          <a:p>
            <a:fld id="{6D22F896-40B5-4ADD-8801-0D06FADFA095}" type="slidenum">
              <a:rPr lang="en-US" smtClean="0"/>
              <a:pPr/>
              <a:t>7</a:t>
            </a:fld>
            <a:endParaRPr lang="en-US"/>
          </a:p>
        </p:txBody>
      </p:sp>
      <p:pic>
        <p:nvPicPr>
          <p:cNvPr id="5" name="Picture 4">
            <a:extLst>
              <a:ext uri="{FF2B5EF4-FFF2-40B4-BE49-F238E27FC236}">
                <a16:creationId xmlns:a16="http://schemas.microsoft.com/office/drawing/2014/main" id="{42265915-5C64-AFF2-5FD9-7A0A39B3750A}"/>
              </a:ext>
            </a:extLst>
          </p:cNvPr>
          <p:cNvPicPr>
            <a:picLocks noChangeAspect="1"/>
          </p:cNvPicPr>
          <p:nvPr/>
        </p:nvPicPr>
        <p:blipFill>
          <a:blip r:embed="rId2"/>
          <a:stretch>
            <a:fillRect/>
          </a:stretch>
        </p:blipFill>
        <p:spPr>
          <a:xfrm>
            <a:off x="7598986" y="4919613"/>
            <a:ext cx="2857500" cy="1600200"/>
          </a:xfrm>
          <a:prstGeom prst="rect">
            <a:avLst/>
          </a:prstGeom>
        </p:spPr>
      </p:pic>
    </p:spTree>
    <p:extLst>
      <p:ext uri="{BB962C8B-B14F-4D97-AF65-F5344CB8AC3E}">
        <p14:creationId xmlns:p14="http://schemas.microsoft.com/office/powerpoint/2010/main" val="35553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CCB9-F47E-E973-37AD-91FAB5F06F4B}"/>
              </a:ext>
            </a:extLst>
          </p:cNvPr>
          <p:cNvSpPr>
            <a:spLocks noGrp="1"/>
          </p:cNvSpPr>
          <p:nvPr>
            <p:ph type="title"/>
          </p:nvPr>
        </p:nvSpPr>
        <p:spPr/>
        <p:txBody>
          <a:bodyPr/>
          <a:lstStyle/>
          <a:p>
            <a:r>
              <a:rPr lang="en-IN" dirty="0"/>
              <a:t>Detailed Analysis of </a:t>
            </a:r>
            <a:r>
              <a:rPr lang="en-IN" dirty="0" err="1"/>
              <a:t>Fesabilites</a:t>
            </a:r>
            <a:endParaRPr lang="en-IN" dirty="0"/>
          </a:p>
        </p:txBody>
      </p:sp>
      <p:sp>
        <p:nvSpPr>
          <p:cNvPr id="3" name="Content Placeholder 2">
            <a:extLst>
              <a:ext uri="{FF2B5EF4-FFF2-40B4-BE49-F238E27FC236}">
                <a16:creationId xmlns:a16="http://schemas.microsoft.com/office/drawing/2014/main" id="{E1EB654B-AFD4-EF31-36C5-0FDA0545914B}"/>
              </a:ext>
            </a:extLst>
          </p:cNvPr>
          <p:cNvSpPr>
            <a:spLocks noGrp="1"/>
          </p:cNvSpPr>
          <p:nvPr>
            <p:ph idx="1"/>
          </p:nvPr>
        </p:nvSpPr>
        <p:spPr>
          <a:xfrm>
            <a:off x="818712" y="2241141"/>
            <a:ext cx="10554574" cy="3636511"/>
          </a:xfrm>
        </p:spPr>
        <p:txBody>
          <a:bodyPr/>
          <a:lstStyle/>
          <a:p>
            <a:pPr marL="0" indent="0">
              <a:buNone/>
            </a:pPr>
            <a:r>
              <a:rPr lang="en-IN" dirty="0"/>
              <a:t>         The existing model predicts the price for fewer specifications and does not accurately and not efficiency of it .</a:t>
            </a:r>
          </a:p>
          <a:p>
            <a:pPr marL="0" indent="0">
              <a:buNone/>
            </a:pPr>
            <a:r>
              <a:rPr lang="en-IN" dirty="0"/>
              <a:t>          The proposed system ensures more specifications and accurate prices . This project aims that if a user wishes to buy a laptop , our application should be able to deliver the most accurate price for a laptop based on the user’s preference of it .</a:t>
            </a:r>
          </a:p>
        </p:txBody>
      </p:sp>
      <p:sp>
        <p:nvSpPr>
          <p:cNvPr id="4" name="Slide Number Placeholder 3">
            <a:extLst>
              <a:ext uri="{FF2B5EF4-FFF2-40B4-BE49-F238E27FC236}">
                <a16:creationId xmlns:a16="http://schemas.microsoft.com/office/drawing/2014/main" id="{9BBB035B-C5F5-D6B9-9D66-3AB44AF8827B}"/>
              </a:ext>
            </a:extLst>
          </p:cNvPr>
          <p:cNvSpPr>
            <a:spLocks noGrp="1"/>
          </p:cNvSpPr>
          <p:nvPr>
            <p:ph type="sldNum" sz="quarter" idx="12"/>
          </p:nvPr>
        </p:nvSpPr>
        <p:spPr/>
        <p:txBody>
          <a:bodyPr/>
          <a:lstStyle/>
          <a:p>
            <a:fld id="{6D22F896-40B5-4ADD-8801-0D06FADFA095}" type="slidenum">
              <a:rPr lang="en-US" smtClean="0"/>
              <a:pPr/>
              <a:t>8</a:t>
            </a:fld>
            <a:endParaRPr lang="en-US"/>
          </a:p>
        </p:txBody>
      </p:sp>
    </p:spTree>
    <p:extLst>
      <p:ext uri="{BB962C8B-B14F-4D97-AF65-F5344CB8AC3E}">
        <p14:creationId xmlns:p14="http://schemas.microsoft.com/office/powerpoint/2010/main" val="405973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5F9C-AAE2-B6A9-DA0A-6ACB62007B51}"/>
              </a:ext>
            </a:extLst>
          </p:cNvPr>
          <p:cNvSpPr>
            <a:spLocks noGrp="1"/>
          </p:cNvSpPr>
          <p:nvPr>
            <p:ph type="title"/>
          </p:nvPr>
        </p:nvSpPr>
        <p:spPr/>
        <p:txBody>
          <a:bodyPr/>
          <a:lstStyle/>
          <a:p>
            <a:r>
              <a:rPr lang="en-IN" dirty="0"/>
              <a:t>Algorithms Used</a:t>
            </a:r>
          </a:p>
        </p:txBody>
      </p:sp>
      <p:sp>
        <p:nvSpPr>
          <p:cNvPr id="3" name="Content Placeholder 2">
            <a:extLst>
              <a:ext uri="{FF2B5EF4-FFF2-40B4-BE49-F238E27FC236}">
                <a16:creationId xmlns:a16="http://schemas.microsoft.com/office/drawing/2014/main" id="{75012708-3B0F-A072-B074-68B6A1C57EF2}"/>
              </a:ext>
            </a:extLst>
          </p:cNvPr>
          <p:cNvSpPr>
            <a:spLocks noGrp="1"/>
          </p:cNvSpPr>
          <p:nvPr>
            <p:ph idx="1"/>
          </p:nvPr>
        </p:nvSpPr>
        <p:spPr/>
        <p:txBody>
          <a:bodyPr/>
          <a:lstStyle/>
          <a:p>
            <a:pPr marL="0" indent="0">
              <a:buNone/>
            </a:pPr>
            <a:r>
              <a:rPr lang="en-IN" dirty="0"/>
              <a:t>-&gt;  Multiple Linear Regression </a:t>
            </a:r>
          </a:p>
          <a:p>
            <a:pPr marL="0" indent="0">
              <a:buNone/>
            </a:pPr>
            <a:r>
              <a:rPr lang="en-IN" dirty="0"/>
              <a:t>-&gt;  Random Forest</a:t>
            </a:r>
          </a:p>
          <a:p>
            <a:pPr marL="0" indent="0">
              <a:buNone/>
            </a:pPr>
            <a:r>
              <a:rPr lang="en-IN" dirty="0"/>
              <a:t>-&gt;  Decision Tree</a:t>
            </a:r>
          </a:p>
          <a:p>
            <a:pPr marL="0" indent="0">
              <a:buNone/>
            </a:pPr>
            <a:r>
              <a:rPr lang="en-IN" dirty="0"/>
              <a:t>-&gt;  KNN</a:t>
            </a:r>
          </a:p>
        </p:txBody>
      </p:sp>
      <p:sp>
        <p:nvSpPr>
          <p:cNvPr id="4" name="Slide Number Placeholder 3">
            <a:extLst>
              <a:ext uri="{FF2B5EF4-FFF2-40B4-BE49-F238E27FC236}">
                <a16:creationId xmlns:a16="http://schemas.microsoft.com/office/drawing/2014/main" id="{C5B79F2D-2177-5076-A614-F61CFBE9FE7B}"/>
              </a:ext>
            </a:extLst>
          </p:cNvPr>
          <p:cNvSpPr>
            <a:spLocks noGrp="1"/>
          </p:cNvSpPr>
          <p:nvPr>
            <p:ph type="sldNum" sz="quarter" idx="12"/>
          </p:nvPr>
        </p:nvSpPr>
        <p:spPr/>
        <p:txBody>
          <a:bodyPr/>
          <a:lstStyle/>
          <a:p>
            <a:fld id="{6D22F896-40B5-4ADD-8801-0D06FADFA095}" type="slidenum">
              <a:rPr lang="en-US" smtClean="0"/>
              <a:pPr/>
              <a:t>9</a:t>
            </a:fld>
            <a:endParaRPr lang="en-US"/>
          </a:p>
        </p:txBody>
      </p:sp>
    </p:spTree>
    <p:extLst>
      <p:ext uri="{BB962C8B-B14F-4D97-AF65-F5344CB8AC3E}">
        <p14:creationId xmlns:p14="http://schemas.microsoft.com/office/powerpoint/2010/main" val="3200823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674</TotalTime>
  <Words>1038</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Times New Roman</vt:lpstr>
      <vt:lpstr>Wingdings</vt:lpstr>
      <vt:lpstr>Wingdings 2</vt:lpstr>
      <vt:lpstr>Quotable</vt:lpstr>
      <vt:lpstr>PowerPoint Presentation</vt:lpstr>
      <vt:lpstr>Team Members</vt:lpstr>
      <vt:lpstr>Table Of Contents</vt:lpstr>
      <vt:lpstr>Abstract</vt:lpstr>
      <vt:lpstr>Objectives</vt:lpstr>
      <vt:lpstr>Problem Statement</vt:lpstr>
      <vt:lpstr>Existing System</vt:lpstr>
      <vt:lpstr>Detailed Analysis of Fesabilites</vt:lpstr>
      <vt:lpstr>Algorithms Used</vt:lpstr>
      <vt:lpstr>PowerPoint Presentation</vt:lpstr>
      <vt:lpstr>Multiple Linear Regression :-</vt:lpstr>
      <vt:lpstr>Random Forest :-</vt:lpstr>
      <vt:lpstr>Decision Tree :-</vt:lpstr>
      <vt:lpstr>KNN (K-nearest neighbours):-</vt:lpstr>
      <vt:lpstr>Advantages</vt:lpstr>
      <vt:lpstr>Disadvantages</vt:lpstr>
      <vt:lpstr>PowerPoint Presentation</vt:lpstr>
      <vt:lpstr>Future Scope</vt:lpstr>
      <vt:lpstr>Reference Links</vt:lpstr>
      <vt:lpstr>UML Diagram Representation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Sanga</dc:creator>
  <cp:lastModifiedBy>koushikmahankali@hotmail.com</cp:lastModifiedBy>
  <cp:revision>23</cp:revision>
  <dcterms:created xsi:type="dcterms:W3CDTF">2021-05-16T11:52:42Z</dcterms:created>
  <dcterms:modified xsi:type="dcterms:W3CDTF">2023-04-07T06:44:08Z</dcterms:modified>
</cp:coreProperties>
</file>