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8" r:id="rId3"/>
    <p:sldId id="259" r:id="rId4"/>
    <p:sldId id="260" r:id="rId5"/>
    <p:sldId id="261" r:id="rId6"/>
    <p:sldId id="263" r:id="rId7"/>
    <p:sldId id="266" r:id="rId8"/>
    <p:sldId id="267" r:id="rId9"/>
    <p:sldId id="269" r:id="rId10"/>
    <p:sldId id="271" r:id="rId11"/>
    <p:sldId id="273" r:id="rId12"/>
    <p:sldId id="274" r:id="rId13"/>
    <p:sldId id="275" r:id="rId14"/>
    <p:sldId id="276" r:id="rId15"/>
    <p:sldId id="277" r:id="rId16"/>
    <p:sldId id="278" r:id="rId17"/>
    <p:sldId id="280" r:id="rId18"/>
    <p:sldId id="279" r:id="rId19"/>
  </p:sldIdLst>
  <p:sldSz cx="9144000" cy="6858000" type="screen4x3"/>
  <p:notesSz cx="6858000" cy="9144000"/>
  <p:embeddedFontLst>
    <p:embeddedFont>
      <p:font typeface="Calibri" pitchFamily="34" charset="0"/>
      <p:regular r:id="rId21"/>
      <p:bold r:id="rId22"/>
      <p:italic r:id="rId23"/>
      <p:boldItalic r:id="rId24"/>
    </p:embeddedFont>
    <p:embeddedFont>
      <p:font typeface="Tahoma"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098">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798">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S/iUTRy4r9nGmWC1eimNk38L/y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1" d="100"/>
          <a:sy n="61" d="100"/>
        </p:scale>
        <p:origin x="-1542" y="-78"/>
      </p:cViewPr>
      <p:guideLst>
        <p:guide orient="horz" pos="2098"/>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798"/>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 name="Google Shape;5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1" name="Google Shape;18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6D2292-773C-458B-B1FC-6A01C5AC6F3C}"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9B5B9-9CE7-48AF-86C7-6997F167496D}"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E7A55-A6F4-437E-A61C-EA66CE3B9FC3}"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2FB23-AA72-47D4-BDF3-E5E698CC6B97}"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0E6F8-E2B9-460F-9DE8-3A87185C9FCC}"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B6C3EE-7F52-4F35-A309-A28920BF611F}" type="datetime1">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7F155-C5A0-4A6A-A943-7A64E4E2C79D}" type="datetime1">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2DA2EC-6DDF-45BC-85F8-EF6D49B6973F}" type="datetime1">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917A3-AABB-4622-B78E-A37B29D44418}" type="datetime1">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7D495-1939-463E-BC31-653A1BA5178A}" type="datetime1">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ACDF9-EB0A-4EF6-8E42-71358B32ABFD}" type="datetime1">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8DC8-64E5-4F9F-B5D2-8B212A947D0C}" type="datetime1">
              <a:rPr lang="en-US" smtClean="0"/>
              <a:t>4/5/2023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110A6-8BDC-4CF7-A93B-95A9C7E654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5550535" y="611314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r>
            <a:br>
              <a:rPr lang="en-US"/>
            </a:br>
            <a:endParaRPr/>
          </a:p>
        </p:txBody>
      </p:sp>
      <p:sp>
        <p:nvSpPr>
          <p:cNvPr id="54" name="Google Shape;54;p1"/>
          <p:cNvSpPr txBox="1">
            <a:spLocks noGrp="1"/>
          </p:cNvSpPr>
          <p:nvPr>
            <p:ph idx="1"/>
          </p:nvPr>
        </p:nvSpPr>
        <p:spPr>
          <a:xfrm>
            <a:off x="971550" y="603885"/>
            <a:ext cx="7658100" cy="5455920"/>
          </a:xfrm>
          <a:prstGeom prst="rect">
            <a:avLst/>
          </a:prstGeom>
          <a:noFill/>
          <a:ln>
            <a:noFill/>
          </a:ln>
        </p:spPr>
        <p:txBody>
          <a:bodyPr spcFirstLastPara="1" wrap="square" lIns="91425" tIns="45700" rIns="91425" bIns="45700" anchor="t" anchorCtr="0">
            <a:normAutofit fontScale="71667" lnSpcReduction="20000"/>
          </a:bodyPr>
          <a:lstStyle/>
          <a:p>
            <a:pPr marL="0" lvl="0" indent="0" algn="ctr" rtl="0">
              <a:spcBef>
                <a:spcPts val="0"/>
              </a:spcBef>
              <a:spcAft>
                <a:spcPts val="0"/>
              </a:spcAft>
              <a:buClr>
                <a:schemeClr val="dk1"/>
              </a:buClr>
              <a:buSzPct val="100000"/>
              <a:buFont typeface="Arial"/>
              <a:buNone/>
            </a:pP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r>
              <a:rPr lang="en-US" sz="1800" dirty="0">
                <a:latin typeface="Times New Roman" pitchFamily="18" charset="0"/>
                <a:ea typeface="Tahoma"/>
                <a:cs typeface="Times New Roman" pitchFamily="18" charset="0"/>
                <a:sym typeface="Tahoma"/>
              </a:rPr>
              <a:t>CROP YIELD PREDICTION USING KNN </a:t>
            </a:r>
            <a:r>
              <a:rPr lang="en-US" sz="1800" dirty="0" smtClean="0">
                <a:latin typeface="Times New Roman" pitchFamily="18" charset="0"/>
                <a:ea typeface="Tahoma"/>
                <a:cs typeface="Times New Roman" pitchFamily="18" charset="0"/>
                <a:sym typeface="Tahoma"/>
              </a:rPr>
              <a:t>ALGORITHM</a:t>
            </a:r>
          </a:p>
          <a:p>
            <a:pPr marL="0" lvl="0" indent="0" algn="ctr" rtl="0">
              <a:spcBef>
                <a:spcPts val="0"/>
              </a:spcBef>
              <a:spcAft>
                <a:spcPts val="0"/>
              </a:spcAft>
              <a:buClr>
                <a:schemeClr val="dk1"/>
              </a:buClr>
              <a:buSzPct val="100000"/>
              <a:buFont typeface="Tahoma"/>
              <a:buNone/>
            </a:pPr>
            <a:endParaRPr lang="en-IN" sz="1800" dirty="0" smtClean="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sz="180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lang="en-US" sz="1800" dirty="0" smtClean="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r>
              <a:rPr lang="en-US" sz="1800" dirty="0">
                <a:latin typeface="Times New Roman" pitchFamily="18" charset="0"/>
                <a:ea typeface="Tahoma"/>
                <a:cs typeface="Times New Roman" pitchFamily="18" charset="0"/>
                <a:sym typeface="Tahoma"/>
              </a:rPr>
              <a:t/>
            </a:r>
            <a:br>
              <a:rPr lang="en-US" sz="1800" dirty="0">
                <a:latin typeface="Times New Roman" pitchFamily="18" charset="0"/>
                <a:ea typeface="Tahoma"/>
                <a:cs typeface="Times New Roman" pitchFamily="18" charset="0"/>
                <a:sym typeface="Tahoma"/>
              </a:rPr>
            </a:b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A Minor Project </a:t>
            </a:r>
            <a:r>
              <a:rPr lang="en-US" sz="1600" dirty="0" smtClean="0">
                <a:latin typeface="Times New Roman" pitchFamily="18" charset="0"/>
                <a:ea typeface="Arial"/>
                <a:cs typeface="Times New Roman" pitchFamily="18" charset="0"/>
                <a:sym typeface="Arial"/>
              </a:rPr>
              <a:t>Report </a:t>
            </a:r>
            <a:endParaRPr sz="16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in partial fulfillment of the degree </a:t>
            </a:r>
            <a:endParaRPr sz="16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b="1">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Bachelor of Technology </a:t>
            </a: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in </a:t>
            </a: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Computer Science &amp; </a:t>
            </a:r>
            <a:r>
              <a:rPr lang="en-US" sz="1800" b="1" dirty="0" smtClean="0">
                <a:latin typeface="Times New Roman" pitchFamily="18" charset="0"/>
                <a:ea typeface="Arial"/>
                <a:cs typeface="Times New Roman" pitchFamily="18" charset="0"/>
                <a:sym typeface="Arial"/>
              </a:rPr>
              <a:t>Artificial Intelligence</a:t>
            </a: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smtClean="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smtClean="0">
                <a:latin typeface="Times New Roman" pitchFamily="18" charset="0"/>
                <a:ea typeface="Arial"/>
                <a:cs typeface="Times New Roman" pitchFamily="18" charset="0"/>
                <a:sym typeface="Arial"/>
              </a:rPr>
              <a:t>By</a:t>
            </a: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18K41A05B2   </a:t>
            </a:r>
            <a:r>
              <a:rPr lang="en-US" sz="1800" dirty="0" err="1">
                <a:latin typeface="Times New Roman" pitchFamily="18" charset="0"/>
                <a:ea typeface="Arial"/>
                <a:cs typeface="Times New Roman" pitchFamily="18" charset="0"/>
                <a:sym typeface="Arial"/>
              </a:rPr>
              <a:t>S.Prashanth</a:t>
            </a: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18K41A05B7    </a:t>
            </a:r>
            <a:r>
              <a:rPr lang="en-US" sz="1800" dirty="0" err="1">
                <a:latin typeface="Times New Roman" pitchFamily="18" charset="0"/>
                <a:ea typeface="Arial"/>
                <a:cs typeface="Times New Roman" pitchFamily="18" charset="0"/>
                <a:sym typeface="Arial"/>
              </a:rPr>
              <a:t>V.Shriya</a:t>
            </a: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18K41A05B9    </a:t>
            </a:r>
            <a:r>
              <a:rPr lang="en-US" sz="1800" dirty="0" err="1">
                <a:latin typeface="Times New Roman" pitchFamily="18" charset="0"/>
                <a:ea typeface="Arial"/>
                <a:cs typeface="Times New Roman" pitchFamily="18" charset="0"/>
                <a:sym typeface="Arial"/>
              </a:rPr>
              <a:t>A.Nayan</a:t>
            </a:r>
            <a:r>
              <a:rPr lang="en-US" sz="1800" dirty="0">
                <a:latin typeface="Times New Roman" pitchFamily="18" charset="0"/>
                <a:ea typeface="Arial"/>
                <a:cs typeface="Times New Roman" pitchFamily="18" charset="0"/>
                <a:sym typeface="Arial"/>
              </a:rPr>
              <a:t> </a:t>
            </a:r>
            <a:r>
              <a:rPr lang="en-US" sz="1800" dirty="0" err="1">
                <a:latin typeface="Times New Roman" pitchFamily="18" charset="0"/>
                <a:ea typeface="Arial"/>
                <a:cs typeface="Times New Roman" pitchFamily="18" charset="0"/>
                <a:sym typeface="Arial"/>
              </a:rPr>
              <a:t>Tej</a:t>
            </a: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18K41A05C0   </a:t>
            </a:r>
            <a:r>
              <a:rPr lang="en-US" sz="1800" dirty="0" err="1">
                <a:latin typeface="Times New Roman" pitchFamily="18" charset="0"/>
                <a:ea typeface="Arial"/>
                <a:cs typeface="Times New Roman" pitchFamily="18" charset="0"/>
                <a:sym typeface="Arial"/>
              </a:rPr>
              <a:t>A.Manasa</a:t>
            </a: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smtClean="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smtClean="0">
                <a:latin typeface="Times New Roman" pitchFamily="18" charset="0"/>
                <a:ea typeface="Arial"/>
                <a:cs typeface="Times New Roman" pitchFamily="18" charset="0"/>
                <a:sym typeface="Arial"/>
              </a:rPr>
              <a:t>Under </a:t>
            </a:r>
            <a:r>
              <a:rPr lang="en-US" sz="1800" b="1" dirty="0">
                <a:latin typeface="Times New Roman" pitchFamily="18" charset="0"/>
                <a:ea typeface="Arial"/>
                <a:cs typeface="Times New Roman" pitchFamily="18" charset="0"/>
                <a:sym typeface="Arial"/>
              </a:rPr>
              <a:t>the Guidance of </a:t>
            </a:r>
            <a:endParaRPr sz="1800" b="1">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smtClean="0">
                <a:latin typeface="Times New Roman" pitchFamily="18" charset="0"/>
                <a:ea typeface="Arial"/>
                <a:cs typeface="Times New Roman" pitchFamily="18" charset="0"/>
                <a:sym typeface="Arial"/>
              </a:rPr>
              <a:t>Dr. P Praveen  Assoc. </a:t>
            </a:r>
            <a:r>
              <a:rPr lang="en-US" sz="1800" dirty="0">
                <a:latin typeface="Times New Roman" pitchFamily="18" charset="0"/>
                <a:ea typeface="Arial"/>
                <a:cs typeface="Times New Roman" pitchFamily="18" charset="0"/>
                <a:sym typeface="Arial"/>
              </a:rPr>
              <a:t>Prof,  </a:t>
            </a:r>
            <a:r>
              <a:rPr lang="en-US" sz="1800" dirty="0" smtClean="0">
                <a:latin typeface="Times New Roman" pitchFamily="18" charset="0"/>
                <a:ea typeface="Arial"/>
                <a:cs typeface="Times New Roman" pitchFamily="18" charset="0"/>
                <a:sym typeface="Arial"/>
              </a:rPr>
              <a:t>CS&amp;AI Department</a:t>
            </a:r>
            <a:endParaRPr sz="18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2400" b="1" dirty="0">
                <a:latin typeface="Times New Roman" pitchFamily="18" charset="0"/>
                <a:ea typeface="Arial"/>
                <a:cs typeface="Times New Roman" pitchFamily="18" charset="0"/>
                <a:sym typeface="Arial"/>
              </a:rPr>
              <a:t> </a:t>
            </a:r>
            <a:endParaRPr lang="en-US" sz="2400" b="1" dirty="0" smtClean="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smtClean="0">
                <a:latin typeface="Times New Roman" pitchFamily="18" charset="0"/>
                <a:ea typeface="Arial"/>
                <a:cs typeface="Times New Roman" pitchFamily="18" charset="0"/>
                <a:sym typeface="Arial"/>
              </a:rPr>
              <a:t>Submitted </a:t>
            </a:r>
            <a:r>
              <a:rPr lang="en-US" sz="1800" b="1" dirty="0">
                <a:latin typeface="Times New Roman" pitchFamily="18" charset="0"/>
                <a:ea typeface="Arial"/>
                <a:cs typeface="Times New Roman" pitchFamily="18" charset="0"/>
                <a:sym typeface="Arial"/>
              </a:rPr>
              <a:t>to</a:t>
            </a:r>
            <a:endParaRPr sz="1800" b="1">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a:latin typeface="Times New Roman" pitchFamily="18" charset="0"/>
              <a:ea typeface="Arial"/>
              <a:cs typeface="Times New Roman" pitchFamily="18" charset="0"/>
              <a:sym typeface="Arial"/>
            </a:endParaRPr>
          </a:p>
          <a:p>
            <a:pPr marL="0" lvl="0" indent="0" algn="ctr">
              <a:spcBef>
                <a:spcPts val="0"/>
              </a:spcBef>
              <a:buSzPct val="100000"/>
              <a:buNone/>
            </a:pPr>
            <a:r>
              <a:rPr lang="en-US" sz="1400" b="1" dirty="0" smtClean="0">
                <a:latin typeface="Times New Roman" pitchFamily="18" charset="0"/>
                <a:cs typeface="Times New Roman" pitchFamily="18" charset="0"/>
              </a:rPr>
              <a:t>SCHOOL OF COMPUTER SCIENCE &amp; ARTIFICIAL INTELLIGENCE</a:t>
            </a:r>
          </a:p>
          <a:p>
            <a:pPr marL="0" lvl="0" indent="0" algn="ctr">
              <a:spcBef>
                <a:spcPts val="0"/>
              </a:spcBef>
              <a:buSzPct val="100000"/>
              <a:buNone/>
            </a:pPr>
            <a:r>
              <a:rPr lang="en-US" sz="1400" b="1" dirty="0" smtClean="0">
                <a:latin typeface="Times New Roman" pitchFamily="18" charset="0"/>
                <a:cs typeface="Times New Roman" pitchFamily="18" charset="0"/>
              </a:rPr>
              <a:t>SR UNIVERSITY, ANANTHASAGAR, WARANGAL</a:t>
            </a:r>
          </a:p>
          <a:p>
            <a:pPr marL="0" lvl="0" indent="0" algn="ctr">
              <a:spcBef>
                <a:spcPts val="0"/>
              </a:spcBef>
              <a:buSzPct val="100000"/>
              <a:buNone/>
            </a:pPr>
            <a:r>
              <a:rPr lang="en-US" sz="1400" b="1" dirty="0" smtClean="0">
                <a:latin typeface="Times New Roman" pitchFamily="18" charset="0"/>
                <a:cs typeface="Times New Roman" pitchFamily="18" charset="0"/>
              </a:rPr>
              <a:t>April, 2023. </a:t>
            </a:r>
            <a:endParaRPr b="1">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000">
              <a:latin typeface="Times New Roman" pitchFamily="18" charset="0"/>
              <a:cs typeface="Times New Roman" pitchFamily="18" charset="0"/>
            </a:endParaRPr>
          </a:p>
        </p:txBody>
      </p:sp>
      <p:pic>
        <p:nvPicPr>
          <p:cNvPr id="1026" name="Picture 2" descr="F:\Front Desk\SRU\logo.png"/>
          <p:cNvPicPr>
            <a:picLocks noChangeAspect="1" noChangeArrowheads="1"/>
          </p:cNvPicPr>
          <p:nvPr/>
        </p:nvPicPr>
        <p:blipFill>
          <a:blip r:embed="rId3"/>
          <a:srcRect/>
          <a:stretch>
            <a:fillRect/>
          </a:stretch>
        </p:blipFill>
        <p:spPr bwMode="auto">
          <a:xfrm>
            <a:off x="4412334" y="1146067"/>
            <a:ext cx="720000" cy="720000"/>
          </a:xfrm>
          <a:prstGeom prst="rect">
            <a:avLst/>
          </a:prstGeom>
          <a:noFill/>
        </p:spPr>
      </p:pic>
      <p:pic>
        <p:nvPicPr>
          <p:cNvPr id="1027" name="Picture 3" descr="F:\Front Desk\SRU\logo for white background.png"/>
          <p:cNvPicPr>
            <a:picLocks noChangeAspect="1" noChangeArrowheads="1"/>
          </p:cNvPicPr>
          <p:nvPr/>
        </p:nvPicPr>
        <p:blipFill>
          <a:blip r:embed="rId4"/>
          <a:srcRect/>
          <a:stretch>
            <a:fillRect/>
          </a:stretch>
        </p:blipFill>
        <p:spPr bwMode="auto">
          <a:xfrm>
            <a:off x="3506115" y="4622936"/>
            <a:ext cx="2582308" cy="540000"/>
          </a:xfrm>
          <a:prstGeom prst="rect">
            <a:avLst/>
          </a:prstGeom>
          <a:noFill/>
        </p:spPr>
      </p:pic>
      <p:sp>
        <p:nvSpPr>
          <p:cNvPr id="7" name="Date Placeholder 6"/>
          <p:cNvSpPr>
            <a:spLocks noGrp="1"/>
          </p:cNvSpPr>
          <p:nvPr>
            <p:ph type="dt" sz="half" idx="10"/>
          </p:nvPr>
        </p:nvSpPr>
        <p:spPr/>
        <p:txBody>
          <a:bodyPr/>
          <a:lstStyle/>
          <a:p>
            <a:fld id="{6F4D0D25-C69F-413E-8340-92E1B711FA29}" type="datetime1">
              <a:rPr lang="en-US" smtClean="0"/>
              <a:t>4/5/2023</a:t>
            </a:fld>
            <a:endParaRPr lang="en-US"/>
          </a:p>
        </p:txBody>
      </p:sp>
      <p:sp>
        <p:nvSpPr>
          <p:cNvPr id="8" name="Slide Number Placeholder 7"/>
          <p:cNvSpPr>
            <a:spLocks noGrp="1"/>
          </p:cNvSpPr>
          <p:nvPr>
            <p:ph type="sldNum" sz="quarter" idx="12"/>
          </p:nvPr>
        </p:nvSpPr>
        <p:spPr/>
        <p:txBody>
          <a:bodyPr/>
          <a:lstStyle/>
          <a:p>
            <a:fld id="{593110A6-8BDC-4CF7-A93B-95A9C7E6544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443865" y="402590"/>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Prediction of Crop Yield through K-NN</a:t>
            </a:r>
            <a:endParaRPr sz="2800"/>
          </a:p>
        </p:txBody>
      </p:sp>
      <p:sp>
        <p:nvSpPr>
          <p:cNvPr id="147" name="Google Shape;147;p16"/>
          <p:cNvSpPr txBox="1">
            <a:spLocks noGrp="1"/>
          </p:cNvSpPr>
          <p:nvPr>
            <p:ph idx="1"/>
          </p:nvPr>
        </p:nvSpPr>
        <p:spPr>
          <a:xfrm>
            <a:off x="971550" y="837248"/>
            <a:ext cx="7200900" cy="4826000"/>
          </a:xfrm>
          <a:prstGeom prst="rect">
            <a:avLst/>
          </a:prstGeom>
          <a:noFill/>
          <a:ln>
            <a:noFill/>
          </a:ln>
        </p:spPr>
        <p:txBody>
          <a:bodyPr spcFirstLastPara="1" wrap="square" lIns="91425" tIns="45700" rIns="91425" bIns="45700" anchor="t" anchorCtr="0">
            <a:noAutofit/>
          </a:bodyPr>
          <a:lstStyle/>
          <a:p>
            <a:pPr marL="342900" lvl="0" indent="-215900" algn="just" rtl="0">
              <a:spcBef>
                <a:spcPts val="0"/>
              </a:spcBef>
              <a:spcAft>
                <a:spcPts val="0"/>
              </a:spcAft>
              <a:buClr>
                <a:schemeClr val="dk1"/>
              </a:buClr>
              <a:buSzPts val="2000"/>
              <a:buFont typeface="Arial"/>
              <a:buNone/>
            </a:pPr>
            <a:endParaRPr sz="2000" b="1"/>
          </a:p>
          <a:p>
            <a:pPr marL="342900" lvl="0" indent="-215900" algn="just" rtl="0">
              <a:spcBef>
                <a:spcPts val="400"/>
              </a:spcBef>
              <a:spcAft>
                <a:spcPts val="0"/>
              </a:spcAft>
              <a:buClr>
                <a:schemeClr val="dk1"/>
              </a:buClr>
              <a:buSzPts val="2000"/>
              <a:buFont typeface="Arial"/>
              <a:buNone/>
            </a:pPr>
            <a:endParaRPr sz="2000" b="1"/>
          </a:p>
          <a:p>
            <a:pPr marL="342900" lvl="0" indent="-342900" algn="just" rtl="0">
              <a:spcBef>
                <a:spcPts val="400"/>
              </a:spcBef>
              <a:spcAft>
                <a:spcPts val="0"/>
              </a:spcAft>
              <a:buClr>
                <a:schemeClr val="dk1"/>
              </a:buClr>
              <a:buSzPts val="2000"/>
              <a:buFont typeface="Arial"/>
              <a:buChar char="•"/>
            </a:pPr>
            <a:r>
              <a:rPr lang="en-US" sz="2000"/>
              <a:t>This work represents a evaluation of K-NN method for the early prediction of crop yield. K-NN analysis is used for predicting the unknown parameter from the recognized parameters.</a:t>
            </a:r>
            <a:endParaRPr sz="2000"/>
          </a:p>
          <a:p>
            <a:pPr marL="342900" lvl="0" indent="-342900" algn="just" rtl="0">
              <a:spcBef>
                <a:spcPts val="400"/>
              </a:spcBef>
              <a:spcAft>
                <a:spcPts val="0"/>
              </a:spcAft>
              <a:buClr>
                <a:schemeClr val="dk1"/>
              </a:buClr>
              <a:buSzPts val="2000"/>
              <a:buFont typeface="Arial"/>
              <a:buChar char="•"/>
            </a:pPr>
            <a:r>
              <a:rPr lang="en-US" sz="2000"/>
              <a:t>In this work we’re thinking about season, location, humidity and area as enter parameters that are the main parameters to be considered for an excellent crop yield.</a:t>
            </a:r>
            <a:endParaRPr sz="2000"/>
          </a:p>
          <a:p>
            <a:pPr marL="342900" lvl="0" indent="-342900" algn="just" rtl="0">
              <a:spcBef>
                <a:spcPts val="400"/>
              </a:spcBef>
              <a:spcAft>
                <a:spcPts val="0"/>
              </a:spcAft>
              <a:buClr>
                <a:schemeClr val="dk1"/>
              </a:buClr>
              <a:buSzPts val="2000"/>
              <a:buFont typeface="Arial"/>
              <a:buChar char="•"/>
            </a:pPr>
            <a:r>
              <a:rPr lang="en-US" sz="2000"/>
              <a:t>The unknown cost of crop yield may be predicted from the closest known values are calculated from Euclidean distance between them.</a:t>
            </a:r>
            <a:endParaRPr sz="2000"/>
          </a:p>
          <a:p>
            <a:pPr marL="342900" lvl="0" indent="-342900" algn="just" rtl="0">
              <a:spcBef>
                <a:spcPts val="400"/>
              </a:spcBef>
              <a:spcAft>
                <a:spcPts val="0"/>
              </a:spcAft>
              <a:buClr>
                <a:schemeClr val="dk1"/>
              </a:buClr>
              <a:buSzPts val="2000"/>
              <a:buFont typeface="Arial"/>
              <a:buChar char="•"/>
            </a:pPr>
            <a:r>
              <a:rPr lang="en-US" sz="2000"/>
              <a:t>To calculate The distance among p and q ,the Euclidean metric is Commonly used by if a=(a1, a2) and b=(b1,b2) then the Distance is given by</a:t>
            </a:r>
            <a:endParaRPr sz="2000"/>
          </a:p>
          <a:p>
            <a:pPr marL="342900" lvl="0" indent="-342900" algn="just" rtl="0">
              <a:spcBef>
                <a:spcPts val="400"/>
              </a:spcBef>
              <a:spcAft>
                <a:spcPts val="0"/>
              </a:spcAft>
              <a:buClr>
                <a:schemeClr val="dk1"/>
              </a:buClr>
              <a:buSzPts val="2000"/>
              <a:buFont typeface="Arial"/>
              <a:buChar char="•"/>
            </a:pPr>
            <a:r>
              <a:rPr lang="en-US" sz="2000"/>
              <a:t>D(a, b) = √(b1 – a1)2 + (b2 – a2)2.</a:t>
            </a:r>
            <a:endParaRPr sz="2000"/>
          </a:p>
        </p:txBody>
      </p:sp>
      <p:sp>
        <p:nvSpPr>
          <p:cNvPr id="4" name="Date Placeholder 3"/>
          <p:cNvSpPr>
            <a:spLocks noGrp="1"/>
          </p:cNvSpPr>
          <p:nvPr>
            <p:ph type="dt" sz="half" idx="10"/>
          </p:nvPr>
        </p:nvSpPr>
        <p:spPr/>
        <p:txBody>
          <a:bodyPr/>
          <a:lstStyle/>
          <a:p>
            <a:fld id="{A4D64219-3973-4B21-B164-29C754F8F3E4}"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1315085" y="44513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Result:</a:t>
            </a:r>
            <a:endParaRPr/>
          </a:p>
        </p:txBody>
      </p:sp>
      <p:sp>
        <p:nvSpPr>
          <p:cNvPr id="160" name="Google Shape;160;p18"/>
          <p:cNvSpPr txBox="1">
            <a:spLocks noGrp="1"/>
          </p:cNvSpPr>
          <p:nvPr>
            <p:ph idx="1"/>
          </p:nvPr>
        </p:nvSpPr>
        <p:spPr>
          <a:xfrm>
            <a:off x="911860" y="1458278"/>
            <a:ext cx="7200900" cy="48260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Font typeface="Arial"/>
              <a:buNone/>
            </a:pPr>
            <a:r>
              <a:rPr lang="en-US" sz="2400" b="1"/>
              <a:t>     </a:t>
            </a:r>
            <a:endParaRPr sz="3500"/>
          </a:p>
          <a:p>
            <a:pPr marL="342900" lvl="0" indent="-342900" algn="just" rtl="0">
              <a:spcBef>
                <a:spcPts val="444"/>
              </a:spcBef>
              <a:spcAft>
                <a:spcPts val="0"/>
              </a:spcAft>
              <a:buClr>
                <a:schemeClr val="dk1"/>
              </a:buClr>
              <a:buSzPct val="100000"/>
              <a:buFont typeface="Arial"/>
              <a:buNone/>
            </a:pPr>
            <a:r>
              <a:rPr lang="en-US" sz="2400"/>
              <a:t>     </a:t>
            </a:r>
            <a:r>
              <a:rPr lang="en-US" sz="2000"/>
              <a:t>The system is build to help the farmers to increase their production and predict the crop suitable for their requirements. We used KNN algorithm in this system to predict the crop based on the previous data reports. Here we considered parameters like state , district , area to cultivate , season , previous year data as inputs. The prediction of the past records is to help farmers so that they can have a accurate production. Data can be collected from the user and result is given as suitable crop. After the collection of data from the previous year prepare a csv file. Import all the required libraries like pandas , numpy , sklearn. There are 5 variables to enter as input . The variable are district name, crop year, season, crop, area. And the attributes should be converted into values from string based on their efficiency. The result will be accuracy rate of the algorithm and the suitable crop. Here we got the result like accuracy in 57% for k=5  and the predicted crop according to the input  for the customer.</a:t>
            </a:r>
            <a:endParaRPr sz="2000"/>
          </a:p>
        </p:txBody>
      </p:sp>
      <p:sp>
        <p:nvSpPr>
          <p:cNvPr id="4" name="Date Placeholder 3"/>
          <p:cNvSpPr>
            <a:spLocks noGrp="1"/>
          </p:cNvSpPr>
          <p:nvPr>
            <p:ph type="dt" sz="half" idx="10"/>
          </p:nvPr>
        </p:nvSpPr>
        <p:spPr/>
        <p:txBody>
          <a:bodyPr/>
          <a:lstStyle/>
          <a:p>
            <a:fld id="{C37E70EC-CB2B-4914-ABFE-057FDA6D67E0}"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Results </a:t>
            </a:r>
            <a:endParaRPr/>
          </a:p>
        </p:txBody>
      </p:sp>
      <p:pic>
        <p:nvPicPr>
          <p:cNvPr id="166" name="Google Shape;166;p19"/>
          <p:cNvPicPr preferRelativeResize="0">
            <a:picLocks noGrp="1"/>
          </p:cNvPicPr>
          <p:nvPr>
            <p:ph idx="1"/>
          </p:nvPr>
        </p:nvPicPr>
        <p:blipFill rotWithShape="1">
          <a:blip r:embed="rId3">
            <a:alphaModFix/>
          </a:blip>
          <a:srcRect/>
          <a:stretch/>
        </p:blipFill>
        <p:spPr>
          <a:xfrm>
            <a:off x="228600" y="1348740"/>
            <a:ext cx="8686800" cy="3881755"/>
          </a:xfrm>
          <a:prstGeom prst="rect">
            <a:avLst/>
          </a:prstGeom>
          <a:noFill/>
          <a:ln>
            <a:noFill/>
          </a:ln>
        </p:spPr>
      </p:pic>
      <p:sp>
        <p:nvSpPr>
          <p:cNvPr id="4" name="Date Placeholder 3"/>
          <p:cNvSpPr>
            <a:spLocks noGrp="1"/>
          </p:cNvSpPr>
          <p:nvPr>
            <p:ph type="dt" sz="half" idx="10"/>
          </p:nvPr>
        </p:nvSpPr>
        <p:spPr/>
        <p:txBody>
          <a:bodyPr/>
          <a:lstStyle/>
          <a:p>
            <a:fld id="{5CD000FB-D263-4F2C-8371-CD35D295D0C0}"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Results</a:t>
            </a:r>
            <a:endParaRPr/>
          </a:p>
        </p:txBody>
      </p:sp>
      <p:pic>
        <p:nvPicPr>
          <p:cNvPr id="172" name="Google Shape;172;p20"/>
          <p:cNvPicPr preferRelativeResize="0">
            <a:picLocks noGrp="1"/>
          </p:cNvPicPr>
          <p:nvPr>
            <p:ph idx="1"/>
          </p:nvPr>
        </p:nvPicPr>
        <p:blipFill rotWithShape="1">
          <a:blip r:embed="rId3">
            <a:alphaModFix/>
          </a:blip>
          <a:srcRect/>
          <a:stretch/>
        </p:blipFill>
        <p:spPr>
          <a:xfrm>
            <a:off x="658495" y="1995170"/>
            <a:ext cx="8241030" cy="3682365"/>
          </a:xfrm>
          <a:prstGeom prst="rect">
            <a:avLst/>
          </a:prstGeom>
          <a:noFill/>
          <a:ln>
            <a:noFill/>
          </a:ln>
        </p:spPr>
      </p:pic>
      <p:sp>
        <p:nvSpPr>
          <p:cNvPr id="4" name="Date Placeholder 3"/>
          <p:cNvSpPr>
            <a:spLocks noGrp="1"/>
          </p:cNvSpPr>
          <p:nvPr>
            <p:ph type="dt" sz="half" idx="10"/>
          </p:nvPr>
        </p:nvSpPr>
        <p:spPr/>
        <p:txBody>
          <a:bodyPr/>
          <a:lstStyle/>
          <a:p>
            <a:fld id="{0920F4DA-60F2-4930-8462-E74BF65512CE}"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Results</a:t>
            </a:r>
            <a:endParaRPr/>
          </a:p>
        </p:txBody>
      </p:sp>
      <p:pic>
        <p:nvPicPr>
          <p:cNvPr id="178" name="Google Shape;178;p21"/>
          <p:cNvPicPr preferRelativeResize="0">
            <a:picLocks noGrp="1"/>
          </p:cNvPicPr>
          <p:nvPr>
            <p:ph idx="1"/>
          </p:nvPr>
        </p:nvPicPr>
        <p:blipFill rotWithShape="1">
          <a:blip r:embed="rId3">
            <a:alphaModFix/>
          </a:blip>
          <a:stretch/>
        </p:blipFill>
        <p:spPr>
          <a:xfrm>
            <a:off x="457200" y="2024380"/>
            <a:ext cx="8229600" cy="3677603"/>
          </a:xfrm>
          <a:prstGeom prst="rect">
            <a:avLst/>
          </a:prstGeom>
          <a:noFill/>
          <a:ln>
            <a:noFill/>
          </a:ln>
        </p:spPr>
      </p:pic>
      <p:sp>
        <p:nvSpPr>
          <p:cNvPr id="4" name="Date Placeholder 3"/>
          <p:cNvSpPr>
            <a:spLocks noGrp="1"/>
          </p:cNvSpPr>
          <p:nvPr>
            <p:ph type="dt" sz="half" idx="10"/>
          </p:nvPr>
        </p:nvSpPr>
        <p:spPr/>
        <p:txBody>
          <a:bodyPr/>
          <a:lstStyle/>
          <a:p>
            <a:fld id="{A0BE8546-1A21-4028-969E-143903D4FAF5}"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616585" y="36766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Web Page Format</a:t>
            </a:r>
            <a:endParaRPr sz="3200"/>
          </a:p>
        </p:txBody>
      </p:sp>
      <p:pic>
        <p:nvPicPr>
          <p:cNvPr id="184" name="Google Shape;184;p22" descr="output"/>
          <p:cNvPicPr preferRelativeResize="0">
            <a:picLocks noGrp="1"/>
          </p:cNvPicPr>
          <p:nvPr>
            <p:ph idx="1"/>
          </p:nvPr>
        </p:nvPicPr>
        <p:blipFill rotWithShape="1">
          <a:blip r:embed="rId3">
            <a:alphaModFix/>
          </a:blip>
          <a:srcRect/>
          <a:stretch/>
        </p:blipFill>
        <p:spPr>
          <a:xfrm>
            <a:off x="971550" y="1718310"/>
            <a:ext cx="7200900" cy="4048125"/>
          </a:xfrm>
          <a:prstGeom prst="rect">
            <a:avLst/>
          </a:prstGeom>
          <a:noFill/>
          <a:ln>
            <a:noFill/>
          </a:ln>
        </p:spPr>
      </p:pic>
      <p:sp>
        <p:nvSpPr>
          <p:cNvPr id="4" name="Date Placeholder 3"/>
          <p:cNvSpPr>
            <a:spLocks noGrp="1"/>
          </p:cNvSpPr>
          <p:nvPr>
            <p:ph type="dt" sz="half" idx="10"/>
          </p:nvPr>
        </p:nvSpPr>
        <p:spPr/>
        <p:txBody>
          <a:bodyPr/>
          <a:lstStyle/>
          <a:p>
            <a:fld id="{97B3FC4A-7A00-4541-A3E2-67E06665DD8A}"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Conclusion</a:t>
            </a:r>
            <a:endParaRPr/>
          </a:p>
        </p:txBody>
      </p:sp>
      <p:sp>
        <p:nvSpPr>
          <p:cNvPr id="190" name="Google Shape;190;p23"/>
          <p:cNvSpPr txBox="1">
            <a:spLocks noGrp="1"/>
          </p:cNvSpPr>
          <p:nvPr>
            <p:ph idx="1"/>
          </p:nvPr>
        </p:nvSpPr>
        <p:spPr>
          <a:xfrm>
            <a:off x="859790" y="841058"/>
            <a:ext cx="7200900" cy="4826000"/>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ct val="100000"/>
              <a:buFont typeface="Arial"/>
              <a:buNone/>
            </a:pPr>
            <a:r>
              <a:rPr lang="en-US" sz="3500" b="1"/>
              <a:t>    </a:t>
            </a:r>
            <a:endParaRPr sz="3500" b="1"/>
          </a:p>
          <a:p>
            <a:pPr marL="342900" lvl="0" indent="-342900" algn="just" rtl="0">
              <a:spcBef>
                <a:spcPts val="647"/>
              </a:spcBef>
              <a:spcAft>
                <a:spcPts val="0"/>
              </a:spcAft>
              <a:buClr>
                <a:schemeClr val="dk1"/>
              </a:buClr>
              <a:buSzPct val="100000"/>
              <a:buFont typeface="Arial"/>
              <a:buNone/>
            </a:pPr>
            <a:endParaRPr sz="3500" b="1"/>
          </a:p>
          <a:p>
            <a:pPr marL="342900" lvl="0" indent="-342900" algn="just" rtl="0">
              <a:spcBef>
                <a:spcPts val="444"/>
              </a:spcBef>
              <a:spcAft>
                <a:spcPts val="0"/>
              </a:spcAft>
              <a:buClr>
                <a:schemeClr val="dk1"/>
              </a:buClr>
              <a:buSzPct val="100000"/>
              <a:buFont typeface="Arial"/>
              <a:buNone/>
            </a:pPr>
            <a:r>
              <a:rPr lang="en-US" sz="2400" b="1"/>
              <a:t>      </a:t>
            </a:r>
            <a:r>
              <a:rPr lang="en-US" sz="1800"/>
              <a:t>Here we conclude that the prediction of crop is depended on the agricultural parameters of the customer. The dataset of the customer requirements is available . so the prediction of suitable crop becomes easy using KNN algorithm.  Here we considered parameters like state , district , area to cultivate , season , previous year data as inputs. The prediction of the past records is to help farmers so that they can have a accurate production. Data can be collected from the user and result is given as suitable crop. There are 5 variables to enter as input . The variable are district name, crop year, season, crop, area. And the attributes should be converted into values from string based on their efficiency. The result will be accuracy rate of the algorithm and the suitable crop. Here the crop prediction system is implemented in efficient way only using a single algorithm KNN with high accuracy rate and suitable crop as prediction.</a:t>
            </a:r>
            <a:endParaRPr sz="1800"/>
          </a:p>
          <a:p>
            <a:pPr marL="342900" lvl="0" indent="-342900" algn="just" rtl="0">
              <a:spcBef>
                <a:spcPts val="333"/>
              </a:spcBef>
              <a:spcAft>
                <a:spcPts val="0"/>
              </a:spcAft>
              <a:buClr>
                <a:schemeClr val="dk1"/>
              </a:buClr>
              <a:buSzPct val="100000"/>
              <a:buFont typeface="Arial"/>
              <a:buNone/>
            </a:pPr>
            <a:endParaRPr sz="1800"/>
          </a:p>
        </p:txBody>
      </p:sp>
      <p:sp>
        <p:nvSpPr>
          <p:cNvPr id="4" name="Date Placeholder 3"/>
          <p:cNvSpPr>
            <a:spLocks noGrp="1"/>
          </p:cNvSpPr>
          <p:nvPr>
            <p:ph type="dt" sz="half" idx="10"/>
          </p:nvPr>
        </p:nvSpPr>
        <p:spPr/>
        <p:txBody>
          <a:bodyPr/>
          <a:lstStyle/>
          <a:p>
            <a:fld id="{0B0941D4-1A27-4ECF-88D8-A2D32627F8EC}"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References</a:t>
            </a:r>
            <a:endParaRPr/>
          </a:p>
        </p:txBody>
      </p:sp>
      <p:sp>
        <p:nvSpPr>
          <p:cNvPr id="190" name="Google Shape;190;p23"/>
          <p:cNvSpPr txBox="1">
            <a:spLocks noGrp="1"/>
          </p:cNvSpPr>
          <p:nvPr>
            <p:ph idx="1"/>
          </p:nvPr>
        </p:nvSpPr>
        <p:spPr>
          <a:xfrm>
            <a:off x="859790" y="1341120"/>
            <a:ext cx="7200900" cy="4325938"/>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ct val="100000"/>
              <a:buFont typeface="Arial"/>
              <a:buAutoNum type="arabicPeriod"/>
            </a:pPr>
            <a:r>
              <a:rPr lang="en-IN" sz="1600" dirty="0" smtClean="0"/>
              <a:t>Add maximum 10 references</a:t>
            </a:r>
          </a:p>
          <a:p>
            <a:pPr marL="342900" lvl="0" indent="-342900" algn="just" rtl="0">
              <a:spcBef>
                <a:spcPts val="0"/>
              </a:spcBef>
              <a:spcAft>
                <a:spcPts val="0"/>
              </a:spcAft>
              <a:buClr>
                <a:schemeClr val="dk1"/>
              </a:buClr>
              <a:buSzPct val="100000"/>
              <a:buFont typeface="Arial"/>
              <a:buAutoNum type="arabicPeriod"/>
            </a:pPr>
            <a:r>
              <a:rPr lang="en-IN" sz="1600" dirty="0" smtClean="0"/>
              <a:t>Which includes papers</a:t>
            </a:r>
          </a:p>
          <a:p>
            <a:pPr marL="342900" lvl="0" indent="-342900" algn="just" rtl="0">
              <a:spcBef>
                <a:spcPts val="0"/>
              </a:spcBef>
              <a:spcAft>
                <a:spcPts val="0"/>
              </a:spcAft>
              <a:buClr>
                <a:schemeClr val="dk1"/>
              </a:buClr>
              <a:buSzPct val="100000"/>
              <a:buFont typeface="Arial"/>
              <a:buAutoNum type="arabicPeriod"/>
            </a:pPr>
            <a:r>
              <a:rPr lang="en-IN" sz="1600" dirty="0" smtClean="0"/>
              <a:t>Books</a:t>
            </a:r>
          </a:p>
          <a:p>
            <a:pPr marL="342900" lvl="0" indent="-342900" algn="just" rtl="0">
              <a:spcBef>
                <a:spcPts val="0"/>
              </a:spcBef>
              <a:spcAft>
                <a:spcPts val="0"/>
              </a:spcAft>
              <a:buClr>
                <a:schemeClr val="dk1"/>
              </a:buClr>
              <a:buSzPct val="100000"/>
              <a:buFont typeface="Arial"/>
              <a:buAutoNum type="arabicPeriod"/>
            </a:pPr>
            <a:r>
              <a:rPr lang="en-IN" sz="1600" dirty="0" smtClean="0"/>
              <a:t>Websites, etc.</a:t>
            </a:r>
            <a:endParaRPr sz="1000"/>
          </a:p>
        </p:txBody>
      </p:sp>
      <p:sp>
        <p:nvSpPr>
          <p:cNvPr id="4" name="Date Placeholder 3"/>
          <p:cNvSpPr>
            <a:spLocks noGrp="1"/>
          </p:cNvSpPr>
          <p:nvPr>
            <p:ph type="dt" sz="half" idx="10"/>
          </p:nvPr>
        </p:nvSpPr>
        <p:spPr/>
        <p:txBody>
          <a:bodyPr/>
          <a:lstStyle/>
          <a:p>
            <a:fld id="{31CF2DF0-ED81-4DC0-8520-D543849BAA08}"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rgbClr val="77D14A"/>
            </a:gs>
            <a:gs pos="29000">
              <a:srgbClr val="77D14A"/>
            </a:gs>
            <a:gs pos="70000">
              <a:srgbClr val="DED6CA"/>
            </a:gs>
            <a:gs pos="91000">
              <a:srgbClr val="8F7959">
                <a:alpha val="95686"/>
              </a:srgbClr>
            </a:gs>
            <a:gs pos="100000">
              <a:srgbClr val="E9E3DB"/>
            </a:gs>
          </a:gsLst>
          <a:lin ang="5400000" scaled="0"/>
        </a:gradFill>
        <a:effectLst/>
      </p:bgPr>
    </p:bg>
    <p:spTree>
      <p:nvGrpSpPr>
        <p:cNvPr id="1" name="Shape 194"/>
        <p:cNvGrpSpPr/>
        <p:nvPr/>
      </p:nvGrpSpPr>
      <p:grpSpPr>
        <a:xfrm>
          <a:off x="0" y="0"/>
          <a:ext cx="0" cy="0"/>
          <a:chOff x="0" y="0"/>
          <a:chExt cx="0" cy="0"/>
        </a:xfrm>
      </p:grpSpPr>
      <p:sp>
        <p:nvSpPr>
          <p:cNvPr id="196" name="Google Shape;196;p24"/>
          <p:cNvSpPr/>
          <p:nvPr/>
        </p:nvSpPr>
        <p:spPr>
          <a:xfrm>
            <a:off x="1771015" y="2829560"/>
            <a:ext cx="5601335" cy="11988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1" dirty="0">
                <a:solidFill>
                  <a:srgbClr val="FFFFFF"/>
                </a:solidFill>
                <a:latin typeface="Arial"/>
                <a:ea typeface="Arial"/>
                <a:cs typeface="Arial"/>
                <a:sym typeface="Arial"/>
              </a:rPr>
              <a:t>THANK YOU</a:t>
            </a:r>
            <a:endParaRPr sz="7200" b="1" i="1">
              <a:solidFill>
                <a:srgbClr val="FFFFFF"/>
              </a:solidFill>
              <a:latin typeface="Arial"/>
              <a:ea typeface="Arial"/>
              <a:cs typeface="Arial"/>
              <a:sym typeface="Arial"/>
            </a:endParaRPr>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4E032059-FC40-4C86-AE4B-00BF04363B94}" type="datetime1">
              <a:rPr lang="en-US" smtClean="0"/>
              <a:t>4/5/2023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935355" y="411480"/>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3200">
                <a:latin typeface="Tahoma"/>
                <a:ea typeface="Tahoma"/>
                <a:cs typeface="Tahoma"/>
                <a:sym typeface="Tahoma"/>
              </a:rPr>
              <a:t/>
            </a:r>
            <a:br>
              <a:rPr lang="en-US" sz="3200">
                <a:latin typeface="Tahoma"/>
                <a:ea typeface="Tahoma"/>
                <a:cs typeface="Tahoma"/>
                <a:sym typeface="Tahoma"/>
              </a:rPr>
            </a:br>
            <a:r>
              <a:rPr lang="en-US" sz="3200"/>
              <a:t>ABSTRACT</a:t>
            </a:r>
            <a:r>
              <a:rPr lang="en-US" sz="3200">
                <a:latin typeface="Tahoma"/>
                <a:ea typeface="Tahoma"/>
                <a:cs typeface="Tahoma"/>
                <a:sym typeface="Tahoma"/>
              </a:rPr>
              <a:t/>
            </a:r>
            <a:br>
              <a:rPr lang="en-US" sz="3200">
                <a:latin typeface="Tahoma"/>
                <a:ea typeface="Tahoma"/>
                <a:cs typeface="Tahoma"/>
                <a:sym typeface="Tahoma"/>
              </a:rPr>
            </a:br>
            <a:endParaRPr sz="3200">
              <a:latin typeface="Tahoma"/>
              <a:ea typeface="Tahoma"/>
              <a:cs typeface="Tahoma"/>
              <a:sym typeface="Tahoma"/>
            </a:endParaRPr>
          </a:p>
        </p:txBody>
      </p:sp>
      <p:sp>
        <p:nvSpPr>
          <p:cNvPr id="67" name="Google Shape;67;p3"/>
          <p:cNvSpPr txBox="1">
            <a:spLocks noGrp="1"/>
          </p:cNvSpPr>
          <p:nvPr>
            <p:ph idx="1"/>
          </p:nvPr>
        </p:nvSpPr>
        <p:spPr>
          <a:xfrm>
            <a:off x="782955" y="1015683"/>
            <a:ext cx="7200900" cy="48260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400"/>
              <a:buFont typeface="Arial"/>
              <a:buNone/>
            </a:pPr>
            <a:r>
              <a:rPr lang="en-US" sz="2400" b="1">
                <a:latin typeface="Arial"/>
                <a:ea typeface="Arial"/>
                <a:cs typeface="Arial"/>
                <a:sym typeface="Arial"/>
              </a:rPr>
              <a:t>                                  </a:t>
            </a:r>
            <a:endParaRPr sz="2400" b="1">
              <a:latin typeface="Arial"/>
              <a:ea typeface="Arial"/>
              <a:cs typeface="Arial"/>
              <a:sym typeface="Arial"/>
            </a:endParaRPr>
          </a:p>
          <a:p>
            <a:pPr marL="342900" lvl="0" indent="-342900" algn="just" rtl="0">
              <a:lnSpc>
                <a:spcPct val="80000"/>
              </a:lnSpc>
              <a:spcBef>
                <a:spcPts val="480"/>
              </a:spcBef>
              <a:spcAft>
                <a:spcPts val="0"/>
              </a:spcAft>
              <a:buClr>
                <a:schemeClr val="dk1"/>
              </a:buClr>
              <a:buSzPts val="2400"/>
              <a:buFont typeface="Arial"/>
              <a:buNone/>
            </a:pPr>
            <a:endParaRPr sz="2400">
              <a:latin typeface="Arial"/>
              <a:ea typeface="Arial"/>
              <a:cs typeface="Arial"/>
              <a:sym typeface="Arial"/>
            </a:endParaRPr>
          </a:p>
          <a:p>
            <a:pPr marL="342900" lvl="0" indent="-342900" algn="just" rtl="0">
              <a:lnSpc>
                <a:spcPct val="80000"/>
              </a:lnSpc>
              <a:spcBef>
                <a:spcPts val="480"/>
              </a:spcBef>
              <a:spcAft>
                <a:spcPts val="0"/>
              </a:spcAft>
              <a:buClr>
                <a:schemeClr val="dk1"/>
              </a:buClr>
              <a:buSzPts val="2400"/>
              <a:buFont typeface="Arial"/>
              <a:buNone/>
            </a:pPr>
            <a:r>
              <a:rPr lang="en-US" sz="2400">
                <a:latin typeface="Arial"/>
                <a:ea typeface="Arial"/>
                <a:cs typeface="Arial"/>
                <a:sym typeface="Arial"/>
              </a:rPr>
              <a:t>    In Indian history, agribusiness has been the foundation of the economy. This agrarian action stay lacking because of different components. The vast majority of the exercises territory unit through with a shortfall of late innovation. As of now, seed characterization is finished upheld data of individual. the point of this investigation is to take a gander at the forecast of harvests which will offer high return inside the given area considering the environment and soil boundaries</a:t>
            </a:r>
            <a:endParaRPr sz="2400">
              <a:latin typeface="Arial"/>
              <a:ea typeface="Arial"/>
              <a:cs typeface="Arial"/>
              <a:sym typeface="Arial"/>
            </a:endParaRPr>
          </a:p>
          <a:p>
            <a:pPr marL="342900" lvl="0" indent="-342900" algn="just" rtl="0">
              <a:lnSpc>
                <a:spcPct val="80000"/>
              </a:lnSpc>
              <a:spcBef>
                <a:spcPts val="480"/>
              </a:spcBef>
              <a:spcAft>
                <a:spcPts val="0"/>
              </a:spcAft>
              <a:buClr>
                <a:schemeClr val="dk1"/>
              </a:buClr>
              <a:buSzPts val="2400"/>
              <a:buFont typeface="Arial"/>
              <a:buNone/>
            </a:pPr>
            <a:endParaRPr sz="2400">
              <a:latin typeface="Arial"/>
              <a:ea typeface="Arial"/>
              <a:cs typeface="Arial"/>
              <a:sym typeface="Arial"/>
            </a:endParaRPr>
          </a:p>
        </p:txBody>
      </p:sp>
      <p:sp>
        <p:nvSpPr>
          <p:cNvPr id="4" name="Date Placeholder 3"/>
          <p:cNvSpPr>
            <a:spLocks noGrp="1"/>
          </p:cNvSpPr>
          <p:nvPr>
            <p:ph type="dt" sz="half" idx="10"/>
          </p:nvPr>
        </p:nvSpPr>
        <p:spPr/>
        <p:txBody>
          <a:bodyPr/>
          <a:lstStyle/>
          <a:p>
            <a:fld id="{9D74DFE8-79AA-456E-9FAE-94D9D1814B1F}"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3200" b="1"/>
              <a:t>PROBLEM STATEMENT</a:t>
            </a:r>
            <a:endParaRPr sz="3200" b="1"/>
          </a:p>
        </p:txBody>
      </p:sp>
      <p:sp>
        <p:nvSpPr>
          <p:cNvPr id="73" name="Google Shape;73;p4"/>
          <p:cNvSpPr txBox="1">
            <a:spLocks noGrp="1"/>
          </p:cNvSpPr>
          <p:nvPr>
            <p:ph idx="1"/>
          </p:nvPr>
        </p:nvSpPr>
        <p:spPr>
          <a:xfrm>
            <a:off x="1066800" y="1415098"/>
            <a:ext cx="7200900" cy="4826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Font typeface="Arial"/>
              <a:buChar char="•"/>
            </a:pPr>
            <a:r>
              <a:rPr lang="en-US" sz="2400"/>
              <a:t>In our country large amount of population are depending on agriculture though government is taking financial steps to help farmers still they are facing problems due to lack of data analysis and prediction on crops.</a:t>
            </a:r>
            <a:endParaRPr sz="2400"/>
          </a:p>
          <a:p>
            <a:pPr marL="342900" lvl="0" indent="-190500" algn="l" rtl="0">
              <a:spcBef>
                <a:spcPts val="480"/>
              </a:spcBef>
              <a:spcAft>
                <a:spcPts val="0"/>
              </a:spcAft>
              <a:buClr>
                <a:schemeClr val="dk1"/>
              </a:buClr>
              <a:buSzPts val="2400"/>
              <a:buFont typeface="Arial"/>
              <a:buNone/>
            </a:pPr>
            <a:endParaRPr sz="2400"/>
          </a:p>
        </p:txBody>
      </p:sp>
      <p:pic>
        <p:nvPicPr>
          <p:cNvPr id="74" name="Google Shape;74;p4"/>
          <p:cNvPicPr preferRelativeResize="0"/>
          <p:nvPr/>
        </p:nvPicPr>
        <p:blipFill rotWithShape="1">
          <a:blip r:embed="rId3">
            <a:alphaModFix/>
          </a:blip>
          <a:srcRect/>
          <a:stretch/>
        </p:blipFill>
        <p:spPr>
          <a:xfrm>
            <a:off x="4035424" y="3361055"/>
            <a:ext cx="3886201" cy="2666999"/>
          </a:xfrm>
          <a:prstGeom prst="rect">
            <a:avLst/>
          </a:prstGeom>
          <a:noFill/>
          <a:ln>
            <a:noFill/>
          </a:ln>
        </p:spPr>
      </p:pic>
      <p:sp>
        <p:nvSpPr>
          <p:cNvPr id="5" name="Date Placeholder 4"/>
          <p:cNvSpPr>
            <a:spLocks noGrp="1"/>
          </p:cNvSpPr>
          <p:nvPr>
            <p:ph type="dt" sz="half" idx="10"/>
          </p:nvPr>
        </p:nvSpPr>
        <p:spPr/>
        <p:txBody>
          <a:bodyPr/>
          <a:lstStyle/>
          <a:p>
            <a:fld id="{AA11DC09-001C-48F1-82C3-C921C1064960}" type="datetime1">
              <a:rPr lang="en-US" smtClean="0"/>
              <a:t>4/5/2023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t> </a:t>
            </a:r>
            <a:r>
              <a:rPr lang="en-US" b="1" dirty="0" smtClean="0"/>
              <a:t>OBJECTIVEs</a:t>
            </a:r>
            <a:endParaRPr b="1">
              <a:solidFill>
                <a:schemeClr val="dk1"/>
              </a:solidFill>
            </a:endParaRPr>
          </a:p>
        </p:txBody>
      </p:sp>
      <p:sp>
        <p:nvSpPr>
          <p:cNvPr id="80" name="Google Shape;80;p5"/>
          <p:cNvSpPr txBox="1">
            <a:spLocks noGrp="1"/>
          </p:cNvSpPr>
          <p:nvPr>
            <p:ph idx="1"/>
          </p:nvPr>
        </p:nvSpPr>
        <p:spPr>
          <a:xfrm>
            <a:off x="1774825" y="1467168"/>
            <a:ext cx="7200900" cy="4826000"/>
          </a:xfrm>
          <a:prstGeom prst="rect">
            <a:avLst/>
          </a:prstGeom>
          <a:noFill/>
          <a:ln>
            <a:noFill/>
          </a:ln>
        </p:spPr>
        <p:txBody>
          <a:bodyPr spcFirstLastPara="1" wrap="square" lIns="91425" tIns="45700" rIns="91425" bIns="45700" anchor="t" anchorCtr="0">
            <a:noAutofit/>
          </a:bodyPr>
          <a:lstStyle/>
          <a:p>
            <a:pPr marL="342900" lvl="0" indent="-165100" algn="l" rtl="0">
              <a:spcBef>
                <a:spcPts val="0"/>
              </a:spcBef>
              <a:spcAft>
                <a:spcPts val="0"/>
              </a:spcAft>
              <a:buClr>
                <a:schemeClr val="dk1"/>
              </a:buClr>
              <a:buSzPts val="2800"/>
              <a:buFont typeface="Arial"/>
              <a:buNone/>
            </a:pPr>
            <a:endParaRPr/>
          </a:p>
          <a:p>
            <a:pPr marL="342900" lvl="0" indent="-342900" algn="just" rtl="0">
              <a:spcBef>
                <a:spcPts val="560"/>
              </a:spcBef>
              <a:spcAft>
                <a:spcPts val="0"/>
              </a:spcAft>
              <a:buClr>
                <a:schemeClr val="dk1"/>
              </a:buClr>
              <a:buSzPts val="2800"/>
              <a:buFont typeface="Arial"/>
              <a:buChar char="•"/>
            </a:pPr>
            <a:r>
              <a:rPr lang="en-US"/>
              <a:t>Our objective is to develop an application using machine learning for predicting which crop to be used based on soil condition using k nearest neighbor classification.</a:t>
            </a:r>
            <a:endParaRPr/>
          </a:p>
        </p:txBody>
      </p:sp>
      <p:sp>
        <p:nvSpPr>
          <p:cNvPr id="4" name="Date Placeholder 3"/>
          <p:cNvSpPr>
            <a:spLocks noGrp="1"/>
          </p:cNvSpPr>
          <p:nvPr>
            <p:ph type="dt" sz="half" idx="10"/>
          </p:nvPr>
        </p:nvSpPr>
        <p:spPr/>
        <p:txBody>
          <a:bodyPr/>
          <a:lstStyle/>
          <a:p>
            <a:fld id="{05BDDE1C-145A-46F3-9BFE-1943CE4DC473}"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521335" y="299085"/>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3200" b="1" dirty="0" smtClean="0"/>
              <a:t>Literature Review</a:t>
            </a:r>
            <a:endParaRPr sz="3200" b="1"/>
          </a:p>
        </p:txBody>
      </p:sp>
      <p:sp>
        <p:nvSpPr>
          <p:cNvPr id="86" name="Google Shape;86;p6"/>
          <p:cNvSpPr txBox="1">
            <a:spLocks noGrp="1"/>
          </p:cNvSpPr>
          <p:nvPr>
            <p:ph idx="1"/>
          </p:nvPr>
        </p:nvSpPr>
        <p:spPr>
          <a:xfrm>
            <a:off x="731520" y="1233488"/>
            <a:ext cx="7200900" cy="48260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Font typeface="Arial"/>
              <a:buNone/>
            </a:pPr>
            <a:r>
              <a:rPr lang="en-US" sz="1800" dirty="0"/>
              <a:t>       </a:t>
            </a:r>
            <a:endParaRPr sz="1800"/>
          </a:p>
          <a:p>
            <a:pPr marL="514350" lvl="0" indent="-514350" algn="just" rtl="0">
              <a:spcBef>
                <a:spcPts val="400"/>
              </a:spcBef>
              <a:spcAft>
                <a:spcPts val="0"/>
              </a:spcAft>
              <a:buClr>
                <a:schemeClr val="dk1"/>
              </a:buClr>
              <a:buSzPts val="2000"/>
              <a:buFont typeface="Arial"/>
              <a:buNone/>
            </a:pPr>
            <a:r>
              <a:rPr lang="en-US" sz="2000" dirty="0"/>
              <a:t>For motivation and Background work we </a:t>
            </a:r>
            <a:r>
              <a:rPr lang="en-US" sz="2000" dirty="0" err="1"/>
              <a:t>refered</a:t>
            </a:r>
            <a:r>
              <a:rPr lang="en-US" sz="2000" dirty="0"/>
              <a:t> to some of the following </a:t>
            </a:r>
            <a:r>
              <a:rPr lang="en-US" sz="2000" dirty="0" err="1"/>
              <a:t>Reserch</a:t>
            </a:r>
            <a:r>
              <a:rPr lang="en-US" sz="2000" dirty="0"/>
              <a:t> Papers from online. They are</a:t>
            </a:r>
            <a:endParaRPr sz="2000"/>
          </a:p>
          <a:p>
            <a:pPr marL="514350" lvl="0" indent="-514350" algn="just" rtl="0">
              <a:spcBef>
                <a:spcPts val="400"/>
              </a:spcBef>
              <a:spcAft>
                <a:spcPts val="0"/>
              </a:spcAft>
              <a:buClr>
                <a:schemeClr val="dk1"/>
              </a:buClr>
              <a:buSzPts val="2000"/>
              <a:buFont typeface="Arial"/>
              <a:buNone/>
            </a:pPr>
            <a:endParaRPr sz="2000"/>
          </a:p>
          <a:p>
            <a:pPr marL="342900" lvl="0" indent="-342900" algn="just" rtl="0">
              <a:spcBef>
                <a:spcPts val="400"/>
              </a:spcBef>
              <a:spcAft>
                <a:spcPts val="0"/>
              </a:spcAft>
              <a:buClr>
                <a:schemeClr val="dk1"/>
              </a:buClr>
              <a:buSzPts val="2000"/>
              <a:buFont typeface="Arial"/>
              <a:buChar char="•"/>
            </a:pPr>
            <a:r>
              <a:rPr lang="en-US" sz="2000" dirty="0"/>
              <a:t>Agricultural Crop Yield Prediction Using Artificial </a:t>
            </a:r>
            <a:endParaRPr sz="2000"/>
          </a:p>
          <a:p>
            <a:pPr marL="0" lvl="0" indent="0" algn="just" rtl="0">
              <a:spcBef>
                <a:spcPts val="400"/>
              </a:spcBef>
              <a:spcAft>
                <a:spcPts val="0"/>
              </a:spcAft>
              <a:buClr>
                <a:schemeClr val="dk1"/>
              </a:buClr>
              <a:buSzPts val="2000"/>
              <a:buFont typeface="Arial"/>
              <a:buNone/>
            </a:pPr>
            <a:r>
              <a:rPr lang="en-US" sz="2000" dirty="0"/>
              <a:t>     Neural Network Approach.</a:t>
            </a:r>
            <a:endParaRPr sz="2000"/>
          </a:p>
          <a:p>
            <a:pPr marL="342900" lvl="0" indent="-342900" algn="just" rtl="0">
              <a:spcBef>
                <a:spcPts val="400"/>
              </a:spcBef>
              <a:spcAft>
                <a:spcPts val="0"/>
              </a:spcAft>
              <a:buClr>
                <a:schemeClr val="dk1"/>
              </a:buClr>
              <a:buSzPts val="2000"/>
              <a:buFont typeface="Arial"/>
              <a:buChar char="•"/>
            </a:pPr>
            <a:r>
              <a:rPr lang="en-US" sz="2000" dirty="0"/>
              <a:t>Crop Prediction Based on Geographical and Climatic</a:t>
            </a:r>
            <a:endParaRPr sz="2000"/>
          </a:p>
          <a:p>
            <a:pPr marL="0" lvl="0" indent="0" algn="just" rtl="0">
              <a:spcBef>
                <a:spcPts val="400"/>
              </a:spcBef>
              <a:spcAft>
                <a:spcPts val="0"/>
              </a:spcAft>
              <a:buClr>
                <a:schemeClr val="dk1"/>
              </a:buClr>
              <a:buSzPts val="2000"/>
              <a:buFont typeface="Arial"/>
              <a:buNone/>
            </a:pPr>
            <a:r>
              <a:rPr lang="en-US" sz="2000" dirty="0"/>
              <a:t>      Machine Learning and Deep Learning.</a:t>
            </a:r>
            <a:endParaRPr sz="2000"/>
          </a:p>
          <a:p>
            <a:pPr marL="342900" lvl="0" indent="-342900" algn="just" rtl="0">
              <a:spcBef>
                <a:spcPts val="400"/>
              </a:spcBef>
              <a:spcAft>
                <a:spcPts val="0"/>
              </a:spcAft>
              <a:buClr>
                <a:schemeClr val="dk1"/>
              </a:buClr>
              <a:buSzPts val="2000"/>
              <a:buFont typeface="Arial"/>
              <a:buChar char="•"/>
            </a:pPr>
            <a:r>
              <a:rPr lang="en-US" sz="2000" dirty="0"/>
              <a:t>A Survey on Crop Recommendation Using </a:t>
            </a:r>
            <a:endParaRPr sz="2000"/>
          </a:p>
          <a:p>
            <a:pPr marL="0" lvl="0" indent="0" algn="just" rtl="0">
              <a:spcBef>
                <a:spcPts val="400"/>
              </a:spcBef>
              <a:spcAft>
                <a:spcPts val="0"/>
              </a:spcAft>
              <a:buClr>
                <a:schemeClr val="dk1"/>
              </a:buClr>
              <a:buSzPts val="2000"/>
              <a:buFont typeface="Arial"/>
              <a:buNone/>
            </a:pPr>
            <a:r>
              <a:rPr lang="en-US" sz="2000" dirty="0"/>
              <a:t>     Machine Learning.</a:t>
            </a:r>
            <a:endParaRPr sz="2000"/>
          </a:p>
          <a:p>
            <a:pPr marL="342900" lvl="0" indent="-342900" algn="just" rtl="0">
              <a:spcBef>
                <a:spcPts val="400"/>
              </a:spcBef>
              <a:spcAft>
                <a:spcPts val="0"/>
              </a:spcAft>
              <a:buClr>
                <a:schemeClr val="dk1"/>
              </a:buClr>
              <a:buSzPts val="2000"/>
              <a:buFont typeface="Arial"/>
              <a:buChar char="•"/>
            </a:pPr>
            <a:r>
              <a:rPr lang="en-US" sz="2000" dirty="0"/>
              <a:t>Analysis and prediction of crop yields for</a:t>
            </a:r>
            <a:endParaRPr sz="2000"/>
          </a:p>
          <a:p>
            <a:pPr marL="0" lvl="0" indent="0" algn="just" rtl="0">
              <a:spcBef>
                <a:spcPts val="400"/>
              </a:spcBef>
              <a:spcAft>
                <a:spcPts val="0"/>
              </a:spcAft>
              <a:buClr>
                <a:schemeClr val="dk1"/>
              </a:buClr>
              <a:buSzPts val="2000"/>
              <a:buFont typeface="Arial"/>
              <a:buNone/>
            </a:pPr>
            <a:r>
              <a:rPr lang="en-US" sz="2000" dirty="0"/>
              <a:t>     agricultural policy purposes</a:t>
            </a:r>
            <a:endParaRPr sz="2000"/>
          </a:p>
        </p:txBody>
      </p:sp>
      <p:sp>
        <p:nvSpPr>
          <p:cNvPr id="4" name="Date Placeholder 3"/>
          <p:cNvSpPr>
            <a:spLocks noGrp="1"/>
          </p:cNvSpPr>
          <p:nvPr>
            <p:ph type="dt" sz="half" idx="10"/>
          </p:nvPr>
        </p:nvSpPr>
        <p:spPr/>
        <p:txBody>
          <a:bodyPr/>
          <a:lstStyle/>
          <a:p>
            <a:fld id="{94AE1D02-6A68-40C9-ACEE-D3C0D8CC54EC}"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64540" y="37909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00000"/>
                </a:solidFill>
              </a:rPr>
              <a:t/>
            </a:r>
            <a:br>
              <a:rPr lang="en-US" sz="3200" dirty="0">
                <a:solidFill>
                  <a:srgbClr val="000000"/>
                </a:solidFill>
              </a:rPr>
            </a:br>
            <a:r>
              <a:rPr lang="en-US" sz="3200" dirty="0">
                <a:solidFill>
                  <a:srgbClr val="000000"/>
                </a:solidFill>
              </a:rPr>
              <a:t/>
            </a:r>
            <a:br>
              <a:rPr lang="en-US" sz="3200" dirty="0">
                <a:solidFill>
                  <a:srgbClr val="000000"/>
                </a:solidFill>
              </a:rPr>
            </a:br>
            <a:r>
              <a:rPr lang="en-US" sz="3200" dirty="0">
                <a:solidFill>
                  <a:srgbClr val="000000"/>
                </a:solidFill>
              </a:rPr>
              <a:t/>
            </a:r>
            <a:br>
              <a:rPr lang="en-US" sz="3200" dirty="0">
                <a:solidFill>
                  <a:srgbClr val="000000"/>
                </a:solidFill>
              </a:rPr>
            </a:br>
            <a:r>
              <a:rPr lang="en-US" sz="3200" dirty="0"/>
              <a:t> </a:t>
            </a:r>
            <a:r>
              <a:rPr lang="en-US" sz="3200" dirty="0" smtClean="0"/>
              <a:t>Proposed Methodology</a:t>
            </a:r>
            <a:r>
              <a:rPr lang="en-US" sz="3200" b="1" dirty="0"/>
              <a:t/>
            </a:r>
            <a:br>
              <a:rPr lang="en-US" sz="3200" b="1" dirty="0"/>
            </a:br>
            <a:r>
              <a:rPr lang="en-US" sz="3200" b="1" dirty="0">
                <a:solidFill>
                  <a:srgbClr val="000000"/>
                </a:solidFill>
              </a:rPr>
              <a:t/>
            </a:r>
            <a:br>
              <a:rPr lang="en-US" sz="3200" b="1" dirty="0">
                <a:solidFill>
                  <a:srgbClr val="000000"/>
                </a:solidFill>
              </a:rPr>
            </a:br>
            <a:r>
              <a:rPr lang="en-US" sz="3200" b="1" dirty="0">
                <a:solidFill>
                  <a:srgbClr val="000000"/>
                </a:solidFill>
              </a:rPr>
              <a:t/>
            </a:r>
            <a:br>
              <a:rPr lang="en-US" sz="3200" b="1" dirty="0">
                <a:solidFill>
                  <a:srgbClr val="000000"/>
                </a:solidFill>
              </a:rPr>
            </a:br>
            <a:endParaRPr sz="3200"/>
          </a:p>
        </p:txBody>
      </p:sp>
      <p:sp>
        <p:nvSpPr>
          <p:cNvPr id="98" name="Google Shape;98;p8"/>
          <p:cNvSpPr txBox="1">
            <a:spLocks noGrp="1"/>
          </p:cNvSpPr>
          <p:nvPr>
            <p:ph idx="1"/>
          </p:nvPr>
        </p:nvSpPr>
        <p:spPr>
          <a:xfrm>
            <a:off x="971550" y="2200593"/>
            <a:ext cx="7200900" cy="4826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Accuracy depends on the quality of the data.</a:t>
            </a:r>
            <a:br>
              <a:rPr lang="en-US" sz="2000">
                <a:solidFill>
                  <a:srgbClr val="000000"/>
                </a:solidFill>
                <a:latin typeface="Arial"/>
                <a:ea typeface="Arial"/>
                <a:cs typeface="Arial"/>
                <a:sym typeface="Arial"/>
              </a:rPr>
            </a:br>
            <a:r>
              <a:rPr lang="en-US" sz="2000">
                <a:solidFill>
                  <a:srgbClr val="000000"/>
                </a:solidFill>
                <a:latin typeface="Arial"/>
                <a:ea typeface="Arial"/>
                <a:cs typeface="Arial"/>
                <a:sym typeface="Arial"/>
              </a:rPr>
              <a:t>With large data, the prediction stage might be slow.</a:t>
            </a:r>
            <a:br>
              <a:rPr lang="en-US" sz="2000">
                <a:solidFill>
                  <a:srgbClr val="000000"/>
                </a:solidFill>
                <a:latin typeface="Arial"/>
                <a:ea typeface="Arial"/>
                <a:cs typeface="Arial"/>
                <a:sym typeface="Arial"/>
              </a:rPr>
            </a:br>
            <a:r>
              <a:rPr lang="en-US" sz="2000">
                <a:solidFill>
                  <a:srgbClr val="000000"/>
                </a:solidFill>
                <a:latin typeface="Arial"/>
                <a:ea typeface="Arial"/>
                <a:cs typeface="Arial"/>
                <a:sym typeface="Arial"/>
              </a:rPr>
              <a:t>Sensitive to the scale of the data and irrelevant features.</a:t>
            </a:r>
            <a:br>
              <a:rPr lang="en-US" sz="2000">
                <a:solidFill>
                  <a:srgbClr val="000000"/>
                </a:solidFill>
                <a:latin typeface="Arial"/>
                <a:ea typeface="Arial"/>
                <a:cs typeface="Arial"/>
                <a:sym typeface="Arial"/>
              </a:rPr>
            </a:br>
            <a:r>
              <a:rPr lang="en-US" sz="2000">
                <a:solidFill>
                  <a:srgbClr val="000000"/>
                </a:solidFill>
                <a:latin typeface="Arial"/>
                <a:ea typeface="Arial"/>
                <a:cs typeface="Arial"/>
                <a:sym typeface="Arial"/>
              </a:rPr>
              <a:t>Require high memory – need to store all of the training data.</a:t>
            </a:r>
            <a:br>
              <a:rPr lang="en-US" sz="2000">
                <a:solidFill>
                  <a:srgbClr val="000000"/>
                </a:solidFill>
                <a:latin typeface="Arial"/>
                <a:ea typeface="Arial"/>
                <a:cs typeface="Arial"/>
                <a:sym typeface="Arial"/>
              </a:rPr>
            </a:br>
            <a:endParaRPr sz="2000">
              <a:solidFill>
                <a:srgbClr val="000000"/>
              </a:solidFill>
              <a:latin typeface="Arial"/>
              <a:ea typeface="Arial"/>
              <a:cs typeface="Arial"/>
              <a:sym typeface="Arial"/>
            </a:endParaRPr>
          </a:p>
          <a:p>
            <a:pPr marL="342900" lvl="0" indent="-342900" algn="just" rtl="0">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Given that it stores all of the training, it can be computationally expensive.</a:t>
            </a:r>
            <a:endParaRPr sz="2000">
              <a:solidFill>
                <a:srgbClr val="000000"/>
              </a:solidFill>
              <a:latin typeface="Arial"/>
              <a:ea typeface="Arial"/>
              <a:cs typeface="Arial"/>
              <a:sym typeface="Arial"/>
            </a:endParaRPr>
          </a:p>
          <a:p>
            <a:pPr marL="342900" lvl="0" indent="-215900" algn="just" rtl="0">
              <a:spcBef>
                <a:spcPts val="400"/>
              </a:spcBef>
              <a:spcAft>
                <a:spcPts val="0"/>
              </a:spcAft>
              <a:buClr>
                <a:schemeClr val="dk1"/>
              </a:buClr>
              <a:buSzPts val="2000"/>
              <a:buFont typeface="Arial"/>
              <a:buNone/>
            </a:pPr>
            <a:endParaRPr sz="2000">
              <a:latin typeface="Arial"/>
              <a:ea typeface="Arial"/>
              <a:cs typeface="Arial"/>
              <a:sym typeface="Arial"/>
            </a:endParaRPr>
          </a:p>
        </p:txBody>
      </p:sp>
      <p:sp>
        <p:nvSpPr>
          <p:cNvPr id="4" name="Date Placeholder 3"/>
          <p:cNvSpPr>
            <a:spLocks noGrp="1"/>
          </p:cNvSpPr>
          <p:nvPr>
            <p:ph type="dt" sz="half" idx="10"/>
          </p:nvPr>
        </p:nvSpPr>
        <p:spPr/>
        <p:txBody>
          <a:bodyPr/>
          <a:lstStyle/>
          <a:p>
            <a:fld id="{C7325E34-8C13-4ADB-BD1E-6B9AD8C2C8B3}"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Arial"/>
              <a:buNone/>
            </a:pPr>
            <a:r>
              <a:rPr lang="en-US" dirty="0" smtClean="0"/>
              <a:t>Proposed ALGORITHM </a:t>
            </a:r>
            <a:endParaRPr/>
          </a:p>
        </p:txBody>
      </p:sp>
      <p:sp>
        <p:nvSpPr>
          <p:cNvPr id="116" name="Google Shape;116;p11"/>
          <p:cNvSpPr txBox="1">
            <a:spLocks noGrp="1"/>
          </p:cNvSpPr>
          <p:nvPr>
            <p:ph sz="half"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dirty="0"/>
              <a:t>KNN is a supervised machine learning algorithm.</a:t>
            </a:r>
            <a:endParaRPr/>
          </a:p>
          <a:p>
            <a:pPr marL="342900" lvl="0" indent="-165100" algn="l" rtl="0">
              <a:spcBef>
                <a:spcPts val="560"/>
              </a:spcBef>
              <a:spcAft>
                <a:spcPts val="0"/>
              </a:spcAft>
              <a:buClr>
                <a:schemeClr val="dk1"/>
              </a:buClr>
              <a:buSzPts val="2800"/>
              <a:buFont typeface="Arial"/>
              <a:buNone/>
            </a:pPr>
            <a:endParaRPr/>
          </a:p>
          <a:p>
            <a:pPr marL="342900" lvl="0" indent="-342900" algn="l" rtl="0">
              <a:spcBef>
                <a:spcPts val="560"/>
              </a:spcBef>
              <a:spcAft>
                <a:spcPts val="0"/>
              </a:spcAft>
              <a:buClr>
                <a:schemeClr val="dk1"/>
              </a:buClr>
              <a:buSzPts val="2800"/>
              <a:buFont typeface="Arial"/>
              <a:buChar char="•"/>
            </a:pPr>
            <a:r>
              <a:rPr lang="en-US" dirty="0"/>
              <a:t> The formula used is  d(</a:t>
            </a:r>
            <a:r>
              <a:rPr lang="en-US" dirty="0" err="1"/>
              <a:t>x,y</a:t>
            </a:r>
            <a:r>
              <a:rPr lang="en-US" dirty="0"/>
              <a:t>)**2 = (x1-x2)**2+(y1-y2)**2</a:t>
            </a:r>
            <a:endParaRPr/>
          </a:p>
        </p:txBody>
      </p:sp>
      <p:pic>
        <p:nvPicPr>
          <p:cNvPr id="117" name="Google Shape;117;p11"/>
          <p:cNvPicPr preferRelativeResize="0">
            <a:picLocks noGrp="1"/>
          </p:cNvPicPr>
          <p:nvPr>
            <p:ph sz="half" idx="2"/>
          </p:nvPr>
        </p:nvPicPr>
        <p:blipFill rotWithShape="1">
          <a:blip r:embed="rId3">
            <a:alphaModFix/>
          </a:blip>
          <a:stretch/>
        </p:blipFill>
        <p:spPr>
          <a:xfrm>
            <a:off x="5235733" y="1600200"/>
            <a:ext cx="2863534" cy="4525963"/>
          </a:xfrm>
          <a:prstGeom prst="rect">
            <a:avLst/>
          </a:prstGeom>
          <a:noFill/>
          <a:ln>
            <a:noFill/>
          </a:ln>
        </p:spPr>
      </p:pic>
      <p:sp>
        <p:nvSpPr>
          <p:cNvPr id="5" name="Date Placeholder 4"/>
          <p:cNvSpPr>
            <a:spLocks noGrp="1"/>
          </p:cNvSpPr>
          <p:nvPr>
            <p:ph type="dt" sz="half" idx="10"/>
          </p:nvPr>
        </p:nvSpPr>
        <p:spPr/>
        <p:txBody>
          <a:bodyPr/>
          <a:lstStyle/>
          <a:p>
            <a:fld id="{5EDEDE2A-5C96-47BB-8AAA-5962D1A80D47}" type="datetime1">
              <a:rPr lang="en-US" smtClean="0"/>
              <a:t>4/5/2023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123" name="Google Shape;123;p12"/>
          <p:cNvSpPr txBox="1">
            <a:spLocks noGrp="1"/>
          </p:cNvSpPr>
          <p:nvPr>
            <p:ph idx="1"/>
          </p:nvPr>
        </p:nvSpPr>
        <p:spPr>
          <a:xfrm>
            <a:off x="990600" y="1415098"/>
            <a:ext cx="7200900" cy="4826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None/>
            </a:pPr>
            <a:r>
              <a:rPr lang="en-US" b="1"/>
              <a:t>DATA SET                                                                                                                    </a:t>
            </a:r>
            <a:endParaRPr b="1"/>
          </a:p>
        </p:txBody>
      </p:sp>
      <p:sp>
        <p:nvSpPr>
          <p:cNvPr id="124" name="Google Shape;124;p12"/>
          <p:cNvSpPr txBox="1"/>
          <p:nvPr/>
        </p:nvSpPr>
        <p:spPr>
          <a:xfrm>
            <a:off x="990600" y="2274838"/>
            <a:ext cx="731520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Data about Rainfall, temperature, humidity and various other factors are collected and analyzed. This analysis will be fed to the prediction model. The prediction for the manufacturing of the crop relying on past records is made to assist farmers and industries by means of imparting them records about crop manufacturing. </a:t>
            </a:r>
            <a:endParaRPr sz="2800">
              <a:solidFill>
                <a:schemeClr val="dk1"/>
              </a:solidFill>
              <a:latin typeface="Arial"/>
              <a:ea typeface="Arial"/>
              <a:cs typeface="Arial"/>
              <a:sym typeface="Arial"/>
            </a:endParaRPr>
          </a:p>
        </p:txBody>
      </p:sp>
      <p:sp>
        <p:nvSpPr>
          <p:cNvPr id="6" name="Date Placeholder 5"/>
          <p:cNvSpPr>
            <a:spLocks noGrp="1"/>
          </p:cNvSpPr>
          <p:nvPr>
            <p:ph type="dt" sz="half" idx="10"/>
          </p:nvPr>
        </p:nvSpPr>
        <p:spPr/>
        <p:txBody>
          <a:bodyPr/>
          <a:lstStyle/>
          <a:p>
            <a:fld id="{F169E5AA-6FF5-4C60-9822-80DCF6643DB0}" type="datetime1">
              <a:rPr lang="en-US" smtClean="0"/>
              <a:t>4/5/2023</a:t>
            </a:fld>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KNN Algorithm</a:t>
            </a:r>
            <a:endParaRPr/>
          </a:p>
        </p:txBody>
      </p:sp>
      <p:sp>
        <p:nvSpPr>
          <p:cNvPr id="136" name="Google Shape;136;p14"/>
          <p:cNvSpPr/>
          <p:nvPr/>
        </p:nvSpPr>
        <p:spPr>
          <a:xfrm>
            <a:off x="441325" y="615951"/>
            <a:ext cx="8458200" cy="526224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400" b="1">
              <a:solidFill>
                <a:schemeClr val="dk1"/>
              </a:solidFill>
              <a:latin typeface="Arial"/>
              <a:ea typeface="Arial"/>
              <a:cs typeface="Arial"/>
              <a:sym typeface="Arial"/>
            </a:endParaRPr>
          </a:p>
          <a:p>
            <a:pPr marL="0" marR="0" lvl="0" indent="0" algn="just" rtl="0">
              <a:spcBef>
                <a:spcPts val="0"/>
              </a:spcBef>
              <a:spcAft>
                <a:spcPts val="0"/>
              </a:spcAft>
              <a:buNone/>
            </a:pPr>
            <a:endParaRPr sz="240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k-nearest neighbor (k-NN) method is a data mining technique.</a:t>
            </a:r>
            <a:endParaRPr sz="240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In this, we consider each of the characteristics in our training set as a different dimension in some space, and take the value an observation has for this characteristic to be its coordinate in that dimension, so getting a set of points in space.</a:t>
            </a:r>
            <a:endParaRPr sz="2400">
              <a:solidFill>
                <a:schemeClr val="dk1"/>
              </a:solidFill>
              <a:latin typeface="Arial"/>
              <a:ea typeface="Arial"/>
              <a:cs typeface="Arial"/>
              <a:sym typeface="Arial"/>
            </a:endParaRPr>
          </a:p>
          <a:p>
            <a:pPr marL="0" marR="0" lvl="0" indent="0" algn="just" rtl="0">
              <a:spcBef>
                <a:spcPts val="0"/>
              </a:spcBef>
              <a:spcAft>
                <a:spcPts val="0"/>
              </a:spcAft>
              <a:buNone/>
            </a:pPr>
            <a:r>
              <a:rPr lang="en-US" sz="2400">
                <a:solidFill>
                  <a:schemeClr val="dk1"/>
                </a:solidFill>
                <a:latin typeface="Arial"/>
                <a:ea typeface="Arial"/>
                <a:cs typeface="Arial"/>
                <a:sym typeface="Arial"/>
              </a:rPr>
              <a:t>The implementation of algorithm can be noted as below:</a:t>
            </a:r>
            <a:endParaRPr sz="240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Load the data</a:t>
            </a:r>
            <a:endParaRPr sz="240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Initialize K to your chosen number of neighbors</a:t>
            </a:r>
            <a:endParaRPr sz="2400">
              <a:solidFill>
                <a:schemeClr val="dk1"/>
              </a:solidFill>
              <a:latin typeface="Arial"/>
              <a:ea typeface="Arial"/>
              <a:cs typeface="Arial"/>
              <a:sym typeface="Arial"/>
            </a:endParaRPr>
          </a:p>
          <a:p>
            <a:pPr marL="914400" marR="0" lvl="2" indent="0" algn="just"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4" name="Date Placeholder 3"/>
          <p:cNvSpPr>
            <a:spLocks noGrp="1"/>
          </p:cNvSpPr>
          <p:nvPr>
            <p:ph type="dt" sz="half" idx="10"/>
          </p:nvPr>
        </p:nvSpPr>
        <p:spPr/>
        <p:txBody>
          <a:bodyPr/>
          <a:lstStyle/>
          <a:p>
            <a:fld id="{C3A678E4-FC05-46A8-BB88-D34FB268F05F}" type="datetime1">
              <a:rPr lang="en-US" smtClean="0"/>
              <a:t>4/5/2023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975</Words>
  <PresentationFormat>On-screen Show (4:3)</PresentationFormat>
  <Paragraphs>133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Tahoma</vt:lpstr>
      <vt:lpstr>Office Theme</vt:lpstr>
      <vt:lpstr> </vt:lpstr>
      <vt:lpstr> ABSTRACT </vt:lpstr>
      <vt:lpstr>PROBLEM STATEMENT</vt:lpstr>
      <vt:lpstr> OBJECTIVEs</vt:lpstr>
      <vt:lpstr>Literature Review</vt:lpstr>
      <vt:lpstr>    Proposed Methodology   </vt:lpstr>
      <vt:lpstr>Proposed ALGORITHM </vt:lpstr>
      <vt:lpstr>Slide 8</vt:lpstr>
      <vt:lpstr>KNN Algorithm</vt:lpstr>
      <vt:lpstr>Prediction of Crop Yield through K-NN</vt:lpstr>
      <vt:lpstr>Result:</vt:lpstr>
      <vt:lpstr>Results </vt:lpstr>
      <vt:lpstr>Results</vt:lpstr>
      <vt:lpstr>Results</vt:lpstr>
      <vt:lpstr>Web Page Format</vt:lpstr>
      <vt:lpstr>Conclusion</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PoweredTemplates.com</dc:creator>
  <cp:lastModifiedBy>Mohammed Ali Shaik</cp:lastModifiedBy>
  <cp:revision>3</cp:revision>
  <dcterms:created xsi:type="dcterms:W3CDTF">2006-06-29T01:15:00Z</dcterms:created>
  <dcterms:modified xsi:type="dcterms:W3CDTF">2023-04-05T05:49:51Z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