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0"/>
  </p:notesMasterIdLst>
  <p:sldIdLst>
    <p:sldId id="256" r:id="rId2"/>
    <p:sldId id="258" r:id="rId3"/>
    <p:sldId id="259" r:id="rId4"/>
    <p:sldId id="289" r:id="rId5"/>
    <p:sldId id="281" r:id="rId6"/>
    <p:sldId id="261" r:id="rId7"/>
    <p:sldId id="263" r:id="rId8"/>
    <p:sldId id="293" r:id="rId9"/>
    <p:sldId id="294" r:id="rId10"/>
    <p:sldId id="285" r:id="rId11"/>
    <p:sldId id="282" r:id="rId12"/>
    <p:sldId id="283" r:id="rId13"/>
    <p:sldId id="284" r:id="rId14"/>
    <p:sldId id="266" r:id="rId15"/>
    <p:sldId id="290" r:id="rId16"/>
    <p:sldId id="286" r:id="rId17"/>
    <p:sldId id="287" r:id="rId18"/>
    <p:sldId id="288" r:id="rId19"/>
    <p:sldId id="269" r:id="rId20"/>
    <p:sldId id="271" r:id="rId21"/>
    <p:sldId id="273" r:id="rId22"/>
    <p:sldId id="274" r:id="rId23"/>
    <p:sldId id="275" r:id="rId24"/>
    <p:sldId id="276" r:id="rId25"/>
    <p:sldId id="292" r:id="rId26"/>
    <p:sldId id="278" r:id="rId27"/>
    <p:sldId id="280" r:id="rId28"/>
    <p:sldId id="291"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Cambria Math" panose="02040503050406030204" pitchFamily="18" charset="0"/>
      <p:regular r:id="rId35"/>
    </p:embeddedFont>
    <p:embeddedFont>
      <p:font typeface="Tahoma" panose="020B0604030504040204" pitchFamily="3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98">
          <p15:clr>
            <a:srgbClr val="000000"/>
          </p15:clr>
        </p15:guide>
        <p15:guide id="2" pos="2880">
          <p15:clr>
            <a:srgbClr val="000000"/>
          </p15:clr>
        </p15:guide>
      </p15:sldGuideLst>
    </p:ext>
    <p:ext uri="{2D200454-40CA-4A62-9FC3-DE9A4176ACB9}">
      <p15:notesGuideLst xmlns:p15="http://schemas.microsoft.com/office/powerpoint/2012/main">
        <p15:guide id="1" orient="horz" pos="2798">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S/iUTRy4r9nGmWC1eimNk38L/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7" autoAdjust="0"/>
    <p:restoredTop sz="94660"/>
  </p:normalViewPr>
  <p:slideViewPr>
    <p:cSldViewPr snapToGrid="0">
      <p:cViewPr>
        <p:scale>
          <a:sx n="66" d="100"/>
          <a:sy n="66" d="100"/>
        </p:scale>
        <p:origin x="1848" y="374"/>
      </p:cViewPr>
      <p:guideLst>
        <p:guide orient="horz" pos="2098"/>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79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shikmahankali@hotmail.com" userId="a0ca7947e11ece4a" providerId="LiveId" clId="{823B98CE-D107-4AED-BB89-42CA765CDA0F}"/>
    <pc:docChg chg="custSel modSld">
      <pc:chgData name="koushikmahankali@hotmail.com" userId="a0ca7947e11ece4a" providerId="LiveId" clId="{823B98CE-D107-4AED-BB89-42CA765CDA0F}" dt="2023-04-10T08:28:41.680" v="196" actId="123"/>
      <pc:docMkLst>
        <pc:docMk/>
      </pc:docMkLst>
      <pc:sldChg chg="modSp mod">
        <pc:chgData name="koushikmahankali@hotmail.com" userId="a0ca7947e11ece4a" providerId="LiveId" clId="{823B98CE-D107-4AED-BB89-42CA765CDA0F}" dt="2023-04-10T08:05:06.335" v="0" actId="1076"/>
        <pc:sldMkLst>
          <pc:docMk/>
          <pc:sldMk cId="0" sldId="256"/>
        </pc:sldMkLst>
        <pc:spChg chg="mod">
          <ac:chgData name="koushikmahankali@hotmail.com" userId="a0ca7947e11ece4a" providerId="LiveId" clId="{823B98CE-D107-4AED-BB89-42CA765CDA0F}" dt="2023-04-10T08:05:06.335" v="0" actId="1076"/>
          <ac:spMkLst>
            <pc:docMk/>
            <pc:sldMk cId="0" sldId="256"/>
            <ac:spMk id="53" creationId="{00000000-0000-0000-0000-000000000000}"/>
          </ac:spMkLst>
        </pc:spChg>
      </pc:sldChg>
      <pc:sldChg chg="modSp mod">
        <pc:chgData name="koushikmahankali@hotmail.com" userId="a0ca7947e11ece4a" providerId="LiveId" clId="{823B98CE-D107-4AED-BB89-42CA765CDA0F}" dt="2023-04-10T08:21:00.018" v="73" actId="123"/>
        <pc:sldMkLst>
          <pc:docMk/>
          <pc:sldMk cId="0" sldId="258"/>
        </pc:sldMkLst>
        <pc:spChg chg="mod">
          <ac:chgData name="koushikmahankali@hotmail.com" userId="a0ca7947e11ece4a" providerId="LiveId" clId="{823B98CE-D107-4AED-BB89-42CA765CDA0F}" dt="2023-04-10T08:21:00.018" v="73" actId="123"/>
          <ac:spMkLst>
            <pc:docMk/>
            <pc:sldMk cId="0" sldId="258"/>
            <ac:spMk id="67" creationId="{00000000-0000-0000-0000-000000000000}"/>
          </ac:spMkLst>
        </pc:spChg>
      </pc:sldChg>
      <pc:sldChg chg="modSp mod">
        <pc:chgData name="koushikmahankali@hotmail.com" userId="a0ca7947e11ece4a" providerId="LiveId" clId="{823B98CE-D107-4AED-BB89-42CA765CDA0F}" dt="2023-04-10T08:07:20.221" v="46" actId="20577"/>
        <pc:sldMkLst>
          <pc:docMk/>
          <pc:sldMk cId="0" sldId="259"/>
        </pc:sldMkLst>
        <pc:spChg chg="mod">
          <ac:chgData name="koushikmahankali@hotmail.com" userId="a0ca7947e11ece4a" providerId="LiveId" clId="{823B98CE-D107-4AED-BB89-42CA765CDA0F}" dt="2023-04-10T08:07:20.221" v="46" actId="20577"/>
          <ac:spMkLst>
            <pc:docMk/>
            <pc:sldMk cId="0" sldId="259"/>
            <ac:spMk id="73" creationId="{00000000-0000-0000-0000-000000000000}"/>
          </ac:spMkLst>
        </pc:spChg>
      </pc:sldChg>
      <pc:sldChg chg="modSp mod">
        <pc:chgData name="koushikmahankali@hotmail.com" userId="a0ca7947e11ece4a" providerId="LiveId" clId="{823B98CE-D107-4AED-BB89-42CA765CDA0F}" dt="2023-04-10T08:21:29.433" v="76" actId="20577"/>
        <pc:sldMkLst>
          <pc:docMk/>
          <pc:sldMk cId="0" sldId="261"/>
        </pc:sldMkLst>
        <pc:spChg chg="mod">
          <ac:chgData name="koushikmahankali@hotmail.com" userId="a0ca7947e11ece4a" providerId="LiveId" clId="{823B98CE-D107-4AED-BB89-42CA765CDA0F}" dt="2023-04-10T08:21:29.433" v="76" actId="20577"/>
          <ac:spMkLst>
            <pc:docMk/>
            <pc:sldMk cId="0" sldId="261"/>
            <ac:spMk id="86" creationId="{00000000-0000-0000-0000-000000000000}"/>
          </ac:spMkLst>
        </pc:spChg>
      </pc:sldChg>
      <pc:sldChg chg="modSp mod">
        <pc:chgData name="koushikmahankali@hotmail.com" userId="a0ca7947e11ece4a" providerId="LiveId" clId="{823B98CE-D107-4AED-BB89-42CA765CDA0F}" dt="2023-04-10T08:22:33.724" v="102" actId="20577"/>
        <pc:sldMkLst>
          <pc:docMk/>
          <pc:sldMk cId="0" sldId="263"/>
        </pc:sldMkLst>
        <pc:spChg chg="mod">
          <ac:chgData name="koushikmahankali@hotmail.com" userId="a0ca7947e11ece4a" providerId="LiveId" clId="{823B98CE-D107-4AED-BB89-42CA765CDA0F}" dt="2023-04-10T08:22:33.724" v="102" actId="20577"/>
          <ac:spMkLst>
            <pc:docMk/>
            <pc:sldMk cId="0" sldId="263"/>
            <ac:spMk id="98" creationId="{00000000-0000-0000-0000-000000000000}"/>
          </ac:spMkLst>
        </pc:spChg>
      </pc:sldChg>
      <pc:sldChg chg="modSp mod">
        <pc:chgData name="koushikmahankali@hotmail.com" userId="a0ca7947e11ece4a" providerId="LiveId" clId="{823B98CE-D107-4AED-BB89-42CA765CDA0F}" dt="2023-04-10T08:26:29.384" v="176" actId="20577"/>
        <pc:sldMkLst>
          <pc:docMk/>
          <pc:sldMk cId="0" sldId="266"/>
        </pc:sldMkLst>
        <pc:spChg chg="mod">
          <ac:chgData name="koushikmahankali@hotmail.com" userId="a0ca7947e11ece4a" providerId="LiveId" clId="{823B98CE-D107-4AED-BB89-42CA765CDA0F}" dt="2023-04-10T08:26:29.384" v="176" actId="20577"/>
          <ac:spMkLst>
            <pc:docMk/>
            <pc:sldMk cId="0" sldId="266"/>
            <ac:spMk id="116" creationId="{00000000-0000-0000-0000-000000000000}"/>
          </ac:spMkLst>
        </pc:spChg>
      </pc:sldChg>
      <pc:sldChg chg="modSp mod">
        <pc:chgData name="koushikmahankali@hotmail.com" userId="a0ca7947e11ece4a" providerId="LiveId" clId="{823B98CE-D107-4AED-BB89-42CA765CDA0F}" dt="2023-04-10T08:28:18.172" v="193" actId="20577"/>
        <pc:sldMkLst>
          <pc:docMk/>
          <pc:sldMk cId="0" sldId="269"/>
        </pc:sldMkLst>
        <pc:spChg chg="mod">
          <ac:chgData name="koushikmahankali@hotmail.com" userId="a0ca7947e11ece4a" providerId="LiveId" clId="{823B98CE-D107-4AED-BB89-42CA765CDA0F}" dt="2023-04-10T08:28:18.172" v="193" actId="20577"/>
          <ac:spMkLst>
            <pc:docMk/>
            <pc:sldMk cId="0" sldId="269"/>
            <ac:spMk id="136" creationId="{00000000-0000-0000-0000-000000000000}"/>
          </ac:spMkLst>
        </pc:spChg>
      </pc:sldChg>
      <pc:sldChg chg="modSp mod">
        <pc:chgData name="koushikmahankali@hotmail.com" userId="a0ca7947e11ece4a" providerId="LiveId" clId="{823B98CE-D107-4AED-BB89-42CA765CDA0F}" dt="2023-04-10T08:28:33.855" v="194" actId="123"/>
        <pc:sldMkLst>
          <pc:docMk/>
          <pc:sldMk cId="0" sldId="278"/>
        </pc:sldMkLst>
        <pc:spChg chg="mod">
          <ac:chgData name="koushikmahankali@hotmail.com" userId="a0ca7947e11ece4a" providerId="LiveId" clId="{823B98CE-D107-4AED-BB89-42CA765CDA0F}" dt="2023-04-10T08:28:33.855" v="194" actId="123"/>
          <ac:spMkLst>
            <pc:docMk/>
            <pc:sldMk cId="0" sldId="278"/>
            <ac:spMk id="190" creationId="{00000000-0000-0000-0000-000000000000}"/>
          </ac:spMkLst>
        </pc:spChg>
      </pc:sldChg>
      <pc:sldChg chg="modSp mod">
        <pc:chgData name="koushikmahankali@hotmail.com" userId="a0ca7947e11ece4a" providerId="LiveId" clId="{823B98CE-D107-4AED-BB89-42CA765CDA0F}" dt="2023-04-10T08:28:41.680" v="196" actId="123"/>
        <pc:sldMkLst>
          <pc:docMk/>
          <pc:sldMk cId="0" sldId="280"/>
        </pc:sldMkLst>
        <pc:spChg chg="mod">
          <ac:chgData name="koushikmahankali@hotmail.com" userId="a0ca7947e11ece4a" providerId="LiveId" clId="{823B98CE-D107-4AED-BB89-42CA765CDA0F}" dt="2023-04-10T08:28:41.680" v="196" actId="123"/>
          <ac:spMkLst>
            <pc:docMk/>
            <pc:sldMk cId="0" sldId="280"/>
            <ac:spMk id="190" creationId="{00000000-0000-0000-0000-000000000000}"/>
          </ac:spMkLst>
        </pc:spChg>
      </pc:sldChg>
      <pc:sldChg chg="modSp mod">
        <pc:chgData name="koushikmahankali@hotmail.com" userId="a0ca7947e11ece4a" providerId="LiveId" clId="{823B98CE-D107-4AED-BB89-42CA765CDA0F}" dt="2023-04-10T08:10:21.467" v="64" actId="20577"/>
        <pc:sldMkLst>
          <pc:docMk/>
          <pc:sldMk cId="2436609174" sldId="281"/>
        </pc:sldMkLst>
        <pc:spChg chg="mod">
          <ac:chgData name="koushikmahankali@hotmail.com" userId="a0ca7947e11ece4a" providerId="LiveId" clId="{823B98CE-D107-4AED-BB89-42CA765CDA0F}" dt="2023-04-10T08:10:21.467" v="64" actId="20577"/>
          <ac:spMkLst>
            <pc:docMk/>
            <pc:sldMk cId="2436609174" sldId="281"/>
            <ac:spMk id="3" creationId="{B11187A2-72BF-D343-E52B-C23EA94505BE}"/>
          </ac:spMkLst>
        </pc:spChg>
      </pc:sldChg>
      <pc:sldChg chg="modSp mod">
        <pc:chgData name="koushikmahankali@hotmail.com" userId="a0ca7947e11ece4a" providerId="LiveId" clId="{823B98CE-D107-4AED-BB89-42CA765CDA0F}" dt="2023-04-10T08:23:51.892" v="123" actId="255"/>
        <pc:sldMkLst>
          <pc:docMk/>
          <pc:sldMk cId="2793072945" sldId="282"/>
        </pc:sldMkLst>
        <pc:spChg chg="mod">
          <ac:chgData name="koushikmahankali@hotmail.com" userId="a0ca7947e11ece4a" providerId="LiveId" clId="{823B98CE-D107-4AED-BB89-42CA765CDA0F}" dt="2023-04-10T08:23:51.892" v="123" actId="255"/>
          <ac:spMkLst>
            <pc:docMk/>
            <pc:sldMk cId="2793072945" sldId="282"/>
            <ac:spMk id="3" creationId="{E7A891D6-3D3F-A24C-BC8A-4D7CB6BF8578}"/>
          </ac:spMkLst>
        </pc:spChg>
      </pc:sldChg>
      <pc:sldChg chg="modSp mod">
        <pc:chgData name="koushikmahankali@hotmail.com" userId="a0ca7947e11ece4a" providerId="LiveId" clId="{823B98CE-D107-4AED-BB89-42CA765CDA0F}" dt="2023-04-10T08:11:27.978" v="65" actId="120"/>
        <pc:sldMkLst>
          <pc:docMk/>
          <pc:sldMk cId="419085251" sldId="285"/>
        </pc:sldMkLst>
        <pc:spChg chg="mod">
          <ac:chgData name="koushikmahankali@hotmail.com" userId="a0ca7947e11ece4a" providerId="LiveId" clId="{823B98CE-D107-4AED-BB89-42CA765CDA0F}" dt="2023-04-10T08:11:27.978" v="65" actId="120"/>
          <ac:spMkLst>
            <pc:docMk/>
            <pc:sldMk cId="419085251" sldId="285"/>
            <ac:spMk id="2" creationId="{982C4A91-3417-3D2F-442F-4429DA3F3558}"/>
          </ac:spMkLst>
        </pc:spChg>
      </pc:sldChg>
      <pc:sldChg chg="modSp mod">
        <pc:chgData name="koushikmahankali@hotmail.com" userId="a0ca7947e11ece4a" providerId="LiveId" clId="{823B98CE-D107-4AED-BB89-42CA765CDA0F}" dt="2023-04-10T08:26:53.666" v="177" actId="123"/>
        <pc:sldMkLst>
          <pc:docMk/>
          <pc:sldMk cId="1193398034" sldId="286"/>
        </pc:sldMkLst>
        <pc:spChg chg="mod">
          <ac:chgData name="koushikmahankali@hotmail.com" userId="a0ca7947e11ece4a" providerId="LiveId" clId="{823B98CE-D107-4AED-BB89-42CA765CDA0F}" dt="2023-04-10T08:26:53.666" v="177" actId="123"/>
          <ac:spMkLst>
            <pc:docMk/>
            <pc:sldMk cId="1193398034" sldId="286"/>
            <ac:spMk id="3" creationId="{3FE3B3EC-D043-D336-EF1A-F146DE4F9EE1}"/>
          </ac:spMkLst>
        </pc:spChg>
      </pc:sldChg>
      <pc:sldChg chg="modSp mod">
        <pc:chgData name="koushikmahankali@hotmail.com" userId="a0ca7947e11ece4a" providerId="LiveId" clId="{823B98CE-D107-4AED-BB89-42CA765CDA0F}" dt="2023-04-10T08:27:15.228" v="180" actId="123"/>
        <pc:sldMkLst>
          <pc:docMk/>
          <pc:sldMk cId="2598351115" sldId="287"/>
        </pc:sldMkLst>
        <pc:spChg chg="mod">
          <ac:chgData name="koushikmahankali@hotmail.com" userId="a0ca7947e11ece4a" providerId="LiveId" clId="{823B98CE-D107-4AED-BB89-42CA765CDA0F}" dt="2023-04-10T08:27:15.228" v="180" actId="123"/>
          <ac:spMkLst>
            <pc:docMk/>
            <pc:sldMk cId="2598351115" sldId="287"/>
            <ac:spMk id="3" creationId="{C1CAF079-7423-7C19-B30F-762144730E8A}"/>
          </ac:spMkLst>
        </pc:spChg>
      </pc:sldChg>
      <pc:sldChg chg="modSp mod">
        <pc:chgData name="koushikmahankali@hotmail.com" userId="a0ca7947e11ece4a" providerId="LiveId" clId="{823B98CE-D107-4AED-BB89-42CA765CDA0F}" dt="2023-04-10T08:27:25.631" v="181" actId="123"/>
        <pc:sldMkLst>
          <pc:docMk/>
          <pc:sldMk cId="1703780193" sldId="288"/>
        </pc:sldMkLst>
        <pc:spChg chg="mod">
          <ac:chgData name="koushikmahankali@hotmail.com" userId="a0ca7947e11ece4a" providerId="LiveId" clId="{823B98CE-D107-4AED-BB89-42CA765CDA0F}" dt="2023-04-10T08:27:25.631" v="181" actId="123"/>
          <ac:spMkLst>
            <pc:docMk/>
            <pc:sldMk cId="1703780193" sldId="288"/>
            <ac:spMk id="3" creationId="{72927921-E5C4-AC7F-AB97-17F69D19C424}"/>
          </ac:spMkLst>
        </pc:spChg>
      </pc:sldChg>
      <pc:sldChg chg="modSp mod">
        <pc:chgData name="koushikmahankali@hotmail.com" userId="a0ca7947e11ece4a" providerId="LiveId" clId="{823B98CE-D107-4AED-BB89-42CA765CDA0F}" dt="2023-04-10T08:27:02.281" v="178" actId="123"/>
        <pc:sldMkLst>
          <pc:docMk/>
          <pc:sldMk cId="974130317" sldId="290"/>
        </pc:sldMkLst>
        <pc:spChg chg="mod">
          <ac:chgData name="koushikmahankali@hotmail.com" userId="a0ca7947e11ece4a" providerId="LiveId" clId="{823B98CE-D107-4AED-BB89-42CA765CDA0F}" dt="2023-04-10T08:27:02.281" v="178" actId="123"/>
          <ac:spMkLst>
            <pc:docMk/>
            <pc:sldMk cId="974130317" sldId="290"/>
            <ac:spMk id="3" creationId="{8C5488C7-D231-4217-F05C-5ABBE5FB7A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51" name="Google Shape;5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75" name="Google Shape;17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 name="Google Shape;6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57" name="Google Shape;15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6D2292-773C-458B-B1FC-6A01C5AC6F3C}" type="datetime1">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9B5B9-9CE7-48AF-86C7-6997F167496D}" type="datetime1">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E7A55-A6F4-437E-A61C-EA66CE3B9FC3}" type="datetime1">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F2FB23-AA72-47D4-BDF3-E5E698CC6B97}" type="datetime1">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0E6F8-E2B9-460F-9DE8-3A87185C9FCC}" type="datetime1">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B6C3EE-7F52-4F35-A309-A28920BF611F}" type="datetime1">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7F155-C5A0-4A6A-A943-7A64E4E2C79D}" type="datetime1">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2DA2EC-6DDF-45BC-85F8-EF6D49B6973F}" type="datetime1">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917A3-AABB-4622-B78E-A37B29D44418}" type="datetime1">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7D495-1939-463E-BC31-653A1BA5178A}" type="datetime1">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ACDF9-EB0A-4EF6-8E42-71358B32ABFD}" type="datetime1">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88DC8-64E5-4F9F-B5D2-8B212A947D0C}" type="datetime1">
              <a:rPr lang="en-US" smtClean="0"/>
              <a:t>4/20/2023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110A6-8BDC-4CF7-A93B-95A9C7E654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athangpeddi/Laptop-Prices-Predicto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NehalGund/Laptop-Price-Prediction" TargetMode="External"/><Relationship Id="rId4" Type="http://schemas.openxmlformats.org/officeDocument/2006/relationships/hyperlink" Target="https://github.com/Paras-bakshi/laptop-price-Predictor"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1"/>
          <p:cNvSpPr txBox="1">
            <a:spLocks noGrp="1"/>
          </p:cNvSpPr>
          <p:nvPr>
            <p:ph type="title"/>
          </p:nvPr>
        </p:nvSpPr>
        <p:spPr>
          <a:xfrm>
            <a:off x="5625949" y="6113145"/>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n-US" dirty="0"/>
            </a:br>
            <a:endParaRPr dirty="0"/>
          </a:p>
        </p:txBody>
      </p:sp>
      <p:sp>
        <p:nvSpPr>
          <p:cNvPr id="54" name="Google Shape;54;p1"/>
          <p:cNvSpPr txBox="1">
            <a:spLocks noGrp="1"/>
          </p:cNvSpPr>
          <p:nvPr>
            <p:ph idx="1"/>
          </p:nvPr>
        </p:nvSpPr>
        <p:spPr>
          <a:xfrm>
            <a:off x="971550" y="603885"/>
            <a:ext cx="7658100" cy="5455920"/>
          </a:xfrm>
          <a:prstGeom prst="rect">
            <a:avLst/>
          </a:prstGeom>
          <a:noFill/>
          <a:ln>
            <a:noFill/>
          </a:ln>
        </p:spPr>
        <p:txBody>
          <a:bodyPr spcFirstLastPara="1" wrap="square" lIns="91425" tIns="45700" rIns="91425" bIns="45700" anchor="t" anchorCtr="0">
            <a:normAutofit fontScale="79167" lnSpcReduction="20000"/>
          </a:bodyPr>
          <a:lstStyle/>
          <a:p>
            <a:pPr marL="0" lvl="0" indent="0" algn="ctr" rtl="0">
              <a:spcBef>
                <a:spcPts val="0"/>
              </a:spcBef>
              <a:spcAft>
                <a:spcPts val="0"/>
              </a:spcAft>
              <a:buClr>
                <a:schemeClr val="dk1"/>
              </a:buClr>
              <a:buSzPct val="100000"/>
              <a:buFont typeface="Arial"/>
              <a:buNone/>
            </a:pP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r>
              <a:rPr lang="en-US" sz="1800" dirty="0">
                <a:latin typeface="Times New Roman" pitchFamily="18" charset="0"/>
                <a:ea typeface="Tahoma"/>
                <a:cs typeface="Times New Roman" pitchFamily="18" charset="0"/>
                <a:sym typeface="Tahoma"/>
              </a:rPr>
              <a:t>LAPTOP PRICE PREDICTION USING ML ALGORITHM</a:t>
            </a:r>
          </a:p>
          <a:p>
            <a:pPr marL="0" lvl="0" indent="0" algn="ctr" rtl="0">
              <a:spcBef>
                <a:spcPts val="0"/>
              </a:spcBef>
              <a:spcAft>
                <a:spcPts val="0"/>
              </a:spcAft>
              <a:buClr>
                <a:schemeClr val="dk1"/>
              </a:buClr>
              <a:buSzPct val="100000"/>
              <a:buFont typeface="Tahoma"/>
              <a:buNone/>
            </a:pPr>
            <a:endParaRPr lang="en-IN"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endParaRPr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endParaRPr lang="en-US"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br>
              <a:rPr lang="en-US" sz="1800" dirty="0">
                <a:latin typeface="Times New Roman" pitchFamily="18" charset="0"/>
                <a:ea typeface="Tahoma"/>
                <a:cs typeface="Times New Roman" pitchFamily="18" charset="0"/>
                <a:sym typeface="Tahoma"/>
              </a:rPr>
            </a:b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600" dirty="0">
                <a:latin typeface="Times New Roman" pitchFamily="18" charset="0"/>
                <a:ea typeface="Arial"/>
                <a:cs typeface="Times New Roman" pitchFamily="18" charset="0"/>
                <a:sym typeface="Arial"/>
              </a:rPr>
              <a:t>A Minor Project Report </a:t>
            </a:r>
            <a:endParaRPr sz="16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600" dirty="0">
                <a:latin typeface="Times New Roman" pitchFamily="18" charset="0"/>
                <a:ea typeface="Arial"/>
                <a:cs typeface="Times New Roman" pitchFamily="18" charset="0"/>
                <a:sym typeface="Arial"/>
              </a:rPr>
              <a:t>in partial fulfillment of the degree </a:t>
            </a:r>
            <a:endParaRPr sz="16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Bachelor of Technology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in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Computer Science &amp; Artificial Intelligence</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lang="en-US"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By</a:t>
            </a: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2003A53010     M. Koushik</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      2103A51L03    A. </a:t>
            </a:r>
            <a:r>
              <a:rPr lang="en-US" sz="1800" dirty="0" err="1">
                <a:latin typeface="Times New Roman" pitchFamily="18" charset="0"/>
                <a:ea typeface="Arial"/>
                <a:cs typeface="Times New Roman" pitchFamily="18" charset="0"/>
                <a:sym typeface="Arial"/>
              </a:rPr>
              <a:t>Jona</a:t>
            </a:r>
            <a:r>
              <a:rPr lang="en-US" sz="1800" dirty="0">
                <a:latin typeface="Times New Roman" pitchFamily="18" charset="0"/>
                <a:ea typeface="Arial"/>
                <a:cs typeface="Times New Roman" pitchFamily="18" charset="0"/>
                <a:sym typeface="Arial"/>
              </a:rPr>
              <a:t> Karthik</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lang="en-US"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Under the Guidance of </a:t>
            </a: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Dr. R </a:t>
            </a:r>
            <a:r>
              <a:rPr lang="en-US" sz="1800" dirty="0" err="1">
                <a:latin typeface="Times New Roman" pitchFamily="18" charset="0"/>
                <a:ea typeface="Arial"/>
                <a:cs typeface="Times New Roman" pitchFamily="18" charset="0"/>
                <a:sym typeface="Arial"/>
              </a:rPr>
              <a:t>Kamalakar</a:t>
            </a:r>
            <a:r>
              <a:rPr lang="en-US" sz="1800" dirty="0">
                <a:latin typeface="Times New Roman" pitchFamily="18" charset="0"/>
                <a:ea typeface="Arial"/>
                <a:cs typeface="Times New Roman" pitchFamily="18" charset="0"/>
                <a:sym typeface="Arial"/>
              </a:rPr>
              <a:t>  Assoc. Prof,  CS&amp;AI Department</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2400" b="1" dirty="0">
                <a:latin typeface="Times New Roman" pitchFamily="18" charset="0"/>
                <a:ea typeface="Arial"/>
                <a:cs typeface="Times New Roman" pitchFamily="18" charset="0"/>
                <a:sym typeface="Arial"/>
              </a:rPr>
              <a:t> </a:t>
            </a: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Submitted to</a:t>
            </a: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4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4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400" b="1" i="0" u="none" strike="noStrike" cap="none"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400" b="1" i="0" u="none" strike="noStrike" cap="none" dirty="0">
              <a:latin typeface="Times New Roman" pitchFamily="18" charset="0"/>
              <a:ea typeface="Arial"/>
              <a:cs typeface="Times New Roman" pitchFamily="18" charset="0"/>
              <a:sym typeface="Arial"/>
            </a:endParaRPr>
          </a:p>
          <a:p>
            <a:pPr marL="0" lvl="0" indent="0" algn="ctr">
              <a:spcBef>
                <a:spcPts val="0"/>
              </a:spcBef>
              <a:buSzPct val="100000"/>
              <a:buNone/>
            </a:pPr>
            <a:r>
              <a:rPr lang="en-US" sz="1400" b="1" dirty="0">
                <a:latin typeface="Times New Roman" pitchFamily="18" charset="0"/>
                <a:cs typeface="Times New Roman" pitchFamily="18" charset="0"/>
              </a:rPr>
              <a:t>SCHOOL OF COMPUTER SCIENCE &amp; ARTIFICIAL INTELLIGENCE</a:t>
            </a:r>
          </a:p>
          <a:p>
            <a:pPr marL="0" lvl="0" indent="0" algn="ctr">
              <a:spcBef>
                <a:spcPts val="0"/>
              </a:spcBef>
              <a:buSzPct val="100000"/>
              <a:buNone/>
            </a:pPr>
            <a:r>
              <a:rPr lang="en-US" sz="1400" b="1" dirty="0">
                <a:latin typeface="Times New Roman" pitchFamily="18" charset="0"/>
                <a:cs typeface="Times New Roman" pitchFamily="18" charset="0"/>
              </a:rPr>
              <a:t>SR UNIVERSITY, ANANTHASAGAR, WARANGAL</a:t>
            </a:r>
          </a:p>
          <a:p>
            <a:pPr marL="0" lvl="0" indent="0" algn="ctr">
              <a:spcBef>
                <a:spcPts val="0"/>
              </a:spcBef>
              <a:buSzPct val="100000"/>
              <a:buNone/>
            </a:pPr>
            <a:r>
              <a:rPr lang="en-US" sz="1400" b="1" dirty="0">
                <a:latin typeface="Times New Roman" pitchFamily="18" charset="0"/>
                <a:cs typeface="Times New Roman" pitchFamily="18" charset="0"/>
              </a:rPr>
              <a:t>April, 2023. </a:t>
            </a:r>
            <a:endParaRPr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000" dirty="0">
              <a:latin typeface="Times New Roman" pitchFamily="18" charset="0"/>
              <a:cs typeface="Times New Roman" pitchFamily="18" charset="0"/>
            </a:endParaRPr>
          </a:p>
        </p:txBody>
      </p:sp>
      <p:pic>
        <p:nvPicPr>
          <p:cNvPr id="1026" name="Picture 2" descr="F:\Front Desk\SRU\logo.png"/>
          <p:cNvPicPr>
            <a:picLocks noChangeAspect="1" noChangeArrowheads="1"/>
          </p:cNvPicPr>
          <p:nvPr/>
        </p:nvPicPr>
        <p:blipFill>
          <a:blip r:embed="rId3"/>
          <a:srcRect/>
          <a:stretch>
            <a:fillRect/>
          </a:stretch>
        </p:blipFill>
        <p:spPr bwMode="auto">
          <a:xfrm>
            <a:off x="4437269" y="1240335"/>
            <a:ext cx="720000" cy="720000"/>
          </a:xfrm>
          <a:prstGeom prst="rect">
            <a:avLst/>
          </a:prstGeom>
          <a:noFill/>
        </p:spPr>
      </p:pic>
      <p:pic>
        <p:nvPicPr>
          <p:cNvPr id="1027" name="Picture 3" descr="F:\Front Desk\SRU\logo for white background.png"/>
          <p:cNvPicPr>
            <a:picLocks noChangeAspect="1" noChangeArrowheads="1"/>
          </p:cNvPicPr>
          <p:nvPr/>
        </p:nvPicPr>
        <p:blipFill>
          <a:blip r:embed="rId4"/>
          <a:srcRect/>
          <a:stretch>
            <a:fillRect/>
          </a:stretch>
        </p:blipFill>
        <p:spPr bwMode="auto">
          <a:xfrm>
            <a:off x="3506115" y="4811472"/>
            <a:ext cx="2582308" cy="540000"/>
          </a:xfrm>
          <a:prstGeom prst="rect">
            <a:avLst/>
          </a:prstGeom>
          <a:noFill/>
        </p:spPr>
      </p:pic>
      <p:sp>
        <p:nvSpPr>
          <p:cNvPr id="7" name="Date Placeholder 6"/>
          <p:cNvSpPr>
            <a:spLocks noGrp="1"/>
          </p:cNvSpPr>
          <p:nvPr>
            <p:ph type="dt" sz="half" idx="10"/>
          </p:nvPr>
        </p:nvSpPr>
        <p:spPr/>
        <p:txBody>
          <a:bodyPr/>
          <a:lstStyle/>
          <a:p>
            <a:fld id="{6F4D0D25-C69F-413E-8340-92E1B711FA29}" type="datetime1">
              <a:rPr lang="en-US" smtClean="0"/>
              <a:t>4/20/2023</a:t>
            </a:fld>
            <a:endParaRPr lang="en-US" dirty="0"/>
          </a:p>
        </p:txBody>
      </p:sp>
      <p:sp>
        <p:nvSpPr>
          <p:cNvPr id="8" name="Slide Number Placeholder 7"/>
          <p:cNvSpPr>
            <a:spLocks noGrp="1"/>
          </p:cNvSpPr>
          <p:nvPr>
            <p:ph type="sldNum" sz="quarter" idx="12"/>
          </p:nvPr>
        </p:nvSpPr>
        <p:spPr/>
        <p:txBody>
          <a:bodyPr/>
          <a:lstStyle/>
          <a:p>
            <a:fld id="{593110A6-8BDC-4CF7-A93B-95A9C7E6544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4A91-3417-3D2F-442F-4429DA3F3558}"/>
              </a:ext>
            </a:extLst>
          </p:cNvPr>
          <p:cNvSpPr>
            <a:spLocks noGrp="1"/>
          </p:cNvSpPr>
          <p:nvPr>
            <p:ph type="title"/>
          </p:nvPr>
        </p:nvSpPr>
        <p:spPr>
          <a:xfrm>
            <a:off x="457200" y="1385741"/>
            <a:ext cx="4529579" cy="2620652"/>
          </a:xfrm>
        </p:spPr>
        <p:txBody>
          <a:bodyPr>
            <a:normAutofit/>
          </a:bodyPr>
          <a:lstStyle/>
          <a:p>
            <a:pPr algn="l"/>
            <a:r>
              <a:rPr lang="en-IN" sz="2800" dirty="0">
                <a:latin typeface="+mn-lt"/>
              </a:rPr>
              <a:t>1. Multiple Linear Regression</a:t>
            </a:r>
            <a:br>
              <a:rPr lang="en-IN" sz="2800" dirty="0">
                <a:latin typeface="+mn-lt"/>
              </a:rPr>
            </a:br>
            <a:r>
              <a:rPr lang="en-IN" sz="2800" dirty="0">
                <a:latin typeface="+mn-lt"/>
              </a:rPr>
              <a:t>2. Random Forest</a:t>
            </a:r>
            <a:br>
              <a:rPr lang="en-IN" sz="2800" dirty="0">
                <a:latin typeface="+mn-lt"/>
              </a:rPr>
            </a:br>
            <a:r>
              <a:rPr lang="en-IN" sz="2800" dirty="0">
                <a:latin typeface="+mn-lt"/>
              </a:rPr>
              <a:t>3. Decision Tree</a:t>
            </a:r>
            <a:br>
              <a:rPr lang="en-IN" sz="2800" dirty="0">
                <a:latin typeface="+mn-lt"/>
              </a:rPr>
            </a:br>
            <a:r>
              <a:rPr lang="en-IN" sz="2800" dirty="0">
                <a:latin typeface="+mn-lt"/>
              </a:rPr>
              <a:t>4. KNN</a:t>
            </a:r>
          </a:p>
        </p:txBody>
      </p:sp>
      <p:sp>
        <p:nvSpPr>
          <p:cNvPr id="3" name="Content Placeholder 2">
            <a:extLst>
              <a:ext uri="{FF2B5EF4-FFF2-40B4-BE49-F238E27FC236}">
                <a16:creationId xmlns:a16="http://schemas.microsoft.com/office/drawing/2014/main" id="{AFC0EC06-E193-E2D4-47AE-E585A77C0ECF}"/>
              </a:ext>
            </a:extLst>
          </p:cNvPr>
          <p:cNvSpPr>
            <a:spLocks noGrp="1"/>
          </p:cNvSpPr>
          <p:nvPr>
            <p:ph idx="1"/>
          </p:nvPr>
        </p:nvSpPr>
        <p:spPr>
          <a:xfrm>
            <a:off x="457200" y="292231"/>
            <a:ext cx="4114800" cy="829559"/>
          </a:xfrm>
        </p:spPr>
        <p:txBody>
          <a:bodyPr>
            <a:normAutofit/>
          </a:bodyPr>
          <a:lstStyle/>
          <a:p>
            <a:pPr marL="0" indent="0" algn="ctr">
              <a:buNone/>
            </a:pPr>
            <a:r>
              <a:rPr lang="en-IN" sz="2800" b="1" dirty="0"/>
              <a:t>PROPOSED ALGORITHMS</a:t>
            </a:r>
          </a:p>
        </p:txBody>
      </p:sp>
      <p:sp>
        <p:nvSpPr>
          <p:cNvPr id="4" name="Date Placeholder 3">
            <a:extLst>
              <a:ext uri="{FF2B5EF4-FFF2-40B4-BE49-F238E27FC236}">
                <a16:creationId xmlns:a16="http://schemas.microsoft.com/office/drawing/2014/main" id="{557D7A65-178C-D592-E130-DF34D1C91C1C}"/>
              </a:ext>
            </a:extLst>
          </p:cNvPr>
          <p:cNvSpPr>
            <a:spLocks noGrp="1"/>
          </p:cNvSpPr>
          <p:nvPr>
            <p:ph type="dt" sz="half" idx="10"/>
          </p:nvPr>
        </p:nvSpPr>
        <p:spPr/>
        <p:txBody>
          <a:bodyPr/>
          <a:lstStyle/>
          <a:p>
            <a:fld id="{D6F2FB23-AA72-47D4-BDF3-E5E698CC6B97}" type="datetime1">
              <a:rPr lang="en-US" smtClean="0"/>
              <a:t>4/20/2023</a:t>
            </a:fld>
            <a:endParaRPr lang="en-US"/>
          </a:p>
        </p:txBody>
      </p:sp>
      <p:sp>
        <p:nvSpPr>
          <p:cNvPr id="5" name="Slide Number Placeholder 4">
            <a:extLst>
              <a:ext uri="{FF2B5EF4-FFF2-40B4-BE49-F238E27FC236}">
                <a16:creationId xmlns:a16="http://schemas.microsoft.com/office/drawing/2014/main" id="{3241F7D4-211B-72BA-6606-55EDC0974511}"/>
              </a:ext>
            </a:extLst>
          </p:cNvPr>
          <p:cNvSpPr>
            <a:spLocks noGrp="1"/>
          </p:cNvSpPr>
          <p:nvPr>
            <p:ph type="sldNum" sz="quarter" idx="12"/>
          </p:nvPr>
        </p:nvSpPr>
        <p:spPr/>
        <p:txBody>
          <a:bodyPr/>
          <a:lstStyle/>
          <a:p>
            <a:fld id="{593110A6-8BDC-4CF7-A93B-95A9C7E65442}" type="slidenum">
              <a:rPr lang="en-US" smtClean="0"/>
              <a:t>10</a:t>
            </a:fld>
            <a:endParaRPr lang="en-US"/>
          </a:p>
        </p:txBody>
      </p:sp>
      <p:pic>
        <p:nvPicPr>
          <p:cNvPr id="6" name="Picture 3" descr="F:\Front Desk\SRU\logo for white background.png">
            <a:extLst>
              <a:ext uri="{FF2B5EF4-FFF2-40B4-BE49-F238E27FC236}">
                <a16:creationId xmlns:a16="http://schemas.microsoft.com/office/drawing/2014/main" id="{31869BE7-18D5-E977-EFF1-6B4C59E92643}"/>
              </a:ext>
            </a:extLst>
          </p:cNvPr>
          <p:cNvPicPr>
            <a:picLocks noChangeAspect="1" noChangeArrowheads="1"/>
          </p:cNvPicPr>
          <p:nvPr/>
        </p:nvPicPr>
        <p:blipFill>
          <a:blip r:embed="rId2"/>
          <a:srcRect/>
          <a:stretch>
            <a:fillRect/>
          </a:stretch>
        </p:blipFill>
        <p:spPr bwMode="auto">
          <a:xfrm>
            <a:off x="6104492" y="478095"/>
            <a:ext cx="2582308" cy="540000"/>
          </a:xfrm>
          <a:prstGeom prst="rect">
            <a:avLst/>
          </a:prstGeom>
          <a:noFill/>
        </p:spPr>
      </p:pic>
      <p:pic>
        <p:nvPicPr>
          <p:cNvPr id="7" name="Picture 4">
            <a:extLst>
              <a:ext uri="{FF2B5EF4-FFF2-40B4-BE49-F238E27FC236}">
                <a16:creationId xmlns:a16="http://schemas.microsoft.com/office/drawing/2014/main" id="{41DFA009-DA20-0610-D82A-D0AE537AFDB4}"/>
              </a:ext>
            </a:extLst>
          </p:cNvPr>
          <p:cNvPicPr>
            <a:picLocks noChangeAspect="1" noChangeArrowheads="1"/>
          </p:cNvPicPr>
          <p:nvPr/>
        </p:nvPicPr>
        <p:blipFill>
          <a:blip r:embed="rId3" cstate="print"/>
          <a:srcRect/>
          <a:stretch>
            <a:fillRect/>
          </a:stretch>
        </p:blipFill>
        <p:spPr bwMode="auto">
          <a:xfrm>
            <a:off x="6413369" y="2578231"/>
            <a:ext cx="2413261" cy="1942106"/>
          </a:xfrm>
          <a:prstGeom prst="rect">
            <a:avLst/>
          </a:prstGeom>
          <a:noFill/>
          <a:ln w="9525">
            <a:noFill/>
            <a:miter lim="800000"/>
            <a:headEnd/>
            <a:tailEnd/>
          </a:ln>
          <a:effectLst/>
        </p:spPr>
      </p:pic>
    </p:spTree>
    <p:extLst>
      <p:ext uri="{BB962C8B-B14F-4D97-AF65-F5344CB8AC3E}">
        <p14:creationId xmlns:p14="http://schemas.microsoft.com/office/powerpoint/2010/main" val="419085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12B6-9CF3-464E-E5B2-4B360D2AF326}"/>
              </a:ext>
            </a:extLst>
          </p:cNvPr>
          <p:cNvSpPr>
            <a:spLocks noGrp="1"/>
          </p:cNvSpPr>
          <p:nvPr>
            <p:ph type="title"/>
          </p:nvPr>
        </p:nvSpPr>
        <p:spPr>
          <a:xfrm>
            <a:off x="457200" y="274638"/>
            <a:ext cx="4482445" cy="1143000"/>
          </a:xfrm>
        </p:spPr>
        <p:txBody>
          <a:bodyPr>
            <a:normAutofit/>
          </a:bodyPr>
          <a:lstStyle/>
          <a:p>
            <a:r>
              <a:rPr lang="en-IN" sz="2800" b="1" dirty="0"/>
              <a:t>Multiple Linear Regression</a:t>
            </a:r>
          </a:p>
        </p:txBody>
      </p:sp>
      <p:sp>
        <p:nvSpPr>
          <p:cNvPr id="3" name="Content Placeholder 2">
            <a:extLst>
              <a:ext uri="{FF2B5EF4-FFF2-40B4-BE49-F238E27FC236}">
                <a16:creationId xmlns:a16="http://schemas.microsoft.com/office/drawing/2014/main" id="{E7A891D6-3D3F-A24C-BC8A-4D7CB6BF8578}"/>
              </a:ext>
            </a:extLst>
          </p:cNvPr>
          <p:cNvSpPr>
            <a:spLocks noGrp="1"/>
          </p:cNvSpPr>
          <p:nvPr>
            <p:ph sz="half" idx="1"/>
          </p:nvPr>
        </p:nvSpPr>
        <p:spPr/>
        <p:txBody>
          <a:bodyPr>
            <a:normAutofit/>
          </a:bodyPr>
          <a:lstStyle/>
          <a:p>
            <a:pPr algn="just"/>
            <a:r>
              <a:rPr lang="en-IN" sz="2800" dirty="0"/>
              <a:t>It is a statistical technique that uses these  model more complex relationships between two or more independent variables and one dependent variable .</a:t>
            </a:r>
          </a:p>
          <a:p>
            <a:pPr algn="just"/>
            <a:r>
              <a:rPr lang="en-IN" sz="1800" dirty="0">
                <a:latin typeface="+mj-lt"/>
              </a:rPr>
              <a:t>Y = </a:t>
            </a:r>
            <a:r>
              <a:rPr lang="en-IN" sz="1800" dirty="0">
                <a:effectLst/>
                <a:latin typeface="+mj-lt"/>
                <a:ea typeface="Calibri" panose="020F0502020204030204" pitchFamily="34" charset="0"/>
                <a:cs typeface="Calibri" panose="020F0502020204030204" pitchFamily="34" charset="0"/>
              </a:rPr>
              <a:t>β</a:t>
            </a:r>
            <a:r>
              <a:rPr lang="en-IN" sz="1800" dirty="0">
                <a:latin typeface="+mj-lt"/>
              </a:rPr>
              <a:t>0 + </a:t>
            </a:r>
            <a:r>
              <a:rPr lang="en-IN" sz="1800" dirty="0">
                <a:effectLst/>
                <a:latin typeface="+mj-lt"/>
                <a:ea typeface="Calibri" panose="020F0502020204030204" pitchFamily="34" charset="0"/>
                <a:cs typeface="Calibri" panose="020F0502020204030204" pitchFamily="34" charset="0"/>
              </a:rPr>
              <a:t>β</a:t>
            </a:r>
            <a:r>
              <a:rPr lang="en-IN" sz="1800" dirty="0">
                <a:latin typeface="+mj-lt"/>
              </a:rPr>
              <a:t>1x1 + ..+ </a:t>
            </a:r>
            <a:r>
              <a:rPr lang="en-IN" sz="1800" dirty="0">
                <a:effectLst/>
                <a:latin typeface="+mj-lt"/>
                <a:ea typeface="Calibri" panose="020F0502020204030204" pitchFamily="34" charset="0"/>
                <a:cs typeface="Calibri" panose="020F0502020204030204" pitchFamily="34" charset="0"/>
              </a:rPr>
              <a:t>β</a:t>
            </a:r>
            <a:r>
              <a:rPr lang="en-IN" sz="1800" dirty="0" err="1">
                <a:latin typeface="+mj-lt"/>
              </a:rPr>
              <a:t>kxk</a:t>
            </a:r>
            <a:r>
              <a:rPr lang="en-IN" sz="1800" dirty="0">
                <a:latin typeface="+mj-lt"/>
              </a:rPr>
              <a:t> + </a:t>
            </a:r>
            <a:r>
              <a:rPr lang="en-IN" sz="1800" dirty="0" err="1">
                <a:latin typeface="+mj-lt"/>
              </a:rPr>
              <a:t>i</a:t>
            </a:r>
            <a:endParaRPr lang="en-IN" sz="1800" dirty="0">
              <a:latin typeface="+mj-lt"/>
            </a:endParaRPr>
          </a:p>
          <a:p>
            <a:endParaRPr lang="en-IN" dirty="0"/>
          </a:p>
        </p:txBody>
      </p:sp>
      <p:sp>
        <p:nvSpPr>
          <p:cNvPr id="5" name="Date Placeholder 4">
            <a:extLst>
              <a:ext uri="{FF2B5EF4-FFF2-40B4-BE49-F238E27FC236}">
                <a16:creationId xmlns:a16="http://schemas.microsoft.com/office/drawing/2014/main" id="{A2D73D41-8584-B02C-8FAB-A9744D7C3B48}"/>
              </a:ext>
            </a:extLst>
          </p:cNvPr>
          <p:cNvSpPr>
            <a:spLocks noGrp="1"/>
          </p:cNvSpPr>
          <p:nvPr>
            <p:ph type="dt" sz="half" idx="10"/>
          </p:nvPr>
        </p:nvSpPr>
        <p:spPr/>
        <p:txBody>
          <a:bodyPr/>
          <a:lstStyle/>
          <a:p>
            <a:fld id="{90B6C3EE-7F52-4F35-A309-A28920BF611F}" type="datetime1">
              <a:rPr lang="en-US" smtClean="0"/>
              <a:t>4/20/2023</a:t>
            </a:fld>
            <a:endParaRPr lang="en-US"/>
          </a:p>
        </p:txBody>
      </p:sp>
      <p:sp>
        <p:nvSpPr>
          <p:cNvPr id="6" name="Slide Number Placeholder 5">
            <a:extLst>
              <a:ext uri="{FF2B5EF4-FFF2-40B4-BE49-F238E27FC236}">
                <a16:creationId xmlns:a16="http://schemas.microsoft.com/office/drawing/2014/main" id="{5A3E0E4A-1A3B-CEA5-363E-D92A88BA3380}"/>
              </a:ext>
            </a:extLst>
          </p:cNvPr>
          <p:cNvSpPr>
            <a:spLocks noGrp="1"/>
          </p:cNvSpPr>
          <p:nvPr>
            <p:ph type="sldNum" sz="quarter" idx="12"/>
          </p:nvPr>
        </p:nvSpPr>
        <p:spPr/>
        <p:txBody>
          <a:bodyPr/>
          <a:lstStyle/>
          <a:p>
            <a:fld id="{593110A6-8BDC-4CF7-A93B-95A9C7E65442}" type="slidenum">
              <a:rPr lang="en-US" smtClean="0"/>
              <a:t>11</a:t>
            </a:fld>
            <a:endParaRPr lang="en-US"/>
          </a:p>
        </p:txBody>
      </p:sp>
      <p:pic>
        <p:nvPicPr>
          <p:cNvPr id="7" name="Picture 3" descr="F:\Front Desk\SRU\logo for white background.png">
            <a:extLst>
              <a:ext uri="{FF2B5EF4-FFF2-40B4-BE49-F238E27FC236}">
                <a16:creationId xmlns:a16="http://schemas.microsoft.com/office/drawing/2014/main" id="{F2DE1386-35EA-5BFF-B6DB-AEC512E93EBE}"/>
              </a:ext>
            </a:extLst>
          </p:cNvPr>
          <p:cNvPicPr>
            <a:picLocks noChangeAspect="1" noChangeArrowheads="1"/>
          </p:cNvPicPr>
          <p:nvPr/>
        </p:nvPicPr>
        <p:blipFill>
          <a:blip r:embed="rId2"/>
          <a:srcRect/>
          <a:stretch>
            <a:fillRect/>
          </a:stretch>
        </p:blipFill>
        <p:spPr bwMode="auto">
          <a:xfrm>
            <a:off x="5767415" y="675107"/>
            <a:ext cx="2582308" cy="540000"/>
          </a:xfrm>
          <a:prstGeom prst="rect">
            <a:avLst/>
          </a:prstGeom>
          <a:noFill/>
        </p:spPr>
      </p:pic>
      <p:pic>
        <p:nvPicPr>
          <p:cNvPr id="12" name="Content Placeholder 12">
            <a:extLst>
              <a:ext uri="{FF2B5EF4-FFF2-40B4-BE49-F238E27FC236}">
                <a16:creationId xmlns:a16="http://schemas.microsoft.com/office/drawing/2014/main" id="{09467050-D084-66D6-9D29-BB607DDBC9CA}"/>
              </a:ext>
            </a:extLst>
          </p:cNvPr>
          <p:cNvPicPr>
            <a:picLocks noGrp="1" noChangeAspect="1"/>
          </p:cNvPicPr>
          <p:nvPr>
            <p:ph sz="half" idx="2"/>
          </p:nvPr>
        </p:nvPicPr>
        <p:blipFill>
          <a:blip r:embed="rId3"/>
          <a:stretch>
            <a:fillRect/>
          </a:stretch>
        </p:blipFill>
        <p:spPr>
          <a:xfrm>
            <a:off x="4648200" y="2061546"/>
            <a:ext cx="4038600" cy="3603270"/>
          </a:xfrm>
        </p:spPr>
      </p:pic>
    </p:spTree>
    <p:extLst>
      <p:ext uri="{BB962C8B-B14F-4D97-AF65-F5344CB8AC3E}">
        <p14:creationId xmlns:p14="http://schemas.microsoft.com/office/powerpoint/2010/main" val="279307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F962-A36D-9A05-3B54-6D857ED51D52}"/>
              </a:ext>
            </a:extLst>
          </p:cNvPr>
          <p:cNvSpPr>
            <a:spLocks noGrp="1"/>
          </p:cNvSpPr>
          <p:nvPr>
            <p:ph type="title"/>
          </p:nvPr>
        </p:nvSpPr>
        <p:spPr>
          <a:xfrm>
            <a:off x="457200" y="274638"/>
            <a:ext cx="2582308" cy="1143000"/>
          </a:xfrm>
        </p:spPr>
        <p:txBody>
          <a:bodyPr>
            <a:normAutofit/>
          </a:bodyPr>
          <a:lstStyle/>
          <a:p>
            <a:r>
              <a:rPr lang="en-IN" sz="2800" b="1" dirty="0"/>
              <a:t>Random Forest</a:t>
            </a:r>
          </a:p>
        </p:txBody>
      </p:sp>
      <p:sp>
        <p:nvSpPr>
          <p:cNvPr id="3" name="Content Placeholder 2">
            <a:extLst>
              <a:ext uri="{FF2B5EF4-FFF2-40B4-BE49-F238E27FC236}">
                <a16:creationId xmlns:a16="http://schemas.microsoft.com/office/drawing/2014/main" id="{8A64FB29-CEE9-8B6E-F44A-10A3879188F9}"/>
              </a:ext>
            </a:extLst>
          </p:cNvPr>
          <p:cNvSpPr>
            <a:spLocks noGrp="1"/>
          </p:cNvSpPr>
          <p:nvPr>
            <p:ph sz="half" idx="1"/>
          </p:nvPr>
        </p:nvSpPr>
        <p:spPr/>
        <p:txBody>
          <a:bodyPr/>
          <a:lstStyle/>
          <a:p>
            <a:r>
              <a:rPr lang="en-IN" dirty="0"/>
              <a:t> It is a classifier that contains a no of decision tree on various subsets of the given dataset and takes the average to improve the predictive accuracy of that dataset .</a:t>
            </a:r>
          </a:p>
          <a:p>
            <a:pPr marL="0" indent="0">
              <a:buNone/>
            </a:pPr>
            <a:endParaRPr lang="en-IN" dirty="0"/>
          </a:p>
        </p:txBody>
      </p:sp>
      <p:pic>
        <p:nvPicPr>
          <p:cNvPr id="9" name="Content Placeholder 8">
            <a:extLst>
              <a:ext uri="{FF2B5EF4-FFF2-40B4-BE49-F238E27FC236}">
                <a16:creationId xmlns:a16="http://schemas.microsoft.com/office/drawing/2014/main" id="{AB43B5ED-435B-6A20-B109-0517B3209983}"/>
              </a:ext>
            </a:extLst>
          </p:cNvPr>
          <p:cNvPicPr>
            <a:picLocks noGrp="1" noChangeAspect="1"/>
          </p:cNvPicPr>
          <p:nvPr>
            <p:ph sz="half" idx="2"/>
          </p:nvPr>
        </p:nvPicPr>
        <p:blipFill>
          <a:blip r:embed="rId2"/>
          <a:stretch>
            <a:fillRect/>
          </a:stretch>
        </p:blipFill>
        <p:spPr>
          <a:xfrm>
            <a:off x="4940547" y="1600200"/>
            <a:ext cx="3453906" cy="4525963"/>
          </a:xfrm>
        </p:spPr>
      </p:pic>
      <p:sp>
        <p:nvSpPr>
          <p:cNvPr id="5" name="Date Placeholder 4">
            <a:extLst>
              <a:ext uri="{FF2B5EF4-FFF2-40B4-BE49-F238E27FC236}">
                <a16:creationId xmlns:a16="http://schemas.microsoft.com/office/drawing/2014/main" id="{BD4B444A-48F3-83D5-9BB3-D21EAC1C50A6}"/>
              </a:ext>
            </a:extLst>
          </p:cNvPr>
          <p:cNvSpPr>
            <a:spLocks noGrp="1"/>
          </p:cNvSpPr>
          <p:nvPr>
            <p:ph type="dt" sz="half" idx="10"/>
          </p:nvPr>
        </p:nvSpPr>
        <p:spPr/>
        <p:txBody>
          <a:bodyPr/>
          <a:lstStyle/>
          <a:p>
            <a:fld id="{90B6C3EE-7F52-4F35-A309-A28920BF611F}" type="datetime1">
              <a:rPr lang="en-US" smtClean="0"/>
              <a:t>4/20/2023</a:t>
            </a:fld>
            <a:endParaRPr lang="en-US"/>
          </a:p>
        </p:txBody>
      </p:sp>
      <p:sp>
        <p:nvSpPr>
          <p:cNvPr id="6" name="Slide Number Placeholder 5">
            <a:extLst>
              <a:ext uri="{FF2B5EF4-FFF2-40B4-BE49-F238E27FC236}">
                <a16:creationId xmlns:a16="http://schemas.microsoft.com/office/drawing/2014/main" id="{DB24F409-50B0-1109-57E4-A67B3FA8D2B5}"/>
              </a:ext>
            </a:extLst>
          </p:cNvPr>
          <p:cNvSpPr>
            <a:spLocks noGrp="1"/>
          </p:cNvSpPr>
          <p:nvPr>
            <p:ph type="sldNum" sz="quarter" idx="12"/>
          </p:nvPr>
        </p:nvSpPr>
        <p:spPr/>
        <p:txBody>
          <a:bodyPr/>
          <a:lstStyle/>
          <a:p>
            <a:fld id="{593110A6-8BDC-4CF7-A93B-95A9C7E65442}" type="slidenum">
              <a:rPr lang="en-US" smtClean="0"/>
              <a:t>12</a:t>
            </a:fld>
            <a:endParaRPr lang="en-US"/>
          </a:p>
        </p:txBody>
      </p:sp>
      <p:pic>
        <p:nvPicPr>
          <p:cNvPr id="7" name="Picture 3" descr="F:\Front Desk\SRU\logo for white background.png">
            <a:extLst>
              <a:ext uri="{FF2B5EF4-FFF2-40B4-BE49-F238E27FC236}">
                <a16:creationId xmlns:a16="http://schemas.microsoft.com/office/drawing/2014/main" id="{CA9E2890-AE51-2E60-0E7A-06C82180186D}"/>
              </a:ext>
            </a:extLst>
          </p:cNvPr>
          <p:cNvPicPr>
            <a:picLocks noChangeAspect="1" noChangeArrowheads="1"/>
          </p:cNvPicPr>
          <p:nvPr/>
        </p:nvPicPr>
        <p:blipFill>
          <a:blip r:embed="rId3"/>
          <a:srcRect/>
          <a:stretch>
            <a:fillRect/>
          </a:stretch>
        </p:blipFill>
        <p:spPr bwMode="auto">
          <a:xfrm>
            <a:off x="5560151" y="675107"/>
            <a:ext cx="2582308" cy="540000"/>
          </a:xfrm>
          <a:prstGeom prst="rect">
            <a:avLst/>
          </a:prstGeom>
          <a:noFill/>
        </p:spPr>
      </p:pic>
    </p:spTree>
    <p:extLst>
      <p:ext uri="{BB962C8B-B14F-4D97-AF65-F5344CB8AC3E}">
        <p14:creationId xmlns:p14="http://schemas.microsoft.com/office/powerpoint/2010/main" val="679344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4DBB-E371-3931-EB71-D7702AF7D693}"/>
              </a:ext>
            </a:extLst>
          </p:cNvPr>
          <p:cNvSpPr>
            <a:spLocks noGrp="1"/>
          </p:cNvSpPr>
          <p:nvPr>
            <p:ph type="title"/>
          </p:nvPr>
        </p:nvSpPr>
        <p:spPr>
          <a:xfrm>
            <a:off x="457200" y="274638"/>
            <a:ext cx="2201159" cy="1143000"/>
          </a:xfrm>
        </p:spPr>
        <p:txBody>
          <a:bodyPr>
            <a:normAutofit/>
          </a:bodyPr>
          <a:lstStyle/>
          <a:p>
            <a:r>
              <a:rPr lang="en-IN" sz="2800" b="1" dirty="0"/>
              <a:t>Decision Tree</a:t>
            </a:r>
          </a:p>
        </p:txBody>
      </p:sp>
      <p:sp>
        <p:nvSpPr>
          <p:cNvPr id="3" name="Content Placeholder 2">
            <a:extLst>
              <a:ext uri="{FF2B5EF4-FFF2-40B4-BE49-F238E27FC236}">
                <a16:creationId xmlns:a16="http://schemas.microsoft.com/office/drawing/2014/main" id="{10697623-65BA-5294-3E37-3B82642A1139}"/>
              </a:ext>
            </a:extLst>
          </p:cNvPr>
          <p:cNvSpPr>
            <a:spLocks noGrp="1"/>
          </p:cNvSpPr>
          <p:nvPr>
            <p:ph sz="half" idx="1"/>
          </p:nvPr>
        </p:nvSpPr>
        <p:spPr/>
        <p:txBody>
          <a:bodyPr/>
          <a:lstStyle/>
          <a:p>
            <a:r>
              <a:rPr lang="en-IN" dirty="0"/>
              <a:t> It is a “</a:t>
            </a:r>
            <a:r>
              <a:rPr lang="en-IN" b="1" dirty="0"/>
              <a:t>Supervised learning technique</a:t>
            </a:r>
            <a:r>
              <a:rPr lang="en-IN" dirty="0"/>
              <a:t>” , internal nodes represent the features of a dataset , branches represent the decision rules and each leaf node .</a:t>
            </a:r>
          </a:p>
          <a:p>
            <a:r>
              <a:rPr lang="en-IN" dirty="0"/>
              <a:t>EV = (FO*LO) - COST</a:t>
            </a:r>
          </a:p>
        </p:txBody>
      </p:sp>
      <p:sp>
        <p:nvSpPr>
          <p:cNvPr id="5" name="Date Placeholder 4">
            <a:extLst>
              <a:ext uri="{FF2B5EF4-FFF2-40B4-BE49-F238E27FC236}">
                <a16:creationId xmlns:a16="http://schemas.microsoft.com/office/drawing/2014/main" id="{D3EE1E00-C255-6D2A-3AC7-BF8C4B55B719}"/>
              </a:ext>
            </a:extLst>
          </p:cNvPr>
          <p:cNvSpPr>
            <a:spLocks noGrp="1"/>
          </p:cNvSpPr>
          <p:nvPr>
            <p:ph type="dt" sz="half" idx="10"/>
          </p:nvPr>
        </p:nvSpPr>
        <p:spPr/>
        <p:txBody>
          <a:bodyPr/>
          <a:lstStyle/>
          <a:p>
            <a:fld id="{90B6C3EE-7F52-4F35-A309-A28920BF611F}" type="datetime1">
              <a:rPr lang="en-US" smtClean="0"/>
              <a:t>4/20/2023</a:t>
            </a:fld>
            <a:endParaRPr lang="en-US" dirty="0"/>
          </a:p>
        </p:txBody>
      </p:sp>
      <p:sp>
        <p:nvSpPr>
          <p:cNvPr id="6" name="Slide Number Placeholder 5">
            <a:extLst>
              <a:ext uri="{FF2B5EF4-FFF2-40B4-BE49-F238E27FC236}">
                <a16:creationId xmlns:a16="http://schemas.microsoft.com/office/drawing/2014/main" id="{965717AB-CC53-625B-3FCC-4F5C93D535BB}"/>
              </a:ext>
            </a:extLst>
          </p:cNvPr>
          <p:cNvSpPr>
            <a:spLocks noGrp="1"/>
          </p:cNvSpPr>
          <p:nvPr>
            <p:ph type="sldNum" sz="quarter" idx="12"/>
          </p:nvPr>
        </p:nvSpPr>
        <p:spPr/>
        <p:txBody>
          <a:bodyPr/>
          <a:lstStyle/>
          <a:p>
            <a:fld id="{593110A6-8BDC-4CF7-A93B-95A9C7E65442}" type="slidenum">
              <a:rPr lang="en-US" smtClean="0"/>
              <a:t>13</a:t>
            </a:fld>
            <a:endParaRPr lang="en-US"/>
          </a:p>
        </p:txBody>
      </p:sp>
      <p:pic>
        <p:nvPicPr>
          <p:cNvPr id="7" name="Picture 3" descr="F:\Front Desk\SRU\logo for white background.png">
            <a:extLst>
              <a:ext uri="{FF2B5EF4-FFF2-40B4-BE49-F238E27FC236}">
                <a16:creationId xmlns:a16="http://schemas.microsoft.com/office/drawing/2014/main" id="{DF67A8D4-242B-E140-4E31-5690A1F2DC7E}"/>
              </a:ext>
            </a:extLst>
          </p:cNvPr>
          <p:cNvPicPr>
            <a:picLocks noChangeAspect="1" noChangeArrowheads="1"/>
          </p:cNvPicPr>
          <p:nvPr/>
        </p:nvPicPr>
        <p:blipFill>
          <a:blip r:embed="rId2"/>
          <a:srcRect/>
          <a:stretch>
            <a:fillRect/>
          </a:stretch>
        </p:blipFill>
        <p:spPr bwMode="auto">
          <a:xfrm>
            <a:off x="5851834" y="576138"/>
            <a:ext cx="2582308" cy="540000"/>
          </a:xfrm>
          <a:prstGeom prst="rect">
            <a:avLst/>
          </a:prstGeom>
          <a:noFill/>
        </p:spPr>
      </p:pic>
      <p:pic>
        <p:nvPicPr>
          <p:cNvPr id="16" name="Content Placeholder 8">
            <a:extLst>
              <a:ext uri="{FF2B5EF4-FFF2-40B4-BE49-F238E27FC236}">
                <a16:creationId xmlns:a16="http://schemas.microsoft.com/office/drawing/2014/main" id="{8CC682D8-5BC3-0411-BFA0-466170F836A7}"/>
              </a:ext>
            </a:extLst>
          </p:cNvPr>
          <p:cNvPicPr>
            <a:picLocks noGrp="1" noChangeAspect="1"/>
          </p:cNvPicPr>
          <p:nvPr>
            <p:ph sz="half" idx="2"/>
          </p:nvPr>
        </p:nvPicPr>
        <p:blipFill>
          <a:blip r:embed="rId3"/>
          <a:stretch>
            <a:fillRect/>
          </a:stretch>
        </p:blipFill>
        <p:spPr>
          <a:xfrm>
            <a:off x="4742090" y="1600200"/>
            <a:ext cx="3850819" cy="4525963"/>
          </a:xfrm>
        </p:spPr>
      </p:pic>
    </p:spTree>
    <p:extLst>
      <p:ext uri="{BB962C8B-B14F-4D97-AF65-F5344CB8AC3E}">
        <p14:creationId xmlns:p14="http://schemas.microsoft.com/office/powerpoint/2010/main" val="3522501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1"/>
          <p:cNvSpPr txBox="1">
            <a:spLocks noGrp="1"/>
          </p:cNvSpPr>
          <p:nvPr>
            <p:ph type="title"/>
          </p:nvPr>
        </p:nvSpPr>
        <p:spPr>
          <a:xfrm>
            <a:off x="457200" y="274638"/>
            <a:ext cx="331352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Arial"/>
              <a:buNone/>
            </a:pPr>
            <a:r>
              <a:rPr lang="en-US" sz="2800" b="1" dirty="0"/>
              <a:t>KNN ALGORITHM </a:t>
            </a:r>
            <a:endParaRPr sz="2800" b="1" dirty="0"/>
          </a:p>
        </p:txBody>
      </p:sp>
      <mc:AlternateContent xmlns:mc="http://schemas.openxmlformats.org/markup-compatibility/2006" xmlns:a14="http://schemas.microsoft.com/office/drawing/2010/main">
        <mc:Choice Requires="a14">
          <p:sp>
            <p:nvSpPr>
              <p:cNvPr id="116" name="Google Shape;116;p11"/>
              <p:cNvSpPr txBox="1">
                <a:spLocks noGrp="1"/>
              </p:cNvSpPr>
              <p:nvPr>
                <p:ph sz="half" idx="1"/>
              </p:nvPr>
            </p:nvSpPr>
            <p:spPr>
              <a:xfrm>
                <a:off x="457200" y="1624012"/>
                <a:ext cx="4114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Font typeface="Arial"/>
                  <a:buChar char="•"/>
                </a:pPr>
                <a:r>
                  <a:rPr lang="en-US" dirty="0"/>
                  <a:t>KNN is a supervised machine learning algorithm.</a:t>
                </a:r>
              </a:p>
              <a:p>
                <a:pPr marL="342900" lvl="0" indent="-165100" algn="l" rtl="0">
                  <a:spcBef>
                    <a:spcPts val="560"/>
                  </a:spcBef>
                  <a:spcAft>
                    <a:spcPts val="0"/>
                  </a:spcAft>
                  <a:buClr>
                    <a:schemeClr val="dk1"/>
                  </a:buClr>
                  <a:buSzPts val="2800"/>
                  <a:buFont typeface="Arial"/>
                  <a:buNone/>
                </a:pPr>
                <a:endParaRPr lang="en-US" dirty="0"/>
              </a:p>
              <a:p>
                <a:pPr lvl="0">
                  <a:spcBef>
                    <a:spcPts val="560"/>
                  </a:spcBef>
                  <a:buClr>
                    <a:schemeClr val="dk1"/>
                  </a:buClr>
                  <a:buSzPts val="2800"/>
                  <a:buFont typeface="Arial"/>
                  <a:buChar char="•"/>
                </a:pPr>
                <a:r>
                  <a:rPr lang="en-US" dirty="0"/>
                  <a:t> The formula used is  </a:t>
                </a:r>
                <a14:m>
                  <m:oMath xmlns:m="http://schemas.openxmlformats.org/officeDocument/2006/math">
                    <m:sSup>
                      <m:sSupPr>
                        <m:ctrlPr>
                          <a:rPr lang="ar-AE" sz="2000" i="1" smtClean="0">
                            <a:effectLst/>
                            <a:latin typeface="Cambria Math" panose="02040503050406030204" pitchFamily="18" charset="0"/>
                          </a:rPr>
                        </m:ctrlPr>
                      </m:sSupPr>
                      <m:e>
                        <m:r>
                          <a:rPr lang="ar-AE" sz="2000" i="1">
                            <a:effectLst/>
                            <a:latin typeface="Cambria Math" panose="02040503050406030204" pitchFamily="18" charset="0"/>
                            <a:ea typeface="Calibri" panose="020F0502020204030204" pitchFamily="34" charset="0"/>
                            <a:cs typeface="Times New Roman" panose="02020603050405020304" pitchFamily="18" charset="0"/>
                          </a:rPr>
                          <m:t>𝑑</m:t>
                        </m:r>
                        <m:r>
                          <a:rPr lang="ar-AE" sz="2000" i="1">
                            <a:effectLst/>
                            <a:latin typeface="Cambria Math" panose="02040503050406030204" pitchFamily="18" charset="0"/>
                            <a:ea typeface="Calibri" panose="020F0502020204030204" pitchFamily="34" charset="0"/>
                            <a:cs typeface="Times New Roman" panose="02020603050405020304" pitchFamily="18" charset="0"/>
                          </a:rPr>
                          <m:t>(</m:t>
                        </m:r>
                        <m:r>
                          <a:rPr lang="ar-AE" sz="2000" i="1">
                            <a:effectLst/>
                            <a:latin typeface="Cambria Math" panose="02040503050406030204" pitchFamily="18" charset="0"/>
                            <a:ea typeface="Calibri" panose="020F0502020204030204" pitchFamily="34" charset="0"/>
                            <a:cs typeface="Times New Roman" panose="02020603050405020304" pitchFamily="18" charset="0"/>
                          </a:rPr>
                          <m:t>𝑥</m:t>
                        </m:r>
                        <m:r>
                          <a:rPr lang="ar-AE" sz="2000" i="1">
                            <a:effectLst/>
                            <a:latin typeface="Cambria Math" panose="02040503050406030204" pitchFamily="18" charset="0"/>
                            <a:ea typeface="Calibri" panose="020F0502020204030204" pitchFamily="34" charset="0"/>
                            <a:cs typeface="Times New Roman" panose="02020603050405020304" pitchFamily="18" charset="0"/>
                          </a:rPr>
                          <m:t>,</m:t>
                        </m:r>
                        <m:r>
                          <a:rPr lang="ar-AE" sz="2000" i="1">
                            <a:effectLst/>
                            <a:latin typeface="Cambria Math" panose="02040503050406030204" pitchFamily="18" charset="0"/>
                            <a:ea typeface="Calibri" panose="020F0502020204030204" pitchFamily="34" charset="0"/>
                            <a:cs typeface="Times New Roman" panose="02020603050405020304" pitchFamily="18" charset="0"/>
                          </a:rPr>
                          <m:t>𝑦</m:t>
                        </m:r>
                        <m:r>
                          <a:rPr lang="ar-AE" sz="2000" i="1">
                            <a:effectLst/>
                            <a:latin typeface="Cambria Math" panose="02040503050406030204" pitchFamily="18" charset="0"/>
                            <a:ea typeface="Calibri" panose="020F0502020204030204" pitchFamily="34" charset="0"/>
                            <a:cs typeface="Times New Roman" panose="02020603050405020304" pitchFamily="18" charset="0"/>
                          </a:rPr>
                          <m:t>)</m:t>
                        </m:r>
                      </m:e>
                      <m:sup>
                        <m:r>
                          <a:rPr lang="ar-AE" sz="2000" i="1">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ar-AE" sz="2000" dirty="0"/>
                  <a:t> = </a:t>
                </a:r>
                <a14:m>
                  <m:oMath xmlns:m="http://schemas.openxmlformats.org/officeDocument/2006/math">
                    <m:sSup>
                      <m:sSupPr>
                        <m:ctrlPr>
                          <a:rPr lang="ar-AE" sz="2000" i="1">
                            <a:latin typeface="Cambria Math" panose="02040503050406030204" pitchFamily="18" charset="0"/>
                          </a:rPr>
                        </m:ctrlPr>
                      </m:sSupPr>
                      <m:e>
                        <m:r>
                          <a:rPr lang="ar-AE" sz="2000" i="1">
                            <a:latin typeface="Cambria Math" panose="02040503050406030204" pitchFamily="18" charset="0"/>
                            <a:ea typeface="Calibri" panose="020F0502020204030204" pitchFamily="34" charset="0"/>
                            <a:cs typeface="Times New Roman" panose="02020603050405020304" pitchFamily="18" charset="0"/>
                          </a:rPr>
                          <m:t>(</m:t>
                        </m:r>
                        <m:r>
                          <a:rPr lang="ar-AE" sz="2000" i="1">
                            <a:latin typeface="Cambria Math" panose="02040503050406030204" pitchFamily="18" charset="0"/>
                            <a:ea typeface="Calibri" panose="020F0502020204030204" pitchFamily="34" charset="0"/>
                            <a:cs typeface="Times New Roman" panose="02020603050405020304" pitchFamily="18" charset="0"/>
                          </a:rPr>
                          <m:t>𝑥</m:t>
                        </m:r>
                        <m:r>
                          <a:rPr lang="ar-AE" sz="2000" b="0" i="1" smtClean="0">
                            <a:latin typeface="Cambria Math" panose="02040503050406030204" pitchFamily="18" charset="0"/>
                            <a:ea typeface="Calibri" panose="020F0502020204030204" pitchFamily="34" charset="0"/>
                            <a:cs typeface="Times New Roman" panose="02020603050405020304" pitchFamily="18" charset="0"/>
                          </a:rPr>
                          <m:t>1</m:t>
                        </m:r>
                        <m:r>
                          <a:rPr lang="en-IN" sz="2000" b="0" i="1" smtClean="0">
                            <a:latin typeface="Cambria Math" panose="02040503050406030204" pitchFamily="18" charset="0"/>
                            <a:ea typeface="Calibri" panose="020F0502020204030204" pitchFamily="34" charset="0"/>
                            <a:cs typeface="Times New Roman" panose="02020603050405020304" pitchFamily="18" charset="0"/>
                          </a:rPr>
                          <m: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𝑥</m:t>
                        </m:r>
                        <m:r>
                          <a:rPr lang="en-IN" sz="2000" b="0" i="1" smtClean="0">
                            <a:latin typeface="Cambria Math" panose="02040503050406030204" pitchFamily="18" charset="0"/>
                            <a:ea typeface="Calibri" panose="020F0502020204030204" pitchFamily="34" charset="0"/>
                            <a:cs typeface="Times New Roman" panose="02020603050405020304" pitchFamily="18" charset="0"/>
                          </a:rPr>
                          <m:t>2</m:t>
                        </m:r>
                        <m:r>
                          <a:rPr lang="ar-AE" sz="2000" i="1">
                            <a:latin typeface="Cambria Math" panose="02040503050406030204" pitchFamily="18" charset="0"/>
                            <a:ea typeface="Calibri" panose="020F0502020204030204" pitchFamily="34" charset="0"/>
                            <a:cs typeface="Times New Roman" panose="02020603050405020304" pitchFamily="18" charset="0"/>
                          </a:rPr>
                          <m:t>)</m:t>
                        </m:r>
                      </m:e>
                      <m:sup>
                        <m:r>
                          <a:rPr lang="ar-AE" sz="2000" i="1">
                            <a:latin typeface="Cambria Math" panose="02040503050406030204" pitchFamily="18" charset="0"/>
                            <a:ea typeface="Calibri" panose="020F0502020204030204" pitchFamily="34" charset="0"/>
                            <a:cs typeface="Times New Roman" panose="02020603050405020304" pitchFamily="18" charset="0"/>
                          </a:rPr>
                          <m:t>2</m:t>
                        </m:r>
                        <m:r>
                          <a:rPr lang="en-IN" sz="2000" b="0" i="1" smtClean="0">
                            <a:latin typeface="Cambria Math" panose="02040503050406030204" pitchFamily="18" charset="0"/>
                            <a:ea typeface="Calibri" panose="020F0502020204030204" pitchFamily="34" charset="0"/>
                            <a:cs typeface="Times New Roman" panose="02020603050405020304" pitchFamily="18" charset="0"/>
                          </a:rPr>
                          <m:t> </m:t>
                        </m:r>
                      </m:sup>
                    </m:sSup>
                  </m:oMath>
                </a14:m>
                <a:r>
                  <a:rPr lang="ar-AE" sz="2000" dirty="0"/>
                  <a:t> </a:t>
                </a:r>
                <a:r>
                  <a:rPr lang="en-IN" sz="2000" dirty="0"/>
                  <a:t>+ </a:t>
                </a:r>
                <a14:m>
                  <m:oMath xmlns:m="http://schemas.openxmlformats.org/officeDocument/2006/math">
                    <m:sSup>
                      <m:sSupPr>
                        <m:ctrlPr>
                          <a:rPr lang="ar-AE" sz="2000" i="1">
                            <a:latin typeface="Cambria Math" panose="02040503050406030204" pitchFamily="18" charset="0"/>
                          </a:rPr>
                        </m:ctrlPr>
                      </m:sSupPr>
                      <m:e>
                        <m:r>
                          <a:rPr lang="ar-AE" sz="2000" i="1">
                            <a:latin typeface="Cambria Math" panose="02040503050406030204" pitchFamily="18" charset="0"/>
                            <a:ea typeface="Calibri" panose="020F0502020204030204" pitchFamily="34" charset="0"/>
                            <a:cs typeface="Times New Roman" panose="02020603050405020304" pitchFamily="18" charset="0"/>
                          </a:rPr>
                          <m: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𝑦</m:t>
                        </m:r>
                        <m:r>
                          <a:rPr lang="ar-AE" sz="2000" i="1">
                            <a:latin typeface="Cambria Math" panose="02040503050406030204" pitchFamily="18" charset="0"/>
                            <a:ea typeface="Calibri" panose="020F0502020204030204" pitchFamily="34" charset="0"/>
                            <a:cs typeface="Times New Roman" panose="02020603050405020304" pitchFamily="18" charset="0"/>
                          </a:rPr>
                          <m:t>1</m:t>
                        </m:r>
                        <m:r>
                          <a:rPr lang="en-IN" sz="2000" i="1">
                            <a:latin typeface="Cambria Math" panose="02040503050406030204" pitchFamily="18" charset="0"/>
                            <a:ea typeface="Calibri" panose="020F0502020204030204" pitchFamily="34" charset="0"/>
                            <a:cs typeface="Times New Roman" panose="02020603050405020304" pitchFamily="18" charset="0"/>
                          </a:rPr>
                          <m: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𝑦</m:t>
                        </m:r>
                        <m:r>
                          <a:rPr lang="en-IN" sz="2000" i="1">
                            <a:latin typeface="Cambria Math" panose="02040503050406030204" pitchFamily="18" charset="0"/>
                            <a:ea typeface="Calibri" panose="020F0502020204030204" pitchFamily="34" charset="0"/>
                            <a:cs typeface="Times New Roman" panose="02020603050405020304" pitchFamily="18" charset="0"/>
                          </a:rPr>
                          <m:t>2</m:t>
                        </m:r>
                        <m:r>
                          <a:rPr lang="ar-AE" sz="2000" i="1">
                            <a:latin typeface="Cambria Math" panose="02040503050406030204" pitchFamily="18" charset="0"/>
                            <a:ea typeface="Calibri" panose="020F0502020204030204" pitchFamily="34" charset="0"/>
                            <a:cs typeface="Times New Roman" panose="02020603050405020304" pitchFamily="18" charset="0"/>
                          </a:rPr>
                          <m:t>)</m:t>
                        </m:r>
                      </m:e>
                      <m:sup>
                        <m:r>
                          <a:rPr lang="ar-AE" sz="2000" i="1">
                            <a:latin typeface="Cambria Math" panose="02040503050406030204" pitchFamily="18" charset="0"/>
                            <a:ea typeface="Calibri" panose="020F0502020204030204" pitchFamily="34" charset="0"/>
                            <a:cs typeface="Times New Roman" panose="02020603050405020304" pitchFamily="18" charset="0"/>
                          </a:rPr>
                          <m:t>2</m:t>
                        </m:r>
                        <m:r>
                          <a:rPr lang="en-IN" sz="2000" i="1">
                            <a:latin typeface="Cambria Math" panose="02040503050406030204" pitchFamily="18" charset="0"/>
                            <a:ea typeface="Calibri" panose="020F0502020204030204" pitchFamily="34" charset="0"/>
                            <a:cs typeface="Times New Roman" panose="02020603050405020304" pitchFamily="18" charset="0"/>
                          </a:rPr>
                          <m:t> </m:t>
                        </m:r>
                      </m:sup>
                    </m:sSup>
                  </m:oMath>
                </a14:m>
                <a:r>
                  <a:rPr lang="ar-AE" sz="2000" dirty="0"/>
                  <a:t> </a:t>
                </a:r>
                <a:endParaRPr sz="2000" dirty="0"/>
              </a:p>
            </p:txBody>
          </p:sp>
        </mc:Choice>
        <mc:Fallback xmlns="">
          <p:sp>
            <p:nvSpPr>
              <p:cNvPr id="116" name="Google Shape;116;p11"/>
              <p:cNvSpPr txBox="1">
                <a:spLocks noGrp="1" noRot="1" noChangeAspect="1" noMove="1" noResize="1" noEditPoints="1" noAdjustHandles="1" noChangeArrowheads="1" noChangeShapeType="1" noTextEdit="1"/>
              </p:cNvSpPr>
              <p:nvPr>
                <p:ph sz="half" idx="1"/>
              </p:nvPr>
            </p:nvSpPr>
            <p:spPr>
              <a:xfrm>
                <a:off x="457200" y="1624012"/>
                <a:ext cx="4114800" cy="4525963"/>
              </a:xfrm>
              <a:prstGeom prst="rect">
                <a:avLst/>
              </a:prstGeom>
              <a:blipFill>
                <a:blip r:embed="rId3"/>
                <a:stretch>
                  <a:fillRect l="-2667" t="-1211"/>
                </a:stretch>
              </a:blipFill>
              <a:ln>
                <a:noFill/>
              </a:ln>
            </p:spPr>
            <p:txBody>
              <a:bodyPr/>
              <a:lstStyle/>
              <a:p>
                <a:r>
                  <a:rPr lang="en-IN">
                    <a:noFill/>
                  </a:rPr>
                  <a:t> </a:t>
                </a:r>
              </a:p>
            </p:txBody>
          </p:sp>
        </mc:Fallback>
      </mc:AlternateContent>
      <p:pic>
        <p:nvPicPr>
          <p:cNvPr id="117" name="Google Shape;117;p11"/>
          <p:cNvPicPr preferRelativeResize="0">
            <a:picLocks noGrp="1"/>
          </p:cNvPicPr>
          <p:nvPr>
            <p:ph sz="half" idx="2"/>
          </p:nvPr>
        </p:nvPicPr>
        <p:blipFill rotWithShape="1">
          <a:blip r:embed="rId4">
            <a:alphaModFix/>
          </a:blip>
          <a:stretch/>
        </p:blipFill>
        <p:spPr>
          <a:xfrm>
            <a:off x="5235733" y="1600200"/>
            <a:ext cx="2863534" cy="4525963"/>
          </a:xfrm>
          <a:prstGeom prst="rect">
            <a:avLst/>
          </a:prstGeom>
          <a:noFill/>
          <a:ln>
            <a:noFill/>
          </a:ln>
        </p:spPr>
      </p:pic>
      <p:sp>
        <p:nvSpPr>
          <p:cNvPr id="5" name="Date Placeholder 4"/>
          <p:cNvSpPr>
            <a:spLocks noGrp="1"/>
          </p:cNvSpPr>
          <p:nvPr>
            <p:ph type="dt" sz="half" idx="10"/>
          </p:nvPr>
        </p:nvSpPr>
        <p:spPr/>
        <p:txBody>
          <a:bodyPr/>
          <a:lstStyle/>
          <a:p>
            <a:fld id="{5EDEDE2A-5C96-47BB-8AAA-5962D1A80D47}" type="datetime1">
              <a:rPr lang="en-US" smtClean="0"/>
              <a:t>4/20/2023</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14</a:t>
            </a:fld>
            <a:endParaRPr lang="en-US"/>
          </a:p>
        </p:txBody>
      </p:sp>
      <p:pic>
        <p:nvPicPr>
          <p:cNvPr id="2" name="Picture 3" descr="F:\Front Desk\SRU\logo for white background.png">
            <a:extLst>
              <a:ext uri="{FF2B5EF4-FFF2-40B4-BE49-F238E27FC236}">
                <a16:creationId xmlns:a16="http://schemas.microsoft.com/office/drawing/2014/main" id="{7DAD3276-927F-48BD-9C73-42E45B25DC72}"/>
              </a:ext>
            </a:extLst>
          </p:cNvPr>
          <p:cNvPicPr>
            <a:picLocks noChangeAspect="1" noChangeArrowheads="1"/>
          </p:cNvPicPr>
          <p:nvPr/>
        </p:nvPicPr>
        <p:blipFill>
          <a:blip r:embed="rId5"/>
          <a:srcRect/>
          <a:stretch>
            <a:fillRect/>
          </a:stretch>
        </p:blipFill>
        <p:spPr bwMode="auto">
          <a:xfrm>
            <a:off x="6242903" y="576138"/>
            <a:ext cx="2582308" cy="540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C2D8-3E4A-0A61-6F20-6BE0C87C9345}"/>
              </a:ext>
            </a:extLst>
          </p:cNvPr>
          <p:cNvSpPr>
            <a:spLocks noGrp="1"/>
          </p:cNvSpPr>
          <p:nvPr>
            <p:ph type="title"/>
          </p:nvPr>
        </p:nvSpPr>
        <p:spPr>
          <a:xfrm>
            <a:off x="457200" y="274638"/>
            <a:ext cx="1974915" cy="1143000"/>
          </a:xfrm>
        </p:spPr>
        <p:txBody>
          <a:bodyPr>
            <a:normAutofit/>
          </a:bodyPr>
          <a:lstStyle/>
          <a:p>
            <a:r>
              <a:rPr lang="en-US" sz="2800" b="1" dirty="0"/>
              <a:t>Data Set</a:t>
            </a:r>
            <a:endParaRPr lang="en-IN" sz="2800" b="1" dirty="0"/>
          </a:p>
        </p:txBody>
      </p:sp>
      <p:sp>
        <p:nvSpPr>
          <p:cNvPr id="3" name="Content Placeholder 2">
            <a:extLst>
              <a:ext uri="{FF2B5EF4-FFF2-40B4-BE49-F238E27FC236}">
                <a16:creationId xmlns:a16="http://schemas.microsoft.com/office/drawing/2014/main" id="{8C5488C7-D231-4217-F05C-5ABBE5FB7AF8}"/>
              </a:ext>
            </a:extLst>
          </p:cNvPr>
          <p:cNvSpPr>
            <a:spLocks noGrp="1"/>
          </p:cNvSpPr>
          <p:nvPr>
            <p:ph idx="1"/>
          </p:nvPr>
        </p:nvSpPr>
        <p:spPr>
          <a:xfrm>
            <a:off x="457200" y="1600200"/>
            <a:ext cx="8229600" cy="2820971"/>
          </a:xfrm>
        </p:spPr>
        <p:txBody>
          <a:bodyPr>
            <a:noAutofit/>
          </a:bodyPr>
          <a:lstStyle/>
          <a:p>
            <a:pPr lvl="0" algn="just">
              <a:lnSpc>
                <a:spcPct val="95000"/>
              </a:lnSpc>
              <a:spcAft>
                <a:spcPts val="600"/>
              </a:spcAft>
              <a:buFont typeface="Wingdings" panose="05000000000000000000" pitchFamily="2" charset="2"/>
              <a:buChar char="q"/>
              <a:tabLst>
                <a:tab pos="182880" algn="l"/>
                <a:tab pos="411480" algn="l"/>
                <a:tab pos="182880" algn="l"/>
              </a:tabLst>
            </a:pPr>
            <a:r>
              <a:rPr lang="en-US" sz="1600" spc="-5" dirty="0">
                <a:effectLst/>
                <a:latin typeface="Times New Roman" panose="02020603050405020304" pitchFamily="18" charset="0"/>
                <a:ea typeface="SimSun" panose="02010600030101010101" pitchFamily="2" charset="-122"/>
              </a:rPr>
              <a:t> </a:t>
            </a:r>
            <a:r>
              <a:rPr lang="x-none" sz="1600" spc="-5" dirty="0">
                <a:effectLst/>
                <a:latin typeface="Times New Roman" panose="02020603050405020304" pitchFamily="18" charset="0"/>
                <a:ea typeface="SimSun" panose="02010600030101010101" pitchFamily="2" charset="-122"/>
              </a:rPr>
              <a:t>For this project, we have obtained my dataset from Kaggle. This dataset contains 1302 rows of data and 12 columns (features) that we could focus on to build our prediction model i.e., we use 12 attributes to predict the price of the laptop.</a:t>
            </a:r>
            <a:endParaRPr lang="en-IN" sz="16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Symbol" panose="05050102010706020507" pitchFamily="18" charset="2"/>
              <a:buChar char=""/>
              <a:tabLst>
                <a:tab pos="182880" algn="l"/>
                <a:tab pos="411480" algn="l"/>
                <a:tab pos="182880" algn="l"/>
              </a:tabLst>
            </a:pPr>
            <a:r>
              <a:rPr lang="x-none" sz="1600" spc="-5" dirty="0">
                <a:effectLst/>
                <a:latin typeface="Times New Roman" panose="02020603050405020304" pitchFamily="18" charset="0"/>
                <a:ea typeface="SimSun" panose="02010600030101010101" pitchFamily="2" charset="-122"/>
              </a:rPr>
              <a:t>The dataset </a:t>
            </a:r>
            <a:r>
              <a:rPr lang="en-IN" sz="1600" spc="-5" dirty="0">
                <a:effectLst/>
                <a:latin typeface="Times New Roman" panose="02020603050405020304" pitchFamily="18" charset="0"/>
                <a:ea typeface="SimSun" panose="02010600030101010101" pitchFamily="2" charset="-122"/>
              </a:rPr>
              <a:t>consists of 12 attributes                * Weight</a:t>
            </a:r>
          </a:p>
          <a:p>
            <a:pPr marL="342900" lvl="0" indent="-342900" algn="just">
              <a:lnSpc>
                <a:spcPct val="95000"/>
              </a:lnSpc>
              <a:spcAft>
                <a:spcPts val="600"/>
              </a:spcAft>
              <a:buFont typeface="Symbol" panose="05050102010706020507" pitchFamily="18" charset="2"/>
              <a:buChar char=""/>
              <a:tabLst>
                <a:tab pos="182880" algn="l"/>
                <a:tab pos="411480" algn="l"/>
              </a:tabLst>
            </a:pPr>
            <a:r>
              <a:rPr lang="x-none" sz="1600" spc="-5" dirty="0">
                <a:effectLst/>
                <a:latin typeface="Times New Roman" panose="02020603050405020304" pitchFamily="18" charset="0"/>
                <a:ea typeface="SimSun" panose="02010600030101010101" pitchFamily="2" charset="-122"/>
              </a:rPr>
              <a:t>Brand</a:t>
            </a:r>
            <a:r>
              <a:rPr lang="en-IN" sz="1600" spc="-5" dirty="0">
                <a:effectLst/>
                <a:latin typeface="Times New Roman" panose="02020603050405020304" pitchFamily="18" charset="0"/>
                <a:ea typeface="SimSun" panose="02010600030101010101" pitchFamily="2" charset="-122"/>
              </a:rPr>
              <a:t>                                                                * Touch Screen</a:t>
            </a:r>
          </a:p>
          <a:p>
            <a:pPr marL="342900" lvl="0" indent="-342900" algn="just">
              <a:lnSpc>
                <a:spcPct val="95000"/>
              </a:lnSpc>
              <a:spcAft>
                <a:spcPts val="600"/>
              </a:spcAft>
              <a:buFont typeface="Symbol" panose="05050102010706020507" pitchFamily="18" charset="2"/>
              <a:buChar char=""/>
              <a:tabLst>
                <a:tab pos="182880" algn="l"/>
                <a:tab pos="411480" algn="l"/>
              </a:tabLst>
            </a:pPr>
            <a:r>
              <a:rPr lang="x-none" sz="1600" spc="-5" dirty="0">
                <a:effectLst/>
                <a:latin typeface="Times New Roman" panose="02020603050405020304" pitchFamily="18" charset="0"/>
                <a:ea typeface="SimSun" panose="02010600030101010101" pitchFamily="2" charset="-122"/>
              </a:rPr>
              <a:t>Type of laptop</a:t>
            </a:r>
            <a:r>
              <a:rPr lang="en-IN" sz="1600" spc="-5" dirty="0">
                <a:effectLst/>
                <a:latin typeface="Times New Roman" panose="02020603050405020304" pitchFamily="18" charset="0"/>
                <a:ea typeface="SimSun" panose="02010600030101010101" pitchFamily="2" charset="-122"/>
              </a:rPr>
              <a:t>                                                  * CPU  </a:t>
            </a:r>
          </a:p>
          <a:p>
            <a:pPr marL="342900" lvl="0" indent="-342900" algn="just">
              <a:lnSpc>
                <a:spcPct val="95000"/>
              </a:lnSpc>
              <a:spcAft>
                <a:spcPts val="600"/>
              </a:spcAft>
              <a:buFont typeface="Symbol" panose="05050102010706020507" pitchFamily="18" charset="2"/>
              <a:buChar char=""/>
              <a:tabLst>
                <a:tab pos="182880" algn="l"/>
                <a:tab pos="411480" algn="l"/>
              </a:tabLst>
            </a:pPr>
            <a:r>
              <a:rPr lang="x-none" sz="1600" spc="-5" dirty="0">
                <a:effectLst/>
                <a:latin typeface="Times New Roman" panose="02020603050405020304" pitchFamily="18" charset="0"/>
                <a:ea typeface="SimSun" panose="02010600030101010101" pitchFamily="2" charset="-122"/>
              </a:rPr>
              <a:t>RAM</a:t>
            </a:r>
            <a:r>
              <a:rPr lang="en-IN" sz="1600" spc="-5" dirty="0">
                <a:effectLst/>
                <a:latin typeface="Times New Roman" panose="02020603050405020304" pitchFamily="18" charset="0"/>
                <a:ea typeface="SimSun" panose="02010600030101010101" pitchFamily="2" charset="-122"/>
              </a:rPr>
              <a:t>                                                                 * SSD</a:t>
            </a:r>
          </a:p>
          <a:p>
            <a:pPr marL="342900" lvl="0" indent="-342900" algn="just">
              <a:lnSpc>
                <a:spcPct val="95000"/>
              </a:lnSpc>
              <a:spcAft>
                <a:spcPts val="600"/>
              </a:spcAft>
              <a:buFont typeface="Symbol" panose="05050102010706020507" pitchFamily="18" charset="2"/>
              <a:buChar char=""/>
              <a:tabLst>
                <a:tab pos="182880" algn="l"/>
                <a:tab pos="411480" algn="l"/>
              </a:tabLst>
            </a:pPr>
            <a:r>
              <a:rPr lang="en-IN" sz="1600" spc="-5" dirty="0">
                <a:latin typeface="Times New Roman" panose="02020603050405020304" pitchFamily="18" charset="0"/>
                <a:ea typeface="SimSun" panose="02010600030101010101" pitchFamily="2" charset="-122"/>
              </a:rPr>
              <a:t>ROM                                                                 * Screen Size</a:t>
            </a:r>
            <a:endParaRPr lang="en-IN" sz="1600" spc="-5" dirty="0">
              <a:effectLst/>
              <a:latin typeface="Times New Roman" panose="02020603050405020304" pitchFamily="18" charset="0"/>
              <a:ea typeface="SimSun" panose="02010600030101010101" pitchFamily="2" charset="-122"/>
            </a:endParaRPr>
          </a:p>
          <a:p>
            <a:pPr marL="0" indent="0">
              <a:buNone/>
            </a:pPr>
            <a:endParaRPr lang="en-IN" sz="1600" dirty="0"/>
          </a:p>
        </p:txBody>
      </p:sp>
      <p:sp>
        <p:nvSpPr>
          <p:cNvPr id="4" name="Date Placeholder 3">
            <a:extLst>
              <a:ext uri="{FF2B5EF4-FFF2-40B4-BE49-F238E27FC236}">
                <a16:creationId xmlns:a16="http://schemas.microsoft.com/office/drawing/2014/main" id="{C3CA389C-B4B4-48FE-4AFA-1ED347D1182A}"/>
              </a:ext>
            </a:extLst>
          </p:cNvPr>
          <p:cNvSpPr>
            <a:spLocks noGrp="1"/>
          </p:cNvSpPr>
          <p:nvPr>
            <p:ph type="dt" sz="half" idx="10"/>
          </p:nvPr>
        </p:nvSpPr>
        <p:spPr/>
        <p:txBody>
          <a:bodyPr/>
          <a:lstStyle/>
          <a:p>
            <a:fld id="{D6F2FB23-AA72-47D4-BDF3-E5E698CC6B97}" type="datetime1">
              <a:rPr lang="en-US" smtClean="0"/>
              <a:t>4/20/2023</a:t>
            </a:fld>
            <a:endParaRPr lang="en-US"/>
          </a:p>
        </p:txBody>
      </p:sp>
      <p:sp>
        <p:nvSpPr>
          <p:cNvPr id="5" name="Slide Number Placeholder 4">
            <a:extLst>
              <a:ext uri="{FF2B5EF4-FFF2-40B4-BE49-F238E27FC236}">
                <a16:creationId xmlns:a16="http://schemas.microsoft.com/office/drawing/2014/main" id="{2FB046C9-2DB0-5A40-91BD-29AA6B7A9970}"/>
              </a:ext>
            </a:extLst>
          </p:cNvPr>
          <p:cNvSpPr>
            <a:spLocks noGrp="1"/>
          </p:cNvSpPr>
          <p:nvPr>
            <p:ph type="sldNum" sz="quarter" idx="12"/>
          </p:nvPr>
        </p:nvSpPr>
        <p:spPr/>
        <p:txBody>
          <a:bodyPr/>
          <a:lstStyle/>
          <a:p>
            <a:fld id="{593110A6-8BDC-4CF7-A93B-95A9C7E65442}" type="slidenum">
              <a:rPr lang="en-US" smtClean="0"/>
              <a:t>15</a:t>
            </a:fld>
            <a:endParaRPr lang="en-US"/>
          </a:p>
        </p:txBody>
      </p:sp>
      <p:pic>
        <p:nvPicPr>
          <p:cNvPr id="6" name="Picture 3" descr="F:\Front Desk\SRU\logo for white background.png">
            <a:extLst>
              <a:ext uri="{FF2B5EF4-FFF2-40B4-BE49-F238E27FC236}">
                <a16:creationId xmlns:a16="http://schemas.microsoft.com/office/drawing/2014/main" id="{9D63B7C7-0B79-814D-E959-B4C03F04F5EF}"/>
              </a:ext>
            </a:extLst>
          </p:cNvPr>
          <p:cNvPicPr>
            <a:picLocks noChangeAspect="1" noChangeArrowheads="1"/>
          </p:cNvPicPr>
          <p:nvPr/>
        </p:nvPicPr>
        <p:blipFill>
          <a:blip r:embed="rId2"/>
          <a:srcRect/>
          <a:stretch>
            <a:fillRect/>
          </a:stretch>
        </p:blipFill>
        <p:spPr bwMode="auto">
          <a:xfrm>
            <a:off x="5975937" y="539304"/>
            <a:ext cx="2582308" cy="540000"/>
          </a:xfrm>
          <a:prstGeom prst="rect">
            <a:avLst/>
          </a:prstGeom>
          <a:noFill/>
        </p:spPr>
      </p:pic>
      <p:pic>
        <p:nvPicPr>
          <p:cNvPr id="9" name="Picture 8">
            <a:extLst>
              <a:ext uri="{FF2B5EF4-FFF2-40B4-BE49-F238E27FC236}">
                <a16:creationId xmlns:a16="http://schemas.microsoft.com/office/drawing/2014/main" id="{59BB7A29-074D-0A4B-B9DC-DE468BF705F9}"/>
              </a:ext>
            </a:extLst>
          </p:cNvPr>
          <p:cNvPicPr>
            <a:picLocks noChangeAspect="1"/>
          </p:cNvPicPr>
          <p:nvPr/>
        </p:nvPicPr>
        <p:blipFill>
          <a:blip r:embed="rId3"/>
          <a:stretch>
            <a:fillRect/>
          </a:stretch>
        </p:blipFill>
        <p:spPr>
          <a:xfrm>
            <a:off x="0" y="4260332"/>
            <a:ext cx="9144000" cy="1994935"/>
          </a:xfrm>
          <a:prstGeom prst="rect">
            <a:avLst/>
          </a:prstGeom>
        </p:spPr>
      </p:pic>
    </p:spTree>
    <p:extLst>
      <p:ext uri="{BB962C8B-B14F-4D97-AF65-F5344CB8AC3E}">
        <p14:creationId xmlns:p14="http://schemas.microsoft.com/office/powerpoint/2010/main" val="974130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5301-044F-7ED7-6E27-21090D39A6BD}"/>
              </a:ext>
            </a:extLst>
          </p:cNvPr>
          <p:cNvSpPr>
            <a:spLocks noGrp="1"/>
          </p:cNvSpPr>
          <p:nvPr>
            <p:ph type="title"/>
          </p:nvPr>
        </p:nvSpPr>
        <p:spPr>
          <a:xfrm>
            <a:off x="457200" y="274638"/>
            <a:ext cx="6028441" cy="1143000"/>
          </a:xfrm>
        </p:spPr>
        <p:txBody>
          <a:bodyPr>
            <a:noAutofit/>
          </a:bodyPr>
          <a:lstStyle/>
          <a:p>
            <a:r>
              <a:rPr lang="en-IN" sz="2800" b="1" dirty="0"/>
              <a:t>Multiple Linear Regression Algorithm</a:t>
            </a:r>
          </a:p>
        </p:txBody>
      </p:sp>
      <p:sp>
        <p:nvSpPr>
          <p:cNvPr id="3" name="Content Placeholder 2">
            <a:extLst>
              <a:ext uri="{FF2B5EF4-FFF2-40B4-BE49-F238E27FC236}">
                <a16:creationId xmlns:a16="http://schemas.microsoft.com/office/drawing/2014/main" id="{3FE3B3EC-D043-D336-EF1A-F146DE4F9EE1}"/>
              </a:ext>
            </a:extLst>
          </p:cNvPr>
          <p:cNvSpPr>
            <a:spLocks noGrp="1"/>
          </p:cNvSpPr>
          <p:nvPr>
            <p:ph idx="1"/>
          </p:nvPr>
        </p:nvSpPr>
        <p:spPr/>
        <p:txBody>
          <a:bodyPr>
            <a:normAutofit fontScale="92500"/>
          </a:bodyPr>
          <a:lstStyle/>
          <a:p>
            <a:pPr marL="0" indent="0" algn="just">
              <a:buNone/>
            </a:pPr>
            <a:r>
              <a:rPr lang="en-IN" sz="3200" dirty="0"/>
              <a:t> It is a statistical technique that uses multiple linear regression to model more complex relationships between two or more independent variables and one dependent variable is known as multiple linear regression .</a:t>
            </a:r>
          </a:p>
          <a:p>
            <a:pPr marL="0" indent="0" algn="just">
              <a:buNone/>
            </a:pPr>
            <a:r>
              <a:rPr lang="en-IN" dirty="0"/>
              <a:t>               It deals with more than two features i.e.., “</a:t>
            </a:r>
            <a:r>
              <a:rPr lang="en-IN" b="1" dirty="0"/>
              <a:t>Predictive and analysis</a:t>
            </a:r>
            <a:r>
              <a:rPr lang="en-IN" dirty="0"/>
              <a:t>” it allows the relationship between a continuous dependent variable and two or more independent variables . </a:t>
            </a:r>
          </a:p>
        </p:txBody>
      </p:sp>
      <p:sp>
        <p:nvSpPr>
          <p:cNvPr id="4" name="Date Placeholder 3">
            <a:extLst>
              <a:ext uri="{FF2B5EF4-FFF2-40B4-BE49-F238E27FC236}">
                <a16:creationId xmlns:a16="http://schemas.microsoft.com/office/drawing/2014/main" id="{08136DDC-7671-46B3-E521-55B506485A93}"/>
              </a:ext>
            </a:extLst>
          </p:cNvPr>
          <p:cNvSpPr>
            <a:spLocks noGrp="1"/>
          </p:cNvSpPr>
          <p:nvPr>
            <p:ph type="dt" sz="half" idx="10"/>
          </p:nvPr>
        </p:nvSpPr>
        <p:spPr/>
        <p:txBody>
          <a:bodyPr/>
          <a:lstStyle/>
          <a:p>
            <a:fld id="{D6F2FB23-AA72-47D4-BDF3-E5E698CC6B97}" type="datetime1">
              <a:rPr lang="en-US" smtClean="0"/>
              <a:t>4/20/2023</a:t>
            </a:fld>
            <a:endParaRPr lang="en-US"/>
          </a:p>
        </p:txBody>
      </p:sp>
      <p:sp>
        <p:nvSpPr>
          <p:cNvPr id="5" name="Slide Number Placeholder 4">
            <a:extLst>
              <a:ext uri="{FF2B5EF4-FFF2-40B4-BE49-F238E27FC236}">
                <a16:creationId xmlns:a16="http://schemas.microsoft.com/office/drawing/2014/main" id="{1BBD9140-2ED8-D19B-FD32-24203166E082}"/>
              </a:ext>
            </a:extLst>
          </p:cNvPr>
          <p:cNvSpPr>
            <a:spLocks noGrp="1"/>
          </p:cNvSpPr>
          <p:nvPr>
            <p:ph type="sldNum" sz="quarter" idx="12"/>
          </p:nvPr>
        </p:nvSpPr>
        <p:spPr/>
        <p:txBody>
          <a:bodyPr/>
          <a:lstStyle/>
          <a:p>
            <a:fld id="{593110A6-8BDC-4CF7-A93B-95A9C7E65442}" type="slidenum">
              <a:rPr lang="en-US" smtClean="0"/>
              <a:t>16</a:t>
            </a:fld>
            <a:endParaRPr lang="en-US"/>
          </a:p>
        </p:txBody>
      </p:sp>
      <p:pic>
        <p:nvPicPr>
          <p:cNvPr id="6" name="Picture 3" descr="F:\Front Desk\SRU\logo for white background.png">
            <a:extLst>
              <a:ext uri="{FF2B5EF4-FFF2-40B4-BE49-F238E27FC236}">
                <a16:creationId xmlns:a16="http://schemas.microsoft.com/office/drawing/2014/main" id="{751430E9-00EC-55B5-F960-FA3BF262BC03}"/>
              </a:ext>
            </a:extLst>
          </p:cNvPr>
          <p:cNvPicPr>
            <a:picLocks noChangeAspect="1" noChangeArrowheads="1"/>
          </p:cNvPicPr>
          <p:nvPr/>
        </p:nvPicPr>
        <p:blipFill>
          <a:blip r:embed="rId2"/>
          <a:srcRect/>
          <a:stretch>
            <a:fillRect/>
          </a:stretch>
        </p:blipFill>
        <p:spPr bwMode="auto">
          <a:xfrm>
            <a:off x="6328846" y="675107"/>
            <a:ext cx="2582308" cy="540000"/>
          </a:xfrm>
          <a:prstGeom prst="rect">
            <a:avLst/>
          </a:prstGeom>
          <a:noFill/>
        </p:spPr>
      </p:pic>
    </p:spTree>
    <p:extLst>
      <p:ext uri="{BB962C8B-B14F-4D97-AF65-F5344CB8AC3E}">
        <p14:creationId xmlns:p14="http://schemas.microsoft.com/office/powerpoint/2010/main" val="1193398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8E99-43A7-A219-0DAF-B7F735AB4D61}"/>
              </a:ext>
            </a:extLst>
          </p:cNvPr>
          <p:cNvSpPr>
            <a:spLocks noGrp="1"/>
          </p:cNvSpPr>
          <p:nvPr>
            <p:ph type="title"/>
          </p:nvPr>
        </p:nvSpPr>
        <p:spPr>
          <a:xfrm>
            <a:off x="65988" y="274638"/>
            <a:ext cx="5910606" cy="1143000"/>
          </a:xfrm>
        </p:spPr>
        <p:txBody>
          <a:bodyPr>
            <a:noAutofit/>
          </a:bodyPr>
          <a:lstStyle/>
          <a:p>
            <a:pPr marL="0" indent="0"/>
            <a:r>
              <a:rPr lang="en-IN" sz="2800" b="1" dirty="0"/>
              <a:t>Random Forest Algorithm</a:t>
            </a:r>
          </a:p>
        </p:txBody>
      </p:sp>
      <p:sp>
        <p:nvSpPr>
          <p:cNvPr id="3" name="Content Placeholder 2">
            <a:extLst>
              <a:ext uri="{FF2B5EF4-FFF2-40B4-BE49-F238E27FC236}">
                <a16:creationId xmlns:a16="http://schemas.microsoft.com/office/drawing/2014/main" id="{C1CAF079-7423-7C19-B30F-762144730E8A}"/>
              </a:ext>
            </a:extLst>
          </p:cNvPr>
          <p:cNvSpPr>
            <a:spLocks noGrp="1"/>
          </p:cNvSpPr>
          <p:nvPr>
            <p:ph idx="1"/>
          </p:nvPr>
        </p:nvSpPr>
        <p:spPr/>
        <p:txBody>
          <a:bodyPr/>
          <a:lstStyle/>
          <a:p>
            <a:pPr marL="0" indent="0" algn="just">
              <a:buNone/>
            </a:pPr>
            <a:r>
              <a:rPr lang="en-IN" dirty="0"/>
              <a:t>It is a classifier that contains a number of decision tree on various subsets of the given dataset and takes the average to improve the predictive accuracy of that dataset is known as random forest .</a:t>
            </a:r>
          </a:p>
          <a:p>
            <a:pPr marL="0" indent="0" algn="just">
              <a:buNone/>
            </a:pPr>
            <a:r>
              <a:rPr lang="en-IN" dirty="0"/>
              <a:t>           The greater number of trees in the forest leads to higher accuracy and prevents the problem of overfitting . </a:t>
            </a:r>
          </a:p>
          <a:p>
            <a:endParaRPr lang="en-IN" dirty="0"/>
          </a:p>
        </p:txBody>
      </p:sp>
      <p:sp>
        <p:nvSpPr>
          <p:cNvPr id="4" name="Date Placeholder 3">
            <a:extLst>
              <a:ext uri="{FF2B5EF4-FFF2-40B4-BE49-F238E27FC236}">
                <a16:creationId xmlns:a16="http://schemas.microsoft.com/office/drawing/2014/main" id="{3471B493-ABD8-FCC8-55E9-778CE26DDC78}"/>
              </a:ext>
            </a:extLst>
          </p:cNvPr>
          <p:cNvSpPr>
            <a:spLocks noGrp="1"/>
          </p:cNvSpPr>
          <p:nvPr>
            <p:ph type="dt" sz="half" idx="10"/>
          </p:nvPr>
        </p:nvSpPr>
        <p:spPr/>
        <p:txBody>
          <a:bodyPr/>
          <a:lstStyle/>
          <a:p>
            <a:fld id="{D6F2FB23-AA72-47D4-BDF3-E5E698CC6B97}" type="datetime1">
              <a:rPr lang="en-US" smtClean="0"/>
              <a:t>4/20/2023</a:t>
            </a:fld>
            <a:endParaRPr lang="en-US"/>
          </a:p>
        </p:txBody>
      </p:sp>
      <p:sp>
        <p:nvSpPr>
          <p:cNvPr id="5" name="Slide Number Placeholder 4">
            <a:extLst>
              <a:ext uri="{FF2B5EF4-FFF2-40B4-BE49-F238E27FC236}">
                <a16:creationId xmlns:a16="http://schemas.microsoft.com/office/drawing/2014/main" id="{B9382D5B-46AC-8B48-50FE-C188A1D44A5A}"/>
              </a:ext>
            </a:extLst>
          </p:cNvPr>
          <p:cNvSpPr>
            <a:spLocks noGrp="1"/>
          </p:cNvSpPr>
          <p:nvPr>
            <p:ph type="sldNum" sz="quarter" idx="12"/>
          </p:nvPr>
        </p:nvSpPr>
        <p:spPr/>
        <p:txBody>
          <a:bodyPr/>
          <a:lstStyle/>
          <a:p>
            <a:fld id="{593110A6-8BDC-4CF7-A93B-95A9C7E65442}" type="slidenum">
              <a:rPr lang="en-US" smtClean="0"/>
              <a:t>17</a:t>
            </a:fld>
            <a:endParaRPr lang="en-US"/>
          </a:p>
        </p:txBody>
      </p:sp>
      <p:pic>
        <p:nvPicPr>
          <p:cNvPr id="6" name="Picture 3" descr="F:\Front Desk\SRU\logo for white background.png">
            <a:extLst>
              <a:ext uri="{FF2B5EF4-FFF2-40B4-BE49-F238E27FC236}">
                <a16:creationId xmlns:a16="http://schemas.microsoft.com/office/drawing/2014/main" id="{86E42F64-F37F-B8FC-0762-F815C41BE54D}"/>
              </a:ext>
            </a:extLst>
          </p:cNvPr>
          <p:cNvPicPr>
            <a:picLocks noChangeAspect="1" noChangeArrowheads="1"/>
          </p:cNvPicPr>
          <p:nvPr/>
        </p:nvPicPr>
        <p:blipFill>
          <a:blip r:embed="rId2"/>
          <a:srcRect/>
          <a:stretch>
            <a:fillRect/>
          </a:stretch>
        </p:blipFill>
        <p:spPr bwMode="auto">
          <a:xfrm>
            <a:off x="6104492" y="576138"/>
            <a:ext cx="2582308" cy="540000"/>
          </a:xfrm>
          <a:prstGeom prst="rect">
            <a:avLst/>
          </a:prstGeom>
          <a:noFill/>
        </p:spPr>
      </p:pic>
    </p:spTree>
    <p:extLst>
      <p:ext uri="{BB962C8B-B14F-4D97-AF65-F5344CB8AC3E}">
        <p14:creationId xmlns:p14="http://schemas.microsoft.com/office/powerpoint/2010/main" val="2598351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EEE3-F0B7-2554-0D78-75032FB76BCC}"/>
              </a:ext>
            </a:extLst>
          </p:cNvPr>
          <p:cNvSpPr>
            <a:spLocks noGrp="1"/>
          </p:cNvSpPr>
          <p:nvPr>
            <p:ph type="title"/>
          </p:nvPr>
        </p:nvSpPr>
        <p:spPr>
          <a:xfrm>
            <a:off x="160256" y="274638"/>
            <a:ext cx="5316717" cy="1143000"/>
          </a:xfrm>
        </p:spPr>
        <p:txBody>
          <a:bodyPr>
            <a:noAutofit/>
          </a:bodyPr>
          <a:lstStyle/>
          <a:p>
            <a:r>
              <a:rPr lang="en-IN" sz="2800" b="1" dirty="0"/>
              <a:t>Decision Tree Algorithm</a:t>
            </a:r>
          </a:p>
        </p:txBody>
      </p:sp>
      <p:sp>
        <p:nvSpPr>
          <p:cNvPr id="3" name="Content Placeholder 2">
            <a:extLst>
              <a:ext uri="{FF2B5EF4-FFF2-40B4-BE49-F238E27FC236}">
                <a16:creationId xmlns:a16="http://schemas.microsoft.com/office/drawing/2014/main" id="{72927921-E5C4-AC7F-AB97-17F69D19C424}"/>
              </a:ext>
            </a:extLst>
          </p:cNvPr>
          <p:cNvSpPr>
            <a:spLocks noGrp="1"/>
          </p:cNvSpPr>
          <p:nvPr>
            <p:ph idx="1"/>
          </p:nvPr>
        </p:nvSpPr>
        <p:spPr/>
        <p:txBody>
          <a:bodyPr/>
          <a:lstStyle/>
          <a:p>
            <a:pPr marL="0" indent="0" algn="just">
              <a:buNone/>
            </a:pPr>
            <a:r>
              <a:rPr lang="en-IN" dirty="0"/>
              <a:t> It is a “</a:t>
            </a:r>
            <a:r>
              <a:rPr lang="en-IN" b="1" dirty="0"/>
              <a:t>Supervised learning technique</a:t>
            </a:r>
            <a:r>
              <a:rPr lang="en-IN" dirty="0"/>
              <a:t>” , internal nodes represent the features of a dataset , branches represent the decision rules and each leaf node represent the outcome is known as decision tree .</a:t>
            </a:r>
          </a:p>
          <a:p>
            <a:pPr marL="0" indent="0" algn="just">
              <a:buNone/>
            </a:pPr>
            <a:r>
              <a:rPr lang="en-IN" dirty="0"/>
              <a:t>                   It is a graphical representation for getting all the possible solutions to a problem based on given conditions .</a:t>
            </a:r>
          </a:p>
        </p:txBody>
      </p:sp>
      <p:sp>
        <p:nvSpPr>
          <p:cNvPr id="4" name="Date Placeholder 3">
            <a:extLst>
              <a:ext uri="{FF2B5EF4-FFF2-40B4-BE49-F238E27FC236}">
                <a16:creationId xmlns:a16="http://schemas.microsoft.com/office/drawing/2014/main" id="{3C4769B0-92B3-0005-4C98-F95316BA7969}"/>
              </a:ext>
            </a:extLst>
          </p:cNvPr>
          <p:cNvSpPr>
            <a:spLocks noGrp="1"/>
          </p:cNvSpPr>
          <p:nvPr>
            <p:ph type="dt" sz="half" idx="10"/>
          </p:nvPr>
        </p:nvSpPr>
        <p:spPr/>
        <p:txBody>
          <a:bodyPr/>
          <a:lstStyle/>
          <a:p>
            <a:fld id="{D6F2FB23-AA72-47D4-BDF3-E5E698CC6B97}" type="datetime1">
              <a:rPr lang="en-US" smtClean="0"/>
              <a:t>4/20/2023</a:t>
            </a:fld>
            <a:endParaRPr lang="en-US"/>
          </a:p>
        </p:txBody>
      </p:sp>
      <p:sp>
        <p:nvSpPr>
          <p:cNvPr id="5" name="Slide Number Placeholder 4">
            <a:extLst>
              <a:ext uri="{FF2B5EF4-FFF2-40B4-BE49-F238E27FC236}">
                <a16:creationId xmlns:a16="http://schemas.microsoft.com/office/drawing/2014/main" id="{42CA511E-07AD-3DB7-8C91-5D328A6617F0}"/>
              </a:ext>
            </a:extLst>
          </p:cNvPr>
          <p:cNvSpPr>
            <a:spLocks noGrp="1"/>
          </p:cNvSpPr>
          <p:nvPr>
            <p:ph type="sldNum" sz="quarter" idx="12"/>
          </p:nvPr>
        </p:nvSpPr>
        <p:spPr/>
        <p:txBody>
          <a:bodyPr/>
          <a:lstStyle/>
          <a:p>
            <a:fld id="{593110A6-8BDC-4CF7-A93B-95A9C7E65442}" type="slidenum">
              <a:rPr lang="en-US" smtClean="0"/>
              <a:t>18</a:t>
            </a:fld>
            <a:endParaRPr lang="en-US" dirty="0"/>
          </a:p>
        </p:txBody>
      </p:sp>
      <p:pic>
        <p:nvPicPr>
          <p:cNvPr id="6" name="Picture 3" descr="F:\Front Desk\SRU\logo for white background.png">
            <a:extLst>
              <a:ext uri="{FF2B5EF4-FFF2-40B4-BE49-F238E27FC236}">
                <a16:creationId xmlns:a16="http://schemas.microsoft.com/office/drawing/2014/main" id="{A9675293-A554-571D-37A1-14ED2B0F5AFE}"/>
              </a:ext>
            </a:extLst>
          </p:cNvPr>
          <p:cNvPicPr>
            <a:picLocks noChangeAspect="1" noChangeArrowheads="1"/>
          </p:cNvPicPr>
          <p:nvPr/>
        </p:nvPicPr>
        <p:blipFill>
          <a:blip r:embed="rId2"/>
          <a:srcRect/>
          <a:stretch>
            <a:fillRect/>
          </a:stretch>
        </p:blipFill>
        <p:spPr bwMode="auto">
          <a:xfrm>
            <a:off x="6104492" y="576138"/>
            <a:ext cx="2582308" cy="540000"/>
          </a:xfrm>
          <a:prstGeom prst="rect">
            <a:avLst/>
          </a:prstGeom>
          <a:noFill/>
        </p:spPr>
      </p:pic>
    </p:spTree>
    <p:extLst>
      <p:ext uri="{BB962C8B-B14F-4D97-AF65-F5344CB8AC3E}">
        <p14:creationId xmlns:p14="http://schemas.microsoft.com/office/powerpoint/2010/main" val="170378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KNN Algorithm</a:t>
            </a:r>
            <a:endParaRPr/>
          </a:p>
        </p:txBody>
      </p:sp>
      <p:sp>
        <p:nvSpPr>
          <p:cNvPr id="136" name="Google Shape;136;p14"/>
          <p:cNvSpPr/>
          <p:nvPr/>
        </p:nvSpPr>
        <p:spPr>
          <a:xfrm>
            <a:off x="441325" y="615951"/>
            <a:ext cx="8458200" cy="48936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400" b="1" dirty="0">
              <a:solidFill>
                <a:schemeClr val="dk1"/>
              </a:solidFill>
              <a:latin typeface="Arial"/>
              <a:ea typeface="Arial"/>
              <a:cs typeface="Arial"/>
              <a:sym typeface="Arial"/>
            </a:endParaRPr>
          </a:p>
          <a:p>
            <a:pPr marL="0" marR="0" lvl="0" indent="0" algn="just" rtl="0">
              <a:spcBef>
                <a:spcPts val="0"/>
              </a:spcBef>
              <a:spcAft>
                <a:spcPts val="0"/>
              </a:spcAft>
              <a:buNone/>
            </a:pPr>
            <a:endParaRPr sz="24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400"/>
              <a:buFont typeface="Wingdings" panose="05000000000000000000" pitchFamily="2" charset="2"/>
              <a:buChar char="Ø"/>
            </a:pPr>
            <a:r>
              <a:rPr lang="en-US" sz="2400" dirty="0">
                <a:solidFill>
                  <a:schemeClr val="dk1"/>
                </a:solidFill>
                <a:latin typeface="Arial"/>
                <a:ea typeface="Arial"/>
                <a:cs typeface="Arial"/>
                <a:sym typeface="Arial"/>
              </a:rPr>
              <a:t>The k-nearest neighbor (k-NN) method is a data mining technique.</a:t>
            </a:r>
            <a:endParaRPr lang="en-US" sz="2400" dirty="0">
              <a:solidFill>
                <a:schemeClr val="dk1"/>
              </a:solidFill>
            </a:endParaRPr>
          </a:p>
          <a:p>
            <a:pPr marL="342900" marR="0" lvl="0" indent="-342900" algn="just" rtl="0">
              <a:spcBef>
                <a:spcPts val="0"/>
              </a:spcBef>
              <a:spcAft>
                <a:spcPts val="0"/>
              </a:spcAft>
              <a:buClr>
                <a:schemeClr val="dk1"/>
              </a:buClr>
              <a:buSzPts val="2400"/>
              <a:buFont typeface="Wingdings" panose="05000000000000000000" pitchFamily="2" charset="2"/>
              <a:buChar char="Ø"/>
            </a:pPr>
            <a:r>
              <a:rPr lang="en-US" sz="2400" dirty="0">
                <a:solidFill>
                  <a:schemeClr val="dk1"/>
                </a:solidFill>
                <a:latin typeface="Arial"/>
                <a:ea typeface="Arial"/>
                <a:cs typeface="Arial"/>
                <a:sym typeface="Arial"/>
              </a:rPr>
              <a:t>In this, we consider each of the characteristics in our training set as a different dimension in some space, and take the value an observation has for this characteristic to be its coordinate in that dimension, so getting a set of points in space.</a:t>
            </a:r>
            <a:endParaRPr sz="2400" dirty="0">
              <a:solidFill>
                <a:schemeClr val="dk1"/>
              </a:solidFill>
              <a:latin typeface="Arial"/>
              <a:ea typeface="Arial"/>
              <a:cs typeface="Arial"/>
              <a:sym typeface="Arial"/>
            </a:endParaRPr>
          </a:p>
          <a:p>
            <a:pPr marL="0" marR="0" lvl="0" indent="0" algn="just" rtl="0">
              <a:spcBef>
                <a:spcPts val="0"/>
              </a:spcBef>
              <a:spcAft>
                <a:spcPts val="0"/>
              </a:spcAft>
              <a:buNone/>
            </a:pPr>
            <a:r>
              <a:rPr lang="en-US" sz="2400" dirty="0">
                <a:solidFill>
                  <a:schemeClr val="dk1"/>
                </a:solidFill>
                <a:latin typeface="Arial"/>
                <a:ea typeface="Arial"/>
                <a:cs typeface="Arial"/>
                <a:sym typeface="Arial"/>
              </a:rPr>
              <a:t>The implementation of algorithm can be noted as below:</a:t>
            </a:r>
            <a:endParaRPr sz="2400" dirty="0">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2400"/>
              <a:buFont typeface="+mj-lt"/>
              <a:buAutoNum type="arabicPeriod"/>
            </a:pPr>
            <a:r>
              <a:rPr lang="en-US" sz="2400" dirty="0">
                <a:solidFill>
                  <a:schemeClr val="dk1"/>
                </a:solidFill>
                <a:latin typeface="Arial"/>
                <a:ea typeface="Arial"/>
                <a:cs typeface="Arial"/>
                <a:sym typeface="Arial"/>
              </a:rPr>
              <a:t>Load the data</a:t>
            </a:r>
            <a:endParaRPr lang="en-US" sz="2400" dirty="0">
              <a:solidFill>
                <a:schemeClr val="dk1"/>
              </a:solidFill>
            </a:endParaRPr>
          </a:p>
          <a:p>
            <a:pPr marL="457200" marR="0" lvl="0" indent="-457200" algn="just" rtl="0">
              <a:spcBef>
                <a:spcPts val="0"/>
              </a:spcBef>
              <a:spcAft>
                <a:spcPts val="0"/>
              </a:spcAft>
              <a:buClr>
                <a:schemeClr val="dk1"/>
              </a:buClr>
              <a:buSzPts val="2400"/>
              <a:buFont typeface="+mj-lt"/>
              <a:buAutoNum type="arabicPeriod"/>
            </a:pPr>
            <a:r>
              <a:rPr lang="en-US" sz="2400" dirty="0">
                <a:solidFill>
                  <a:schemeClr val="dk1"/>
                </a:solidFill>
                <a:latin typeface="Arial"/>
                <a:ea typeface="Arial"/>
                <a:cs typeface="Arial"/>
                <a:sym typeface="Arial"/>
              </a:rPr>
              <a:t>Initialize K to your chosen number of neighbors</a:t>
            </a:r>
            <a:endParaRPr sz="2400" dirty="0">
              <a:solidFill>
                <a:schemeClr val="dk1"/>
              </a:solidFill>
              <a:latin typeface="Arial"/>
              <a:ea typeface="Arial"/>
              <a:cs typeface="Arial"/>
              <a:sym typeface="Arial"/>
            </a:endParaRPr>
          </a:p>
          <a:p>
            <a:pPr marL="914400" marR="0" lvl="2" indent="0" algn="just" rtl="0">
              <a:spcBef>
                <a:spcPts val="0"/>
              </a:spcBef>
              <a:spcAft>
                <a:spcPts val="0"/>
              </a:spcAft>
              <a:buClr>
                <a:schemeClr val="dk1"/>
              </a:buClr>
              <a:buSzPts val="2400"/>
              <a:buFont typeface="Arial"/>
              <a:buNone/>
            </a:pPr>
            <a:endParaRPr sz="2400" b="0" i="0" u="none" strike="noStrike" cap="none" dirty="0">
              <a:solidFill>
                <a:schemeClr val="dk1"/>
              </a:solidFill>
              <a:latin typeface="Arial"/>
              <a:ea typeface="Arial"/>
              <a:cs typeface="Arial"/>
              <a:sym typeface="Arial"/>
            </a:endParaRPr>
          </a:p>
        </p:txBody>
      </p:sp>
      <p:sp>
        <p:nvSpPr>
          <p:cNvPr id="4" name="Date Placeholder 3"/>
          <p:cNvSpPr>
            <a:spLocks noGrp="1"/>
          </p:cNvSpPr>
          <p:nvPr>
            <p:ph type="dt" sz="half" idx="10"/>
          </p:nvPr>
        </p:nvSpPr>
        <p:spPr/>
        <p:txBody>
          <a:bodyPr/>
          <a:lstStyle/>
          <a:p>
            <a:fld id="{C3A678E4-FC05-46A8-BB88-D34FB268F05F}" type="datetime1">
              <a:rPr lang="en-US" smtClean="0"/>
              <a:t>4/20/2023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19</a:t>
            </a:fld>
            <a:endParaRPr lang="en-US"/>
          </a:p>
        </p:txBody>
      </p:sp>
      <p:pic>
        <p:nvPicPr>
          <p:cNvPr id="2" name="Picture 3" descr="F:\Front Desk\SRU\logo for white background.png">
            <a:extLst>
              <a:ext uri="{FF2B5EF4-FFF2-40B4-BE49-F238E27FC236}">
                <a16:creationId xmlns:a16="http://schemas.microsoft.com/office/drawing/2014/main" id="{767227FF-76BF-665C-E55F-ED0A22C90867}"/>
              </a:ext>
            </a:extLst>
          </p:cNvPr>
          <p:cNvPicPr>
            <a:picLocks noChangeAspect="1" noChangeArrowheads="1"/>
          </p:cNvPicPr>
          <p:nvPr/>
        </p:nvPicPr>
        <p:blipFill>
          <a:blip r:embed="rId3"/>
          <a:srcRect/>
          <a:stretch>
            <a:fillRect/>
          </a:stretch>
        </p:blipFill>
        <p:spPr bwMode="auto">
          <a:xfrm>
            <a:off x="6104492" y="439804"/>
            <a:ext cx="2582308" cy="540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457200" y="344741"/>
            <a:ext cx="727392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br>
              <a:rPr lang="en-US" sz="3200" dirty="0">
                <a:latin typeface="Tahoma"/>
                <a:ea typeface="Tahoma"/>
                <a:cs typeface="Tahoma"/>
                <a:sym typeface="Tahoma"/>
              </a:rPr>
            </a:br>
            <a:r>
              <a:rPr lang="en-US" sz="3200" b="1" dirty="0"/>
              <a:t>Abstract</a:t>
            </a:r>
            <a:br>
              <a:rPr lang="en-US" sz="3200" dirty="0">
                <a:latin typeface="Tahoma"/>
                <a:ea typeface="Tahoma"/>
                <a:cs typeface="Tahoma"/>
                <a:sym typeface="Tahoma"/>
              </a:rPr>
            </a:br>
            <a:endParaRPr sz="3200" dirty="0">
              <a:latin typeface="Tahoma"/>
              <a:ea typeface="Tahoma"/>
              <a:cs typeface="Tahoma"/>
              <a:sym typeface="Tahoma"/>
            </a:endParaRPr>
          </a:p>
        </p:txBody>
      </p:sp>
      <p:sp>
        <p:nvSpPr>
          <p:cNvPr id="67" name="Google Shape;67;p3"/>
          <p:cNvSpPr txBox="1">
            <a:spLocks noGrp="1"/>
          </p:cNvSpPr>
          <p:nvPr>
            <p:ph idx="1"/>
          </p:nvPr>
        </p:nvSpPr>
        <p:spPr>
          <a:xfrm>
            <a:off x="782954" y="1015682"/>
            <a:ext cx="7903845" cy="5177727"/>
          </a:xfrm>
          <a:prstGeom prst="rect">
            <a:avLst/>
          </a:prstGeom>
          <a:noFill/>
          <a:ln>
            <a:noFill/>
          </a:ln>
        </p:spPr>
        <p:txBody>
          <a:bodyPr spcFirstLastPara="1" wrap="square" lIns="91425" tIns="45700" rIns="91425" bIns="45700" anchor="t" anchorCtr="0">
            <a:noAutofit/>
          </a:bodyPr>
          <a:lstStyle/>
          <a:p>
            <a:pPr marL="0" indent="0" algn="just">
              <a:buNone/>
            </a:pPr>
            <a:r>
              <a:rPr lang="en-US" sz="2400" dirty="0"/>
              <a:t> Laptop has become one of the most essential and used device in our day to day life for different activities . We have many no’s of laptops with many specifications and brand names in the market , so it becomes difficult for customers to predict the price of the laptop .</a:t>
            </a:r>
          </a:p>
          <a:p>
            <a:pPr marL="0" indent="0" algn="just">
              <a:buNone/>
            </a:pPr>
            <a:r>
              <a:rPr lang="en-US" sz="2400" dirty="0"/>
              <a:t>              Machine learning (ML) is effective in assisting in making decisions &amp; predictions from the large quantity of data produced .</a:t>
            </a:r>
          </a:p>
          <a:p>
            <a:pPr marL="0" indent="0" algn="just">
              <a:buNone/>
            </a:pPr>
            <a:r>
              <a:rPr lang="en-US" sz="2400" dirty="0"/>
              <a:t>              To build a model for predicting the price of laptops we applied different machine learning techniques . They are multiple linear regression , decision tree random forest and KNN algorithm .          </a:t>
            </a:r>
            <a:endParaRPr sz="2400" dirty="0">
              <a:latin typeface="Arial"/>
              <a:ea typeface="Arial"/>
              <a:cs typeface="Arial"/>
              <a:sym typeface="Arial"/>
            </a:endParaRPr>
          </a:p>
        </p:txBody>
      </p:sp>
      <p:sp>
        <p:nvSpPr>
          <p:cNvPr id="4" name="Date Placeholder 3"/>
          <p:cNvSpPr>
            <a:spLocks noGrp="1"/>
          </p:cNvSpPr>
          <p:nvPr>
            <p:ph type="dt" sz="half" idx="10"/>
          </p:nvPr>
        </p:nvSpPr>
        <p:spPr/>
        <p:txBody>
          <a:bodyPr/>
          <a:lstStyle/>
          <a:p>
            <a:fld id="{9D74DFE8-79AA-456E-9FAE-94D9D1814B1F}" type="datetime1">
              <a:rPr lang="en-US" smtClean="0"/>
              <a:t>4/20/2023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a:t>
            </a:fld>
            <a:endParaRPr lang="en-US"/>
          </a:p>
        </p:txBody>
      </p:sp>
      <p:pic>
        <p:nvPicPr>
          <p:cNvPr id="2" name="Picture 3" descr="F:\Front Desk\SRU\logo for white background.png">
            <a:extLst>
              <a:ext uri="{FF2B5EF4-FFF2-40B4-BE49-F238E27FC236}">
                <a16:creationId xmlns:a16="http://schemas.microsoft.com/office/drawing/2014/main" id="{321EB8FB-AFF5-7F21-F8B5-34BDD342500C}"/>
              </a:ext>
            </a:extLst>
          </p:cNvPr>
          <p:cNvPicPr>
            <a:picLocks noChangeAspect="1" noChangeArrowheads="1"/>
          </p:cNvPicPr>
          <p:nvPr/>
        </p:nvPicPr>
        <p:blipFill>
          <a:blip r:embed="rId3"/>
          <a:srcRect/>
          <a:stretch>
            <a:fillRect/>
          </a:stretch>
        </p:blipFill>
        <p:spPr bwMode="auto">
          <a:xfrm>
            <a:off x="5985364" y="344741"/>
            <a:ext cx="2582308" cy="540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443866" y="402590"/>
            <a:ext cx="5438460" cy="112455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Prediction of Laptop Price Using </a:t>
            </a:r>
            <a:br>
              <a:rPr lang="en-US" sz="2800" b="1" dirty="0"/>
            </a:br>
            <a:r>
              <a:rPr lang="en-US" sz="2800" b="1" dirty="0"/>
              <a:t>K-NN Algorithm </a:t>
            </a:r>
            <a:endParaRPr sz="2800" b="1" dirty="0"/>
          </a:p>
        </p:txBody>
      </p:sp>
      <p:sp>
        <p:nvSpPr>
          <p:cNvPr id="147" name="Google Shape;147;p16"/>
          <p:cNvSpPr txBox="1">
            <a:spLocks noGrp="1"/>
          </p:cNvSpPr>
          <p:nvPr>
            <p:ph idx="1"/>
          </p:nvPr>
        </p:nvSpPr>
        <p:spPr>
          <a:xfrm>
            <a:off x="971550" y="837248"/>
            <a:ext cx="7715250" cy="5403296"/>
          </a:xfrm>
          <a:prstGeom prst="rect">
            <a:avLst/>
          </a:prstGeom>
          <a:noFill/>
          <a:ln>
            <a:noFill/>
          </a:ln>
        </p:spPr>
        <p:txBody>
          <a:bodyPr spcFirstLastPara="1" wrap="square" lIns="91425" tIns="45700" rIns="91425" bIns="45700" anchor="t" anchorCtr="0">
            <a:noAutofit/>
          </a:bodyPr>
          <a:lstStyle/>
          <a:p>
            <a:pPr marL="342900" lvl="0" indent="-215900" algn="just" rtl="0">
              <a:spcBef>
                <a:spcPts val="0"/>
              </a:spcBef>
              <a:spcAft>
                <a:spcPts val="0"/>
              </a:spcAft>
              <a:buClr>
                <a:schemeClr val="dk1"/>
              </a:buClr>
              <a:buSzPts val="2000"/>
              <a:buFont typeface="Arial"/>
              <a:buNone/>
            </a:pPr>
            <a:endParaRPr sz="2000" b="1" dirty="0"/>
          </a:p>
          <a:p>
            <a:pPr marL="342900" lvl="0" indent="-215900" algn="just" rtl="0">
              <a:spcBef>
                <a:spcPts val="400"/>
              </a:spcBef>
              <a:spcAft>
                <a:spcPts val="0"/>
              </a:spcAft>
              <a:buClr>
                <a:schemeClr val="dk1"/>
              </a:buClr>
              <a:buSzPts val="2000"/>
              <a:buFont typeface="Arial"/>
              <a:buNone/>
            </a:pPr>
            <a:endParaRPr sz="2000" b="1" dirty="0"/>
          </a:p>
          <a:p>
            <a:pPr marL="342900" lvl="0" indent="-342900" algn="just" rtl="0">
              <a:spcBef>
                <a:spcPts val="400"/>
              </a:spcBef>
              <a:spcAft>
                <a:spcPts val="0"/>
              </a:spcAft>
              <a:buClr>
                <a:schemeClr val="dk1"/>
              </a:buClr>
              <a:buSzPts val="2000"/>
              <a:buFont typeface="Arial"/>
              <a:buChar char="•"/>
            </a:pPr>
            <a:r>
              <a:rPr lang="en-US" sz="2000" dirty="0"/>
              <a:t>This work represents a evaluation of K-NN method for the early prediction of crop yield. K-NN analysis is used for predicting the unknown parameter from the recognized parameters.</a:t>
            </a:r>
            <a:endParaRPr sz="2000" dirty="0"/>
          </a:p>
          <a:p>
            <a:pPr marL="342900" lvl="0" indent="-342900" algn="just" rtl="0">
              <a:spcBef>
                <a:spcPts val="400"/>
              </a:spcBef>
              <a:spcAft>
                <a:spcPts val="0"/>
              </a:spcAft>
              <a:buClr>
                <a:schemeClr val="dk1"/>
              </a:buClr>
              <a:buSzPts val="2000"/>
              <a:buFont typeface="Arial"/>
              <a:buChar char="•"/>
            </a:pPr>
            <a:r>
              <a:rPr lang="en-US" sz="2000" dirty="0"/>
              <a:t>In this work we’re thinking about laptop display, size, weight, RAM,ROM, color enter parameters that are the main parameters to be considered for an excellent prediction of laptop.</a:t>
            </a:r>
            <a:endParaRPr sz="2000" dirty="0"/>
          </a:p>
          <a:p>
            <a:pPr marL="342900" lvl="0" indent="-342900" algn="just" rtl="0">
              <a:spcBef>
                <a:spcPts val="400"/>
              </a:spcBef>
              <a:spcAft>
                <a:spcPts val="0"/>
              </a:spcAft>
              <a:buClr>
                <a:schemeClr val="dk1"/>
              </a:buClr>
              <a:buSzPts val="2000"/>
              <a:buFont typeface="Arial"/>
              <a:buChar char="•"/>
            </a:pPr>
            <a:r>
              <a:rPr lang="en-US" sz="2000" dirty="0"/>
              <a:t>The unknown cost of laptop may be predicted from the closest known values are calculated from C4.5 algorithms into  them used for decision tree on certain sample of data.</a:t>
            </a:r>
            <a:endParaRPr sz="2000" dirty="0"/>
          </a:p>
          <a:p>
            <a:pPr marL="342900" lvl="0" indent="-342900" algn="just" rtl="0">
              <a:spcBef>
                <a:spcPts val="400"/>
              </a:spcBef>
              <a:spcAft>
                <a:spcPts val="0"/>
              </a:spcAft>
              <a:buClr>
                <a:schemeClr val="dk1"/>
              </a:buClr>
              <a:buSzPts val="2000"/>
              <a:buFont typeface="Arial"/>
              <a:buChar char="•"/>
            </a:pPr>
            <a:r>
              <a:rPr lang="en-US" sz="2000" dirty="0"/>
              <a:t>To calculate E , p , q values to find the algorithm into it .</a:t>
            </a:r>
          </a:p>
          <a:p>
            <a:pPr marL="342900" lvl="0" indent="-342900" algn="just" rtl="0">
              <a:spcBef>
                <a:spcPts val="400"/>
              </a:spcBef>
              <a:spcAft>
                <a:spcPts val="0"/>
              </a:spcAft>
              <a:buClr>
                <a:schemeClr val="dk1"/>
              </a:buClr>
              <a:buSzPts val="2000"/>
              <a:buFont typeface="Arial"/>
              <a:buChar char="•"/>
            </a:pPr>
            <a:r>
              <a:rPr lang="en-US" sz="2000" dirty="0"/>
              <a:t>Formulae is ;</a:t>
            </a:r>
          </a:p>
          <a:p>
            <a:pPr marL="0" lvl="0" indent="0" algn="just" rtl="0">
              <a:spcBef>
                <a:spcPts val="400"/>
              </a:spcBef>
              <a:spcAft>
                <a:spcPts val="0"/>
              </a:spcAft>
              <a:buClr>
                <a:schemeClr val="dk1"/>
              </a:buClr>
              <a:buSzPts val="2000"/>
              <a:buNone/>
            </a:pPr>
            <a:r>
              <a:rPr lang="en-US" sz="2000" dirty="0"/>
              <a:t>   </a:t>
            </a:r>
            <a:endParaRPr sz="2000" dirty="0"/>
          </a:p>
        </p:txBody>
      </p:sp>
      <p:sp>
        <p:nvSpPr>
          <p:cNvPr id="4" name="Date Placeholder 3"/>
          <p:cNvSpPr>
            <a:spLocks noGrp="1"/>
          </p:cNvSpPr>
          <p:nvPr>
            <p:ph type="dt" sz="half" idx="10"/>
          </p:nvPr>
        </p:nvSpPr>
        <p:spPr/>
        <p:txBody>
          <a:bodyPr/>
          <a:lstStyle/>
          <a:p>
            <a:fld id="{A4D64219-3973-4B21-B164-29C754F8F3E4}" type="datetime1">
              <a:rPr lang="en-US" smtClean="0"/>
              <a:t>4/20/2023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20</a:t>
            </a:fld>
            <a:endParaRPr lang="en-US" dirty="0"/>
          </a:p>
        </p:txBody>
      </p:sp>
      <p:pic>
        <p:nvPicPr>
          <p:cNvPr id="6" name="Picture 5">
            <a:extLst>
              <a:ext uri="{FF2B5EF4-FFF2-40B4-BE49-F238E27FC236}">
                <a16:creationId xmlns:a16="http://schemas.microsoft.com/office/drawing/2014/main" id="{1EC52C4F-670F-A98B-3A21-196FE8CDA784}"/>
              </a:ext>
            </a:extLst>
          </p:cNvPr>
          <p:cNvPicPr>
            <a:picLocks noChangeAspect="1"/>
          </p:cNvPicPr>
          <p:nvPr/>
        </p:nvPicPr>
        <p:blipFill>
          <a:blip r:embed="rId3"/>
          <a:stretch>
            <a:fillRect/>
          </a:stretch>
        </p:blipFill>
        <p:spPr>
          <a:xfrm>
            <a:off x="1704975" y="5353884"/>
            <a:ext cx="6373796" cy="561975"/>
          </a:xfrm>
          <a:prstGeom prst="rect">
            <a:avLst/>
          </a:prstGeom>
        </p:spPr>
      </p:pic>
      <p:pic>
        <p:nvPicPr>
          <p:cNvPr id="7" name="Picture 3" descr="F:\Front Desk\SRU\logo for white background.png">
            <a:extLst>
              <a:ext uri="{FF2B5EF4-FFF2-40B4-BE49-F238E27FC236}">
                <a16:creationId xmlns:a16="http://schemas.microsoft.com/office/drawing/2014/main" id="{F18B0D49-E78A-C860-17CC-01633E24D6D5}"/>
              </a:ext>
            </a:extLst>
          </p:cNvPr>
          <p:cNvPicPr>
            <a:picLocks noChangeAspect="1" noChangeArrowheads="1"/>
          </p:cNvPicPr>
          <p:nvPr/>
        </p:nvPicPr>
        <p:blipFill>
          <a:blip r:embed="rId4"/>
          <a:srcRect/>
          <a:stretch>
            <a:fillRect/>
          </a:stretch>
        </p:blipFill>
        <p:spPr bwMode="auto">
          <a:xfrm>
            <a:off x="6208186" y="634572"/>
            <a:ext cx="2582308" cy="540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311085" y="136525"/>
            <a:ext cx="5731496" cy="12492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dirty="0"/>
              <a:t>Result</a:t>
            </a:r>
            <a:endParaRPr sz="2800" dirty="0"/>
          </a:p>
        </p:txBody>
      </p:sp>
      <p:sp>
        <p:nvSpPr>
          <p:cNvPr id="160" name="Google Shape;160;p18"/>
          <p:cNvSpPr txBox="1">
            <a:spLocks noGrp="1"/>
          </p:cNvSpPr>
          <p:nvPr>
            <p:ph type="body" sz="half" idx="2"/>
          </p:nvPr>
        </p:nvSpPr>
        <p:spPr>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ct val="100000"/>
              <a:buFont typeface="Arial"/>
              <a:buNone/>
            </a:pPr>
            <a:r>
              <a:rPr lang="en-US" sz="2400" b="1" dirty="0"/>
              <a:t>     </a:t>
            </a:r>
            <a:endParaRPr sz="3500" dirty="0"/>
          </a:p>
          <a:p>
            <a:pPr marL="342900" lvl="0" indent="-342900" algn="just" rtl="0">
              <a:spcBef>
                <a:spcPts val="444"/>
              </a:spcBef>
              <a:spcAft>
                <a:spcPts val="0"/>
              </a:spcAft>
              <a:buClr>
                <a:schemeClr val="dk1"/>
              </a:buClr>
              <a:buSzPct val="100000"/>
              <a:buFont typeface="Arial"/>
              <a:buNone/>
            </a:pPr>
            <a:r>
              <a:rPr lang="en-US" sz="2400" dirty="0"/>
              <a:t>     </a:t>
            </a:r>
            <a:endParaRPr sz="2000" dirty="0"/>
          </a:p>
        </p:txBody>
      </p:sp>
      <p:sp>
        <p:nvSpPr>
          <p:cNvPr id="4" name="Date Placeholder 3"/>
          <p:cNvSpPr>
            <a:spLocks noGrp="1"/>
          </p:cNvSpPr>
          <p:nvPr>
            <p:ph type="dt" sz="half" idx="10"/>
          </p:nvPr>
        </p:nvSpPr>
        <p:spPr/>
        <p:txBody>
          <a:bodyPr/>
          <a:lstStyle/>
          <a:p>
            <a:fld id="{C37E70EC-CB2B-4914-ABFE-057FDA6D67E0}" type="datetime1">
              <a:rPr lang="en-US" smtClean="0"/>
              <a:t>4/20/2023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21</a:t>
            </a:fld>
            <a:endParaRPr lang="en-US"/>
          </a:p>
        </p:txBody>
      </p:sp>
      <p:pic>
        <p:nvPicPr>
          <p:cNvPr id="2" name="Picture 3" descr="F:\Front Desk\SRU\logo for white background.png">
            <a:extLst>
              <a:ext uri="{FF2B5EF4-FFF2-40B4-BE49-F238E27FC236}">
                <a16:creationId xmlns:a16="http://schemas.microsoft.com/office/drawing/2014/main" id="{137C406B-42D5-509B-D290-71E6BBB92A46}"/>
              </a:ext>
            </a:extLst>
          </p:cNvPr>
          <p:cNvPicPr>
            <a:picLocks noChangeAspect="1" noChangeArrowheads="1"/>
          </p:cNvPicPr>
          <p:nvPr/>
        </p:nvPicPr>
        <p:blipFill>
          <a:blip r:embed="rId3"/>
          <a:srcRect/>
          <a:stretch>
            <a:fillRect/>
          </a:stretch>
        </p:blipFill>
        <p:spPr bwMode="auto">
          <a:xfrm>
            <a:off x="6328846" y="303722"/>
            <a:ext cx="2582308" cy="540000"/>
          </a:xfrm>
          <a:prstGeom prst="rect">
            <a:avLst/>
          </a:prstGeom>
          <a:noFill/>
        </p:spPr>
      </p:pic>
      <p:pic>
        <p:nvPicPr>
          <p:cNvPr id="7" name="Picture 6">
            <a:extLst>
              <a:ext uri="{FF2B5EF4-FFF2-40B4-BE49-F238E27FC236}">
                <a16:creationId xmlns:a16="http://schemas.microsoft.com/office/drawing/2014/main" id="{9939E09D-043E-7BF8-7A98-4B22D4E772CC}"/>
              </a:ext>
            </a:extLst>
          </p:cNvPr>
          <p:cNvPicPr/>
          <p:nvPr/>
        </p:nvPicPr>
        <p:blipFill>
          <a:blip r:embed="rId4"/>
          <a:stretch/>
        </p:blipFill>
        <p:spPr>
          <a:xfrm>
            <a:off x="1430867" y="2026286"/>
            <a:ext cx="5847821" cy="3156902"/>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Result</a:t>
            </a:r>
            <a:endParaRPr sz="2800" b="1" dirty="0"/>
          </a:p>
        </p:txBody>
      </p:sp>
      <p:sp>
        <p:nvSpPr>
          <p:cNvPr id="4" name="Date Placeholder 3"/>
          <p:cNvSpPr>
            <a:spLocks noGrp="1"/>
          </p:cNvSpPr>
          <p:nvPr>
            <p:ph type="dt" sz="half" idx="10"/>
          </p:nvPr>
        </p:nvSpPr>
        <p:spPr/>
        <p:txBody>
          <a:bodyPr/>
          <a:lstStyle/>
          <a:p>
            <a:fld id="{5CD000FB-D263-4F2C-8371-CD35D295D0C0}" type="datetime1">
              <a:rPr lang="en-US" smtClean="0"/>
              <a:t>4/20/2023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22</a:t>
            </a:fld>
            <a:endParaRPr lang="en-US"/>
          </a:p>
        </p:txBody>
      </p:sp>
      <p:pic>
        <p:nvPicPr>
          <p:cNvPr id="2" name="Picture 3" descr="F:\Front Desk\SRU\logo for white background.png">
            <a:extLst>
              <a:ext uri="{FF2B5EF4-FFF2-40B4-BE49-F238E27FC236}">
                <a16:creationId xmlns:a16="http://schemas.microsoft.com/office/drawing/2014/main" id="{317D64C4-28D0-6020-EFBF-1D59B66C266C}"/>
              </a:ext>
            </a:extLst>
          </p:cNvPr>
          <p:cNvPicPr>
            <a:picLocks noChangeAspect="1" noChangeArrowheads="1"/>
          </p:cNvPicPr>
          <p:nvPr/>
        </p:nvPicPr>
        <p:blipFill>
          <a:blip r:embed="rId3"/>
          <a:srcRect/>
          <a:stretch>
            <a:fillRect/>
          </a:stretch>
        </p:blipFill>
        <p:spPr bwMode="auto">
          <a:xfrm>
            <a:off x="6104492" y="409154"/>
            <a:ext cx="2582308" cy="540000"/>
          </a:xfrm>
          <a:prstGeom prst="rect">
            <a:avLst/>
          </a:prstGeom>
          <a:noFill/>
        </p:spPr>
      </p:pic>
      <p:pic>
        <p:nvPicPr>
          <p:cNvPr id="3" name="Content Placeholder 2">
            <a:extLst>
              <a:ext uri="{FF2B5EF4-FFF2-40B4-BE49-F238E27FC236}">
                <a16:creationId xmlns:a16="http://schemas.microsoft.com/office/drawing/2014/main" id="{9F02BDF7-6F20-FC28-9655-DE04DFC3C47D}"/>
              </a:ext>
            </a:extLst>
          </p:cNvPr>
          <p:cNvPicPr>
            <a:picLocks noGrp="1"/>
          </p:cNvPicPr>
          <p:nvPr>
            <p:ph idx="1"/>
          </p:nvPr>
        </p:nvPicPr>
        <p:blipFill>
          <a:blip r:embed="rId4"/>
          <a:stretch/>
        </p:blipFill>
        <p:spPr>
          <a:xfrm>
            <a:off x="353568" y="2077866"/>
            <a:ext cx="7839456" cy="381000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Result</a:t>
            </a:r>
            <a:endParaRPr sz="2800" b="1" dirty="0"/>
          </a:p>
        </p:txBody>
      </p:sp>
      <p:sp>
        <p:nvSpPr>
          <p:cNvPr id="4" name="Date Placeholder 3"/>
          <p:cNvSpPr>
            <a:spLocks noGrp="1"/>
          </p:cNvSpPr>
          <p:nvPr>
            <p:ph type="dt" sz="half" idx="10"/>
          </p:nvPr>
        </p:nvSpPr>
        <p:spPr/>
        <p:txBody>
          <a:bodyPr/>
          <a:lstStyle/>
          <a:p>
            <a:fld id="{0920F4DA-60F2-4930-8462-E74BF65512CE}" type="datetime1">
              <a:rPr lang="en-US" smtClean="0"/>
              <a:t>4/20/2023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23</a:t>
            </a:fld>
            <a:endParaRPr lang="en-US"/>
          </a:p>
        </p:txBody>
      </p:sp>
      <p:pic>
        <p:nvPicPr>
          <p:cNvPr id="2" name="Picture 3" descr="F:\Front Desk\SRU\logo for white background.png">
            <a:extLst>
              <a:ext uri="{FF2B5EF4-FFF2-40B4-BE49-F238E27FC236}">
                <a16:creationId xmlns:a16="http://schemas.microsoft.com/office/drawing/2014/main" id="{D7C82671-341A-DE29-97D3-F26C29557FFE}"/>
              </a:ext>
            </a:extLst>
          </p:cNvPr>
          <p:cNvPicPr>
            <a:picLocks noChangeAspect="1" noChangeArrowheads="1"/>
          </p:cNvPicPr>
          <p:nvPr/>
        </p:nvPicPr>
        <p:blipFill>
          <a:blip r:embed="rId3"/>
          <a:srcRect/>
          <a:stretch>
            <a:fillRect/>
          </a:stretch>
        </p:blipFill>
        <p:spPr bwMode="auto">
          <a:xfrm>
            <a:off x="5975938" y="503423"/>
            <a:ext cx="2582308" cy="540000"/>
          </a:xfrm>
          <a:prstGeom prst="rect">
            <a:avLst/>
          </a:prstGeom>
          <a:noFill/>
        </p:spPr>
      </p:pic>
      <p:pic>
        <p:nvPicPr>
          <p:cNvPr id="3" name="Content Placeholder 2">
            <a:extLst>
              <a:ext uri="{FF2B5EF4-FFF2-40B4-BE49-F238E27FC236}">
                <a16:creationId xmlns:a16="http://schemas.microsoft.com/office/drawing/2014/main" id="{43FEC9A2-226D-D865-2CFC-942534B25326}"/>
              </a:ext>
            </a:extLst>
          </p:cNvPr>
          <p:cNvPicPr>
            <a:picLocks noGrp="1"/>
          </p:cNvPicPr>
          <p:nvPr>
            <p:ph idx="1"/>
          </p:nvPr>
        </p:nvPicPr>
        <p:blipFill>
          <a:blip r:embed="rId4"/>
          <a:stretch/>
        </p:blipFill>
        <p:spPr>
          <a:xfrm>
            <a:off x="609600" y="1600200"/>
            <a:ext cx="8229600" cy="4525963"/>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Result</a:t>
            </a:r>
            <a:endParaRPr sz="2800" b="1" dirty="0"/>
          </a:p>
        </p:txBody>
      </p:sp>
      <p:sp>
        <p:nvSpPr>
          <p:cNvPr id="4" name="Date Placeholder 3"/>
          <p:cNvSpPr>
            <a:spLocks noGrp="1"/>
          </p:cNvSpPr>
          <p:nvPr>
            <p:ph type="dt" sz="half" idx="10"/>
          </p:nvPr>
        </p:nvSpPr>
        <p:spPr/>
        <p:txBody>
          <a:bodyPr/>
          <a:lstStyle/>
          <a:p>
            <a:fld id="{A0BE8546-1A21-4028-969E-143903D4FAF5}" type="datetime1">
              <a:rPr lang="en-US" smtClean="0"/>
              <a:t>4/20/2023</a:t>
            </a:fld>
            <a:endParaRPr lang="en-US" dirty="0"/>
          </a:p>
        </p:txBody>
      </p:sp>
      <p:sp>
        <p:nvSpPr>
          <p:cNvPr id="5" name="Slide Number Placeholder 4"/>
          <p:cNvSpPr>
            <a:spLocks noGrp="1"/>
          </p:cNvSpPr>
          <p:nvPr>
            <p:ph type="sldNum" sz="quarter" idx="12"/>
          </p:nvPr>
        </p:nvSpPr>
        <p:spPr/>
        <p:txBody>
          <a:bodyPr/>
          <a:lstStyle/>
          <a:p>
            <a:fld id="{593110A6-8BDC-4CF7-A93B-95A9C7E65442}" type="slidenum">
              <a:rPr lang="en-US" smtClean="0"/>
              <a:t>24</a:t>
            </a:fld>
            <a:endParaRPr lang="en-US"/>
          </a:p>
        </p:txBody>
      </p:sp>
      <p:pic>
        <p:nvPicPr>
          <p:cNvPr id="2" name="Picture 3" descr="F:\Front Desk\SRU\logo for white background.png">
            <a:extLst>
              <a:ext uri="{FF2B5EF4-FFF2-40B4-BE49-F238E27FC236}">
                <a16:creationId xmlns:a16="http://schemas.microsoft.com/office/drawing/2014/main" id="{B12B692F-2159-5968-073C-55DD0C204123}"/>
              </a:ext>
            </a:extLst>
          </p:cNvPr>
          <p:cNvPicPr>
            <a:picLocks noChangeAspect="1" noChangeArrowheads="1"/>
          </p:cNvPicPr>
          <p:nvPr/>
        </p:nvPicPr>
        <p:blipFill>
          <a:blip r:embed="rId3"/>
          <a:srcRect/>
          <a:stretch>
            <a:fillRect/>
          </a:stretch>
        </p:blipFill>
        <p:spPr bwMode="auto">
          <a:xfrm>
            <a:off x="6104492" y="576138"/>
            <a:ext cx="2582308" cy="540000"/>
          </a:xfrm>
          <a:prstGeom prst="rect">
            <a:avLst/>
          </a:prstGeom>
          <a:noFill/>
        </p:spPr>
      </p:pic>
      <p:sp>
        <p:nvSpPr>
          <p:cNvPr id="6" name="Content Placeholder 5">
            <a:extLst>
              <a:ext uri="{FF2B5EF4-FFF2-40B4-BE49-F238E27FC236}">
                <a16:creationId xmlns:a16="http://schemas.microsoft.com/office/drawing/2014/main" id="{1BB32B17-F005-5A44-912F-F8846C564F2E}"/>
              </a:ext>
            </a:extLst>
          </p:cNvPr>
          <p:cNvSpPr>
            <a:spLocks noGrp="1"/>
          </p:cNvSpPr>
          <p:nvPr>
            <p:ph idx="1"/>
          </p:nvPr>
        </p:nvSpPr>
        <p:spPr/>
        <p:txBody>
          <a:bodyPr>
            <a:normAutofit/>
          </a:bodyPr>
          <a:lstStyle/>
          <a:p>
            <a:pPr marL="0" indent="0">
              <a:buNone/>
            </a:pPr>
            <a:r>
              <a:rPr lang="en-IN" dirty="0"/>
              <a:t>Various models with the proposed</a:t>
            </a:r>
          </a:p>
          <a:p>
            <a:pPr marL="0" indent="0">
              <a:buNone/>
            </a:pPr>
            <a:endParaRPr lang="en-IN" dirty="0"/>
          </a:p>
        </p:txBody>
      </p:sp>
      <p:graphicFrame>
        <p:nvGraphicFramePr>
          <p:cNvPr id="8" name="Table 8">
            <a:extLst>
              <a:ext uri="{FF2B5EF4-FFF2-40B4-BE49-F238E27FC236}">
                <a16:creationId xmlns:a16="http://schemas.microsoft.com/office/drawing/2014/main" id="{9000F9A0-D458-4565-1B46-486CB83D5810}"/>
              </a:ext>
            </a:extLst>
          </p:cNvPr>
          <p:cNvGraphicFramePr>
            <a:graphicFrameLocks noGrp="1"/>
          </p:cNvGraphicFramePr>
          <p:nvPr>
            <p:extLst>
              <p:ext uri="{D42A27DB-BD31-4B8C-83A1-F6EECF244321}">
                <p14:modId xmlns:p14="http://schemas.microsoft.com/office/powerpoint/2010/main" val="1717658141"/>
              </p:ext>
            </p:extLst>
          </p:nvPr>
        </p:nvGraphicFramePr>
        <p:xfrm>
          <a:off x="678729" y="2799761"/>
          <a:ext cx="8097624" cy="2809185"/>
        </p:xfrm>
        <a:graphic>
          <a:graphicData uri="http://schemas.openxmlformats.org/drawingml/2006/table">
            <a:tbl>
              <a:tblPr firstRow="1" bandRow="1">
                <a:tableStyleId>{5C22544A-7EE6-4342-B048-85BDC9FD1C3A}</a:tableStyleId>
              </a:tblPr>
              <a:tblGrid>
                <a:gridCol w="4048812">
                  <a:extLst>
                    <a:ext uri="{9D8B030D-6E8A-4147-A177-3AD203B41FA5}">
                      <a16:colId xmlns:a16="http://schemas.microsoft.com/office/drawing/2014/main" val="3831920112"/>
                    </a:ext>
                  </a:extLst>
                </a:gridCol>
                <a:gridCol w="4048812">
                  <a:extLst>
                    <a:ext uri="{9D8B030D-6E8A-4147-A177-3AD203B41FA5}">
                      <a16:colId xmlns:a16="http://schemas.microsoft.com/office/drawing/2014/main" val="2869439989"/>
                    </a:ext>
                  </a:extLst>
                </a:gridCol>
              </a:tblGrid>
              <a:tr h="561837">
                <a:tc>
                  <a:txBody>
                    <a:bodyPr/>
                    <a:lstStyle/>
                    <a:p>
                      <a:r>
                        <a:rPr lang="en-US" dirty="0"/>
                        <a:t>Model Algorithm</a:t>
                      </a:r>
                      <a:endParaRPr lang="en-IN" dirty="0"/>
                    </a:p>
                  </a:txBody>
                  <a:tcPr/>
                </a:tc>
                <a:tc>
                  <a:txBody>
                    <a:bodyPr/>
                    <a:lstStyle/>
                    <a:p>
                      <a:r>
                        <a:rPr lang="en-US" dirty="0"/>
                        <a:t>Accuracy Rate</a:t>
                      </a:r>
                      <a:endParaRPr lang="en-IN" dirty="0"/>
                    </a:p>
                  </a:txBody>
                  <a:tcPr/>
                </a:tc>
                <a:extLst>
                  <a:ext uri="{0D108BD9-81ED-4DB2-BD59-A6C34878D82A}">
                    <a16:rowId xmlns:a16="http://schemas.microsoft.com/office/drawing/2014/main" val="1111046737"/>
                  </a:ext>
                </a:extLst>
              </a:tr>
              <a:tr h="561837">
                <a:tc>
                  <a:txBody>
                    <a:bodyPr/>
                    <a:lstStyle/>
                    <a:p>
                      <a:r>
                        <a:rPr lang="en-US" dirty="0"/>
                        <a:t>Multiple Linear Regression</a:t>
                      </a:r>
                      <a:endParaRPr lang="en-IN" dirty="0"/>
                    </a:p>
                  </a:txBody>
                  <a:tcPr/>
                </a:tc>
                <a:tc>
                  <a:txBody>
                    <a:bodyPr/>
                    <a:lstStyle/>
                    <a:p>
                      <a:r>
                        <a:rPr lang="en-US" dirty="0"/>
                        <a:t>80.73%</a:t>
                      </a:r>
                      <a:endParaRPr lang="en-IN" dirty="0"/>
                    </a:p>
                  </a:txBody>
                  <a:tcPr/>
                </a:tc>
                <a:extLst>
                  <a:ext uri="{0D108BD9-81ED-4DB2-BD59-A6C34878D82A}">
                    <a16:rowId xmlns:a16="http://schemas.microsoft.com/office/drawing/2014/main" val="285248340"/>
                  </a:ext>
                </a:extLst>
              </a:tr>
              <a:tr h="561837">
                <a:tc>
                  <a:txBody>
                    <a:bodyPr/>
                    <a:lstStyle/>
                    <a:p>
                      <a:r>
                        <a:rPr lang="en-US" dirty="0"/>
                        <a:t>Random Forest</a:t>
                      </a:r>
                      <a:endParaRPr lang="en-IN" dirty="0"/>
                    </a:p>
                  </a:txBody>
                  <a:tcPr/>
                </a:tc>
                <a:tc>
                  <a:txBody>
                    <a:bodyPr/>
                    <a:lstStyle/>
                    <a:p>
                      <a:r>
                        <a:rPr lang="en-US" dirty="0"/>
                        <a:t>88.75%</a:t>
                      </a:r>
                      <a:endParaRPr lang="en-IN" dirty="0"/>
                    </a:p>
                  </a:txBody>
                  <a:tcPr/>
                </a:tc>
                <a:extLst>
                  <a:ext uri="{0D108BD9-81ED-4DB2-BD59-A6C34878D82A}">
                    <a16:rowId xmlns:a16="http://schemas.microsoft.com/office/drawing/2014/main" val="2898799872"/>
                  </a:ext>
                </a:extLst>
              </a:tr>
              <a:tr h="561837">
                <a:tc>
                  <a:txBody>
                    <a:bodyPr/>
                    <a:lstStyle/>
                    <a:p>
                      <a:r>
                        <a:rPr lang="en-US" dirty="0"/>
                        <a:t>Decision Tree</a:t>
                      </a:r>
                      <a:endParaRPr lang="en-IN" dirty="0"/>
                    </a:p>
                  </a:txBody>
                  <a:tcPr/>
                </a:tc>
                <a:tc>
                  <a:txBody>
                    <a:bodyPr/>
                    <a:lstStyle/>
                    <a:p>
                      <a:r>
                        <a:rPr lang="en-US" dirty="0"/>
                        <a:t>84.69%</a:t>
                      </a:r>
                      <a:endParaRPr lang="en-IN" dirty="0"/>
                    </a:p>
                  </a:txBody>
                  <a:tcPr/>
                </a:tc>
                <a:extLst>
                  <a:ext uri="{0D108BD9-81ED-4DB2-BD59-A6C34878D82A}">
                    <a16:rowId xmlns:a16="http://schemas.microsoft.com/office/drawing/2014/main" val="2011945763"/>
                  </a:ext>
                </a:extLst>
              </a:tr>
              <a:tr h="561837">
                <a:tc>
                  <a:txBody>
                    <a:bodyPr/>
                    <a:lstStyle/>
                    <a:p>
                      <a:r>
                        <a:rPr lang="en-US" dirty="0"/>
                        <a:t>KNN</a:t>
                      </a:r>
                      <a:endParaRPr lang="en-IN" dirty="0"/>
                    </a:p>
                  </a:txBody>
                  <a:tcPr/>
                </a:tc>
                <a:tc>
                  <a:txBody>
                    <a:bodyPr/>
                    <a:lstStyle/>
                    <a:p>
                      <a:r>
                        <a:rPr lang="en-US" dirty="0"/>
                        <a:t>80.21%</a:t>
                      </a:r>
                      <a:endParaRPr lang="en-IN" dirty="0"/>
                    </a:p>
                  </a:txBody>
                  <a:tcPr/>
                </a:tc>
                <a:extLst>
                  <a:ext uri="{0D108BD9-81ED-4DB2-BD59-A6C34878D82A}">
                    <a16:rowId xmlns:a16="http://schemas.microsoft.com/office/drawing/2014/main" val="329562177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B61B-347C-BB85-08EC-982FBBC052A8}"/>
              </a:ext>
            </a:extLst>
          </p:cNvPr>
          <p:cNvSpPr>
            <a:spLocks noGrp="1"/>
          </p:cNvSpPr>
          <p:nvPr>
            <p:ph type="title"/>
          </p:nvPr>
        </p:nvSpPr>
        <p:spPr/>
        <p:txBody>
          <a:bodyPr>
            <a:normAutofit/>
          </a:bodyPr>
          <a:lstStyle/>
          <a:p>
            <a:pPr algn="l"/>
            <a:r>
              <a:rPr lang="en-US" sz="2800" b="1" dirty="0"/>
              <a:t>Result</a:t>
            </a:r>
            <a:endParaRPr lang="en-IN" sz="2800" b="1" dirty="0"/>
          </a:p>
        </p:txBody>
      </p:sp>
      <p:graphicFrame>
        <p:nvGraphicFramePr>
          <p:cNvPr id="7" name="Table 7">
            <a:extLst>
              <a:ext uri="{FF2B5EF4-FFF2-40B4-BE49-F238E27FC236}">
                <a16:creationId xmlns:a16="http://schemas.microsoft.com/office/drawing/2014/main" id="{4B249CC1-4095-ACCF-5B6C-90035861CFF9}"/>
              </a:ext>
            </a:extLst>
          </p:cNvPr>
          <p:cNvGraphicFramePr>
            <a:graphicFrameLocks noGrp="1"/>
          </p:cNvGraphicFramePr>
          <p:nvPr>
            <p:ph idx="1"/>
            <p:extLst>
              <p:ext uri="{D42A27DB-BD31-4B8C-83A1-F6EECF244321}">
                <p14:modId xmlns:p14="http://schemas.microsoft.com/office/powerpoint/2010/main" val="2483969211"/>
              </p:ext>
            </p:extLst>
          </p:nvPr>
        </p:nvGraphicFramePr>
        <p:xfrm>
          <a:off x="457200" y="1600199"/>
          <a:ext cx="8356863" cy="4480090"/>
        </p:xfrm>
        <a:graphic>
          <a:graphicData uri="http://schemas.openxmlformats.org/drawingml/2006/table">
            <a:tbl>
              <a:tblPr firstRow="1" bandRow="1">
                <a:tableStyleId>{5C22544A-7EE6-4342-B048-85BDC9FD1C3A}</a:tableStyleId>
              </a:tblPr>
              <a:tblGrid>
                <a:gridCol w="2785621">
                  <a:extLst>
                    <a:ext uri="{9D8B030D-6E8A-4147-A177-3AD203B41FA5}">
                      <a16:colId xmlns:a16="http://schemas.microsoft.com/office/drawing/2014/main" val="1227729451"/>
                    </a:ext>
                  </a:extLst>
                </a:gridCol>
                <a:gridCol w="2785621">
                  <a:extLst>
                    <a:ext uri="{9D8B030D-6E8A-4147-A177-3AD203B41FA5}">
                      <a16:colId xmlns:a16="http://schemas.microsoft.com/office/drawing/2014/main" val="3376684379"/>
                    </a:ext>
                  </a:extLst>
                </a:gridCol>
                <a:gridCol w="2785621">
                  <a:extLst>
                    <a:ext uri="{9D8B030D-6E8A-4147-A177-3AD203B41FA5}">
                      <a16:colId xmlns:a16="http://schemas.microsoft.com/office/drawing/2014/main" val="2064803693"/>
                    </a:ext>
                  </a:extLst>
                </a:gridCol>
              </a:tblGrid>
              <a:tr h="896018">
                <a:tc>
                  <a:txBody>
                    <a:bodyPr/>
                    <a:lstStyle/>
                    <a:p>
                      <a:r>
                        <a:rPr lang="en-US" dirty="0"/>
                        <a:t>Price Prediction using </a:t>
                      </a:r>
                      <a:endParaRPr lang="en-IN" dirty="0"/>
                    </a:p>
                  </a:txBody>
                  <a:tcPr/>
                </a:tc>
                <a:tc>
                  <a:txBody>
                    <a:bodyPr/>
                    <a:lstStyle/>
                    <a:p>
                      <a:r>
                        <a:rPr lang="en-US" dirty="0"/>
                        <a:t>Accuracy</a:t>
                      </a:r>
                      <a:endParaRPr lang="en-IN" dirty="0"/>
                    </a:p>
                  </a:txBody>
                  <a:tcPr/>
                </a:tc>
                <a:tc>
                  <a:txBody>
                    <a:bodyPr/>
                    <a:lstStyle/>
                    <a:p>
                      <a:r>
                        <a:rPr lang="en-US" dirty="0"/>
                        <a:t>Mean Absolute Error</a:t>
                      </a:r>
                      <a:endParaRPr lang="en-IN" dirty="0"/>
                    </a:p>
                  </a:txBody>
                  <a:tcPr/>
                </a:tc>
                <a:extLst>
                  <a:ext uri="{0D108BD9-81ED-4DB2-BD59-A6C34878D82A}">
                    <a16:rowId xmlns:a16="http://schemas.microsoft.com/office/drawing/2014/main" val="201102585"/>
                  </a:ext>
                </a:extLst>
              </a:tr>
              <a:tr h="896018">
                <a:tc>
                  <a:txBody>
                    <a:bodyPr/>
                    <a:lstStyle/>
                    <a:p>
                      <a:r>
                        <a:rPr lang="en-US" dirty="0"/>
                        <a:t>Multiple Linear Regression </a:t>
                      </a:r>
                      <a:endParaRPr lang="en-IN" dirty="0"/>
                    </a:p>
                  </a:txBody>
                  <a:tcPr/>
                </a:tc>
                <a:tc>
                  <a:txBody>
                    <a:bodyPr/>
                    <a:lstStyle/>
                    <a:p>
                      <a:r>
                        <a:rPr lang="en-IN" dirty="0"/>
                        <a:t>0.8073277448418645</a:t>
                      </a:r>
                    </a:p>
                  </a:txBody>
                  <a:tcPr/>
                </a:tc>
                <a:tc>
                  <a:txBody>
                    <a:bodyPr/>
                    <a:lstStyle/>
                    <a:p>
                      <a:r>
                        <a:rPr lang="en-IN" dirty="0"/>
                        <a:t>0.21017827976428802</a:t>
                      </a:r>
                    </a:p>
                  </a:txBody>
                  <a:tcPr/>
                </a:tc>
                <a:extLst>
                  <a:ext uri="{0D108BD9-81ED-4DB2-BD59-A6C34878D82A}">
                    <a16:rowId xmlns:a16="http://schemas.microsoft.com/office/drawing/2014/main" val="1737964698"/>
                  </a:ext>
                </a:extLst>
              </a:tr>
              <a:tr h="896018">
                <a:tc>
                  <a:txBody>
                    <a:bodyPr/>
                    <a:lstStyle/>
                    <a:p>
                      <a:r>
                        <a:rPr lang="en-US" dirty="0"/>
                        <a:t>Random Forest</a:t>
                      </a:r>
                      <a:endParaRPr lang="en-IN" dirty="0"/>
                    </a:p>
                  </a:txBody>
                  <a:tcPr/>
                </a:tc>
                <a:tc>
                  <a:txBody>
                    <a:bodyPr/>
                    <a:lstStyle/>
                    <a:p>
                      <a:r>
                        <a:rPr lang="en-IN" dirty="0"/>
                        <a:t>0.8875301429227068</a:t>
                      </a:r>
                    </a:p>
                  </a:txBody>
                  <a:tcPr/>
                </a:tc>
                <a:tc>
                  <a:txBody>
                    <a:bodyPr/>
                    <a:lstStyle/>
                    <a:p>
                      <a:r>
                        <a:rPr lang="en-IN" dirty="0"/>
                        <a:t>0.15875464162243105</a:t>
                      </a:r>
                    </a:p>
                  </a:txBody>
                  <a:tcPr/>
                </a:tc>
                <a:extLst>
                  <a:ext uri="{0D108BD9-81ED-4DB2-BD59-A6C34878D82A}">
                    <a16:rowId xmlns:a16="http://schemas.microsoft.com/office/drawing/2014/main" val="2334859729"/>
                  </a:ext>
                </a:extLst>
              </a:tr>
              <a:tr h="896018">
                <a:tc>
                  <a:txBody>
                    <a:bodyPr/>
                    <a:lstStyle/>
                    <a:p>
                      <a:r>
                        <a:rPr lang="en-US" dirty="0"/>
                        <a:t>Decision Tree</a:t>
                      </a:r>
                      <a:endParaRPr lang="en-IN" dirty="0"/>
                    </a:p>
                  </a:txBody>
                  <a:tcPr/>
                </a:tc>
                <a:tc>
                  <a:txBody>
                    <a:bodyPr/>
                    <a:lstStyle/>
                    <a:p>
                      <a:r>
                        <a:rPr lang="en-IN" dirty="0"/>
                        <a:t>0.8469387025658242 </a:t>
                      </a:r>
                    </a:p>
                  </a:txBody>
                  <a:tcPr/>
                </a:tc>
                <a:tc>
                  <a:txBody>
                    <a:bodyPr/>
                    <a:lstStyle/>
                    <a:p>
                      <a:r>
                        <a:rPr lang="en-IN" dirty="0"/>
                        <a:t>0.18222142011995746</a:t>
                      </a:r>
                    </a:p>
                  </a:txBody>
                  <a:tcPr/>
                </a:tc>
                <a:extLst>
                  <a:ext uri="{0D108BD9-81ED-4DB2-BD59-A6C34878D82A}">
                    <a16:rowId xmlns:a16="http://schemas.microsoft.com/office/drawing/2014/main" val="3258460260"/>
                  </a:ext>
                </a:extLst>
              </a:tr>
              <a:tr h="896018">
                <a:tc>
                  <a:txBody>
                    <a:bodyPr/>
                    <a:lstStyle/>
                    <a:p>
                      <a:r>
                        <a:rPr lang="en-US" dirty="0"/>
                        <a:t>KNN</a:t>
                      </a:r>
                      <a:endParaRPr lang="en-IN" dirty="0"/>
                    </a:p>
                  </a:txBody>
                  <a:tcPr/>
                </a:tc>
                <a:tc>
                  <a:txBody>
                    <a:bodyPr/>
                    <a:lstStyle/>
                    <a:p>
                      <a:r>
                        <a:rPr lang="en-IN" dirty="0"/>
                        <a:t>0.8021984604448553</a:t>
                      </a:r>
                    </a:p>
                  </a:txBody>
                  <a:tcPr/>
                </a:tc>
                <a:tc>
                  <a:txBody>
                    <a:bodyPr/>
                    <a:lstStyle/>
                    <a:p>
                      <a:r>
                        <a:rPr lang="en-IN" dirty="0"/>
                        <a:t>0.19319716721521116</a:t>
                      </a:r>
                    </a:p>
                  </a:txBody>
                  <a:tcPr/>
                </a:tc>
                <a:extLst>
                  <a:ext uri="{0D108BD9-81ED-4DB2-BD59-A6C34878D82A}">
                    <a16:rowId xmlns:a16="http://schemas.microsoft.com/office/drawing/2014/main" val="3583421782"/>
                  </a:ext>
                </a:extLst>
              </a:tr>
            </a:tbl>
          </a:graphicData>
        </a:graphic>
      </p:graphicFrame>
      <p:sp>
        <p:nvSpPr>
          <p:cNvPr id="4" name="Date Placeholder 3">
            <a:extLst>
              <a:ext uri="{FF2B5EF4-FFF2-40B4-BE49-F238E27FC236}">
                <a16:creationId xmlns:a16="http://schemas.microsoft.com/office/drawing/2014/main" id="{33C1E364-0A65-1120-AC3F-E8EFBD42F337}"/>
              </a:ext>
            </a:extLst>
          </p:cNvPr>
          <p:cNvSpPr>
            <a:spLocks noGrp="1"/>
          </p:cNvSpPr>
          <p:nvPr>
            <p:ph type="dt" sz="half" idx="10"/>
          </p:nvPr>
        </p:nvSpPr>
        <p:spPr/>
        <p:txBody>
          <a:bodyPr/>
          <a:lstStyle/>
          <a:p>
            <a:fld id="{D6F2FB23-AA72-47D4-BDF3-E5E698CC6B97}" type="datetime1">
              <a:rPr lang="en-US" smtClean="0"/>
              <a:t>4/20/2023</a:t>
            </a:fld>
            <a:endParaRPr lang="en-US"/>
          </a:p>
        </p:txBody>
      </p:sp>
      <p:sp>
        <p:nvSpPr>
          <p:cNvPr id="5" name="Slide Number Placeholder 4">
            <a:extLst>
              <a:ext uri="{FF2B5EF4-FFF2-40B4-BE49-F238E27FC236}">
                <a16:creationId xmlns:a16="http://schemas.microsoft.com/office/drawing/2014/main" id="{58624E26-7BBF-961D-866F-5321F1363F10}"/>
              </a:ext>
            </a:extLst>
          </p:cNvPr>
          <p:cNvSpPr>
            <a:spLocks noGrp="1"/>
          </p:cNvSpPr>
          <p:nvPr>
            <p:ph type="sldNum" sz="quarter" idx="12"/>
          </p:nvPr>
        </p:nvSpPr>
        <p:spPr/>
        <p:txBody>
          <a:bodyPr/>
          <a:lstStyle/>
          <a:p>
            <a:fld id="{593110A6-8BDC-4CF7-A93B-95A9C7E65442}" type="slidenum">
              <a:rPr lang="en-US" smtClean="0"/>
              <a:t>25</a:t>
            </a:fld>
            <a:endParaRPr lang="en-US"/>
          </a:p>
        </p:txBody>
      </p:sp>
      <p:pic>
        <p:nvPicPr>
          <p:cNvPr id="6" name="Picture 3" descr="F:\Front Desk\SRU\logo for white background.png">
            <a:extLst>
              <a:ext uri="{FF2B5EF4-FFF2-40B4-BE49-F238E27FC236}">
                <a16:creationId xmlns:a16="http://schemas.microsoft.com/office/drawing/2014/main" id="{FA60FD20-67AA-EE3B-230B-FE5DBBC9A703}"/>
              </a:ext>
            </a:extLst>
          </p:cNvPr>
          <p:cNvPicPr>
            <a:picLocks noChangeAspect="1" noChangeArrowheads="1"/>
          </p:cNvPicPr>
          <p:nvPr/>
        </p:nvPicPr>
        <p:blipFill>
          <a:blip r:embed="rId2"/>
          <a:srcRect/>
          <a:stretch>
            <a:fillRect/>
          </a:stretch>
        </p:blipFill>
        <p:spPr bwMode="auto">
          <a:xfrm>
            <a:off x="6104492" y="461837"/>
            <a:ext cx="2582308" cy="540000"/>
          </a:xfrm>
          <a:prstGeom prst="rect">
            <a:avLst/>
          </a:prstGeom>
          <a:noFill/>
        </p:spPr>
      </p:pic>
    </p:spTree>
    <p:extLst>
      <p:ext uri="{BB962C8B-B14F-4D97-AF65-F5344CB8AC3E}">
        <p14:creationId xmlns:p14="http://schemas.microsoft.com/office/powerpoint/2010/main" val="314774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Conclusion</a:t>
            </a:r>
            <a:endParaRPr sz="2800" b="1" dirty="0"/>
          </a:p>
        </p:txBody>
      </p:sp>
      <p:sp>
        <p:nvSpPr>
          <p:cNvPr id="190" name="Google Shape;190;p23"/>
          <p:cNvSpPr txBox="1">
            <a:spLocks noGrp="1"/>
          </p:cNvSpPr>
          <p:nvPr>
            <p:ph idx="1"/>
          </p:nvPr>
        </p:nvSpPr>
        <p:spPr>
          <a:xfrm>
            <a:off x="169682" y="1489434"/>
            <a:ext cx="8625526" cy="464022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ct val="100000"/>
              <a:buFont typeface="Arial"/>
              <a:buNone/>
            </a:pPr>
            <a:r>
              <a:rPr lang="en-US" sz="2400" b="1" dirty="0"/>
              <a:t>     </a:t>
            </a:r>
            <a:r>
              <a:rPr lang="en-US" sz="2400" dirty="0">
                <a:effectLst/>
                <a:latin typeface="Times New Roman" panose="02020603050405020304" pitchFamily="18" charset="0"/>
                <a:ea typeface="SimSun" panose="02010600030101010101" pitchFamily="2" charset="-122"/>
              </a:rPr>
              <a:t>We created a </a:t>
            </a:r>
            <a:r>
              <a:rPr lang="en-IN" sz="2400" dirty="0">
                <a:effectLst/>
                <a:latin typeface="Times New Roman" panose="02020603050405020304" pitchFamily="18" charset="0"/>
                <a:ea typeface="SimSun" panose="02010600030101010101" pitchFamily="2" charset="-122"/>
              </a:rPr>
              <a:t>website </a:t>
            </a:r>
            <a:r>
              <a:rPr lang="en-US" sz="2400" dirty="0">
                <a:effectLst/>
                <a:latin typeface="Times New Roman" panose="02020603050405020304" pitchFamily="18" charset="0"/>
                <a:ea typeface="SimSun" panose="02010600030101010101" pitchFamily="2" charset="-122"/>
              </a:rPr>
              <a:t>that </a:t>
            </a:r>
            <a:r>
              <a:rPr lang="en-IN" sz="2400" dirty="0">
                <a:effectLst/>
                <a:latin typeface="Times New Roman" panose="02020603050405020304" pitchFamily="18" charset="0"/>
                <a:ea typeface="SimSun" panose="02010600030101010101" pitchFamily="2" charset="-122"/>
              </a:rPr>
              <a:t>Predicts the prices of laptops using the user’s desired configurations and using laptop price predictors and gaining knowledge of using the Decision Tree algorithm makes it easy for students, in particular in deciding the choice of laptop computer specifications that are most ideal for students to meet pupil desires and by the buying energy of students. Students no longer want to appear for various sources to discover laptop specs that are needed by college students in assembly the wishes of students because the laptop computer specifications from the results of the </a:t>
            </a:r>
            <a:r>
              <a:rPr lang="en-IN" sz="2400" spc="-5" dirty="0">
                <a:effectLst/>
                <a:latin typeface="Times New Roman" panose="02020603050405020304" pitchFamily="18" charset="0"/>
                <a:ea typeface="SimSun" panose="02010600030101010101" pitchFamily="2" charset="-122"/>
              </a:rPr>
              <a:t>computer gaining knowledge of application have furnished the most perfect specs with the prices of their laptops. </a:t>
            </a:r>
          </a:p>
          <a:p>
            <a:pPr marL="342900" lvl="0" indent="-342900" algn="just" rtl="0">
              <a:spcBef>
                <a:spcPts val="333"/>
              </a:spcBef>
              <a:spcAft>
                <a:spcPts val="0"/>
              </a:spcAft>
              <a:buClr>
                <a:schemeClr val="dk1"/>
              </a:buClr>
              <a:buSzPct val="100000"/>
              <a:buFont typeface="Arial"/>
              <a:buNone/>
            </a:pPr>
            <a:endParaRPr sz="2400" dirty="0"/>
          </a:p>
        </p:txBody>
      </p:sp>
      <p:sp>
        <p:nvSpPr>
          <p:cNvPr id="4" name="Date Placeholder 3"/>
          <p:cNvSpPr>
            <a:spLocks noGrp="1"/>
          </p:cNvSpPr>
          <p:nvPr>
            <p:ph type="dt" sz="half" idx="10"/>
          </p:nvPr>
        </p:nvSpPr>
        <p:spPr/>
        <p:txBody>
          <a:bodyPr/>
          <a:lstStyle/>
          <a:p>
            <a:fld id="{0B0941D4-1A27-4ECF-88D8-A2D32627F8EC}" type="datetime1">
              <a:rPr lang="en-US" smtClean="0"/>
              <a:t>4/20/2023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26</a:t>
            </a:fld>
            <a:endParaRPr lang="en-US"/>
          </a:p>
        </p:txBody>
      </p:sp>
      <p:pic>
        <p:nvPicPr>
          <p:cNvPr id="2" name="Picture 3" descr="F:\Front Desk\SRU\logo for white background.png">
            <a:extLst>
              <a:ext uri="{FF2B5EF4-FFF2-40B4-BE49-F238E27FC236}">
                <a16:creationId xmlns:a16="http://schemas.microsoft.com/office/drawing/2014/main" id="{2923ECF1-8F1B-A76D-A79E-3CAD269C525D}"/>
              </a:ext>
            </a:extLst>
          </p:cNvPr>
          <p:cNvPicPr>
            <a:picLocks noChangeAspect="1" noChangeArrowheads="1"/>
          </p:cNvPicPr>
          <p:nvPr/>
        </p:nvPicPr>
        <p:blipFill>
          <a:blip r:embed="rId3"/>
          <a:srcRect/>
          <a:stretch>
            <a:fillRect/>
          </a:stretch>
        </p:blipFill>
        <p:spPr bwMode="auto">
          <a:xfrm>
            <a:off x="6104492" y="650942"/>
            <a:ext cx="2582308" cy="5400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References</a:t>
            </a:r>
            <a:endParaRPr sz="2800" b="1" dirty="0"/>
          </a:p>
        </p:txBody>
      </p:sp>
      <p:sp>
        <p:nvSpPr>
          <p:cNvPr id="190" name="Google Shape;190;p23"/>
          <p:cNvSpPr txBox="1">
            <a:spLocks noGrp="1"/>
          </p:cNvSpPr>
          <p:nvPr>
            <p:ph idx="1"/>
          </p:nvPr>
        </p:nvSpPr>
        <p:spPr>
          <a:xfrm>
            <a:off x="358219" y="1341120"/>
            <a:ext cx="8465269" cy="5015230"/>
          </a:xfrm>
          <a:prstGeom prst="rect">
            <a:avLst/>
          </a:prstGeom>
          <a:noFill/>
          <a:ln>
            <a:noFill/>
          </a:ln>
        </p:spPr>
        <p:txBody>
          <a:bodyPr spcFirstLastPara="1" wrap="square" lIns="91425" tIns="45700" rIns="91425" bIns="45700" anchor="t" anchorCtr="0">
            <a:normAutofit lnSpcReduction="10000"/>
          </a:bodyPr>
          <a:lstStyle/>
          <a:p>
            <a:pPr algn="just">
              <a:buFont typeface="Wingdings" panose="05000000000000000000" pitchFamily="2" charset="2"/>
              <a:buChar char="Ø"/>
            </a:pPr>
            <a:r>
              <a:rPr lang="en-IN" sz="2400" dirty="0">
                <a:solidFill>
                  <a:srgbClr val="00B0F0"/>
                </a:solidFill>
                <a:hlinkClick r:id="rId3">
                  <a:extLst>
                    <a:ext uri="{A12FA001-AC4F-418D-AE19-62706E023703}">
                      <ahyp:hlinkClr xmlns:ahyp="http://schemas.microsoft.com/office/drawing/2018/hyperlinkcolor" val="tx"/>
                    </a:ext>
                  </a:extLst>
                </a:hlinkClick>
              </a:rPr>
              <a:t>https://github.com/mathangpeddi/Laptop-Prices-Predictor</a:t>
            </a:r>
            <a:endParaRPr lang="en-IN" sz="2400" dirty="0">
              <a:solidFill>
                <a:srgbClr val="00B0F0"/>
              </a:solidFill>
            </a:endParaRPr>
          </a:p>
          <a:p>
            <a:pPr algn="just">
              <a:buFont typeface="Wingdings" panose="05000000000000000000" pitchFamily="2" charset="2"/>
              <a:buChar char="Ø"/>
            </a:pPr>
            <a:r>
              <a:rPr lang="en-IN" sz="2400" dirty="0">
                <a:solidFill>
                  <a:srgbClr val="00B0F0"/>
                </a:solidFill>
                <a:hlinkClick r:id="rId4">
                  <a:extLst>
                    <a:ext uri="{A12FA001-AC4F-418D-AE19-62706E023703}">
                      <ahyp:hlinkClr xmlns:ahyp="http://schemas.microsoft.com/office/drawing/2018/hyperlinkcolor" val="tx"/>
                    </a:ext>
                  </a:extLst>
                </a:hlinkClick>
              </a:rPr>
              <a:t>https://github.com/Paras-bakshi/laptop-price-Predictor</a:t>
            </a:r>
            <a:endParaRPr lang="en-IN" sz="2400" dirty="0">
              <a:solidFill>
                <a:srgbClr val="00B0F0"/>
              </a:solidFill>
            </a:endParaRPr>
          </a:p>
          <a:p>
            <a:pPr algn="just">
              <a:buFont typeface="Wingdings" panose="05000000000000000000" pitchFamily="2" charset="2"/>
              <a:buChar char="Ø"/>
            </a:pPr>
            <a:r>
              <a:rPr lang="en-IN" sz="2400" dirty="0">
                <a:solidFill>
                  <a:srgbClr val="00B0F0"/>
                </a:solidFill>
                <a:hlinkClick r:id="rId5">
                  <a:extLst>
                    <a:ext uri="{A12FA001-AC4F-418D-AE19-62706E023703}">
                      <ahyp:hlinkClr xmlns:ahyp="http://schemas.microsoft.com/office/drawing/2018/hyperlinkcolor" val="tx"/>
                    </a:ext>
                  </a:extLst>
                </a:hlinkClick>
              </a:rPr>
              <a:t>https://github.com/NehalGund/Laptop-Price-Prediction</a:t>
            </a:r>
            <a:endParaRPr lang="en-IN" sz="2400" dirty="0">
              <a:solidFill>
                <a:srgbClr val="00B0F0"/>
              </a:solidFill>
            </a:endParaRPr>
          </a:p>
          <a:p>
            <a:pPr algn="just"/>
            <a:r>
              <a:rPr lang="en-US" sz="1800" dirty="0">
                <a:effectLst/>
                <a:latin typeface="Times New Roman" panose="02020603050405020304" pitchFamily="18" charset="0"/>
                <a:ea typeface="SimSun" panose="02010600030101010101" pitchFamily="2" charset="-122"/>
              </a:rPr>
              <a:t>Aminah Md Yusof and </a:t>
            </a:r>
            <a:r>
              <a:rPr lang="en-US" sz="1800" dirty="0" err="1">
                <a:effectLst/>
                <a:latin typeface="Times New Roman" panose="02020603050405020304" pitchFamily="18" charset="0"/>
                <a:ea typeface="SimSun" panose="02010600030101010101" pitchFamily="2" charset="-122"/>
              </a:rPr>
              <a:t>Syuhaida</a:t>
            </a:r>
            <a:r>
              <a:rPr lang="en-US" sz="1800" dirty="0">
                <a:effectLst/>
                <a:latin typeface="Times New Roman" panose="02020603050405020304" pitchFamily="18" charset="0"/>
                <a:ea typeface="SimSun" panose="02010600030101010101" pitchFamily="2" charset="-122"/>
              </a:rPr>
              <a:t> Ismail, Multiple Regressions in Analyzing House Price Variations. IBIMA Publishing Communications of the IBIMA Vol. 2012 (2012), Article ID 383101, 9 pages DOI: 10.5171/2012.383101.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Babyak, M. A. What you see may not be what you get: A brief, nontechnical introduction to overfitting regression-type models. Psychosomatic Medicine, 66(3), 411-421.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Atharva shoogles, Priyanka chair, </a:t>
            </a:r>
            <a:r>
              <a:rPr lang="en-US" sz="1800" dirty="0" err="1">
                <a:effectLst/>
                <a:latin typeface="Times New Roman" panose="02020603050405020304" pitchFamily="18" charset="0"/>
                <a:ea typeface="SimSun" panose="02010600030101010101" pitchFamily="2" charset="-122"/>
              </a:rPr>
              <a:t>Akshata</a:t>
            </a:r>
            <a:r>
              <a:rPr lang="en-US" sz="1800" dirty="0">
                <a:effectLst/>
                <a:latin typeface="Times New Roman" panose="02020603050405020304" pitchFamily="18" charset="0"/>
                <a:ea typeface="SimSun" panose="02010600030101010101" pitchFamily="2" charset="-122"/>
              </a:rPr>
              <a:t> gaud, </a:t>
            </a:r>
            <a:r>
              <a:rPr lang="en-US" sz="1800" dirty="0" err="1">
                <a:effectLst/>
                <a:latin typeface="Times New Roman" panose="02020603050405020304" pitchFamily="18" charset="0"/>
                <a:ea typeface="SimSun" panose="02010600030101010101" pitchFamily="2" charset="-122"/>
              </a:rPr>
              <a:t>Jinal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Jain.House</a:t>
            </a:r>
            <a:r>
              <a:rPr lang="en-US" sz="1800" dirty="0">
                <a:effectLst/>
                <a:latin typeface="Times New Roman" panose="02020603050405020304" pitchFamily="18" charset="0"/>
                <a:ea typeface="SimSun" panose="02010600030101010101" pitchFamily="2" charset="-122"/>
              </a:rPr>
              <a:t> Price Forecasting using Data Mining Techniques International Journal of Advanced Research in Computer and Communication Engineering ISO 3297:2007 Certified Vol. 6, Issue 12, December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2017 Darshan </a:t>
            </a:r>
            <a:r>
              <a:rPr lang="en-US" sz="1800" dirty="0" err="1">
                <a:effectLst/>
                <a:latin typeface="Times New Roman" panose="02020603050405020304" pitchFamily="18" charset="0"/>
                <a:ea typeface="SimSun" panose="02010600030101010101" pitchFamily="2" charset="-122"/>
              </a:rPr>
              <a:t>Sanghani</a:t>
            </a:r>
            <a:r>
              <a:rPr lang="en-US" sz="1800" dirty="0">
                <a:effectLst/>
                <a:latin typeface="Times New Roman" panose="02020603050405020304" pitchFamily="18" charset="0"/>
                <a:ea typeface="SimSun" panose="02010600030101010101" pitchFamily="2" charset="-122"/>
              </a:rPr>
              <a:t>, Kelby Erickson, and Mohammad Al Hasan Predicting Zillow Estimation Error Using Linear Regression and Gradient Boosting, IEEE 14th International Conference on </a:t>
            </a:r>
            <a:r>
              <a:rPr lang="en-US" sz="1800" dirty="0" err="1">
                <a:effectLst/>
                <a:latin typeface="Times New Roman" panose="02020603050405020304" pitchFamily="18" charset="0"/>
                <a:ea typeface="SimSun" panose="02010600030101010101" pitchFamily="2" charset="-122"/>
              </a:rPr>
              <a:t>MobilAd</a:t>
            </a:r>
            <a:r>
              <a:rPr lang="en-US" sz="1800" dirty="0">
                <a:effectLst/>
                <a:latin typeface="Times New Roman" panose="02020603050405020304" pitchFamily="18" charset="0"/>
                <a:ea typeface="SimSun" panose="02010600030101010101" pitchFamily="2" charset="-122"/>
              </a:rPr>
              <a:t> Hoc and Sensor Systems (MASS), Page(s):530 - 534.</a:t>
            </a:r>
            <a:endParaRPr lang="en-IN" sz="1800" dirty="0">
              <a:effectLst/>
              <a:latin typeface="Times New Roman" panose="02020603050405020304" pitchFamily="18" charset="0"/>
              <a:ea typeface="SimSun" panose="02010600030101010101" pitchFamily="2" charset="-122"/>
            </a:endParaRPr>
          </a:p>
          <a:p>
            <a:pPr marL="0" indent="0">
              <a:buNone/>
            </a:pPr>
            <a:endParaRPr lang="en-IN" sz="2400" dirty="0">
              <a:solidFill>
                <a:srgbClr val="00B0F0"/>
              </a:solidFill>
            </a:endParaRPr>
          </a:p>
          <a:p>
            <a:pPr marL="0" indent="0">
              <a:buNone/>
            </a:pPr>
            <a:endParaRPr lang="en-IN" sz="2400" dirty="0">
              <a:solidFill>
                <a:srgbClr val="00B0F0"/>
              </a:solidFill>
            </a:endParaRPr>
          </a:p>
          <a:p>
            <a:pPr marL="0" lvl="0" indent="0" algn="just" rtl="0">
              <a:spcBef>
                <a:spcPts val="0"/>
              </a:spcBef>
              <a:spcAft>
                <a:spcPts val="0"/>
              </a:spcAft>
              <a:buClr>
                <a:schemeClr val="dk1"/>
              </a:buClr>
              <a:buSzPct val="100000"/>
              <a:buNone/>
            </a:pPr>
            <a:endParaRPr sz="2400" dirty="0"/>
          </a:p>
        </p:txBody>
      </p:sp>
      <p:sp>
        <p:nvSpPr>
          <p:cNvPr id="4" name="Date Placeholder 3"/>
          <p:cNvSpPr>
            <a:spLocks noGrp="1"/>
          </p:cNvSpPr>
          <p:nvPr>
            <p:ph type="dt" sz="half" idx="10"/>
          </p:nvPr>
        </p:nvSpPr>
        <p:spPr/>
        <p:txBody>
          <a:bodyPr/>
          <a:lstStyle/>
          <a:p>
            <a:fld id="{31CF2DF0-ED81-4DC0-8520-D543849BAA08}" type="datetime1">
              <a:rPr lang="en-US" smtClean="0"/>
              <a:t>4/20/2023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27</a:t>
            </a:fld>
            <a:endParaRPr lang="en-US"/>
          </a:p>
        </p:txBody>
      </p:sp>
      <p:pic>
        <p:nvPicPr>
          <p:cNvPr id="2" name="Picture 3" descr="F:\Front Desk\SRU\logo for white background.png">
            <a:extLst>
              <a:ext uri="{FF2B5EF4-FFF2-40B4-BE49-F238E27FC236}">
                <a16:creationId xmlns:a16="http://schemas.microsoft.com/office/drawing/2014/main" id="{8C916A94-BE59-848B-0D6B-4D8A56E1E660}"/>
              </a:ext>
            </a:extLst>
          </p:cNvPr>
          <p:cNvPicPr>
            <a:picLocks noChangeAspect="1" noChangeArrowheads="1"/>
          </p:cNvPicPr>
          <p:nvPr/>
        </p:nvPicPr>
        <p:blipFill>
          <a:blip r:embed="rId6"/>
          <a:srcRect/>
          <a:stretch>
            <a:fillRect/>
          </a:stretch>
        </p:blipFill>
        <p:spPr bwMode="auto">
          <a:xfrm>
            <a:off x="6104492" y="381828"/>
            <a:ext cx="2582308" cy="5400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F795E-87EB-D58B-363E-B61729FBE17D}"/>
              </a:ext>
            </a:extLst>
          </p:cNvPr>
          <p:cNvSpPr>
            <a:spLocks noGrp="1"/>
          </p:cNvSpPr>
          <p:nvPr>
            <p:ph idx="1"/>
          </p:nvPr>
        </p:nvSpPr>
        <p:spPr>
          <a:xfrm>
            <a:off x="457200" y="2601798"/>
            <a:ext cx="8229600" cy="3431357"/>
          </a:xfrm>
        </p:spPr>
        <p:txBody>
          <a:bodyPr>
            <a:normAutofit/>
          </a:bodyPr>
          <a:lstStyle/>
          <a:p>
            <a:pPr marL="0" indent="0" algn="ctr">
              <a:buNone/>
            </a:pPr>
            <a:r>
              <a:rPr lang="en-US" sz="9600" dirty="0"/>
              <a:t>THANK YOU</a:t>
            </a:r>
          </a:p>
        </p:txBody>
      </p:sp>
      <p:sp>
        <p:nvSpPr>
          <p:cNvPr id="4" name="Date Placeholder 3">
            <a:extLst>
              <a:ext uri="{FF2B5EF4-FFF2-40B4-BE49-F238E27FC236}">
                <a16:creationId xmlns:a16="http://schemas.microsoft.com/office/drawing/2014/main" id="{2D1EE28C-9B95-051E-7BE0-A465FB8102ED}"/>
              </a:ext>
            </a:extLst>
          </p:cNvPr>
          <p:cNvSpPr>
            <a:spLocks noGrp="1"/>
          </p:cNvSpPr>
          <p:nvPr>
            <p:ph type="dt" sz="half" idx="10"/>
          </p:nvPr>
        </p:nvSpPr>
        <p:spPr/>
        <p:txBody>
          <a:bodyPr/>
          <a:lstStyle/>
          <a:p>
            <a:fld id="{D6F2FB23-AA72-47D4-BDF3-E5E698CC6B97}" type="datetime1">
              <a:rPr lang="en-US" smtClean="0"/>
              <a:t>4/20/2023</a:t>
            </a:fld>
            <a:endParaRPr lang="en-US"/>
          </a:p>
        </p:txBody>
      </p:sp>
      <p:sp>
        <p:nvSpPr>
          <p:cNvPr id="5" name="Slide Number Placeholder 4">
            <a:extLst>
              <a:ext uri="{FF2B5EF4-FFF2-40B4-BE49-F238E27FC236}">
                <a16:creationId xmlns:a16="http://schemas.microsoft.com/office/drawing/2014/main" id="{27E4E9C8-4D37-0B55-CE62-D67F252969EE}"/>
              </a:ext>
            </a:extLst>
          </p:cNvPr>
          <p:cNvSpPr>
            <a:spLocks noGrp="1"/>
          </p:cNvSpPr>
          <p:nvPr>
            <p:ph type="sldNum" sz="quarter" idx="12"/>
          </p:nvPr>
        </p:nvSpPr>
        <p:spPr/>
        <p:txBody>
          <a:bodyPr/>
          <a:lstStyle/>
          <a:p>
            <a:fld id="{593110A6-8BDC-4CF7-A93B-95A9C7E65442}" type="slidenum">
              <a:rPr lang="en-US" smtClean="0"/>
              <a:t>28</a:t>
            </a:fld>
            <a:endParaRPr lang="en-US"/>
          </a:p>
        </p:txBody>
      </p:sp>
      <p:pic>
        <p:nvPicPr>
          <p:cNvPr id="6" name="Picture 3" descr="F:\Front Desk\SRU\logo for white background.png">
            <a:extLst>
              <a:ext uri="{FF2B5EF4-FFF2-40B4-BE49-F238E27FC236}">
                <a16:creationId xmlns:a16="http://schemas.microsoft.com/office/drawing/2014/main" id="{F91FD410-A9DF-0ACB-568D-8D7C18318DD3}"/>
              </a:ext>
            </a:extLst>
          </p:cNvPr>
          <p:cNvPicPr>
            <a:picLocks noChangeAspect="1" noChangeArrowheads="1"/>
          </p:cNvPicPr>
          <p:nvPr/>
        </p:nvPicPr>
        <p:blipFill>
          <a:blip r:embed="rId2"/>
          <a:srcRect/>
          <a:stretch>
            <a:fillRect/>
          </a:stretch>
        </p:blipFill>
        <p:spPr bwMode="auto">
          <a:xfrm>
            <a:off x="6189333" y="554845"/>
            <a:ext cx="2582308" cy="540000"/>
          </a:xfrm>
          <a:prstGeom prst="rect">
            <a:avLst/>
          </a:prstGeom>
          <a:noFill/>
        </p:spPr>
      </p:pic>
    </p:spTree>
    <p:extLst>
      <p:ext uri="{BB962C8B-B14F-4D97-AF65-F5344CB8AC3E}">
        <p14:creationId xmlns:p14="http://schemas.microsoft.com/office/powerpoint/2010/main" val="278195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584462" y="274638"/>
            <a:ext cx="46002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800" b="1" dirty="0"/>
              <a:t>Problem Statement</a:t>
            </a:r>
            <a:endParaRPr sz="2800" b="1" dirty="0"/>
          </a:p>
        </p:txBody>
      </p:sp>
      <p:sp>
        <p:nvSpPr>
          <p:cNvPr id="73" name="Google Shape;73;p4"/>
          <p:cNvSpPr txBox="1">
            <a:spLocks noGrp="1"/>
          </p:cNvSpPr>
          <p:nvPr>
            <p:ph idx="1"/>
          </p:nvPr>
        </p:nvSpPr>
        <p:spPr>
          <a:xfrm>
            <a:off x="320512" y="1415098"/>
            <a:ext cx="7824248" cy="2779830"/>
          </a:xfrm>
          <a:prstGeom prst="rect">
            <a:avLst/>
          </a:prstGeom>
          <a:noFill/>
          <a:ln>
            <a:noFill/>
          </a:ln>
        </p:spPr>
        <p:txBody>
          <a:bodyPr spcFirstLastPara="1" wrap="square" lIns="91425" tIns="45700" rIns="91425" bIns="45700" anchor="t" anchorCtr="0">
            <a:noAutofit/>
          </a:bodyPr>
          <a:lstStyle/>
          <a:p>
            <a:pPr marL="342900" lvl="0" indent="-190500" algn="just" rtl="0">
              <a:spcBef>
                <a:spcPts val="480"/>
              </a:spcBef>
              <a:spcAft>
                <a:spcPts val="0"/>
              </a:spcAft>
              <a:buClr>
                <a:schemeClr val="dk1"/>
              </a:buClr>
              <a:buSzPts val="2400"/>
              <a:buFont typeface="Arial"/>
              <a:buNone/>
            </a:pPr>
            <a:r>
              <a:rPr lang="en-IN" sz="2400" dirty="0"/>
              <a:t>   In the laptop outlets every user don’t know the laptop specifications , like prices of their respective different laptop models and user’s price range what he want to have his own specifications of it .</a:t>
            </a:r>
            <a:endParaRPr sz="2400" dirty="0"/>
          </a:p>
        </p:txBody>
      </p:sp>
      <p:sp>
        <p:nvSpPr>
          <p:cNvPr id="5" name="Date Placeholder 4"/>
          <p:cNvSpPr>
            <a:spLocks noGrp="1"/>
          </p:cNvSpPr>
          <p:nvPr>
            <p:ph type="dt" sz="half" idx="10"/>
          </p:nvPr>
        </p:nvSpPr>
        <p:spPr/>
        <p:txBody>
          <a:bodyPr/>
          <a:lstStyle/>
          <a:p>
            <a:fld id="{AA11DC09-001C-48F1-82C3-C921C1064960}" type="datetime1">
              <a:rPr lang="en-US" smtClean="0"/>
              <a:t>4/20/2023</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3</a:t>
            </a:fld>
            <a:endParaRPr lang="en-US"/>
          </a:p>
        </p:txBody>
      </p:sp>
      <p:pic>
        <p:nvPicPr>
          <p:cNvPr id="2" name="Picture 1">
            <a:extLst>
              <a:ext uri="{FF2B5EF4-FFF2-40B4-BE49-F238E27FC236}">
                <a16:creationId xmlns:a16="http://schemas.microsoft.com/office/drawing/2014/main" id="{993C738A-4F8E-C478-4BA9-D0019D92DC9A}"/>
              </a:ext>
            </a:extLst>
          </p:cNvPr>
          <p:cNvPicPr>
            <a:picLocks noChangeAspect="1"/>
          </p:cNvPicPr>
          <p:nvPr/>
        </p:nvPicPr>
        <p:blipFill>
          <a:blip r:embed="rId3"/>
          <a:stretch>
            <a:fillRect/>
          </a:stretch>
        </p:blipFill>
        <p:spPr>
          <a:xfrm>
            <a:off x="3039653" y="4336330"/>
            <a:ext cx="5228047" cy="1671392"/>
          </a:xfrm>
          <a:prstGeom prst="rect">
            <a:avLst/>
          </a:prstGeom>
        </p:spPr>
      </p:pic>
      <p:pic>
        <p:nvPicPr>
          <p:cNvPr id="3" name="Picture 3" descr="F:\Front Desk\SRU\logo for white background.png">
            <a:extLst>
              <a:ext uri="{FF2B5EF4-FFF2-40B4-BE49-F238E27FC236}">
                <a16:creationId xmlns:a16="http://schemas.microsoft.com/office/drawing/2014/main" id="{86103AE3-BAF6-99EB-EEDB-B896541090AD}"/>
              </a:ext>
            </a:extLst>
          </p:cNvPr>
          <p:cNvPicPr>
            <a:picLocks noChangeAspect="1" noChangeArrowheads="1"/>
          </p:cNvPicPr>
          <p:nvPr/>
        </p:nvPicPr>
        <p:blipFill>
          <a:blip r:embed="rId4"/>
          <a:srcRect/>
          <a:stretch>
            <a:fillRect/>
          </a:stretch>
        </p:blipFill>
        <p:spPr bwMode="auto">
          <a:xfrm>
            <a:off x="6104492" y="580278"/>
            <a:ext cx="2582308" cy="540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0506E2-46CA-F6D7-6AF0-24E4F646679D}"/>
              </a:ext>
            </a:extLst>
          </p:cNvPr>
          <p:cNvSpPr>
            <a:spLocks noGrp="1"/>
          </p:cNvSpPr>
          <p:nvPr>
            <p:ph type="dt" sz="half" idx="10"/>
          </p:nvPr>
        </p:nvSpPr>
        <p:spPr/>
        <p:txBody>
          <a:bodyPr/>
          <a:lstStyle/>
          <a:p>
            <a:fld id="{D6F2FB23-AA72-47D4-BDF3-E5E698CC6B97}" type="datetime1">
              <a:rPr lang="en-US" smtClean="0"/>
              <a:t>4/20/2023</a:t>
            </a:fld>
            <a:endParaRPr lang="en-US"/>
          </a:p>
        </p:txBody>
      </p:sp>
      <p:sp>
        <p:nvSpPr>
          <p:cNvPr id="5" name="Slide Number Placeholder 4">
            <a:extLst>
              <a:ext uri="{FF2B5EF4-FFF2-40B4-BE49-F238E27FC236}">
                <a16:creationId xmlns:a16="http://schemas.microsoft.com/office/drawing/2014/main" id="{748668B6-FAC8-FCA7-A305-8AD7E6C48078}"/>
              </a:ext>
            </a:extLst>
          </p:cNvPr>
          <p:cNvSpPr>
            <a:spLocks noGrp="1"/>
          </p:cNvSpPr>
          <p:nvPr>
            <p:ph type="sldNum" sz="quarter" idx="12"/>
          </p:nvPr>
        </p:nvSpPr>
        <p:spPr/>
        <p:txBody>
          <a:bodyPr/>
          <a:lstStyle/>
          <a:p>
            <a:fld id="{593110A6-8BDC-4CF7-A93B-95A9C7E65442}" type="slidenum">
              <a:rPr lang="en-US" smtClean="0"/>
              <a:t>4</a:t>
            </a:fld>
            <a:endParaRPr lang="en-US"/>
          </a:p>
        </p:txBody>
      </p:sp>
      <p:pic>
        <p:nvPicPr>
          <p:cNvPr id="6" name="Picture 4">
            <a:extLst>
              <a:ext uri="{FF2B5EF4-FFF2-40B4-BE49-F238E27FC236}">
                <a16:creationId xmlns:a16="http://schemas.microsoft.com/office/drawing/2014/main" id="{E8766F50-FFA9-A61B-683A-B00EC8EFF8A4}"/>
              </a:ext>
            </a:extLst>
          </p:cNvPr>
          <p:cNvPicPr>
            <a:picLocks noGrp="1" noChangeAspect="1" noChangeArrowheads="1"/>
          </p:cNvPicPr>
          <p:nvPr>
            <p:ph idx="1"/>
          </p:nvPr>
        </p:nvPicPr>
        <p:blipFill>
          <a:blip r:embed="rId2" cstate="print"/>
          <a:srcRect/>
          <a:stretch>
            <a:fillRect/>
          </a:stretch>
        </p:blipFill>
        <p:spPr bwMode="auto">
          <a:xfrm>
            <a:off x="3705180" y="559842"/>
            <a:ext cx="1733639" cy="1263715"/>
          </a:xfrm>
          <a:prstGeom prst="rect">
            <a:avLst/>
          </a:prstGeom>
          <a:noFill/>
          <a:ln w="9525">
            <a:noFill/>
            <a:miter lim="800000"/>
            <a:headEnd/>
            <a:tailEnd/>
          </a:ln>
          <a:effectLst/>
        </p:spPr>
      </p:pic>
      <p:pic>
        <p:nvPicPr>
          <p:cNvPr id="7" name="Picture 5">
            <a:extLst>
              <a:ext uri="{FF2B5EF4-FFF2-40B4-BE49-F238E27FC236}">
                <a16:creationId xmlns:a16="http://schemas.microsoft.com/office/drawing/2014/main" id="{9BF2AC95-CB51-EE9C-9642-18FC93B34D8D}"/>
              </a:ext>
            </a:extLst>
          </p:cNvPr>
          <p:cNvPicPr>
            <a:picLocks noChangeAspect="1" noChangeArrowheads="1"/>
          </p:cNvPicPr>
          <p:nvPr/>
        </p:nvPicPr>
        <p:blipFill>
          <a:blip r:embed="rId3" cstate="print"/>
          <a:srcRect/>
          <a:stretch>
            <a:fillRect/>
          </a:stretch>
        </p:blipFill>
        <p:spPr bwMode="auto">
          <a:xfrm>
            <a:off x="810730" y="4181081"/>
            <a:ext cx="1426540" cy="1309397"/>
          </a:xfrm>
          <a:prstGeom prst="rect">
            <a:avLst/>
          </a:prstGeom>
          <a:noFill/>
          <a:ln w="9525">
            <a:noFill/>
            <a:miter lim="800000"/>
            <a:headEnd/>
            <a:tailEnd/>
          </a:ln>
          <a:effectLst/>
        </p:spPr>
      </p:pic>
      <p:pic>
        <p:nvPicPr>
          <p:cNvPr id="8" name="Picture 6">
            <a:extLst>
              <a:ext uri="{FF2B5EF4-FFF2-40B4-BE49-F238E27FC236}">
                <a16:creationId xmlns:a16="http://schemas.microsoft.com/office/drawing/2014/main" id="{70CD24CA-F5EE-BC3E-0F34-B01B8129FFDE}"/>
              </a:ext>
            </a:extLst>
          </p:cNvPr>
          <p:cNvPicPr>
            <a:picLocks noChangeAspect="1" noChangeArrowheads="1"/>
          </p:cNvPicPr>
          <p:nvPr/>
        </p:nvPicPr>
        <p:blipFill>
          <a:blip r:embed="rId4" cstate="print"/>
          <a:srcRect/>
          <a:stretch>
            <a:fillRect/>
          </a:stretch>
        </p:blipFill>
        <p:spPr bwMode="auto">
          <a:xfrm>
            <a:off x="2933700" y="4203954"/>
            <a:ext cx="1638300" cy="1263650"/>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id="{AAF3BAB5-4F0B-1DE0-48DC-BA7118DC08DE}"/>
              </a:ext>
            </a:extLst>
          </p:cNvPr>
          <p:cNvPicPr>
            <a:picLocks noChangeAspect="1" noChangeArrowheads="1"/>
          </p:cNvPicPr>
          <p:nvPr/>
        </p:nvPicPr>
        <p:blipFill>
          <a:blip r:embed="rId5" cstate="print"/>
          <a:srcRect/>
          <a:stretch>
            <a:fillRect/>
          </a:stretch>
        </p:blipFill>
        <p:spPr bwMode="auto">
          <a:xfrm>
            <a:off x="5240541" y="4269224"/>
            <a:ext cx="1141938" cy="1458094"/>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id="{808C2233-0772-DD12-3CFB-58A754F0CD41}"/>
              </a:ext>
            </a:extLst>
          </p:cNvPr>
          <p:cNvPicPr>
            <a:picLocks noChangeAspect="1" noChangeArrowheads="1"/>
          </p:cNvPicPr>
          <p:nvPr/>
        </p:nvPicPr>
        <p:blipFill>
          <a:blip r:embed="rId6" cstate="print"/>
          <a:srcRect/>
          <a:stretch>
            <a:fillRect/>
          </a:stretch>
        </p:blipFill>
        <p:spPr bwMode="auto">
          <a:xfrm>
            <a:off x="7080088" y="4357368"/>
            <a:ext cx="1957520" cy="1281807"/>
          </a:xfrm>
          <a:prstGeom prst="rect">
            <a:avLst/>
          </a:prstGeom>
          <a:noFill/>
          <a:ln w="9525">
            <a:noFill/>
            <a:miter lim="800000"/>
            <a:headEnd/>
            <a:tailEnd/>
          </a:ln>
          <a:effectLst/>
        </p:spPr>
      </p:pic>
      <p:cxnSp>
        <p:nvCxnSpPr>
          <p:cNvPr id="11" name="Straight Arrow Connector 10">
            <a:extLst>
              <a:ext uri="{FF2B5EF4-FFF2-40B4-BE49-F238E27FC236}">
                <a16:creationId xmlns:a16="http://schemas.microsoft.com/office/drawing/2014/main" id="{0A7AB1E2-E2BA-1ACC-0030-9F5F637E33E9}"/>
              </a:ext>
            </a:extLst>
          </p:cNvPr>
          <p:cNvCxnSpPr>
            <a:cxnSpLocks/>
          </p:cNvCxnSpPr>
          <p:nvPr/>
        </p:nvCxnSpPr>
        <p:spPr>
          <a:xfrm>
            <a:off x="4681728" y="1960935"/>
            <a:ext cx="3148377" cy="22819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D727D5C-674B-13AE-5338-2106FCB7A8F5}"/>
              </a:ext>
            </a:extLst>
          </p:cNvPr>
          <p:cNvCxnSpPr>
            <a:cxnSpLocks/>
          </p:cNvCxnSpPr>
          <p:nvPr/>
        </p:nvCxnSpPr>
        <p:spPr>
          <a:xfrm>
            <a:off x="4681728" y="1960935"/>
            <a:ext cx="1129782" cy="213200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48D70C-6E2B-26E6-D9C6-9262F27BFE0C}"/>
              </a:ext>
            </a:extLst>
          </p:cNvPr>
          <p:cNvCxnSpPr>
            <a:cxnSpLocks/>
          </p:cNvCxnSpPr>
          <p:nvPr/>
        </p:nvCxnSpPr>
        <p:spPr>
          <a:xfrm flipH="1">
            <a:off x="3938016" y="1987296"/>
            <a:ext cx="743712" cy="21915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A1B05A-13B9-38B3-B4D9-C65AE662B7F3}"/>
              </a:ext>
            </a:extLst>
          </p:cNvPr>
          <p:cNvCxnSpPr>
            <a:cxnSpLocks/>
          </p:cNvCxnSpPr>
          <p:nvPr/>
        </p:nvCxnSpPr>
        <p:spPr>
          <a:xfrm flipH="1">
            <a:off x="1719072" y="1987296"/>
            <a:ext cx="2962656" cy="20792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54F846E-A611-04A2-453E-280AC3AB18F2}"/>
              </a:ext>
            </a:extLst>
          </p:cNvPr>
          <p:cNvSpPr/>
          <p:nvPr/>
        </p:nvSpPr>
        <p:spPr>
          <a:xfrm>
            <a:off x="893859" y="5738748"/>
            <a:ext cx="1260281" cy="369332"/>
          </a:xfrm>
          <a:prstGeom prst="rect">
            <a:avLst/>
          </a:prstGeom>
        </p:spPr>
        <p:txBody>
          <a:bodyPr wrap="none">
            <a:spAutoFit/>
          </a:bodyPr>
          <a:lstStyle/>
          <a:p>
            <a:r>
              <a:rPr lang="en-IN" dirty="0"/>
              <a:t>processor</a:t>
            </a:r>
            <a:endParaRPr lang="en-US" dirty="0"/>
          </a:p>
        </p:txBody>
      </p:sp>
      <p:sp>
        <p:nvSpPr>
          <p:cNvPr id="25" name="Rectangle 24">
            <a:extLst>
              <a:ext uri="{FF2B5EF4-FFF2-40B4-BE49-F238E27FC236}">
                <a16:creationId xmlns:a16="http://schemas.microsoft.com/office/drawing/2014/main" id="{5AB2D2D7-640F-70D7-8C59-77758F5F4332}"/>
              </a:ext>
            </a:extLst>
          </p:cNvPr>
          <p:cNvSpPr/>
          <p:nvPr/>
        </p:nvSpPr>
        <p:spPr>
          <a:xfrm>
            <a:off x="3243073" y="5805265"/>
            <a:ext cx="694943" cy="307777"/>
          </a:xfrm>
          <a:prstGeom prst="rect">
            <a:avLst/>
          </a:prstGeom>
        </p:spPr>
        <p:txBody>
          <a:bodyPr wrap="square">
            <a:spAutoFit/>
          </a:bodyPr>
          <a:lstStyle/>
          <a:p>
            <a:r>
              <a:rPr lang="en-IN" dirty="0"/>
              <a:t>Ram</a:t>
            </a:r>
            <a:endParaRPr lang="en-US" dirty="0"/>
          </a:p>
        </p:txBody>
      </p:sp>
      <p:sp>
        <p:nvSpPr>
          <p:cNvPr id="26" name="Rectangle 25">
            <a:extLst>
              <a:ext uri="{FF2B5EF4-FFF2-40B4-BE49-F238E27FC236}">
                <a16:creationId xmlns:a16="http://schemas.microsoft.com/office/drawing/2014/main" id="{F27827CC-601A-B168-E046-0A4901392F3D}"/>
              </a:ext>
            </a:extLst>
          </p:cNvPr>
          <p:cNvSpPr/>
          <p:nvPr/>
        </p:nvSpPr>
        <p:spPr>
          <a:xfrm>
            <a:off x="5280755" y="5853921"/>
            <a:ext cx="1061509" cy="369332"/>
          </a:xfrm>
          <a:prstGeom prst="rect">
            <a:avLst/>
          </a:prstGeom>
        </p:spPr>
        <p:txBody>
          <a:bodyPr wrap="none">
            <a:spAutoFit/>
          </a:bodyPr>
          <a:lstStyle/>
          <a:p>
            <a:r>
              <a:rPr lang="en-IN" dirty="0"/>
              <a:t>Storage</a:t>
            </a:r>
            <a:endParaRPr lang="en-US" dirty="0"/>
          </a:p>
        </p:txBody>
      </p:sp>
      <p:sp>
        <p:nvSpPr>
          <p:cNvPr id="27" name="Rectangle 26">
            <a:extLst>
              <a:ext uri="{FF2B5EF4-FFF2-40B4-BE49-F238E27FC236}">
                <a16:creationId xmlns:a16="http://schemas.microsoft.com/office/drawing/2014/main" id="{2E035083-952C-5626-B135-028B8BC2E46F}"/>
              </a:ext>
            </a:extLst>
          </p:cNvPr>
          <p:cNvSpPr/>
          <p:nvPr/>
        </p:nvSpPr>
        <p:spPr>
          <a:xfrm>
            <a:off x="7570573" y="5987018"/>
            <a:ext cx="976549" cy="369332"/>
          </a:xfrm>
          <a:prstGeom prst="rect">
            <a:avLst/>
          </a:prstGeom>
        </p:spPr>
        <p:txBody>
          <a:bodyPr wrap="none">
            <a:spAutoFit/>
          </a:bodyPr>
          <a:lstStyle/>
          <a:p>
            <a:r>
              <a:rPr lang="en-IN" dirty="0"/>
              <a:t>Display</a:t>
            </a:r>
            <a:endParaRPr lang="en-US" dirty="0"/>
          </a:p>
        </p:txBody>
      </p:sp>
      <p:pic>
        <p:nvPicPr>
          <p:cNvPr id="2" name="Picture 3" descr="F:\Front Desk\SRU\logo for white background.png">
            <a:extLst>
              <a:ext uri="{FF2B5EF4-FFF2-40B4-BE49-F238E27FC236}">
                <a16:creationId xmlns:a16="http://schemas.microsoft.com/office/drawing/2014/main" id="{D6E26A6C-DFF2-2B18-2696-1B041D49B7F9}"/>
              </a:ext>
            </a:extLst>
          </p:cNvPr>
          <p:cNvPicPr>
            <a:picLocks noChangeAspect="1" noChangeArrowheads="1"/>
          </p:cNvPicPr>
          <p:nvPr/>
        </p:nvPicPr>
        <p:blipFill>
          <a:blip r:embed="rId7"/>
          <a:srcRect/>
          <a:stretch>
            <a:fillRect/>
          </a:stretch>
        </p:blipFill>
        <p:spPr bwMode="auto">
          <a:xfrm>
            <a:off x="6328846" y="364747"/>
            <a:ext cx="2582308" cy="540000"/>
          </a:xfrm>
          <a:prstGeom prst="rect">
            <a:avLst/>
          </a:prstGeom>
          <a:noFill/>
        </p:spPr>
      </p:pic>
    </p:spTree>
    <p:extLst>
      <p:ext uri="{BB962C8B-B14F-4D97-AF65-F5344CB8AC3E}">
        <p14:creationId xmlns:p14="http://schemas.microsoft.com/office/powerpoint/2010/main" val="376867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653E-07A5-3B15-6758-8A13452A1C63}"/>
              </a:ext>
            </a:extLst>
          </p:cNvPr>
          <p:cNvSpPr>
            <a:spLocks noGrp="1"/>
          </p:cNvSpPr>
          <p:nvPr>
            <p:ph type="title"/>
          </p:nvPr>
        </p:nvSpPr>
        <p:spPr>
          <a:xfrm>
            <a:off x="197963" y="226243"/>
            <a:ext cx="5684363" cy="1373957"/>
          </a:xfrm>
        </p:spPr>
        <p:txBody>
          <a:bodyPr>
            <a:normAutofit/>
          </a:bodyPr>
          <a:lstStyle/>
          <a:p>
            <a:pPr algn="l"/>
            <a:r>
              <a:rPr lang="en-US" sz="2800" b="1" dirty="0"/>
              <a:t>Objectives</a:t>
            </a:r>
            <a:endParaRPr lang="en-IN" sz="2800" dirty="0"/>
          </a:p>
        </p:txBody>
      </p:sp>
      <p:sp>
        <p:nvSpPr>
          <p:cNvPr id="3" name="Content Placeholder 2">
            <a:extLst>
              <a:ext uri="{FF2B5EF4-FFF2-40B4-BE49-F238E27FC236}">
                <a16:creationId xmlns:a16="http://schemas.microsoft.com/office/drawing/2014/main" id="{B11187A2-72BF-D343-E52B-C23EA94505BE}"/>
              </a:ext>
            </a:extLst>
          </p:cNvPr>
          <p:cNvSpPr>
            <a:spLocks noGrp="1"/>
          </p:cNvSpPr>
          <p:nvPr>
            <p:ph idx="1"/>
          </p:nvPr>
        </p:nvSpPr>
        <p:spPr/>
        <p:txBody>
          <a:bodyPr/>
          <a:lstStyle/>
          <a:p>
            <a:pPr marL="0" indent="0" algn="just">
              <a:buNone/>
            </a:pPr>
            <a:r>
              <a:rPr lang="en-IN" dirty="0"/>
              <a:t>The main objective of our project is to predict the laptop by asking some basic questions to the user to know </a:t>
            </a:r>
          </a:p>
          <a:p>
            <a:pPr marL="0" indent="0" algn="just">
              <a:buNone/>
            </a:pPr>
            <a:r>
              <a:rPr lang="en-IN" dirty="0"/>
              <a:t>what type of laptop the user needs </a:t>
            </a:r>
          </a:p>
          <a:p>
            <a:pPr marL="0" indent="0" algn="just">
              <a:buNone/>
            </a:pPr>
            <a:r>
              <a:rPr lang="en-IN" dirty="0"/>
              <a:t>For above we predict the price of the laptop that is close to the real ones .</a:t>
            </a:r>
          </a:p>
        </p:txBody>
      </p:sp>
      <p:sp>
        <p:nvSpPr>
          <p:cNvPr id="4" name="Date Placeholder 3">
            <a:extLst>
              <a:ext uri="{FF2B5EF4-FFF2-40B4-BE49-F238E27FC236}">
                <a16:creationId xmlns:a16="http://schemas.microsoft.com/office/drawing/2014/main" id="{CDC9BCD8-7723-3944-A6D6-97D81E2D9827}"/>
              </a:ext>
            </a:extLst>
          </p:cNvPr>
          <p:cNvSpPr>
            <a:spLocks noGrp="1"/>
          </p:cNvSpPr>
          <p:nvPr>
            <p:ph type="dt" sz="half" idx="10"/>
          </p:nvPr>
        </p:nvSpPr>
        <p:spPr>
          <a:xfrm>
            <a:off x="457200" y="6365777"/>
            <a:ext cx="2133600" cy="365125"/>
          </a:xfrm>
        </p:spPr>
        <p:txBody>
          <a:bodyPr/>
          <a:lstStyle/>
          <a:p>
            <a:fld id="{D6F2FB23-AA72-47D4-BDF3-E5E698CC6B97}" type="datetime1">
              <a:rPr lang="en-US" smtClean="0"/>
              <a:t>4/20/2023</a:t>
            </a:fld>
            <a:endParaRPr lang="en-US"/>
          </a:p>
        </p:txBody>
      </p:sp>
      <p:sp>
        <p:nvSpPr>
          <p:cNvPr id="5" name="Slide Number Placeholder 4">
            <a:extLst>
              <a:ext uri="{FF2B5EF4-FFF2-40B4-BE49-F238E27FC236}">
                <a16:creationId xmlns:a16="http://schemas.microsoft.com/office/drawing/2014/main" id="{CFAA3168-021E-A9AB-CB7E-F74F39DAEB18}"/>
              </a:ext>
            </a:extLst>
          </p:cNvPr>
          <p:cNvSpPr>
            <a:spLocks noGrp="1"/>
          </p:cNvSpPr>
          <p:nvPr>
            <p:ph type="sldNum" sz="quarter" idx="12"/>
          </p:nvPr>
        </p:nvSpPr>
        <p:spPr/>
        <p:txBody>
          <a:bodyPr/>
          <a:lstStyle/>
          <a:p>
            <a:fld id="{593110A6-8BDC-4CF7-A93B-95A9C7E65442}" type="slidenum">
              <a:rPr lang="en-US" smtClean="0"/>
              <a:t>5</a:t>
            </a:fld>
            <a:endParaRPr lang="en-US"/>
          </a:p>
        </p:txBody>
      </p:sp>
      <p:pic>
        <p:nvPicPr>
          <p:cNvPr id="6" name="Picture 5">
            <a:extLst>
              <a:ext uri="{FF2B5EF4-FFF2-40B4-BE49-F238E27FC236}">
                <a16:creationId xmlns:a16="http://schemas.microsoft.com/office/drawing/2014/main" id="{E786309E-0D59-85D0-325F-D1AC55D570DE}"/>
              </a:ext>
            </a:extLst>
          </p:cNvPr>
          <p:cNvPicPr>
            <a:picLocks noChangeAspect="1"/>
          </p:cNvPicPr>
          <p:nvPr/>
        </p:nvPicPr>
        <p:blipFill>
          <a:blip r:embed="rId2"/>
          <a:stretch>
            <a:fillRect/>
          </a:stretch>
        </p:blipFill>
        <p:spPr>
          <a:xfrm>
            <a:off x="5449675" y="4580167"/>
            <a:ext cx="2857500" cy="1600200"/>
          </a:xfrm>
          <a:prstGeom prst="rect">
            <a:avLst/>
          </a:prstGeom>
        </p:spPr>
      </p:pic>
      <p:pic>
        <p:nvPicPr>
          <p:cNvPr id="7" name="Picture 3" descr="F:\Front Desk\SRU\logo for white background.png">
            <a:extLst>
              <a:ext uri="{FF2B5EF4-FFF2-40B4-BE49-F238E27FC236}">
                <a16:creationId xmlns:a16="http://schemas.microsoft.com/office/drawing/2014/main" id="{F18B202B-7F64-F2F9-AD39-F3E3259C8506}"/>
              </a:ext>
            </a:extLst>
          </p:cNvPr>
          <p:cNvPicPr>
            <a:picLocks noChangeAspect="1" noChangeArrowheads="1"/>
          </p:cNvPicPr>
          <p:nvPr/>
        </p:nvPicPr>
        <p:blipFill>
          <a:blip r:embed="rId3"/>
          <a:srcRect/>
          <a:stretch>
            <a:fillRect/>
          </a:stretch>
        </p:blipFill>
        <p:spPr bwMode="auto">
          <a:xfrm>
            <a:off x="6202181" y="461837"/>
            <a:ext cx="2582308" cy="540000"/>
          </a:xfrm>
          <a:prstGeom prst="rect">
            <a:avLst/>
          </a:prstGeom>
          <a:noFill/>
        </p:spPr>
      </p:pic>
    </p:spTree>
    <p:extLst>
      <p:ext uri="{BB962C8B-B14F-4D97-AF65-F5344CB8AC3E}">
        <p14:creationId xmlns:p14="http://schemas.microsoft.com/office/powerpoint/2010/main" val="243660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521335" y="299085"/>
            <a:ext cx="727392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sz="3200" b="1" dirty="0"/>
              <a:t>Literature Review</a:t>
            </a:r>
            <a:endParaRPr sz="3200" b="1" dirty="0"/>
          </a:p>
        </p:txBody>
      </p:sp>
      <p:sp>
        <p:nvSpPr>
          <p:cNvPr id="86" name="Google Shape;86;p6"/>
          <p:cNvSpPr txBox="1">
            <a:spLocks noGrp="1"/>
          </p:cNvSpPr>
          <p:nvPr>
            <p:ph idx="1"/>
          </p:nvPr>
        </p:nvSpPr>
        <p:spPr>
          <a:xfrm>
            <a:off x="731520" y="1233488"/>
            <a:ext cx="7200900" cy="48260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1800"/>
              <a:buFont typeface="Arial"/>
              <a:buNone/>
            </a:pPr>
            <a:r>
              <a:rPr lang="en-US" sz="1800" dirty="0"/>
              <a:t>       </a:t>
            </a:r>
            <a:endParaRPr sz="1800" dirty="0"/>
          </a:p>
          <a:p>
            <a:pPr marL="514350" lvl="0" indent="-514350" algn="just" rtl="0">
              <a:spcBef>
                <a:spcPts val="400"/>
              </a:spcBef>
              <a:spcAft>
                <a:spcPts val="0"/>
              </a:spcAft>
              <a:buClr>
                <a:schemeClr val="dk1"/>
              </a:buClr>
              <a:buSzPts val="2000"/>
              <a:buFont typeface="Arial"/>
              <a:buNone/>
            </a:pPr>
            <a:r>
              <a:rPr lang="en-US" sz="2000" dirty="0"/>
              <a:t>For motivation and Background work we referred to some of the</a:t>
            </a:r>
          </a:p>
          <a:p>
            <a:pPr marL="514350" lvl="0" indent="-514350" algn="just" rtl="0">
              <a:spcBef>
                <a:spcPts val="400"/>
              </a:spcBef>
              <a:spcAft>
                <a:spcPts val="0"/>
              </a:spcAft>
              <a:buClr>
                <a:schemeClr val="dk1"/>
              </a:buClr>
              <a:buSzPts val="2000"/>
              <a:buFont typeface="Arial"/>
              <a:buNone/>
            </a:pPr>
            <a:r>
              <a:rPr lang="en-US" sz="2000" dirty="0"/>
              <a:t>following Research Papers from online. They are</a:t>
            </a:r>
            <a:endParaRPr sz="2000" dirty="0"/>
          </a:p>
          <a:p>
            <a:pPr marL="514350" lvl="0" indent="-514350" algn="just" rtl="0">
              <a:spcBef>
                <a:spcPts val="400"/>
              </a:spcBef>
              <a:spcAft>
                <a:spcPts val="0"/>
              </a:spcAft>
              <a:buClr>
                <a:schemeClr val="dk1"/>
              </a:buClr>
              <a:buSzPts val="2000"/>
              <a:buFont typeface="Arial"/>
              <a:buNone/>
            </a:pPr>
            <a:endParaRPr sz="2000" dirty="0"/>
          </a:p>
          <a:p>
            <a:pPr marL="342900" lvl="0" indent="-342900" algn="just" rtl="0">
              <a:spcBef>
                <a:spcPts val="400"/>
              </a:spcBef>
              <a:spcAft>
                <a:spcPts val="0"/>
              </a:spcAft>
              <a:buClr>
                <a:schemeClr val="dk1"/>
              </a:buClr>
              <a:buSzPts val="2000"/>
              <a:buFont typeface="Arial"/>
              <a:buChar char="•"/>
            </a:pPr>
            <a:r>
              <a:rPr lang="en-US" sz="2000" dirty="0"/>
              <a:t>Laptop Price Prediction Using Machine Learning Approach.</a:t>
            </a:r>
          </a:p>
          <a:p>
            <a:pPr marL="342900" lvl="0" indent="-342900" algn="just" rtl="0">
              <a:spcBef>
                <a:spcPts val="400"/>
              </a:spcBef>
              <a:spcAft>
                <a:spcPts val="0"/>
              </a:spcAft>
              <a:buClr>
                <a:schemeClr val="dk1"/>
              </a:buClr>
              <a:buSzPts val="2000"/>
              <a:buFont typeface="Arial"/>
              <a:buChar char="•"/>
            </a:pPr>
            <a:r>
              <a:rPr lang="en-US" sz="2000" dirty="0"/>
              <a:t>Predicting can be done using any Machine Learning algorithms like linear regression , logistic regression ,  KNN etc.,</a:t>
            </a:r>
          </a:p>
          <a:p>
            <a:pPr marL="342900" lvl="0" indent="-342900" algn="just" rtl="0">
              <a:spcBef>
                <a:spcPts val="400"/>
              </a:spcBef>
              <a:spcAft>
                <a:spcPts val="0"/>
              </a:spcAft>
              <a:buClr>
                <a:schemeClr val="dk1"/>
              </a:buClr>
              <a:buSzPts val="2000"/>
              <a:buFont typeface="Arial"/>
              <a:buChar char="•"/>
            </a:pPr>
            <a:r>
              <a:rPr lang="en-US" sz="2000" dirty="0"/>
              <a:t>How to deploy the machine learning algorithms to find the accurate &amp; efficient solutions to the given input from the user.</a:t>
            </a:r>
            <a:endParaRPr sz="2000" dirty="0"/>
          </a:p>
        </p:txBody>
      </p:sp>
      <p:sp>
        <p:nvSpPr>
          <p:cNvPr id="4" name="Date Placeholder 3"/>
          <p:cNvSpPr>
            <a:spLocks noGrp="1"/>
          </p:cNvSpPr>
          <p:nvPr>
            <p:ph type="dt" sz="half" idx="10"/>
          </p:nvPr>
        </p:nvSpPr>
        <p:spPr/>
        <p:txBody>
          <a:bodyPr/>
          <a:lstStyle/>
          <a:p>
            <a:fld id="{94AE1D02-6A68-40C9-ACEE-D3C0D8CC54EC}" type="datetime1">
              <a:rPr lang="en-US" smtClean="0"/>
              <a:t>4/20/2023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6</a:t>
            </a:fld>
            <a:endParaRPr lang="en-US"/>
          </a:p>
        </p:txBody>
      </p:sp>
      <p:pic>
        <p:nvPicPr>
          <p:cNvPr id="2" name="Picture 3" descr="F:\Front Desk\SRU\logo for white background.png">
            <a:extLst>
              <a:ext uri="{FF2B5EF4-FFF2-40B4-BE49-F238E27FC236}">
                <a16:creationId xmlns:a16="http://schemas.microsoft.com/office/drawing/2014/main" id="{1D0FE4F6-DAF7-2ED1-7253-43ABB1DAC37C}"/>
              </a:ext>
            </a:extLst>
          </p:cNvPr>
          <p:cNvPicPr>
            <a:picLocks noChangeAspect="1" noChangeArrowheads="1"/>
          </p:cNvPicPr>
          <p:nvPr/>
        </p:nvPicPr>
        <p:blipFill>
          <a:blip r:embed="rId3"/>
          <a:srcRect/>
          <a:stretch>
            <a:fillRect/>
          </a:stretch>
        </p:blipFill>
        <p:spPr bwMode="auto">
          <a:xfrm>
            <a:off x="5947657" y="415516"/>
            <a:ext cx="2582308" cy="540000"/>
          </a:xfrm>
          <a:prstGeom prst="rect">
            <a:avLst/>
          </a:prstGeom>
          <a:noFill/>
        </p:spPr>
      </p:pic>
      <p:sp>
        <p:nvSpPr>
          <p:cNvPr id="6" name="Rectangle 2">
            <a:extLst>
              <a:ext uri="{FF2B5EF4-FFF2-40B4-BE49-F238E27FC236}">
                <a16:creationId xmlns:a16="http://schemas.microsoft.com/office/drawing/2014/main" id="{2A8DBF69-C4FD-796F-C4C2-51E89E599109}"/>
              </a:ext>
            </a:extLst>
          </p:cNvPr>
          <p:cNvSpPr>
            <a:spLocks noChangeArrowheads="1"/>
          </p:cNvSpPr>
          <p:nvPr/>
        </p:nvSpPr>
        <p:spPr bwMode="auto">
          <a:xfrm>
            <a:off x="2243580" y="4760536"/>
            <a:ext cx="1970397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EFCC84A7-995C-6274-DA34-B76A78F2EB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580" y="4760535"/>
            <a:ext cx="6720840" cy="1298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764540" y="379095"/>
            <a:ext cx="5174347" cy="125174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n-US" sz="3200" dirty="0">
                <a:solidFill>
                  <a:srgbClr val="000000"/>
                </a:solidFill>
              </a:rPr>
            </a:br>
            <a:br>
              <a:rPr lang="en-US" sz="3200" dirty="0">
                <a:solidFill>
                  <a:srgbClr val="000000"/>
                </a:solidFill>
              </a:rPr>
            </a:br>
            <a:br>
              <a:rPr lang="en-US" sz="3200" dirty="0">
                <a:solidFill>
                  <a:srgbClr val="000000"/>
                </a:solidFill>
              </a:rPr>
            </a:br>
            <a:r>
              <a:rPr lang="en-US" sz="3200" dirty="0"/>
              <a:t> </a:t>
            </a:r>
            <a:r>
              <a:rPr lang="en-US" sz="2800" b="1" dirty="0"/>
              <a:t>Proposed Methodology</a:t>
            </a:r>
            <a:br>
              <a:rPr lang="en-US" b="1" dirty="0"/>
            </a:br>
            <a:br>
              <a:rPr lang="en-US" sz="3200" b="1" dirty="0">
                <a:solidFill>
                  <a:srgbClr val="000000"/>
                </a:solidFill>
              </a:rPr>
            </a:br>
            <a:br>
              <a:rPr lang="en-US" sz="3200" b="1" dirty="0">
                <a:solidFill>
                  <a:srgbClr val="000000"/>
                </a:solidFill>
              </a:rPr>
            </a:br>
            <a:endParaRPr sz="3200" dirty="0"/>
          </a:p>
        </p:txBody>
      </p:sp>
      <p:sp>
        <p:nvSpPr>
          <p:cNvPr id="98" name="Google Shape;98;p8"/>
          <p:cNvSpPr txBox="1">
            <a:spLocks noGrp="1"/>
          </p:cNvSpPr>
          <p:nvPr>
            <p:ph idx="1"/>
          </p:nvPr>
        </p:nvSpPr>
        <p:spPr>
          <a:xfrm>
            <a:off x="971549" y="2200593"/>
            <a:ext cx="7813636" cy="344401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000000"/>
              </a:buClr>
              <a:buSzPts val="2000"/>
              <a:buFont typeface="Arial"/>
              <a:buChar char="•"/>
            </a:pPr>
            <a:r>
              <a:rPr lang="en-US" sz="2000" dirty="0">
                <a:solidFill>
                  <a:srgbClr val="000000"/>
                </a:solidFill>
                <a:latin typeface="Arial"/>
                <a:ea typeface="Arial"/>
                <a:cs typeface="Arial"/>
                <a:sym typeface="Arial"/>
              </a:rPr>
              <a:t>Accuracy depends on the quality of the data.</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With large data, the prediction stage might be slow.</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Sensitive to the scale of the data and irrelevant features.</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Require high memory – need to store all of the training   </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data .</a:t>
            </a:r>
          </a:p>
          <a:p>
            <a:pPr marL="0" lvl="0" indent="0" algn="just" rtl="0">
              <a:spcBef>
                <a:spcPts val="0"/>
              </a:spcBef>
              <a:spcAft>
                <a:spcPts val="0"/>
              </a:spcAft>
              <a:buClr>
                <a:srgbClr val="000000"/>
              </a:buClr>
              <a:buSzPts val="2000"/>
              <a:buNone/>
            </a:pPr>
            <a:endParaRPr sz="2000" dirty="0">
              <a:solidFill>
                <a:srgbClr val="000000"/>
              </a:solidFill>
              <a:latin typeface="Arial"/>
              <a:ea typeface="Arial"/>
              <a:cs typeface="Arial"/>
              <a:sym typeface="Arial"/>
            </a:endParaRPr>
          </a:p>
          <a:p>
            <a:pPr marL="342900" lvl="0" indent="-342900" algn="just" rtl="0">
              <a:spcBef>
                <a:spcPts val="400"/>
              </a:spcBef>
              <a:spcAft>
                <a:spcPts val="0"/>
              </a:spcAft>
              <a:buClr>
                <a:srgbClr val="000000"/>
              </a:buClr>
              <a:buSzPts val="2000"/>
              <a:buFont typeface="Arial"/>
              <a:buChar char="•"/>
            </a:pPr>
            <a:r>
              <a:rPr lang="en-US" sz="2000" dirty="0">
                <a:solidFill>
                  <a:srgbClr val="000000"/>
                </a:solidFill>
                <a:latin typeface="Arial"/>
                <a:ea typeface="Arial"/>
                <a:cs typeface="Arial"/>
                <a:sym typeface="Arial"/>
              </a:rPr>
              <a:t>Given that it stores all of the training, it can be computationally expensive.</a:t>
            </a:r>
            <a:endParaRPr sz="2000" dirty="0">
              <a:solidFill>
                <a:srgbClr val="000000"/>
              </a:solidFill>
              <a:latin typeface="Arial"/>
              <a:ea typeface="Arial"/>
              <a:cs typeface="Arial"/>
              <a:sym typeface="Arial"/>
            </a:endParaRPr>
          </a:p>
          <a:p>
            <a:pPr marL="342900" lvl="0" indent="-215900" algn="just" rtl="0">
              <a:spcBef>
                <a:spcPts val="400"/>
              </a:spcBef>
              <a:spcAft>
                <a:spcPts val="0"/>
              </a:spcAft>
              <a:buClr>
                <a:schemeClr val="dk1"/>
              </a:buClr>
              <a:buSzPts val="2000"/>
              <a:buFont typeface="Arial"/>
              <a:buNone/>
            </a:pPr>
            <a:endParaRPr sz="2000" dirty="0">
              <a:latin typeface="Arial"/>
              <a:ea typeface="Arial"/>
              <a:cs typeface="Arial"/>
              <a:sym typeface="Arial"/>
            </a:endParaRPr>
          </a:p>
        </p:txBody>
      </p:sp>
      <p:sp>
        <p:nvSpPr>
          <p:cNvPr id="4" name="Date Placeholder 3"/>
          <p:cNvSpPr>
            <a:spLocks noGrp="1"/>
          </p:cNvSpPr>
          <p:nvPr>
            <p:ph type="dt" sz="half" idx="10"/>
          </p:nvPr>
        </p:nvSpPr>
        <p:spPr/>
        <p:txBody>
          <a:bodyPr/>
          <a:lstStyle/>
          <a:p>
            <a:fld id="{C7325E34-8C13-4ADB-BD1E-6B9AD8C2C8B3}" type="datetime1">
              <a:rPr lang="en-US" smtClean="0"/>
              <a:t>4/20/2023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7</a:t>
            </a:fld>
            <a:endParaRPr lang="en-US"/>
          </a:p>
        </p:txBody>
      </p:sp>
      <p:pic>
        <p:nvPicPr>
          <p:cNvPr id="2" name="Picture 3" descr="F:\Front Desk\SRU\logo for white background.png">
            <a:extLst>
              <a:ext uri="{FF2B5EF4-FFF2-40B4-BE49-F238E27FC236}">
                <a16:creationId xmlns:a16="http://schemas.microsoft.com/office/drawing/2014/main" id="{22510DF7-ADF3-8FB9-B368-A91EE2E10C0E}"/>
              </a:ext>
            </a:extLst>
          </p:cNvPr>
          <p:cNvPicPr>
            <a:picLocks noChangeAspect="1" noChangeArrowheads="1"/>
          </p:cNvPicPr>
          <p:nvPr/>
        </p:nvPicPr>
        <p:blipFill>
          <a:blip r:embed="rId3"/>
          <a:srcRect/>
          <a:stretch>
            <a:fillRect/>
          </a:stretch>
        </p:blipFill>
        <p:spPr bwMode="auto">
          <a:xfrm>
            <a:off x="6101893" y="379095"/>
            <a:ext cx="2582308" cy="540000"/>
          </a:xfrm>
          <a:prstGeom prst="rect">
            <a:avLst/>
          </a:prstGeom>
          <a:noFill/>
        </p:spPr>
      </p:pic>
      <p:pic>
        <p:nvPicPr>
          <p:cNvPr id="3" name="Picture 6" descr="Laptop Price Prediction by Machine Learning | by Pinaki Subhra Bhattacharya  | Analytics Vidhya | Medium">
            <a:extLst>
              <a:ext uri="{FF2B5EF4-FFF2-40B4-BE49-F238E27FC236}">
                <a16:creationId xmlns:a16="http://schemas.microsoft.com/office/drawing/2014/main" id="{64E0E0A1-061A-3C1D-C26A-6D86F409E0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0" y="456454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BB7AD-A670-21EF-EE75-287DD04CEF8D}"/>
              </a:ext>
            </a:extLst>
          </p:cNvPr>
          <p:cNvSpPr>
            <a:spLocks noGrp="1"/>
          </p:cNvSpPr>
          <p:nvPr>
            <p:ph type="title"/>
          </p:nvPr>
        </p:nvSpPr>
        <p:spPr>
          <a:xfrm>
            <a:off x="457200" y="274638"/>
            <a:ext cx="2851608" cy="1143000"/>
          </a:xfrm>
        </p:spPr>
        <p:txBody>
          <a:bodyPr>
            <a:normAutofit/>
          </a:bodyPr>
          <a:lstStyle/>
          <a:p>
            <a:r>
              <a:rPr lang="en-IN" sz="2800" b="1" dirty="0"/>
              <a:t>UML Diagrams</a:t>
            </a:r>
          </a:p>
        </p:txBody>
      </p:sp>
      <p:pic>
        <p:nvPicPr>
          <p:cNvPr id="7" name="Content Placeholder 6">
            <a:extLst>
              <a:ext uri="{FF2B5EF4-FFF2-40B4-BE49-F238E27FC236}">
                <a16:creationId xmlns:a16="http://schemas.microsoft.com/office/drawing/2014/main" id="{F2D02E61-6965-6D57-8357-8146C8004909}"/>
              </a:ext>
            </a:extLst>
          </p:cNvPr>
          <p:cNvPicPr>
            <a:picLocks noGrp="1" noChangeAspect="1"/>
          </p:cNvPicPr>
          <p:nvPr>
            <p:ph idx="1"/>
          </p:nvPr>
        </p:nvPicPr>
        <p:blipFill>
          <a:blip r:embed="rId2"/>
          <a:stretch>
            <a:fillRect/>
          </a:stretch>
        </p:blipFill>
        <p:spPr>
          <a:xfrm>
            <a:off x="668229" y="1767946"/>
            <a:ext cx="7929016" cy="4238095"/>
          </a:xfrm>
          <a:prstGeom prst="rect">
            <a:avLst/>
          </a:prstGeom>
        </p:spPr>
      </p:pic>
      <p:sp>
        <p:nvSpPr>
          <p:cNvPr id="4" name="Date Placeholder 3">
            <a:extLst>
              <a:ext uri="{FF2B5EF4-FFF2-40B4-BE49-F238E27FC236}">
                <a16:creationId xmlns:a16="http://schemas.microsoft.com/office/drawing/2014/main" id="{2B3091DC-BA3B-4B83-B45C-ABDB4CA7C968}"/>
              </a:ext>
            </a:extLst>
          </p:cNvPr>
          <p:cNvSpPr>
            <a:spLocks noGrp="1"/>
          </p:cNvSpPr>
          <p:nvPr>
            <p:ph type="dt" sz="half" idx="10"/>
          </p:nvPr>
        </p:nvSpPr>
        <p:spPr/>
        <p:txBody>
          <a:bodyPr/>
          <a:lstStyle/>
          <a:p>
            <a:fld id="{D6F2FB23-AA72-47D4-BDF3-E5E698CC6B97}" type="datetime1">
              <a:rPr lang="en-US" smtClean="0"/>
              <a:t>4/20/2023</a:t>
            </a:fld>
            <a:endParaRPr lang="en-US"/>
          </a:p>
        </p:txBody>
      </p:sp>
      <p:sp>
        <p:nvSpPr>
          <p:cNvPr id="5" name="Slide Number Placeholder 4">
            <a:extLst>
              <a:ext uri="{FF2B5EF4-FFF2-40B4-BE49-F238E27FC236}">
                <a16:creationId xmlns:a16="http://schemas.microsoft.com/office/drawing/2014/main" id="{DD296F36-113F-2C80-4C68-61B8D8D7502E}"/>
              </a:ext>
            </a:extLst>
          </p:cNvPr>
          <p:cNvSpPr>
            <a:spLocks noGrp="1"/>
          </p:cNvSpPr>
          <p:nvPr>
            <p:ph type="sldNum" sz="quarter" idx="12"/>
          </p:nvPr>
        </p:nvSpPr>
        <p:spPr/>
        <p:txBody>
          <a:bodyPr/>
          <a:lstStyle/>
          <a:p>
            <a:fld id="{593110A6-8BDC-4CF7-A93B-95A9C7E65442}" type="slidenum">
              <a:rPr lang="en-US" smtClean="0"/>
              <a:t>8</a:t>
            </a:fld>
            <a:endParaRPr lang="en-US"/>
          </a:p>
        </p:txBody>
      </p:sp>
      <p:pic>
        <p:nvPicPr>
          <p:cNvPr id="6" name="Picture 3" descr="F:\Front Desk\SRU\logo for white background.png">
            <a:extLst>
              <a:ext uri="{FF2B5EF4-FFF2-40B4-BE49-F238E27FC236}">
                <a16:creationId xmlns:a16="http://schemas.microsoft.com/office/drawing/2014/main" id="{5CD122E6-BB2B-4E27-D847-65ABCCD3602A}"/>
              </a:ext>
            </a:extLst>
          </p:cNvPr>
          <p:cNvPicPr>
            <a:picLocks noChangeAspect="1" noChangeArrowheads="1"/>
          </p:cNvPicPr>
          <p:nvPr/>
        </p:nvPicPr>
        <p:blipFill>
          <a:blip r:embed="rId3"/>
          <a:srcRect/>
          <a:stretch>
            <a:fillRect/>
          </a:stretch>
        </p:blipFill>
        <p:spPr bwMode="auto">
          <a:xfrm>
            <a:off x="6104492" y="576138"/>
            <a:ext cx="2582308" cy="540000"/>
          </a:xfrm>
          <a:prstGeom prst="rect">
            <a:avLst/>
          </a:prstGeom>
          <a:noFill/>
        </p:spPr>
      </p:pic>
      <p:sp>
        <p:nvSpPr>
          <p:cNvPr id="8" name="TextBox 7">
            <a:extLst>
              <a:ext uri="{FF2B5EF4-FFF2-40B4-BE49-F238E27FC236}">
                <a16:creationId xmlns:a16="http://schemas.microsoft.com/office/drawing/2014/main" id="{DCFB19D7-5754-C63D-9A73-A392F6181FE6}"/>
              </a:ext>
            </a:extLst>
          </p:cNvPr>
          <p:cNvSpPr txBox="1"/>
          <p:nvPr/>
        </p:nvSpPr>
        <p:spPr>
          <a:xfrm>
            <a:off x="4034672" y="1417638"/>
            <a:ext cx="1706252" cy="307777"/>
          </a:xfrm>
          <a:prstGeom prst="rect">
            <a:avLst/>
          </a:prstGeom>
          <a:noFill/>
        </p:spPr>
        <p:txBody>
          <a:bodyPr wrap="square" rtlCol="0">
            <a:spAutoFit/>
          </a:bodyPr>
          <a:lstStyle/>
          <a:p>
            <a:r>
              <a:rPr lang="en-IN" b="1" dirty="0"/>
              <a:t>Us</a:t>
            </a:r>
            <a:r>
              <a:rPr lang="en-IN" dirty="0"/>
              <a:t>e case Diagram</a:t>
            </a:r>
          </a:p>
        </p:txBody>
      </p:sp>
    </p:spTree>
    <p:extLst>
      <p:ext uri="{BB962C8B-B14F-4D97-AF65-F5344CB8AC3E}">
        <p14:creationId xmlns:p14="http://schemas.microsoft.com/office/powerpoint/2010/main" val="1335328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00D519C-2A06-57A5-239B-30CB1150AD1A}"/>
              </a:ext>
            </a:extLst>
          </p:cNvPr>
          <p:cNvPicPr>
            <a:picLocks noGrp="1" noChangeAspect="1"/>
          </p:cNvPicPr>
          <p:nvPr>
            <p:ph idx="1"/>
          </p:nvPr>
        </p:nvPicPr>
        <p:blipFill>
          <a:blip r:embed="rId2"/>
          <a:stretch>
            <a:fillRect/>
          </a:stretch>
        </p:blipFill>
        <p:spPr>
          <a:xfrm>
            <a:off x="1762476" y="2258419"/>
            <a:ext cx="5619048" cy="3209524"/>
          </a:xfrm>
          <a:prstGeom prst="rect">
            <a:avLst/>
          </a:prstGeom>
        </p:spPr>
      </p:pic>
      <p:sp>
        <p:nvSpPr>
          <p:cNvPr id="4" name="Date Placeholder 3">
            <a:extLst>
              <a:ext uri="{FF2B5EF4-FFF2-40B4-BE49-F238E27FC236}">
                <a16:creationId xmlns:a16="http://schemas.microsoft.com/office/drawing/2014/main" id="{C4B38037-07B4-FD5B-996D-CCE619B0CF9A}"/>
              </a:ext>
            </a:extLst>
          </p:cNvPr>
          <p:cNvSpPr>
            <a:spLocks noGrp="1"/>
          </p:cNvSpPr>
          <p:nvPr>
            <p:ph type="dt" sz="half" idx="10"/>
          </p:nvPr>
        </p:nvSpPr>
        <p:spPr/>
        <p:txBody>
          <a:bodyPr/>
          <a:lstStyle/>
          <a:p>
            <a:fld id="{D6F2FB23-AA72-47D4-BDF3-E5E698CC6B97}" type="datetime1">
              <a:rPr lang="en-US" smtClean="0"/>
              <a:t>4/20/2023</a:t>
            </a:fld>
            <a:endParaRPr lang="en-US"/>
          </a:p>
        </p:txBody>
      </p:sp>
      <p:sp>
        <p:nvSpPr>
          <p:cNvPr id="5" name="Slide Number Placeholder 4">
            <a:extLst>
              <a:ext uri="{FF2B5EF4-FFF2-40B4-BE49-F238E27FC236}">
                <a16:creationId xmlns:a16="http://schemas.microsoft.com/office/drawing/2014/main" id="{B07DB522-FD8A-E496-5847-4C72AE572441}"/>
              </a:ext>
            </a:extLst>
          </p:cNvPr>
          <p:cNvSpPr>
            <a:spLocks noGrp="1"/>
          </p:cNvSpPr>
          <p:nvPr>
            <p:ph type="sldNum" sz="quarter" idx="12"/>
          </p:nvPr>
        </p:nvSpPr>
        <p:spPr/>
        <p:txBody>
          <a:bodyPr/>
          <a:lstStyle/>
          <a:p>
            <a:fld id="{593110A6-8BDC-4CF7-A93B-95A9C7E65442}" type="slidenum">
              <a:rPr lang="en-US" smtClean="0"/>
              <a:t>9</a:t>
            </a:fld>
            <a:endParaRPr lang="en-US"/>
          </a:p>
        </p:txBody>
      </p:sp>
      <p:sp>
        <p:nvSpPr>
          <p:cNvPr id="7" name="TextBox 6">
            <a:extLst>
              <a:ext uri="{FF2B5EF4-FFF2-40B4-BE49-F238E27FC236}">
                <a16:creationId xmlns:a16="http://schemas.microsoft.com/office/drawing/2014/main" id="{76E2CA74-9519-F542-00AC-3351868DB799}"/>
              </a:ext>
            </a:extLst>
          </p:cNvPr>
          <p:cNvSpPr txBox="1"/>
          <p:nvPr/>
        </p:nvSpPr>
        <p:spPr>
          <a:xfrm>
            <a:off x="3582185" y="1370012"/>
            <a:ext cx="2290714" cy="307777"/>
          </a:xfrm>
          <a:prstGeom prst="rect">
            <a:avLst/>
          </a:prstGeom>
          <a:noFill/>
        </p:spPr>
        <p:txBody>
          <a:bodyPr wrap="square" rtlCol="0">
            <a:spAutoFit/>
          </a:bodyPr>
          <a:lstStyle/>
          <a:p>
            <a:r>
              <a:rPr lang="en-IN" b="1" dirty="0"/>
              <a:t>Sequence Diagram</a:t>
            </a:r>
          </a:p>
        </p:txBody>
      </p:sp>
    </p:spTree>
    <p:extLst>
      <p:ext uri="{BB962C8B-B14F-4D97-AF65-F5344CB8AC3E}">
        <p14:creationId xmlns:p14="http://schemas.microsoft.com/office/powerpoint/2010/main" val="111346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TotalTime>
  <Words>1460</Words>
  <Application>Microsoft Office PowerPoint</Application>
  <PresentationFormat>On-screen Show (4:3)</PresentationFormat>
  <Paragraphs>209</Paragraphs>
  <Slides>28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Wingdings</vt:lpstr>
      <vt:lpstr>Arial</vt:lpstr>
      <vt:lpstr>Times New Roman</vt:lpstr>
      <vt:lpstr>Symbol</vt:lpstr>
      <vt:lpstr>Tahoma</vt:lpstr>
      <vt:lpstr>Calibri</vt:lpstr>
      <vt:lpstr>Cambria Math</vt:lpstr>
      <vt:lpstr>Office Theme</vt:lpstr>
      <vt:lpstr> </vt:lpstr>
      <vt:lpstr> Abstract </vt:lpstr>
      <vt:lpstr>Problem Statement</vt:lpstr>
      <vt:lpstr>PowerPoint Presentation</vt:lpstr>
      <vt:lpstr>Objectives</vt:lpstr>
      <vt:lpstr>Literature Review</vt:lpstr>
      <vt:lpstr>    Proposed Methodology   </vt:lpstr>
      <vt:lpstr>UML Diagrams</vt:lpstr>
      <vt:lpstr>PowerPoint Presentation</vt:lpstr>
      <vt:lpstr>1. Multiple Linear Regression 2. Random Forest 3. Decision Tree 4. KNN</vt:lpstr>
      <vt:lpstr>Multiple Linear Regression</vt:lpstr>
      <vt:lpstr>Random Forest</vt:lpstr>
      <vt:lpstr>Decision Tree</vt:lpstr>
      <vt:lpstr>KNN ALGORITHM </vt:lpstr>
      <vt:lpstr>Data Set</vt:lpstr>
      <vt:lpstr>Multiple Linear Regression Algorithm</vt:lpstr>
      <vt:lpstr>Random Forest Algorithm</vt:lpstr>
      <vt:lpstr>Decision Tree Algorithm</vt:lpstr>
      <vt:lpstr>KNN Algorithm</vt:lpstr>
      <vt:lpstr>Prediction of Laptop Price Using  K-NN Algorithm </vt:lpstr>
      <vt:lpstr>Result</vt:lpstr>
      <vt:lpstr>Result</vt:lpstr>
      <vt:lpstr>Result</vt:lpstr>
      <vt:lpstr>Result</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PoweredTemplates.com</dc:creator>
  <cp:lastModifiedBy>koushikmahankali@hotmail.com</cp:lastModifiedBy>
  <cp:revision>9</cp:revision>
  <dcterms:created xsi:type="dcterms:W3CDTF">2006-06-29T01:15:00Z</dcterms:created>
  <dcterms:modified xsi:type="dcterms:W3CDTF">2023-04-20T06:37:25Z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