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70" r:id="rId13"/>
    <p:sldId id="266" r:id="rId14"/>
    <p:sldId id="267" r:id="rId15"/>
    <p:sldId id="271" r:id="rId16"/>
    <p:sldId id="272" r:id="rId17"/>
    <p:sldId id="273" r:id="rId18"/>
    <p:sldId id="268" r:id="rId19"/>
    <p:sldId id="269" r:id="rId20"/>
    <p:sldId id="274" r:id="rId21"/>
    <p:sldId id="277" r:id="rId22"/>
    <p:sldId id="275" r:id="rId23"/>
    <p:sldId id="278" r:id="rId24"/>
    <p:sldId id="280" r:id="rId25"/>
    <p:sldId id="281" r:id="rId26"/>
    <p:sldId id="282" r:id="rId27"/>
    <p:sldId id="283" r:id="rId28"/>
    <p:sldId id="285" r:id="rId29"/>
    <p:sldId id="284" r:id="rId30"/>
    <p:sldId id="286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34CB5D-935C-44BB-88E6-6BE534153743}" v="23" dt="2020-02-01T01:10:38.0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lsen, Frederick Aleksander (SMO NEE RC-DK EN DINF)" userId="2431e428-c52b-46d1-b7e3-c11b929a01b9" providerId="ADAL" clId="{2034CB5D-935C-44BB-88E6-6BE534153743}"/>
    <pc:docChg chg="undo custSel addSld delSld modSld">
      <pc:chgData name="Nilsen, Frederick Aleksander (SMO NEE RC-DK EN DINF)" userId="2431e428-c52b-46d1-b7e3-c11b929a01b9" providerId="ADAL" clId="{2034CB5D-935C-44BB-88E6-6BE534153743}" dt="2020-02-01T01:10:38.006" v="317"/>
      <pc:docMkLst>
        <pc:docMk/>
      </pc:docMkLst>
      <pc:sldChg chg="addSp delSp modSp add modAnim">
        <pc:chgData name="Nilsen, Frederick Aleksander (SMO NEE RC-DK EN DINF)" userId="2431e428-c52b-46d1-b7e3-c11b929a01b9" providerId="ADAL" clId="{2034CB5D-935C-44BB-88E6-6BE534153743}" dt="2020-02-01T01:08:20.034" v="284"/>
        <pc:sldMkLst>
          <pc:docMk/>
          <pc:sldMk cId="1048352399" sldId="283"/>
        </pc:sldMkLst>
        <pc:spChg chg="mod">
          <ac:chgData name="Nilsen, Frederick Aleksander (SMO NEE RC-DK EN DINF)" userId="2431e428-c52b-46d1-b7e3-c11b929a01b9" providerId="ADAL" clId="{2034CB5D-935C-44BB-88E6-6BE534153743}" dt="2020-02-01T00:59:40.725" v="15" actId="20577"/>
          <ac:spMkLst>
            <pc:docMk/>
            <pc:sldMk cId="1048352399" sldId="283"/>
            <ac:spMk id="2" creationId="{C857476B-D408-4105-B6FB-39AA5E9D897D}"/>
          </ac:spMkLst>
        </pc:spChg>
        <pc:spChg chg="mod">
          <ac:chgData name="Nilsen, Frederick Aleksander (SMO NEE RC-DK EN DINF)" userId="2431e428-c52b-46d1-b7e3-c11b929a01b9" providerId="ADAL" clId="{2034CB5D-935C-44BB-88E6-6BE534153743}" dt="2020-02-01T01:03:50.557" v="220" actId="1076"/>
          <ac:spMkLst>
            <pc:docMk/>
            <pc:sldMk cId="1048352399" sldId="283"/>
            <ac:spMk id="3" creationId="{33A3ABD1-1908-4C5B-B506-1FD7BDF97C63}"/>
          </ac:spMkLst>
        </pc:spChg>
        <pc:spChg chg="mod">
          <ac:chgData name="Nilsen, Frederick Aleksander (SMO NEE RC-DK EN DINF)" userId="2431e428-c52b-46d1-b7e3-c11b929a01b9" providerId="ADAL" clId="{2034CB5D-935C-44BB-88E6-6BE534153743}" dt="2020-02-01T01:07:04.477" v="267"/>
          <ac:spMkLst>
            <pc:docMk/>
            <pc:sldMk cId="1048352399" sldId="283"/>
            <ac:spMk id="4" creationId="{6388AF9C-DEEC-4959-8F6A-682B79B249CA}"/>
          </ac:spMkLst>
        </pc:spChg>
        <pc:spChg chg="del mod">
          <ac:chgData name="Nilsen, Frederick Aleksander (SMO NEE RC-DK EN DINF)" userId="2431e428-c52b-46d1-b7e3-c11b929a01b9" providerId="ADAL" clId="{2034CB5D-935C-44BB-88E6-6BE534153743}" dt="2020-02-01T01:04:41.399" v="230" actId="478"/>
          <ac:spMkLst>
            <pc:docMk/>
            <pc:sldMk cId="1048352399" sldId="283"/>
            <ac:spMk id="5" creationId="{1052C5BC-A3CD-4C6F-BC69-9CBCDC266B80}"/>
          </ac:spMkLst>
        </pc:spChg>
        <pc:spChg chg="add del mod">
          <ac:chgData name="Nilsen, Frederick Aleksander (SMO NEE RC-DK EN DINF)" userId="2431e428-c52b-46d1-b7e3-c11b929a01b9" providerId="ADAL" clId="{2034CB5D-935C-44BB-88E6-6BE534153743}" dt="2020-02-01T01:04:44.617" v="232" actId="478"/>
          <ac:spMkLst>
            <pc:docMk/>
            <pc:sldMk cId="1048352399" sldId="283"/>
            <ac:spMk id="6" creationId="{CF07E850-792D-47A4-84DD-E26D4428ACE6}"/>
          </ac:spMkLst>
        </pc:spChg>
        <pc:spChg chg="add del mod">
          <ac:chgData name="Nilsen, Frederick Aleksander (SMO NEE RC-DK EN DINF)" userId="2431e428-c52b-46d1-b7e3-c11b929a01b9" providerId="ADAL" clId="{2034CB5D-935C-44BB-88E6-6BE534153743}" dt="2020-02-01T01:04:42.970" v="231" actId="478"/>
          <ac:spMkLst>
            <pc:docMk/>
            <pc:sldMk cId="1048352399" sldId="283"/>
            <ac:spMk id="9" creationId="{ABF900DD-2C9C-4855-80DC-7330A679F503}"/>
          </ac:spMkLst>
        </pc:spChg>
        <pc:spChg chg="add del mod">
          <ac:chgData name="Nilsen, Frederick Aleksander (SMO NEE RC-DK EN DINF)" userId="2431e428-c52b-46d1-b7e3-c11b929a01b9" providerId="ADAL" clId="{2034CB5D-935C-44BB-88E6-6BE534153743}" dt="2020-02-01T01:04:45.510" v="233" actId="478"/>
          <ac:spMkLst>
            <pc:docMk/>
            <pc:sldMk cId="1048352399" sldId="283"/>
            <ac:spMk id="11" creationId="{6942D352-E412-4EC0-B588-1AB4327D7BE3}"/>
          </ac:spMkLst>
        </pc:spChg>
        <pc:graphicFrameChg chg="add del mod">
          <ac:chgData name="Nilsen, Frederick Aleksander (SMO NEE RC-DK EN DINF)" userId="2431e428-c52b-46d1-b7e3-c11b929a01b9" providerId="ADAL" clId="{2034CB5D-935C-44BB-88E6-6BE534153743}" dt="2020-02-01T01:02:30.699" v="158"/>
          <ac:graphicFrameMkLst>
            <pc:docMk/>
            <pc:sldMk cId="1048352399" sldId="283"/>
            <ac:graphicFrameMk id="7" creationId="{D572A244-6D0D-4B8A-8716-3AF2B4B8627E}"/>
          </ac:graphicFrameMkLst>
        </pc:graphicFrameChg>
        <pc:graphicFrameChg chg="add mod modGraphic">
          <ac:chgData name="Nilsen, Frederick Aleksander (SMO NEE RC-DK EN DINF)" userId="2431e428-c52b-46d1-b7e3-c11b929a01b9" providerId="ADAL" clId="{2034CB5D-935C-44BB-88E6-6BE534153743}" dt="2020-02-01T01:07:28.719" v="271" actId="21"/>
          <ac:graphicFrameMkLst>
            <pc:docMk/>
            <pc:sldMk cId="1048352399" sldId="283"/>
            <ac:graphicFrameMk id="12" creationId="{719F890B-6C54-45D8-888D-D19698F0E1AD}"/>
          </ac:graphicFrameMkLst>
        </pc:graphicFrameChg>
        <pc:graphicFrameChg chg="add modGraphic">
          <ac:chgData name="Nilsen, Frederick Aleksander (SMO NEE RC-DK EN DINF)" userId="2431e428-c52b-46d1-b7e3-c11b929a01b9" providerId="ADAL" clId="{2034CB5D-935C-44BB-88E6-6BE534153743}" dt="2020-02-01T01:07:55.020" v="275" actId="21"/>
          <ac:graphicFrameMkLst>
            <pc:docMk/>
            <pc:sldMk cId="1048352399" sldId="283"/>
            <ac:graphicFrameMk id="13" creationId="{5040DD9C-4617-40BA-AB29-5741DD40ACA4}"/>
          </ac:graphicFrameMkLst>
        </pc:graphicFrameChg>
        <pc:graphicFrameChg chg="add modGraphic">
          <ac:chgData name="Nilsen, Frederick Aleksander (SMO NEE RC-DK EN DINF)" userId="2431e428-c52b-46d1-b7e3-c11b929a01b9" providerId="ADAL" clId="{2034CB5D-935C-44BB-88E6-6BE534153743}" dt="2020-02-01T01:08:10.540" v="279" actId="21"/>
          <ac:graphicFrameMkLst>
            <pc:docMk/>
            <pc:sldMk cId="1048352399" sldId="283"/>
            <ac:graphicFrameMk id="14" creationId="{1EA0F29E-EB4D-46B7-91C1-64ECC0AC0A29}"/>
          </ac:graphicFrameMkLst>
        </pc:graphicFrameChg>
        <pc:graphicFrameChg chg="add">
          <ac:chgData name="Nilsen, Frederick Aleksander (SMO NEE RC-DK EN DINF)" userId="2431e428-c52b-46d1-b7e3-c11b929a01b9" providerId="ADAL" clId="{2034CB5D-935C-44BB-88E6-6BE534153743}" dt="2020-02-01T01:08:18.310" v="282"/>
          <ac:graphicFrameMkLst>
            <pc:docMk/>
            <pc:sldMk cId="1048352399" sldId="283"/>
            <ac:graphicFrameMk id="15" creationId="{45993F99-2CD5-470F-99DB-DA575F79C914}"/>
          </ac:graphicFrameMkLst>
        </pc:graphicFrameChg>
      </pc:sldChg>
      <pc:sldChg chg="addSp delSp modSp add modAnim">
        <pc:chgData name="Nilsen, Frederick Aleksander (SMO NEE RC-DK EN DINF)" userId="2431e428-c52b-46d1-b7e3-c11b929a01b9" providerId="ADAL" clId="{2034CB5D-935C-44BB-88E6-6BE534153743}" dt="2020-02-01T01:10:32.585" v="316"/>
        <pc:sldMkLst>
          <pc:docMk/>
          <pc:sldMk cId="371989747" sldId="284"/>
        </pc:sldMkLst>
        <pc:spChg chg="mod">
          <ac:chgData name="Nilsen, Frederick Aleksander (SMO NEE RC-DK EN DINF)" userId="2431e428-c52b-46d1-b7e3-c11b929a01b9" providerId="ADAL" clId="{2034CB5D-935C-44BB-88E6-6BE534153743}" dt="2020-02-01T01:04:07.648" v="223" actId="1076"/>
          <ac:spMkLst>
            <pc:docMk/>
            <pc:sldMk cId="371989747" sldId="284"/>
            <ac:spMk id="2" creationId="{C857476B-D408-4105-B6FB-39AA5E9D897D}"/>
          </ac:spMkLst>
        </pc:spChg>
        <pc:spChg chg="del">
          <ac:chgData name="Nilsen, Frederick Aleksander (SMO NEE RC-DK EN DINF)" userId="2431e428-c52b-46d1-b7e3-c11b929a01b9" providerId="ADAL" clId="{2034CB5D-935C-44BB-88E6-6BE534153743}" dt="2020-02-01T01:04:22.043" v="225" actId="478"/>
          <ac:spMkLst>
            <pc:docMk/>
            <pc:sldMk cId="371989747" sldId="284"/>
            <ac:spMk id="3" creationId="{33A3ABD1-1908-4C5B-B506-1FD7BDF97C63}"/>
          </ac:spMkLst>
        </pc:spChg>
        <pc:spChg chg="del">
          <ac:chgData name="Nilsen, Frederick Aleksander (SMO NEE RC-DK EN DINF)" userId="2431e428-c52b-46d1-b7e3-c11b929a01b9" providerId="ADAL" clId="{2034CB5D-935C-44BB-88E6-6BE534153743}" dt="2020-02-01T01:04:20.638" v="224" actId="478"/>
          <ac:spMkLst>
            <pc:docMk/>
            <pc:sldMk cId="371989747" sldId="284"/>
            <ac:spMk id="4" creationId="{6388AF9C-DEEC-4959-8F6A-682B79B249CA}"/>
          </ac:spMkLst>
        </pc:spChg>
        <pc:spChg chg="mod">
          <ac:chgData name="Nilsen, Frederick Aleksander (SMO NEE RC-DK EN DINF)" userId="2431e428-c52b-46d1-b7e3-c11b929a01b9" providerId="ADAL" clId="{2034CB5D-935C-44BB-88E6-6BE534153743}" dt="2020-02-01T01:04:06.889" v="222" actId="1076"/>
          <ac:spMkLst>
            <pc:docMk/>
            <pc:sldMk cId="371989747" sldId="284"/>
            <ac:spMk id="5" creationId="{1052C5BC-A3CD-4C6F-BC69-9CBCDC266B80}"/>
          </ac:spMkLst>
        </pc:spChg>
        <pc:spChg chg="mod">
          <ac:chgData name="Nilsen, Frederick Aleksander (SMO NEE RC-DK EN DINF)" userId="2431e428-c52b-46d1-b7e3-c11b929a01b9" providerId="ADAL" clId="{2034CB5D-935C-44BB-88E6-6BE534153743}" dt="2020-02-01T01:09:00.203" v="287"/>
          <ac:spMkLst>
            <pc:docMk/>
            <pc:sldMk cId="371989747" sldId="284"/>
            <ac:spMk id="6" creationId="{CF07E850-792D-47A4-84DD-E26D4428ACE6}"/>
          </ac:spMkLst>
        </pc:spChg>
        <pc:spChg chg="add del mod">
          <ac:chgData name="Nilsen, Frederick Aleksander (SMO NEE RC-DK EN DINF)" userId="2431e428-c52b-46d1-b7e3-c11b929a01b9" providerId="ADAL" clId="{2034CB5D-935C-44BB-88E6-6BE534153743}" dt="2020-02-01T01:04:24.398" v="227" actId="478"/>
          <ac:spMkLst>
            <pc:docMk/>
            <pc:sldMk cId="371989747" sldId="284"/>
            <ac:spMk id="8" creationId="{8ECF6A5F-85BD-4BC1-BAD0-3C6644DC6F7E}"/>
          </ac:spMkLst>
        </pc:spChg>
        <pc:spChg chg="add del mod">
          <ac:chgData name="Nilsen, Frederick Aleksander (SMO NEE RC-DK EN DINF)" userId="2431e428-c52b-46d1-b7e3-c11b929a01b9" providerId="ADAL" clId="{2034CB5D-935C-44BB-88E6-6BE534153743}" dt="2020-02-01T01:04:23.334" v="226" actId="478"/>
          <ac:spMkLst>
            <pc:docMk/>
            <pc:sldMk cId="371989747" sldId="284"/>
            <ac:spMk id="10" creationId="{4C104296-A92D-4ECF-8BE5-1851EAE3D0F0}"/>
          </ac:spMkLst>
        </pc:spChg>
        <pc:graphicFrameChg chg="add mod modGraphic">
          <ac:chgData name="Nilsen, Frederick Aleksander (SMO NEE RC-DK EN DINF)" userId="2431e428-c52b-46d1-b7e3-c11b929a01b9" providerId="ADAL" clId="{2034CB5D-935C-44BB-88E6-6BE534153743}" dt="2020-02-01T01:09:56.747" v="303" actId="21"/>
          <ac:graphicFrameMkLst>
            <pc:docMk/>
            <pc:sldMk cId="371989747" sldId="284"/>
            <ac:graphicFrameMk id="11" creationId="{03BE946A-B6D6-43CD-B92A-74D1D58C17A7}"/>
          </ac:graphicFrameMkLst>
        </pc:graphicFrameChg>
        <pc:graphicFrameChg chg="add modGraphic">
          <ac:chgData name="Nilsen, Frederick Aleksander (SMO NEE RC-DK EN DINF)" userId="2431e428-c52b-46d1-b7e3-c11b929a01b9" providerId="ADAL" clId="{2034CB5D-935C-44BB-88E6-6BE534153743}" dt="2020-02-01T01:10:11.260" v="307" actId="21"/>
          <ac:graphicFrameMkLst>
            <pc:docMk/>
            <pc:sldMk cId="371989747" sldId="284"/>
            <ac:graphicFrameMk id="12" creationId="{56D3E371-2505-47F5-80F7-4BE3177B0185}"/>
          </ac:graphicFrameMkLst>
        </pc:graphicFrameChg>
        <pc:graphicFrameChg chg="add modGraphic">
          <ac:chgData name="Nilsen, Frederick Aleksander (SMO NEE RC-DK EN DINF)" userId="2431e428-c52b-46d1-b7e3-c11b929a01b9" providerId="ADAL" clId="{2034CB5D-935C-44BB-88E6-6BE534153743}" dt="2020-02-01T01:10:22.421" v="311" actId="21"/>
          <ac:graphicFrameMkLst>
            <pc:docMk/>
            <pc:sldMk cId="371989747" sldId="284"/>
            <ac:graphicFrameMk id="13" creationId="{E3A32A05-FF9E-46A0-B15C-6D6B1F0D6712}"/>
          </ac:graphicFrameMkLst>
        </pc:graphicFrameChg>
        <pc:graphicFrameChg chg="add">
          <ac:chgData name="Nilsen, Frederick Aleksander (SMO NEE RC-DK EN DINF)" userId="2431e428-c52b-46d1-b7e3-c11b929a01b9" providerId="ADAL" clId="{2034CB5D-935C-44BB-88E6-6BE534153743}" dt="2020-02-01T01:10:31.360" v="314"/>
          <ac:graphicFrameMkLst>
            <pc:docMk/>
            <pc:sldMk cId="371989747" sldId="284"/>
            <ac:graphicFrameMk id="14" creationId="{633E545A-2DD6-4F64-94B2-2FAC8185EDB8}"/>
          </ac:graphicFrameMkLst>
        </pc:graphicFrameChg>
      </pc:sldChg>
      <pc:sldChg chg="add del">
        <pc:chgData name="Nilsen, Frederick Aleksander (SMO NEE RC-DK EN DINF)" userId="2431e428-c52b-46d1-b7e3-c11b929a01b9" providerId="ADAL" clId="{2034CB5D-935C-44BB-88E6-6BE534153743}" dt="2020-02-01T01:07:19.550" v="269" actId="2696"/>
        <pc:sldMkLst>
          <pc:docMk/>
          <pc:sldMk cId="3510881206" sldId="285"/>
        </pc:sldMkLst>
      </pc:sldChg>
      <pc:sldChg chg="add modTransition">
        <pc:chgData name="Nilsen, Frederick Aleksander (SMO NEE RC-DK EN DINF)" userId="2431e428-c52b-46d1-b7e3-c11b929a01b9" providerId="ADAL" clId="{2034CB5D-935C-44BB-88E6-6BE534153743}" dt="2020-02-01T01:08:36.440" v="285"/>
        <pc:sldMkLst>
          <pc:docMk/>
          <pc:sldMk cId="3751451587" sldId="285"/>
        </pc:sldMkLst>
      </pc:sldChg>
      <pc:sldChg chg="add del">
        <pc:chgData name="Nilsen, Frederick Aleksander (SMO NEE RC-DK EN DINF)" userId="2431e428-c52b-46d1-b7e3-c11b929a01b9" providerId="ADAL" clId="{2034CB5D-935C-44BB-88E6-6BE534153743}" dt="2020-02-01T01:05:25.471" v="235"/>
        <pc:sldMkLst>
          <pc:docMk/>
          <pc:sldMk cId="3976651627" sldId="285"/>
        </pc:sldMkLst>
      </pc:sldChg>
      <pc:sldChg chg="add modTransition">
        <pc:chgData name="Nilsen, Frederick Aleksander (SMO NEE RC-DK EN DINF)" userId="2431e428-c52b-46d1-b7e3-c11b929a01b9" providerId="ADAL" clId="{2034CB5D-935C-44BB-88E6-6BE534153743}" dt="2020-02-01T01:10:38.006" v="317"/>
        <pc:sldMkLst>
          <pc:docMk/>
          <pc:sldMk cId="2239419074" sldId="28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31-01-2020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31-01-2020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31-01-2020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31-01-2020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31-01-2020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31-01-2020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31-01-2020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31-01-2020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31-01-2020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31-01-2020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31-01-2020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31-01-2020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31-01-2020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31-01-2020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31-01-2020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EECF8-0842-4188-A87F-B88196106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Introduktion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talsystemer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48FCB-DFB3-4483-9978-F0A47347A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Grundlæggende</a:t>
            </a:r>
            <a:r>
              <a:rPr lang="en-US" dirty="0"/>
              <a:t> </a:t>
            </a:r>
            <a:r>
              <a:rPr lang="en-US" dirty="0" err="1"/>
              <a:t>beskrivelse</a:t>
            </a:r>
            <a:r>
              <a:rPr lang="en-US" dirty="0"/>
              <a:t>:</a:t>
            </a:r>
          </a:p>
          <a:p>
            <a:r>
              <a:rPr lang="en-US" dirty="0"/>
              <a:t>S</a:t>
            </a:r>
            <a:r>
              <a:rPr lang="da-DK" dirty="0"/>
              <a:t>æt af værdier, der bliver brugt til at repræsentere en mængde.</a:t>
            </a:r>
          </a:p>
          <a:p>
            <a:r>
              <a:rPr lang="da-DK" dirty="0"/>
              <a:t>Holde styr på, og kunne repræsentere ting, som mennesket tæller.</a:t>
            </a:r>
          </a:p>
        </p:txBody>
      </p:sp>
    </p:spTree>
    <p:extLst>
      <p:ext uri="{BB962C8B-B14F-4D97-AF65-F5344CB8AC3E}">
        <p14:creationId xmlns:p14="http://schemas.microsoft.com/office/powerpoint/2010/main" val="16379013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D102E-4C78-42B9-B668-0D7475111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Det binære talsystem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33347-805F-4CBA-9ED9-45DD75ABB18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a-DK" dirty="0"/>
              <a:t>Hvorfor radix 2?</a:t>
            </a:r>
          </a:p>
          <a:p>
            <a:r>
              <a:rPr lang="da-DK" dirty="0"/>
              <a:t>2 værdier: 0 og 1 / slukket og tændt.</a:t>
            </a:r>
          </a:p>
          <a:p>
            <a:pPr lvl="1"/>
            <a:r>
              <a:rPr lang="da-DK" dirty="0"/>
              <a:t>Også kaldet bit.</a:t>
            </a:r>
          </a:p>
          <a:p>
            <a:r>
              <a:rPr lang="da-DK" dirty="0"/>
              <a:t>Binære tæl vises opdelt i fire bit.</a:t>
            </a:r>
          </a:p>
          <a:p>
            <a:pPr lvl="1"/>
            <a:r>
              <a:rPr lang="da-DK" dirty="0" err="1"/>
              <a:t>Nibble</a:t>
            </a:r>
            <a:endParaRPr lang="da-DK" dirty="0"/>
          </a:p>
          <a:p>
            <a:pPr lvl="1"/>
            <a:r>
              <a:rPr lang="da-DK" dirty="0"/>
              <a:t>Øger læsbarheden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DD362B-2579-466F-8C90-FABB02BCB20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a-DK" dirty="0"/>
              <a:t>Tallet 1101 1011</a:t>
            </a:r>
            <a:r>
              <a:rPr lang="da-DK" baseline="-25000" dirty="0"/>
              <a:t>2</a:t>
            </a:r>
          </a:p>
          <a:p>
            <a:pPr lvl="1"/>
            <a:r>
              <a:rPr lang="da-DK" dirty="0"/>
              <a:t>8 bit = 1 byte.</a:t>
            </a:r>
          </a:p>
          <a:p>
            <a:r>
              <a:rPr lang="da-DK" dirty="0"/>
              <a:t>Decimal værdi af mængden:</a:t>
            </a:r>
          </a:p>
          <a:p>
            <a:pPr lvl="1"/>
            <a:r>
              <a:rPr lang="da-DK" dirty="0"/>
              <a:t>Symbol * radix</a:t>
            </a:r>
            <a:r>
              <a:rPr lang="da-DK" baseline="30000" dirty="0"/>
              <a:t>position </a:t>
            </a:r>
            <a:r>
              <a:rPr lang="da-DK" i="1" baseline="30000" dirty="0"/>
              <a:t>N – 1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147920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1BD8A-3EE8-4C18-9F9D-6B8078656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Det binære talsystem - opbygning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Content Placeholder 5">
                <a:extLst>
                  <a:ext uri="{FF2B5EF4-FFF2-40B4-BE49-F238E27FC236}">
                    <a16:creationId xmlns:a16="http://schemas.microsoft.com/office/drawing/2014/main" id="{CA656C67-4EA6-4FCF-A0A0-6F61E7DFFF1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996118059"/>
                  </p:ext>
                </p:extLst>
              </p:nvPr>
            </p:nvGraphicFramePr>
            <p:xfrm>
              <a:off x="945157" y="2434431"/>
              <a:ext cx="10301685" cy="3976381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651821">
                      <a:extLst>
                        <a:ext uri="{9D8B030D-6E8A-4147-A177-3AD203B41FA5}">
                          <a16:colId xmlns:a16="http://schemas.microsoft.com/office/drawing/2014/main" val="580989516"/>
                        </a:ext>
                      </a:extLst>
                    </a:gridCol>
                    <a:gridCol w="1081233">
                      <a:extLst>
                        <a:ext uri="{9D8B030D-6E8A-4147-A177-3AD203B41FA5}">
                          <a16:colId xmlns:a16="http://schemas.microsoft.com/office/drawing/2014/main" val="832327525"/>
                        </a:ext>
                      </a:extLst>
                    </a:gridCol>
                    <a:gridCol w="1081233">
                      <a:extLst>
                        <a:ext uri="{9D8B030D-6E8A-4147-A177-3AD203B41FA5}">
                          <a16:colId xmlns:a16="http://schemas.microsoft.com/office/drawing/2014/main" val="2255232318"/>
                        </a:ext>
                      </a:extLst>
                    </a:gridCol>
                    <a:gridCol w="1081233">
                      <a:extLst>
                        <a:ext uri="{9D8B030D-6E8A-4147-A177-3AD203B41FA5}">
                          <a16:colId xmlns:a16="http://schemas.microsoft.com/office/drawing/2014/main" val="1145867291"/>
                        </a:ext>
                      </a:extLst>
                    </a:gridCol>
                    <a:gridCol w="1081233">
                      <a:extLst>
                        <a:ext uri="{9D8B030D-6E8A-4147-A177-3AD203B41FA5}">
                          <a16:colId xmlns:a16="http://schemas.microsoft.com/office/drawing/2014/main" val="161533687"/>
                        </a:ext>
                      </a:extLst>
                    </a:gridCol>
                    <a:gridCol w="1081233">
                      <a:extLst>
                        <a:ext uri="{9D8B030D-6E8A-4147-A177-3AD203B41FA5}">
                          <a16:colId xmlns:a16="http://schemas.microsoft.com/office/drawing/2014/main" val="300930222"/>
                        </a:ext>
                      </a:extLst>
                    </a:gridCol>
                    <a:gridCol w="1081233">
                      <a:extLst>
                        <a:ext uri="{9D8B030D-6E8A-4147-A177-3AD203B41FA5}">
                          <a16:colId xmlns:a16="http://schemas.microsoft.com/office/drawing/2014/main" val="1182440311"/>
                        </a:ext>
                      </a:extLst>
                    </a:gridCol>
                    <a:gridCol w="1081233">
                      <a:extLst>
                        <a:ext uri="{9D8B030D-6E8A-4147-A177-3AD203B41FA5}">
                          <a16:colId xmlns:a16="http://schemas.microsoft.com/office/drawing/2014/main" val="2945477479"/>
                        </a:ext>
                      </a:extLst>
                    </a:gridCol>
                    <a:gridCol w="1081233">
                      <a:extLst>
                        <a:ext uri="{9D8B030D-6E8A-4147-A177-3AD203B41FA5}">
                          <a16:colId xmlns:a16="http://schemas.microsoft.com/office/drawing/2014/main" val="34851753"/>
                        </a:ext>
                      </a:extLst>
                    </a:gridCol>
                  </a:tblGrid>
                  <a:tr h="387831"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Ciffer: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1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1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0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1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1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0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1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1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60588965"/>
                      </a:ext>
                    </a:extLst>
                  </a:tr>
                  <a:tr h="388128"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Position: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8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7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6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5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4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3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2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1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722106124"/>
                      </a:ext>
                    </a:extLst>
                  </a:tr>
                  <a:tr h="797268"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 dirty="0">
                              <a:effectLst/>
                            </a:rPr>
                            <a:t>Potens:</a:t>
                          </a:r>
                          <a:endParaRPr lang="da-DK" sz="1600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2</a:t>
                          </a:r>
                          <a:r>
                            <a:rPr lang="da-DK" sz="1600" baseline="30000">
                              <a:effectLst/>
                            </a:rPr>
                            <a:t>8-1 </a:t>
                          </a:r>
                          <a:r>
                            <a:rPr lang="da-DK" sz="1600">
                              <a:effectLst/>
                            </a:rPr>
                            <a:t>= 2</a:t>
                          </a:r>
                          <a:r>
                            <a:rPr lang="da-DK" sz="1600" baseline="30000">
                              <a:effectLst/>
                            </a:rPr>
                            <a:t>7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2</a:t>
                          </a:r>
                          <a:r>
                            <a:rPr lang="da-DK" sz="1600" baseline="30000">
                              <a:effectLst/>
                            </a:rPr>
                            <a:t>7-1 </a:t>
                          </a:r>
                          <a:r>
                            <a:rPr lang="da-DK" sz="1600">
                              <a:effectLst/>
                            </a:rPr>
                            <a:t>= 2</a:t>
                          </a:r>
                          <a:r>
                            <a:rPr lang="da-DK" sz="1600" baseline="30000">
                              <a:effectLst/>
                            </a:rPr>
                            <a:t>6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2</a:t>
                          </a:r>
                          <a:r>
                            <a:rPr lang="da-DK" sz="1600" baseline="30000">
                              <a:effectLst/>
                            </a:rPr>
                            <a:t>6-1 </a:t>
                          </a:r>
                          <a:r>
                            <a:rPr lang="da-DK" sz="1600">
                              <a:effectLst/>
                            </a:rPr>
                            <a:t>= 2</a:t>
                          </a:r>
                          <a:r>
                            <a:rPr lang="da-DK" sz="1600" baseline="30000">
                              <a:effectLst/>
                            </a:rPr>
                            <a:t>5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2</a:t>
                          </a:r>
                          <a:r>
                            <a:rPr lang="da-DK" sz="1600" baseline="30000">
                              <a:effectLst/>
                            </a:rPr>
                            <a:t>5-1 </a:t>
                          </a:r>
                          <a:r>
                            <a:rPr lang="da-DK" sz="1600">
                              <a:effectLst/>
                            </a:rPr>
                            <a:t>= 2</a:t>
                          </a:r>
                          <a:r>
                            <a:rPr lang="da-DK" sz="1600" baseline="30000">
                              <a:effectLst/>
                            </a:rPr>
                            <a:t>4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2</a:t>
                          </a:r>
                          <a:r>
                            <a:rPr lang="da-DK" sz="1600" baseline="30000">
                              <a:effectLst/>
                            </a:rPr>
                            <a:t>4-1 </a:t>
                          </a:r>
                          <a:r>
                            <a:rPr lang="da-DK" sz="1600">
                              <a:effectLst/>
                            </a:rPr>
                            <a:t>= 2</a:t>
                          </a:r>
                          <a:r>
                            <a:rPr lang="da-DK" sz="1600" baseline="30000">
                              <a:effectLst/>
                            </a:rPr>
                            <a:t>3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2</a:t>
                          </a:r>
                          <a:r>
                            <a:rPr lang="da-DK" sz="1600" baseline="30000">
                              <a:effectLst/>
                            </a:rPr>
                            <a:t>3-1 </a:t>
                          </a:r>
                          <a:r>
                            <a:rPr lang="da-DK" sz="1600">
                              <a:effectLst/>
                            </a:rPr>
                            <a:t>= 2</a:t>
                          </a:r>
                          <a:r>
                            <a:rPr lang="da-DK" sz="1600" baseline="30000">
                              <a:effectLst/>
                            </a:rPr>
                            <a:t>2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2</a:t>
                          </a:r>
                          <a:r>
                            <a:rPr lang="da-DK" sz="1600" baseline="30000">
                              <a:effectLst/>
                            </a:rPr>
                            <a:t>2-1 </a:t>
                          </a:r>
                          <a:r>
                            <a:rPr lang="da-DK" sz="1600">
                              <a:effectLst/>
                            </a:rPr>
                            <a:t>= 2</a:t>
                          </a:r>
                          <a:r>
                            <a:rPr lang="da-DK" sz="1600" baseline="30000">
                              <a:effectLst/>
                            </a:rPr>
                            <a:t>1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2</a:t>
                          </a:r>
                          <a:r>
                            <a:rPr lang="da-DK" sz="1600" baseline="30000">
                              <a:effectLst/>
                            </a:rPr>
                            <a:t>1-1 </a:t>
                          </a:r>
                          <a:r>
                            <a:rPr lang="da-DK" sz="1600">
                              <a:effectLst/>
                            </a:rPr>
                            <a:t>= 2</a:t>
                          </a:r>
                          <a:r>
                            <a:rPr lang="da-DK" sz="1600" baseline="30000">
                              <a:effectLst/>
                            </a:rPr>
                            <a:t>0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254378914"/>
                      </a:ext>
                    </a:extLst>
                  </a:tr>
                  <a:tr h="797268"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Potensværdi: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2</a:t>
                          </a:r>
                          <a:r>
                            <a:rPr lang="da-DK" sz="1600" baseline="30000">
                              <a:effectLst/>
                            </a:rPr>
                            <a:t>7</a:t>
                          </a:r>
                          <a:r>
                            <a:rPr lang="da-DK" sz="1600">
                              <a:effectLst/>
                            </a:rPr>
                            <a:t> = 128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2</a:t>
                          </a:r>
                          <a:r>
                            <a:rPr lang="da-DK" sz="1600" baseline="30000">
                              <a:effectLst/>
                            </a:rPr>
                            <a:t>6</a:t>
                          </a:r>
                          <a:r>
                            <a:rPr lang="da-DK" sz="1600">
                              <a:effectLst/>
                            </a:rPr>
                            <a:t> = 64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2</a:t>
                          </a:r>
                          <a:r>
                            <a:rPr lang="da-DK" sz="1600" baseline="30000">
                              <a:effectLst/>
                            </a:rPr>
                            <a:t>5</a:t>
                          </a:r>
                          <a:r>
                            <a:rPr lang="da-DK" sz="1600">
                              <a:effectLst/>
                            </a:rPr>
                            <a:t> = 32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2</a:t>
                          </a:r>
                          <a:r>
                            <a:rPr lang="da-DK" sz="1600" baseline="30000">
                              <a:effectLst/>
                            </a:rPr>
                            <a:t>4</a:t>
                          </a:r>
                          <a:r>
                            <a:rPr lang="da-DK" sz="1600">
                              <a:effectLst/>
                            </a:rPr>
                            <a:t> = 16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2</a:t>
                          </a:r>
                          <a:r>
                            <a:rPr lang="da-DK" sz="1600" baseline="30000">
                              <a:effectLst/>
                            </a:rPr>
                            <a:t>3</a:t>
                          </a:r>
                          <a:r>
                            <a:rPr lang="da-DK" sz="1600">
                              <a:effectLst/>
                            </a:rPr>
                            <a:t> = 8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2</a:t>
                          </a:r>
                          <a:r>
                            <a:rPr lang="da-DK" sz="1600" baseline="30000">
                              <a:effectLst/>
                            </a:rPr>
                            <a:t>2</a:t>
                          </a:r>
                          <a:r>
                            <a:rPr lang="da-DK" sz="1600">
                              <a:effectLst/>
                            </a:rPr>
                            <a:t> = 4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2</a:t>
                          </a:r>
                          <a:r>
                            <a:rPr lang="da-DK" sz="1600" baseline="30000">
                              <a:effectLst/>
                            </a:rPr>
                            <a:t>1</a:t>
                          </a:r>
                          <a:r>
                            <a:rPr lang="da-DK" sz="1600">
                              <a:effectLst/>
                            </a:rPr>
                            <a:t> = 2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2</a:t>
                          </a:r>
                          <a:r>
                            <a:rPr lang="da-DK" sz="1600" baseline="30000">
                              <a:effectLst/>
                            </a:rPr>
                            <a:t>0</a:t>
                          </a:r>
                          <a:r>
                            <a:rPr lang="da-DK" sz="1600">
                              <a:effectLst/>
                            </a:rPr>
                            <a:t> = 1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349855193"/>
                      </a:ext>
                    </a:extLst>
                  </a:tr>
                  <a:tr h="808917"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Regnestykke 1: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gridSpan="8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sz="1600">
                                    <a:effectLst/>
                                  </a:rPr>
                                  <m:t>1</m:t>
                                </m:r>
                                <m:r>
                                  <a:rPr lang="en-US" sz="1600">
                                    <a:effectLst/>
                                  </a:rPr>
                                  <m:t>⋅128+1⋅64+0⋅32+1⋅16+1⋅8+0⋅4+1⋅2+1⋅1</m:t>
                                </m:r>
                              </m:oMath>
                            </m:oMathPara>
                          </a14:m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75833069"/>
                      </a:ext>
                    </a:extLst>
                  </a:tr>
                  <a:tr h="796969"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Regnestykke 2: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gridSpan="8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>
                                    <a:effectLst/>
                                  </a:rPr>
                                  <m:t>128+64+16+8+2+1=</m:t>
                                </m:r>
                                <m:r>
                                  <a:rPr lang="en-US" sz="1600">
                                    <a:effectLst/>
                                  </a:rPr>
                                  <m:t>𝟐𝟏</m:t>
                                </m:r>
                                <m:sSub>
                                  <m:sSubPr>
                                    <m:ctrlPr>
                                      <a:rPr lang="da-DK" sz="16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>
                                        <a:effectLst/>
                                      </a:rPr>
                                      <m:t>𝟗</m:t>
                                    </m:r>
                                  </m:e>
                                  <m:sub>
                                    <m:r>
                                      <a:rPr lang="en-US" sz="1600">
                                        <a:effectLst/>
                                      </a:rPr>
                                      <m:t>𝟏𝟎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a-DK" sz="1600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5160156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Content Placeholder 5">
                <a:extLst>
                  <a:ext uri="{FF2B5EF4-FFF2-40B4-BE49-F238E27FC236}">
                    <a16:creationId xmlns:a16="http://schemas.microsoft.com/office/drawing/2014/main" id="{CA656C67-4EA6-4FCF-A0A0-6F61E7DFFF1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996118059"/>
                  </p:ext>
                </p:extLst>
              </p:nvPr>
            </p:nvGraphicFramePr>
            <p:xfrm>
              <a:off x="945157" y="2434431"/>
              <a:ext cx="10301685" cy="3976381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651821">
                      <a:extLst>
                        <a:ext uri="{9D8B030D-6E8A-4147-A177-3AD203B41FA5}">
                          <a16:colId xmlns:a16="http://schemas.microsoft.com/office/drawing/2014/main" val="580989516"/>
                        </a:ext>
                      </a:extLst>
                    </a:gridCol>
                    <a:gridCol w="1081233">
                      <a:extLst>
                        <a:ext uri="{9D8B030D-6E8A-4147-A177-3AD203B41FA5}">
                          <a16:colId xmlns:a16="http://schemas.microsoft.com/office/drawing/2014/main" val="832327525"/>
                        </a:ext>
                      </a:extLst>
                    </a:gridCol>
                    <a:gridCol w="1081233">
                      <a:extLst>
                        <a:ext uri="{9D8B030D-6E8A-4147-A177-3AD203B41FA5}">
                          <a16:colId xmlns:a16="http://schemas.microsoft.com/office/drawing/2014/main" val="2255232318"/>
                        </a:ext>
                      </a:extLst>
                    </a:gridCol>
                    <a:gridCol w="1081233">
                      <a:extLst>
                        <a:ext uri="{9D8B030D-6E8A-4147-A177-3AD203B41FA5}">
                          <a16:colId xmlns:a16="http://schemas.microsoft.com/office/drawing/2014/main" val="1145867291"/>
                        </a:ext>
                      </a:extLst>
                    </a:gridCol>
                    <a:gridCol w="1081233">
                      <a:extLst>
                        <a:ext uri="{9D8B030D-6E8A-4147-A177-3AD203B41FA5}">
                          <a16:colId xmlns:a16="http://schemas.microsoft.com/office/drawing/2014/main" val="161533687"/>
                        </a:ext>
                      </a:extLst>
                    </a:gridCol>
                    <a:gridCol w="1081233">
                      <a:extLst>
                        <a:ext uri="{9D8B030D-6E8A-4147-A177-3AD203B41FA5}">
                          <a16:colId xmlns:a16="http://schemas.microsoft.com/office/drawing/2014/main" val="300930222"/>
                        </a:ext>
                      </a:extLst>
                    </a:gridCol>
                    <a:gridCol w="1081233">
                      <a:extLst>
                        <a:ext uri="{9D8B030D-6E8A-4147-A177-3AD203B41FA5}">
                          <a16:colId xmlns:a16="http://schemas.microsoft.com/office/drawing/2014/main" val="1182440311"/>
                        </a:ext>
                      </a:extLst>
                    </a:gridCol>
                    <a:gridCol w="1081233">
                      <a:extLst>
                        <a:ext uri="{9D8B030D-6E8A-4147-A177-3AD203B41FA5}">
                          <a16:colId xmlns:a16="http://schemas.microsoft.com/office/drawing/2014/main" val="2945477479"/>
                        </a:ext>
                      </a:extLst>
                    </a:gridCol>
                    <a:gridCol w="1081233">
                      <a:extLst>
                        <a:ext uri="{9D8B030D-6E8A-4147-A177-3AD203B41FA5}">
                          <a16:colId xmlns:a16="http://schemas.microsoft.com/office/drawing/2014/main" val="34851753"/>
                        </a:ext>
                      </a:extLst>
                    </a:gridCol>
                  </a:tblGrid>
                  <a:tr h="387831"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Ciffer: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1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1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0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1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1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0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1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1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60588965"/>
                      </a:ext>
                    </a:extLst>
                  </a:tr>
                  <a:tr h="388128"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Position: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8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7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6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5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4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3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2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1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722106124"/>
                      </a:ext>
                    </a:extLst>
                  </a:tr>
                  <a:tr h="797268"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 dirty="0">
                              <a:effectLst/>
                            </a:rPr>
                            <a:t>Potens:</a:t>
                          </a:r>
                          <a:endParaRPr lang="da-DK" sz="1600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2</a:t>
                          </a:r>
                          <a:r>
                            <a:rPr lang="da-DK" sz="1600" baseline="30000">
                              <a:effectLst/>
                            </a:rPr>
                            <a:t>8-1 </a:t>
                          </a:r>
                          <a:r>
                            <a:rPr lang="da-DK" sz="1600">
                              <a:effectLst/>
                            </a:rPr>
                            <a:t>= 2</a:t>
                          </a:r>
                          <a:r>
                            <a:rPr lang="da-DK" sz="1600" baseline="30000">
                              <a:effectLst/>
                            </a:rPr>
                            <a:t>7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2</a:t>
                          </a:r>
                          <a:r>
                            <a:rPr lang="da-DK" sz="1600" baseline="30000">
                              <a:effectLst/>
                            </a:rPr>
                            <a:t>7-1 </a:t>
                          </a:r>
                          <a:r>
                            <a:rPr lang="da-DK" sz="1600">
                              <a:effectLst/>
                            </a:rPr>
                            <a:t>= 2</a:t>
                          </a:r>
                          <a:r>
                            <a:rPr lang="da-DK" sz="1600" baseline="30000">
                              <a:effectLst/>
                            </a:rPr>
                            <a:t>6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2</a:t>
                          </a:r>
                          <a:r>
                            <a:rPr lang="da-DK" sz="1600" baseline="30000">
                              <a:effectLst/>
                            </a:rPr>
                            <a:t>6-1 </a:t>
                          </a:r>
                          <a:r>
                            <a:rPr lang="da-DK" sz="1600">
                              <a:effectLst/>
                            </a:rPr>
                            <a:t>= 2</a:t>
                          </a:r>
                          <a:r>
                            <a:rPr lang="da-DK" sz="1600" baseline="30000">
                              <a:effectLst/>
                            </a:rPr>
                            <a:t>5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2</a:t>
                          </a:r>
                          <a:r>
                            <a:rPr lang="da-DK" sz="1600" baseline="30000">
                              <a:effectLst/>
                            </a:rPr>
                            <a:t>5-1 </a:t>
                          </a:r>
                          <a:r>
                            <a:rPr lang="da-DK" sz="1600">
                              <a:effectLst/>
                            </a:rPr>
                            <a:t>= 2</a:t>
                          </a:r>
                          <a:r>
                            <a:rPr lang="da-DK" sz="1600" baseline="30000">
                              <a:effectLst/>
                            </a:rPr>
                            <a:t>4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2</a:t>
                          </a:r>
                          <a:r>
                            <a:rPr lang="da-DK" sz="1600" baseline="30000">
                              <a:effectLst/>
                            </a:rPr>
                            <a:t>4-1 </a:t>
                          </a:r>
                          <a:r>
                            <a:rPr lang="da-DK" sz="1600">
                              <a:effectLst/>
                            </a:rPr>
                            <a:t>= 2</a:t>
                          </a:r>
                          <a:r>
                            <a:rPr lang="da-DK" sz="1600" baseline="30000">
                              <a:effectLst/>
                            </a:rPr>
                            <a:t>3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2</a:t>
                          </a:r>
                          <a:r>
                            <a:rPr lang="da-DK" sz="1600" baseline="30000">
                              <a:effectLst/>
                            </a:rPr>
                            <a:t>3-1 </a:t>
                          </a:r>
                          <a:r>
                            <a:rPr lang="da-DK" sz="1600">
                              <a:effectLst/>
                            </a:rPr>
                            <a:t>= 2</a:t>
                          </a:r>
                          <a:r>
                            <a:rPr lang="da-DK" sz="1600" baseline="30000">
                              <a:effectLst/>
                            </a:rPr>
                            <a:t>2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2</a:t>
                          </a:r>
                          <a:r>
                            <a:rPr lang="da-DK" sz="1600" baseline="30000">
                              <a:effectLst/>
                            </a:rPr>
                            <a:t>2-1 </a:t>
                          </a:r>
                          <a:r>
                            <a:rPr lang="da-DK" sz="1600">
                              <a:effectLst/>
                            </a:rPr>
                            <a:t>= 2</a:t>
                          </a:r>
                          <a:r>
                            <a:rPr lang="da-DK" sz="1600" baseline="30000">
                              <a:effectLst/>
                            </a:rPr>
                            <a:t>1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2</a:t>
                          </a:r>
                          <a:r>
                            <a:rPr lang="da-DK" sz="1600" baseline="30000">
                              <a:effectLst/>
                            </a:rPr>
                            <a:t>1-1 </a:t>
                          </a:r>
                          <a:r>
                            <a:rPr lang="da-DK" sz="1600">
                              <a:effectLst/>
                            </a:rPr>
                            <a:t>= 2</a:t>
                          </a:r>
                          <a:r>
                            <a:rPr lang="da-DK" sz="1600" baseline="30000">
                              <a:effectLst/>
                            </a:rPr>
                            <a:t>0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254378914"/>
                      </a:ext>
                    </a:extLst>
                  </a:tr>
                  <a:tr h="797268"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Potensværdi: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2</a:t>
                          </a:r>
                          <a:r>
                            <a:rPr lang="da-DK" sz="1600" baseline="30000">
                              <a:effectLst/>
                            </a:rPr>
                            <a:t>7</a:t>
                          </a:r>
                          <a:r>
                            <a:rPr lang="da-DK" sz="1600">
                              <a:effectLst/>
                            </a:rPr>
                            <a:t> = 128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2</a:t>
                          </a:r>
                          <a:r>
                            <a:rPr lang="da-DK" sz="1600" baseline="30000">
                              <a:effectLst/>
                            </a:rPr>
                            <a:t>6</a:t>
                          </a:r>
                          <a:r>
                            <a:rPr lang="da-DK" sz="1600">
                              <a:effectLst/>
                            </a:rPr>
                            <a:t> = 64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2</a:t>
                          </a:r>
                          <a:r>
                            <a:rPr lang="da-DK" sz="1600" baseline="30000">
                              <a:effectLst/>
                            </a:rPr>
                            <a:t>5</a:t>
                          </a:r>
                          <a:r>
                            <a:rPr lang="da-DK" sz="1600">
                              <a:effectLst/>
                            </a:rPr>
                            <a:t> = 32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2</a:t>
                          </a:r>
                          <a:r>
                            <a:rPr lang="da-DK" sz="1600" baseline="30000">
                              <a:effectLst/>
                            </a:rPr>
                            <a:t>4</a:t>
                          </a:r>
                          <a:r>
                            <a:rPr lang="da-DK" sz="1600">
                              <a:effectLst/>
                            </a:rPr>
                            <a:t> = 16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2</a:t>
                          </a:r>
                          <a:r>
                            <a:rPr lang="da-DK" sz="1600" baseline="30000">
                              <a:effectLst/>
                            </a:rPr>
                            <a:t>3</a:t>
                          </a:r>
                          <a:r>
                            <a:rPr lang="da-DK" sz="1600">
                              <a:effectLst/>
                            </a:rPr>
                            <a:t> = 8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2</a:t>
                          </a:r>
                          <a:r>
                            <a:rPr lang="da-DK" sz="1600" baseline="30000">
                              <a:effectLst/>
                            </a:rPr>
                            <a:t>2</a:t>
                          </a:r>
                          <a:r>
                            <a:rPr lang="da-DK" sz="1600">
                              <a:effectLst/>
                            </a:rPr>
                            <a:t> = 4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2</a:t>
                          </a:r>
                          <a:r>
                            <a:rPr lang="da-DK" sz="1600" baseline="30000">
                              <a:effectLst/>
                            </a:rPr>
                            <a:t>1</a:t>
                          </a:r>
                          <a:r>
                            <a:rPr lang="da-DK" sz="1600">
                              <a:effectLst/>
                            </a:rPr>
                            <a:t> = 2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2</a:t>
                          </a:r>
                          <a:r>
                            <a:rPr lang="da-DK" sz="1600" baseline="30000">
                              <a:effectLst/>
                            </a:rPr>
                            <a:t>0</a:t>
                          </a:r>
                          <a:r>
                            <a:rPr lang="da-DK" sz="1600">
                              <a:effectLst/>
                            </a:rPr>
                            <a:t> = 1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349855193"/>
                      </a:ext>
                    </a:extLst>
                  </a:tr>
                  <a:tr h="808917"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Regnestykke 1: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gridSpan="8"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19168" t="-300752" r="-352" b="-100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75833069"/>
                      </a:ext>
                    </a:extLst>
                  </a:tr>
                  <a:tr h="796969"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Regnestykke 2: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gridSpan="8"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19168" t="-406870" r="-352" b="-152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5160156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007201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1BD8A-3EE8-4C18-9F9D-6B8078656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Det binære talsystem - opbygning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A656C67-4EA6-4FCF-A0A0-6F61E7DFFF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8342580"/>
              </p:ext>
            </p:extLst>
          </p:nvPr>
        </p:nvGraphicFramePr>
        <p:xfrm>
          <a:off x="945157" y="2434431"/>
          <a:ext cx="10301685" cy="38783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51821">
                  <a:extLst>
                    <a:ext uri="{9D8B030D-6E8A-4147-A177-3AD203B41FA5}">
                      <a16:colId xmlns:a16="http://schemas.microsoft.com/office/drawing/2014/main" val="580989516"/>
                    </a:ext>
                  </a:extLst>
                </a:gridCol>
                <a:gridCol w="1081233">
                  <a:extLst>
                    <a:ext uri="{9D8B030D-6E8A-4147-A177-3AD203B41FA5}">
                      <a16:colId xmlns:a16="http://schemas.microsoft.com/office/drawing/2014/main" val="832327525"/>
                    </a:ext>
                  </a:extLst>
                </a:gridCol>
                <a:gridCol w="1081233">
                  <a:extLst>
                    <a:ext uri="{9D8B030D-6E8A-4147-A177-3AD203B41FA5}">
                      <a16:colId xmlns:a16="http://schemas.microsoft.com/office/drawing/2014/main" val="2255232318"/>
                    </a:ext>
                  </a:extLst>
                </a:gridCol>
                <a:gridCol w="1081233">
                  <a:extLst>
                    <a:ext uri="{9D8B030D-6E8A-4147-A177-3AD203B41FA5}">
                      <a16:colId xmlns:a16="http://schemas.microsoft.com/office/drawing/2014/main" val="1145867291"/>
                    </a:ext>
                  </a:extLst>
                </a:gridCol>
                <a:gridCol w="1081233">
                  <a:extLst>
                    <a:ext uri="{9D8B030D-6E8A-4147-A177-3AD203B41FA5}">
                      <a16:colId xmlns:a16="http://schemas.microsoft.com/office/drawing/2014/main" val="161533687"/>
                    </a:ext>
                  </a:extLst>
                </a:gridCol>
                <a:gridCol w="1081233">
                  <a:extLst>
                    <a:ext uri="{9D8B030D-6E8A-4147-A177-3AD203B41FA5}">
                      <a16:colId xmlns:a16="http://schemas.microsoft.com/office/drawing/2014/main" val="300930222"/>
                    </a:ext>
                  </a:extLst>
                </a:gridCol>
                <a:gridCol w="1081233">
                  <a:extLst>
                    <a:ext uri="{9D8B030D-6E8A-4147-A177-3AD203B41FA5}">
                      <a16:colId xmlns:a16="http://schemas.microsoft.com/office/drawing/2014/main" val="1182440311"/>
                    </a:ext>
                  </a:extLst>
                </a:gridCol>
                <a:gridCol w="1081233">
                  <a:extLst>
                    <a:ext uri="{9D8B030D-6E8A-4147-A177-3AD203B41FA5}">
                      <a16:colId xmlns:a16="http://schemas.microsoft.com/office/drawing/2014/main" val="2945477479"/>
                    </a:ext>
                  </a:extLst>
                </a:gridCol>
                <a:gridCol w="1081233">
                  <a:extLst>
                    <a:ext uri="{9D8B030D-6E8A-4147-A177-3AD203B41FA5}">
                      <a16:colId xmlns:a16="http://schemas.microsoft.com/office/drawing/2014/main" val="34851753"/>
                    </a:ext>
                  </a:extLst>
                </a:gridCol>
              </a:tblGrid>
              <a:tr h="387831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</a:rPr>
                        <a:t>Ciffer:</a:t>
                      </a:r>
                      <a:endParaRPr lang="da-DK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</a:rPr>
                        <a:t>1</a:t>
                      </a:r>
                      <a:endParaRPr lang="da-DK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</a:rPr>
                        <a:t>1</a:t>
                      </a:r>
                      <a:endParaRPr lang="da-DK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</a:rPr>
                        <a:t>0</a:t>
                      </a:r>
                      <a:endParaRPr lang="da-DK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</a:rPr>
                        <a:t>1</a:t>
                      </a:r>
                      <a:endParaRPr lang="da-DK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</a:rPr>
                        <a:t>1</a:t>
                      </a:r>
                      <a:endParaRPr lang="da-DK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</a:rPr>
                        <a:t>0</a:t>
                      </a:r>
                      <a:endParaRPr lang="da-DK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</a:rPr>
                        <a:t>1</a:t>
                      </a:r>
                      <a:endParaRPr lang="da-DK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 dirty="0">
                          <a:effectLst/>
                        </a:rPr>
                        <a:t>1</a:t>
                      </a:r>
                      <a:endParaRPr lang="da-DK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60588965"/>
                  </a:ext>
                </a:extLst>
              </a:tr>
            </a:tbl>
          </a:graphicData>
        </a:graphic>
      </p:graphicFrame>
      <p:graphicFrame>
        <p:nvGraphicFramePr>
          <p:cNvPr id="4" name="Content Placeholder 5">
            <a:extLst>
              <a:ext uri="{FF2B5EF4-FFF2-40B4-BE49-F238E27FC236}">
                <a16:creationId xmlns:a16="http://schemas.microsoft.com/office/drawing/2014/main" id="{1084E3DA-873D-4750-A138-E36A03DB1A0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4793991"/>
              </p:ext>
            </p:extLst>
          </p:nvPr>
        </p:nvGraphicFramePr>
        <p:xfrm>
          <a:off x="945157" y="2434431"/>
          <a:ext cx="10301685" cy="77595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51821">
                  <a:extLst>
                    <a:ext uri="{9D8B030D-6E8A-4147-A177-3AD203B41FA5}">
                      <a16:colId xmlns:a16="http://schemas.microsoft.com/office/drawing/2014/main" val="580989516"/>
                    </a:ext>
                  </a:extLst>
                </a:gridCol>
                <a:gridCol w="1081233">
                  <a:extLst>
                    <a:ext uri="{9D8B030D-6E8A-4147-A177-3AD203B41FA5}">
                      <a16:colId xmlns:a16="http://schemas.microsoft.com/office/drawing/2014/main" val="832327525"/>
                    </a:ext>
                  </a:extLst>
                </a:gridCol>
                <a:gridCol w="1081233">
                  <a:extLst>
                    <a:ext uri="{9D8B030D-6E8A-4147-A177-3AD203B41FA5}">
                      <a16:colId xmlns:a16="http://schemas.microsoft.com/office/drawing/2014/main" val="2255232318"/>
                    </a:ext>
                  </a:extLst>
                </a:gridCol>
                <a:gridCol w="1081233">
                  <a:extLst>
                    <a:ext uri="{9D8B030D-6E8A-4147-A177-3AD203B41FA5}">
                      <a16:colId xmlns:a16="http://schemas.microsoft.com/office/drawing/2014/main" val="1145867291"/>
                    </a:ext>
                  </a:extLst>
                </a:gridCol>
                <a:gridCol w="1081233">
                  <a:extLst>
                    <a:ext uri="{9D8B030D-6E8A-4147-A177-3AD203B41FA5}">
                      <a16:colId xmlns:a16="http://schemas.microsoft.com/office/drawing/2014/main" val="161533687"/>
                    </a:ext>
                  </a:extLst>
                </a:gridCol>
                <a:gridCol w="1081233">
                  <a:extLst>
                    <a:ext uri="{9D8B030D-6E8A-4147-A177-3AD203B41FA5}">
                      <a16:colId xmlns:a16="http://schemas.microsoft.com/office/drawing/2014/main" val="300930222"/>
                    </a:ext>
                  </a:extLst>
                </a:gridCol>
                <a:gridCol w="1081233">
                  <a:extLst>
                    <a:ext uri="{9D8B030D-6E8A-4147-A177-3AD203B41FA5}">
                      <a16:colId xmlns:a16="http://schemas.microsoft.com/office/drawing/2014/main" val="1182440311"/>
                    </a:ext>
                  </a:extLst>
                </a:gridCol>
                <a:gridCol w="1081233">
                  <a:extLst>
                    <a:ext uri="{9D8B030D-6E8A-4147-A177-3AD203B41FA5}">
                      <a16:colId xmlns:a16="http://schemas.microsoft.com/office/drawing/2014/main" val="2945477479"/>
                    </a:ext>
                  </a:extLst>
                </a:gridCol>
                <a:gridCol w="1081233">
                  <a:extLst>
                    <a:ext uri="{9D8B030D-6E8A-4147-A177-3AD203B41FA5}">
                      <a16:colId xmlns:a16="http://schemas.microsoft.com/office/drawing/2014/main" val="34851753"/>
                    </a:ext>
                  </a:extLst>
                </a:gridCol>
              </a:tblGrid>
              <a:tr h="387831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</a:rPr>
                        <a:t>Ciffer:</a:t>
                      </a:r>
                      <a:endParaRPr lang="da-DK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</a:rPr>
                        <a:t>1</a:t>
                      </a:r>
                      <a:endParaRPr lang="da-DK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</a:rPr>
                        <a:t>1</a:t>
                      </a:r>
                      <a:endParaRPr lang="da-DK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</a:rPr>
                        <a:t>0</a:t>
                      </a:r>
                      <a:endParaRPr lang="da-DK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</a:rPr>
                        <a:t>1</a:t>
                      </a:r>
                      <a:endParaRPr lang="da-DK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</a:rPr>
                        <a:t>1</a:t>
                      </a:r>
                      <a:endParaRPr lang="da-DK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</a:rPr>
                        <a:t>0</a:t>
                      </a:r>
                      <a:endParaRPr lang="da-DK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</a:rPr>
                        <a:t>1</a:t>
                      </a:r>
                      <a:endParaRPr lang="da-DK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</a:rPr>
                        <a:t>1</a:t>
                      </a:r>
                      <a:endParaRPr lang="da-DK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60588965"/>
                  </a:ext>
                </a:extLst>
              </a:tr>
              <a:tr h="388128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</a:rPr>
                        <a:t>Position:</a:t>
                      </a:r>
                      <a:endParaRPr lang="da-DK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</a:rPr>
                        <a:t>8</a:t>
                      </a:r>
                      <a:endParaRPr lang="da-DK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</a:rPr>
                        <a:t>7</a:t>
                      </a:r>
                      <a:endParaRPr lang="da-DK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</a:rPr>
                        <a:t>6</a:t>
                      </a:r>
                      <a:endParaRPr lang="da-DK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</a:rPr>
                        <a:t>5</a:t>
                      </a:r>
                      <a:endParaRPr lang="da-DK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</a:rPr>
                        <a:t>4</a:t>
                      </a:r>
                      <a:endParaRPr lang="da-DK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</a:rPr>
                        <a:t>3</a:t>
                      </a:r>
                      <a:endParaRPr lang="da-DK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</a:rPr>
                        <a:t>2</a:t>
                      </a:r>
                      <a:endParaRPr lang="da-DK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 dirty="0">
                          <a:effectLst/>
                        </a:rPr>
                        <a:t>1</a:t>
                      </a:r>
                      <a:endParaRPr lang="da-DK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22106124"/>
                  </a:ext>
                </a:extLst>
              </a:tr>
            </a:tbl>
          </a:graphicData>
        </a:graphic>
      </p:graphicFrame>
      <p:graphicFrame>
        <p:nvGraphicFramePr>
          <p:cNvPr id="5" name="Content Placeholder 5">
            <a:extLst>
              <a:ext uri="{FF2B5EF4-FFF2-40B4-BE49-F238E27FC236}">
                <a16:creationId xmlns:a16="http://schemas.microsoft.com/office/drawing/2014/main" id="{B859FF4F-CD92-45BE-9C92-79172E8833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343628"/>
              </p:ext>
            </p:extLst>
          </p:nvPr>
        </p:nvGraphicFramePr>
        <p:xfrm>
          <a:off x="945157" y="2434431"/>
          <a:ext cx="10301685" cy="157322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51821">
                  <a:extLst>
                    <a:ext uri="{9D8B030D-6E8A-4147-A177-3AD203B41FA5}">
                      <a16:colId xmlns:a16="http://schemas.microsoft.com/office/drawing/2014/main" val="580989516"/>
                    </a:ext>
                  </a:extLst>
                </a:gridCol>
                <a:gridCol w="1081233">
                  <a:extLst>
                    <a:ext uri="{9D8B030D-6E8A-4147-A177-3AD203B41FA5}">
                      <a16:colId xmlns:a16="http://schemas.microsoft.com/office/drawing/2014/main" val="832327525"/>
                    </a:ext>
                  </a:extLst>
                </a:gridCol>
                <a:gridCol w="1081233">
                  <a:extLst>
                    <a:ext uri="{9D8B030D-6E8A-4147-A177-3AD203B41FA5}">
                      <a16:colId xmlns:a16="http://schemas.microsoft.com/office/drawing/2014/main" val="2255232318"/>
                    </a:ext>
                  </a:extLst>
                </a:gridCol>
                <a:gridCol w="1081233">
                  <a:extLst>
                    <a:ext uri="{9D8B030D-6E8A-4147-A177-3AD203B41FA5}">
                      <a16:colId xmlns:a16="http://schemas.microsoft.com/office/drawing/2014/main" val="1145867291"/>
                    </a:ext>
                  </a:extLst>
                </a:gridCol>
                <a:gridCol w="1081233">
                  <a:extLst>
                    <a:ext uri="{9D8B030D-6E8A-4147-A177-3AD203B41FA5}">
                      <a16:colId xmlns:a16="http://schemas.microsoft.com/office/drawing/2014/main" val="161533687"/>
                    </a:ext>
                  </a:extLst>
                </a:gridCol>
                <a:gridCol w="1081233">
                  <a:extLst>
                    <a:ext uri="{9D8B030D-6E8A-4147-A177-3AD203B41FA5}">
                      <a16:colId xmlns:a16="http://schemas.microsoft.com/office/drawing/2014/main" val="300930222"/>
                    </a:ext>
                  </a:extLst>
                </a:gridCol>
                <a:gridCol w="1081233">
                  <a:extLst>
                    <a:ext uri="{9D8B030D-6E8A-4147-A177-3AD203B41FA5}">
                      <a16:colId xmlns:a16="http://schemas.microsoft.com/office/drawing/2014/main" val="1182440311"/>
                    </a:ext>
                  </a:extLst>
                </a:gridCol>
                <a:gridCol w="1081233">
                  <a:extLst>
                    <a:ext uri="{9D8B030D-6E8A-4147-A177-3AD203B41FA5}">
                      <a16:colId xmlns:a16="http://schemas.microsoft.com/office/drawing/2014/main" val="2945477479"/>
                    </a:ext>
                  </a:extLst>
                </a:gridCol>
                <a:gridCol w="1081233">
                  <a:extLst>
                    <a:ext uri="{9D8B030D-6E8A-4147-A177-3AD203B41FA5}">
                      <a16:colId xmlns:a16="http://schemas.microsoft.com/office/drawing/2014/main" val="34851753"/>
                    </a:ext>
                  </a:extLst>
                </a:gridCol>
              </a:tblGrid>
              <a:tr h="387831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</a:rPr>
                        <a:t>Ciffer:</a:t>
                      </a:r>
                      <a:endParaRPr lang="da-DK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</a:rPr>
                        <a:t>1</a:t>
                      </a:r>
                      <a:endParaRPr lang="da-DK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</a:rPr>
                        <a:t>1</a:t>
                      </a:r>
                      <a:endParaRPr lang="da-DK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</a:rPr>
                        <a:t>0</a:t>
                      </a:r>
                      <a:endParaRPr lang="da-DK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</a:rPr>
                        <a:t>1</a:t>
                      </a:r>
                      <a:endParaRPr lang="da-DK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</a:rPr>
                        <a:t>1</a:t>
                      </a:r>
                      <a:endParaRPr lang="da-DK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</a:rPr>
                        <a:t>0</a:t>
                      </a:r>
                      <a:endParaRPr lang="da-DK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</a:rPr>
                        <a:t>1</a:t>
                      </a:r>
                      <a:endParaRPr lang="da-DK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</a:rPr>
                        <a:t>1</a:t>
                      </a:r>
                      <a:endParaRPr lang="da-DK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60588965"/>
                  </a:ext>
                </a:extLst>
              </a:tr>
              <a:tr h="388128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</a:rPr>
                        <a:t>Position:</a:t>
                      </a:r>
                      <a:endParaRPr lang="da-DK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</a:rPr>
                        <a:t>8</a:t>
                      </a:r>
                      <a:endParaRPr lang="da-DK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</a:rPr>
                        <a:t>7</a:t>
                      </a:r>
                      <a:endParaRPr lang="da-DK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</a:rPr>
                        <a:t>6</a:t>
                      </a:r>
                      <a:endParaRPr lang="da-DK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</a:rPr>
                        <a:t>5</a:t>
                      </a:r>
                      <a:endParaRPr lang="da-DK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</a:rPr>
                        <a:t>4</a:t>
                      </a:r>
                      <a:endParaRPr lang="da-DK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</a:rPr>
                        <a:t>3</a:t>
                      </a:r>
                      <a:endParaRPr lang="da-DK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</a:rPr>
                        <a:t>2</a:t>
                      </a:r>
                      <a:endParaRPr lang="da-DK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</a:rPr>
                        <a:t>1</a:t>
                      </a:r>
                      <a:endParaRPr lang="da-DK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22106124"/>
                  </a:ext>
                </a:extLst>
              </a:tr>
              <a:tr h="797268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 dirty="0">
                          <a:effectLst/>
                        </a:rPr>
                        <a:t>Potens:</a:t>
                      </a:r>
                      <a:endParaRPr lang="da-DK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</a:rPr>
                        <a:t>2</a:t>
                      </a:r>
                      <a:r>
                        <a:rPr lang="da-DK" sz="1600" baseline="30000">
                          <a:effectLst/>
                        </a:rPr>
                        <a:t>8-1 </a:t>
                      </a:r>
                      <a:r>
                        <a:rPr lang="da-DK" sz="1600">
                          <a:effectLst/>
                        </a:rPr>
                        <a:t>= 2</a:t>
                      </a:r>
                      <a:r>
                        <a:rPr lang="da-DK" sz="1600" baseline="30000">
                          <a:effectLst/>
                        </a:rPr>
                        <a:t>7</a:t>
                      </a:r>
                      <a:endParaRPr lang="da-DK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</a:rPr>
                        <a:t>2</a:t>
                      </a:r>
                      <a:r>
                        <a:rPr lang="da-DK" sz="1600" baseline="30000">
                          <a:effectLst/>
                        </a:rPr>
                        <a:t>7-1 </a:t>
                      </a:r>
                      <a:r>
                        <a:rPr lang="da-DK" sz="1600">
                          <a:effectLst/>
                        </a:rPr>
                        <a:t>= 2</a:t>
                      </a:r>
                      <a:r>
                        <a:rPr lang="da-DK" sz="1600" baseline="30000">
                          <a:effectLst/>
                        </a:rPr>
                        <a:t>6</a:t>
                      </a:r>
                      <a:endParaRPr lang="da-DK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</a:rPr>
                        <a:t>2</a:t>
                      </a:r>
                      <a:r>
                        <a:rPr lang="da-DK" sz="1600" baseline="30000">
                          <a:effectLst/>
                        </a:rPr>
                        <a:t>6-1 </a:t>
                      </a:r>
                      <a:r>
                        <a:rPr lang="da-DK" sz="1600">
                          <a:effectLst/>
                        </a:rPr>
                        <a:t>= 2</a:t>
                      </a:r>
                      <a:r>
                        <a:rPr lang="da-DK" sz="1600" baseline="30000">
                          <a:effectLst/>
                        </a:rPr>
                        <a:t>5</a:t>
                      </a:r>
                      <a:endParaRPr lang="da-DK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</a:rPr>
                        <a:t>2</a:t>
                      </a:r>
                      <a:r>
                        <a:rPr lang="da-DK" sz="1600" baseline="30000">
                          <a:effectLst/>
                        </a:rPr>
                        <a:t>5-1 </a:t>
                      </a:r>
                      <a:r>
                        <a:rPr lang="da-DK" sz="1600">
                          <a:effectLst/>
                        </a:rPr>
                        <a:t>= 2</a:t>
                      </a:r>
                      <a:r>
                        <a:rPr lang="da-DK" sz="1600" baseline="30000">
                          <a:effectLst/>
                        </a:rPr>
                        <a:t>4</a:t>
                      </a:r>
                      <a:endParaRPr lang="da-DK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</a:rPr>
                        <a:t>2</a:t>
                      </a:r>
                      <a:r>
                        <a:rPr lang="da-DK" sz="1600" baseline="30000">
                          <a:effectLst/>
                        </a:rPr>
                        <a:t>4-1 </a:t>
                      </a:r>
                      <a:r>
                        <a:rPr lang="da-DK" sz="1600">
                          <a:effectLst/>
                        </a:rPr>
                        <a:t>= 2</a:t>
                      </a:r>
                      <a:r>
                        <a:rPr lang="da-DK" sz="1600" baseline="30000">
                          <a:effectLst/>
                        </a:rPr>
                        <a:t>3</a:t>
                      </a:r>
                      <a:endParaRPr lang="da-DK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</a:rPr>
                        <a:t>2</a:t>
                      </a:r>
                      <a:r>
                        <a:rPr lang="da-DK" sz="1600" baseline="30000">
                          <a:effectLst/>
                        </a:rPr>
                        <a:t>3-1 </a:t>
                      </a:r>
                      <a:r>
                        <a:rPr lang="da-DK" sz="1600">
                          <a:effectLst/>
                        </a:rPr>
                        <a:t>= 2</a:t>
                      </a:r>
                      <a:r>
                        <a:rPr lang="da-DK" sz="1600" baseline="30000">
                          <a:effectLst/>
                        </a:rPr>
                        <a:t>2</a:t>
                      </a:r>
                      <a:endParaRPr lang="da-DK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</a:rPr>
                        <a:t>2</a:t>
                      </a:r>
                      <a:r>
                        <a:rPr lang="da-DK" sz="1600" baseline="30000">
                          <a:effectLst/>
                        </a:rPr>
                        <a:t>2-1 </a:t>
                      </a:r>
                      <a:r>
                        <a:rPr lang="da-DK" sz="1600">
                          <a:effectLst/>
                        </a:rPr>
                        <a:t>= 2</a:t>
                      </a:r>
                      <a:r>
                        <a:rPr lang="da-DK" sz="1600" baseline="30000">
                          <a:effectLst/>
                        </a:rPr>
                        <a:t>1</a:t>
                      </a:r>
                      <a:endParaRPr lang="da-DK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 dirty="0">
                          <a:effectLst/>
                        </a:rPr>
                        <a:t>2</a:t>
                      </a:r>
                      <a:r>
                        <a:rPr lang="da-DK" sz="1600" baseline="30000" dirty="0">
                          <a:effectLst/>
                        </a:rPr>
                        <a:t>1-1 </a:t>
                      </a:r>
                      <a:r>
                        <a:rPr lang="da-DK" sz="1600" dirty="0">
                          <a:effectLst/>
                        </a:rPr>
                        <a:t>= 2</a:t>
                      </a:r>
                      <a:r>
                        <a:rPr lang="da-DK" sz="1600" baseline="30000" dirty="0">
                          <a:effectLst/>
                        </a:rPr>
                        <a:t>0</a:t>
                      </a:r>
                      <a:endParaRPr lang="da-DK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54378914"/>
                  </a:ext>
                </a:extLst>
              </a:tr>
            </a:tbl>
          </a:graphicData>
        </a:graphic>
      </p:graphicFrame>
      <p:graphicFrame>
        <p:nvGraphicFramePr>
          <p:cNvPr id="7" name="Content Placeholder 5">
            <a:extLst>
              <a:ext uri="{FF2B5EF4-FFF2-40B4-BE49-F238E27FC236}">
                <a16:creationId xmlns:a16="http://schemas.microsoft.com/office/drawing/2014/main" id="{AD637078-D197-4ED3-A649-1482C744CA8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7723694"/>
              </p:ext>
            </p:extLst>
          </p:nvPr>
        </p:nvGraphicFramePr>
        <p:xfrm>
          <a:off x="945157" y="2434431"/>
          <a:ext cx="10301685" cy="23704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51821">
                  <a:extLst>
                    <a:ext uri="{9D8B030D-6E8A-4147-A177-3AD203B41FA5}">
                      <a16:colId xmlns:a16="http://schemas.microsoft.com/office/drawing/2014/main" val="580989516"/>
                    </a:ext>
                  </a:extLst>
                </a:gridCol>
                <a:gridCol w="1081233">
                  <a:extLst>
                    <a:ext uri="{9D8B030D-6E8A-4147-A177-3AD203B41FA5}">
                      <a16:colId xmlns:a16="http://schemas.microsoft.com/office/drawing/2014/main" val="832327525"/>
                    </a:ext>
                  </a:extLst>
                </a:gridCol>
                <a:gridCol w="1081233">
                  <a:extLst>
                    <a:ext uri="{9D8B030D-6E8A-4147-A177-3AD203B41FA5}">
                      <a16:colId xmlns:a16="http://schemas.microsoft.com/office/drawing/2014/main" val="2255232318"/>
                    </a:ext>
                  </a:extLst>
                </a:gridCol>
                <a:gridCol w="1081233">
                  <a:extLst>
                    <a:ext uri="{9D8B030D-6E8A-4147-A177-3AD203B41FA5}">
                      <a16:colId xmlns:a16="http://schemas.microsoft.com/office/drawing/2014/main" val="1145867291"/>
                    </a:ext>
                  </a:extLst>
                </a:gridCol>
                <a:gridCol w="1081233">
                  <a:extLst>
                    <a:ext uri="{9D8B030D-6E8A-4147-A177-3AD203B41FA5}">
                      <a16:colId xmlns:a16="http://schemas.microsoft.com/office/drawing/2014/main" val="161533687"/>
                    </a:ext>
                  </a:extLst>
                </a:gridCol>
                <a:gridCol w="1081233">
                  <a:extLst>
                    <a:ext uri="{9D8B030D-6E8A-4147-A177-3AD203B41FA5}">
                      <a16:colId xmlns:a16="http://schemas.microsoft.com/office/drawing/2014/main" val="300930222"/>
                    </a:ext>
                  </a:extLst>
                </a:gridCol>
                <a:gridCol w="1081233">
                  <a:extLst>
                    <a:ext uri="{9D8B030D-6E8A-4147-A177-3AD203B41FA5}">
                      <a16:colId xmlns:a16="http://schemas.microsoft.com/office/drawing/2014/main" val="1182440311"/>
                    </a:ext>
                  </a:extLst>
                </a:gridCol>
                <a:gridCol w="1081233">
                  <a:extLst>
                    <a:ext uri="{9D8B030D-6E8A-4147-A177-3AD203B41FA5}">
                      <a16:colId xmlns:a16="http://schemas.microsoft.com/office/drawing/2014/main" val="2945477479"/>
                    </a:ext>
                  </a:extLst>
                </a:gridCol>
                <a:gridCol w="1081233">
                  <a:extLst>
                    <a:ext uri="{9D8B030D-6E8A-4147-A177-3AD203B41FA5}">
                      <a16:colId xmlns:a16="http://schemas.microsoft.com/office/drawing/2014/main" val="34851753"/>
                    </a:ext>
                  </a:extLst>
                </a:gridCol>
              </a:tblGrid>
              <a:tr h="387831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</a:rPr>
                        <a:t>Ciffer:</a:t>
                      </a:r>
                      <a:endParaRPr lang="da-DK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</a:rPr>
                        <a:t>1</a:t>
                      </a:r>
                      <a:endParaRPr lang="da-DK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</a:rPr>
                        <a:t>1</a:t>
                      </a:r>
                      <a:endParaRPr lang="da-DK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</a:rPr>
                        <a:t>0</a:t>
                      </a:r>
                      <a:endParaRPr lang="da-DK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</a:rPr>
                        <a:t>1</a:t>
                      </a:r>
                      <a:endParaRPr lang="da-DK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</a:rPr>
                        <a:t>1</a:t>
                      </a:r>
                      <a:endParaRPr lang="da-DK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</a:rPr>
                        <a:t>0</a:t>
                      </a:r>
                      <a:endParaRPr lang="da-DK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</a:rPr>
                        <a:t>1</a:t>
                      </a:r>
                      <a:endParaRPr lang="da-DK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</a:rPr>
                        <a:t>1</a:t>
                      </a:r>
                      <a:endParaRPr lang="da-DK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60588965"/>
                  </a:ext>
                </a:extLst>
              </a:tr>
              <a:tr h="388128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</a:rPr>
                        <a:t>Position:</a:t>
                      </a:r>
                      <a:endParaRPr lang="da-DK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</a:rPr>
                        <a:t>8</a:t>
                      </a:r>
                      <a:endParaRPr lang="da-DK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</a:rPr>
                        <a:t>7</a:t>
                      </a:r>
                      <a:endParaRPr lang="da-DK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</a:rPr>
                        <a:t>6</a:t>
                      </a:r>
                      <a:endParaRPr lang="da-DK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</a:rPr>
                        <a:t>5</a:t>
                      </a:r>
                      <a:endParaRPr lang="da-DK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</a:rPr>
                        <a:t>4</a:t>
                      </a:r>
                      <a:endParaRPr lang="da-DK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</a:rPr>
                        <a:t>3</a:t>
                      </a:r>
                      <a:endParaRPr lang="da-DK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</a:rPr>
                        <a:t>2</a:t>
                      </a:r>
                      <a:endParaRPr lang="da-DK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</a:rPr>
                        <a:t>1</a:t>
                      </a:r>
                      <a:endParaRPr lang="da-DK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22106124"/>
                  </a:ext>
                </a:extLst>
              </a:tr>
              <a:tr h="797268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 dirty="0">
                          <a:effectLst/>
                        </a:rPr>
                        <a:t>Potens:</a:t>
                      </a:r>
                      <a:endParaRPr lang="da-DK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</a:rPr>
                        <a:t>2</a:t>
                      </a:r>
                      <a:r>
                        <a:rPr lang="da-DK" sz="1600" baseline="30000">
                          <a:effectLst/>
                        </a:rPr>
                        <a:t>8-1 </a:t>
                      </a:r>
                      <a:r>
                        <a:rPr lang="da-DK" sz="1600">
                          <a:effectLst/>
                        </a:rPr>
                        <a:t>= 2</a:t>
                      </a:r>
                      <a:r>
                        <a:rPr lang="da-DK" sz="1600" baseline="30000">
                          <a:effectLst/>
                        </a:rPr>
                        <a:t>7</a:t>
                      </a:r>
                      <a:endParaRPr lang="da-DK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</a:rPr>
                        <a:t>2</a:t>
                      </a:r>
                      <a:r>
                        <a:rPr lang="da-DK" sz="1600" baseline="30000">
                          <a:effectLst/>
                        </a:rPr>
                        <a:t>7-1 </a:t>
                      </a:r>
                      <a:r>
                        <a:rPr lang="da-DK" sz="1600">
                          <a:effectLst/>
                        </a:rPr>
                        <a:t>= 2</a:t>
                      </a:r>
                      <a:r>
                        <a:rPr lang="da-DK" sz="1600" baseline="30000">
                          <a:effectLst/>
                        </a:rPr>
                        <a:t>6</a:t>
                      </a:r>
                      <a:endParaRPr lang="da-DK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</a:rPr>
                        <a:t>2</a:t>
                      </a:r>
                      <a:r>
                        <a:rPr lang="da-DK" sz="1600" baseline="30000">
                          <a:effectLst/>
                        </a:rPr>
                        <a:t>6-1 </a:t>
                      </a:r>
                      <a:r>
                        <a:rPr lang="da-DK" sz="1600">
                          <a:effectLst/>
                        </a:rPr>
                        <a:t>= 2</a:t>
                      </a:r>
                      <a:r>
                        <a:rPr lang="da-DK" sz="1600" baseline="30000">
                          <a:effectLst/>
                        </a:rPr>
                        <a:t>5</a:t>
                      </a:r>
                      <a:endParaRPr lang="da-DK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</a:rPr>
                        <a:t>2</a:t>
                      </a:r>
                      <a:r>
                        <a:rPr lang="da-DK" sz="1600" baseline="30000">
                          <a:effectLst/>
                        </a:rPr>
                        <a:t>5-1 </a:t>
                      </a:r>
                      <a:r>
                        <a:rPr lang="da-DK" sz="1600">
                          <a:effectLst/>
                        </a:rPr>
                        <a:t>= 2</a:t>
                      </a:r>
                      <a:r>
                        <a:rPr lang="da-DK" sz="1600" baseline="30000">
                          <a:effectLst/>
                        </a:rPr>
                        <a:t>4</a:t>
                      </a:r>
                      <a:endParaRPr lang="da-DK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</a:rPr>
                        <a:t>2</a:t>
                      </a:r>
                      <a:r>
                        <a:rPr lang="da-DK" sz="1600" baseline="30000">
                          <a:effectLst/>
                        </a:rPr>
                        <a:t>4-1 </a:t>
                      </a:r>
                      <a:r>
                        <a:rPr lang="da-DK" sz="1600">
                          <a:effectLst/>
                        </a:rPr>
                        <a:t>= 2</a:t>
                      </a:r>
                      <a:r>
                        <a:rPr lang="da-DK" sz="1600" baseline="30000">
                          <a:effectLst/>
                        </a:rPr>
                        <a:t>3</a:t>
                      </a:r>
                      <a:endParaRPr lang="da-DK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</a:rPr>
                        <a:t>2</a:t>
                      </a:r>
                      <a:r>
                        <a:rPr lang="da-DK" sz="1600" baseline="30000">
                          <a:effectLst/>
                        </a:rPr>
                        <a:t>3-1 </a:t>
                      </a:r>
                      <a:r>
                        <a:rPr lang="da-DK" sz="1600">
                          <a:effectLst/>
                        </a:rPr>
                        <a:t>= 2</a:t>
                      </a:r>
                      <a:r>
                        <a:rPr lang="da-DK" sz="1600" baseline="30000">
                          <a:effectLst/>
                        </a:rPr>
                        <a:t>2</a:t>
                      </a:r>
                      <a:endParaRPr lang="da-DK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</a:rPr>
                        <a:t>2</a:t>
                      </a:r>
                      <a:r>
                        <a:rPr lang="da-DK" sz="1600" baseline="30000">
                          <a:effectLst/>
                        </a:rPr>
                        <a:t>2-1 </a:t>
                      </a:r>
                      <a:r>
                        <a:rPr lang="da-DK" sz="1600">
                          <a:effectLst/>
                        </a:rPr>
                        <a:t>= 2</a:t>
                      </a:r>
                      <a:r>
                        <a:rPr lang="da-DK" sz="1600" baseline="30000">
                          <a:effectLst/>
                        </a:rPr>
                        <a:t>1</a:t>
                      </a:r>
                      <a:endParaRPr lang="da-DK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</a:rPr>
                        <a:t>2</a:t>
                      </a:r>
                      <a:r>
                        <a:rPr lang="da-DK" sz="1600" baseline="30000">
                          <a:effectLst/>
                        </a:rPr>
                        <a:t>1-1 </a:t>
                      </a:r>
                      <a:r>
                        <a:rPr lang="da-DK" sz="1600">
                          <a:effectLst/>
                        </a:rPr>
                        <a:t>= 2</a:t>
                      </a:r>
                      <a:r>
                        <a:rPr lang="da-DK" sz="1600" baseline="30000">
                          <a:effectLst/>
                        </a:rPr>
                        <a:t>0</a:t>
                      </a:r>
                      <a:endParaRPr lang="da-DK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54378914"/>
                  </a:ext>
                </a:extLst>
              </a:tr>
              <a:tr h="797268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</a:rPr>
                        <a:t>Potensværdi:</a:t>
                      </a:r>
                      <a:endParaRPr lang="da-DK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</a:rPr>
                        <a:t>2</a:t>
                      </a:r>
                      <a:r>
                        <a:rPr lang="da-DK" sz="1600" baseline="30000">
                          <a:effectLst/>
                        </a:rPr>
                        <a:t>7</a:t>
                      </a:r>
                      <a:r>
                        <a:rPr lang="da-DK" sz="1600">
                          <a:effectLst/>
                        </a:rPr>
                        <a:t> = 128</a:t>
                      </a:r>
                      <a:endParaRPr lang="da-DK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</a:rPr>
                        <a:t>2</a:t>
                      </a:r>
                      <a:r>
                        <a:rPr lang="da-DK" sz="1600" baseline="30000">
                          <a:effectLst/>
                        </a:rPr>
                        <a:t>6</a:t>
                      </a:r>
                      <a:r>
                        <a:rPr lang="da-DK" sz="1600">
                          <a:effectLst/>
                        </a:rPr>
                        <a:t> = 64</a:t>
                      </a:r>
                      <a:endParaRPr lang="da-DK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</a:rPr>
                        <a:t>2</a:t>
                      </a:r>
                      <a:r>
                        <a:rPr lang="da-DK" sz="1600" baseline="30000">
                          <a:effectLst/>
                        </a:rPr>
                        <a:t>5</a:t>
                      </a:r>
                      <a:r>
                        <a:rPr lang="da-DK" sz="1600">
                          <a:effectLst/>
                        </a:rPr>
                        <a:t> = 32</a:t>
                      </a:r>
                      <a:endParaRPr lang="da-DK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</a:rPr>
                        <a:t>2</a:t>
                      </a:r>
                      <a:r>
                        <a:rPr lang="da-DK" sz="1600" baseline="30000">
                          <a:effectLst/>
                        </a:rPr>
                        <a:t>4</a:t>
                      </a:r>
                      <a:r>
                        <a:rPr lang="da-DK" sz="1600">
                          <a:effectLst/>
                        </a:rPr>
                        <a:t> = 16</a:t>
                      </a:r>
                      <a:endParaRPr lang="da-DK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</a:rPr>
                        <a:t>2</a:t>
                      </a:r>
                      <a:r>
                        <a:rPr lang="da-DK" sz="1600" baseline="30000">
                          <a:effectLst/>
                        </a:rPr>
                        <a:t>3</a:t>
                      </a:r>
                      <a:r>
                        <a:rPr lang="da-DK" sz="1600">
                          <a:effectLst/>
                        </a:rPr>
                        <a:t> = 8</a:t>
                      </a:r>
                      <a:endParaRPr lang="da-DK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</a:rPr>
                        <a:t>2</a:t>
                      </a:r>
                      <a:r>
                        <a:rPr lang="da-DK" sz="1600" baseline="30000">
                          <a:effectLst/>
                        </a:rPr>
                        <a:t>2</a:t>
                      </a:r>
                      <a:r>
                        <a:rPr lang="da-DK" sz="1600">
                          <a:effectLst/>
                        </a:rPr>
                        <a:t> = 4</a:t>
                      </a:r>
                      <a:endParaRPr lang="da-DK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</a:rPr>
                        <a:t>2</a:t>
                      </a:r>
                      <a:r>
                        <a:rPr lang="da-DK" sz="1600" baseline="30000">
                          <a:effectLst/>
                        </a:rPr>
                        <a:t>1</a:t>
                      </a:r>
                      <a:r>
                        <a:rPr lang="da-DK" sz="1600">
                          <a:effectLst/>
                        </a:rPr>
                        <a:t> = 2</a:t>
                      </a:r>
                      <a:endParaRPr lang="da-DK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 dirty="0">
                          <a:effectLst/>
                        </a:rPr>
                        <a:t>2</a:t>
                      </a:r>
                      <a:r>
                        <a:rPr lang="da-DK" sz="1600" baseline="30000" dirty="0">
                          <a:effectLst/>
                        </a:rPr>
                        <a:t>0</a:t>
                      </a:r>
                      <a:r>
                        <a:rPr lang="da-DK" sz="1600" dirty="0">
                          <a:effectLst/>
                        </a:rPr>
                        <a:t> = 1</a:t>
                      </a:r>
                      <a:endParaRPr lang="da-DK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9855193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Content Placeholder 5">
                <a:extLst>
                  <a:ext uri="{FF2B5EF4-FFF2-40B4-BE49-F238E27FC236}">
                    <a16:creationId xmlns:a16="http://schemas.microsoft.com/office/drawing/2014/main" id="{CA50A8B2-CDBE-4EB6-9018-08B056A961A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97945956"/>
                  </p:ext>
                </p:extLst>
              </p:nvPr>
            </p:nvGraphicFramePr>
            <p:xfrm>
              <a:off x="945157" y="2434431"/>
              <a:ext cx="10301685" cy="3179412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651821">
                      <a:extLst>
                        <a:ext uri="{9D8B030D-6E8A-4147-A177-3AD203B41FA5}">
                          <a16:colId xmlns:a16="http://schemas.microsoft.com/office/drawing/2014/main" val="580989516"/>
                        </a:ext>
                      </a:extLst>
                    </a:gridCol>
                    <a:gridCol w="1081233">
                      <a:extLst>
                        <a:ext uri="{9D8B030D-6E8A-4147-A177-3AD203B41FA5}">
                          <a16:colId xmlns:a16="http://schemas.microsoft.com/office/drawing/2014/main" val="832327525"/>
                        </a:ext>
                      </a:extLst>
                    </a:gridCol>
                    <a:gridCol w="1081233">
                      <a:extLst>
                        <a:ext uri="{9D8B030D-6E8A-4147-A177-3AD203B41FA5}">
                          <a16:colId xmlns:a16="http://schemas.microsoft.com/office/drawing/2014/main" val="2255232318"/>
                        </a:ext>
                      </a:extLst>
                    </a:gridCol>
                    <a:gridCol w="1081233">
                      <a:extLst>
                        <a:ext uri="{9D8B030D-6E8A-4147-A177-3AD203B41FA5}">
                          <a16:colId xmlns:a16="http://schemas.microsoft.com/office/drawing/2014/main" val="1145867291"/>
                        </a:ext>
                      </a:extLst>
                    </a:gridCol>
                    <a:gridCol w="1081233">
                      <a:extLst>
                        <a:ext uri="{9D8B030D-6E8A-4147-A177-3AD203B41FA5}">
                          <a16:colId xmlns:a16="http://schemas.microsoft.com/office/drawing/2014/main" val="161533687"/>
                        </a:ext>
                      </a:extLst>
                    </a:gridCol>
                    <a:gridCol w="1081233">
                      <a:extLst>
                        <a:ext uri="{9D8B030D-6E8A-4147-A177-3AD203B41FA5}">
                          <a16:colId xmlns:a16="http://schemas.microsoft.com/office/drawing/2014/main" val="300930222"/>
                        </a:ext>
                      </a:extLst>
                    </a:gridCol>
                    <a:gridCol w="1081233">
                      <a:extLst>
                        <a:ext uri="{9D8B030D-6E8A-4147-A177-3AD203B41FA5}">
                          <a16:colId xmlns:a16="http://schemas.microsoft.com/office/drawing/2014/main" val="1182440311"/>
                        </a:ext>
                      </a:extLst>
                    </a:gridCol>
                    <a:gridCol w="1081233">
                      <a:extLst>
                        <a:ext uri="{9D8B030D-6E8A-4147-A177-3AD203B41FA5}">
                          <a16:colId xmlns:a16="http://schemas.microsoft.com/office/drawing/2014/main" val="2945477479"/>
                        </a:ext>
                      </a:extLst>
                    </a:gridCol>
                    <a:gridCol w="1081233">
                      <a:extLst>
                        <a:ext uri="{9D8B030D-6E8A-4147-A177-3AD203B41FA5}">
                          <a16:colId xmlns:a16="http://schemas.microsoft.com/office/drawing/2014/main" val="34851753"/>
                        </a:ext>
                      </a:extLst>
                    </a:gridCol>
                  </a:tblGrid>
                  <a:tr h="387831"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Ciffer: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1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1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0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1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1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0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1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1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60588965"/>
                      </a:ext>
                    </a:extLst>
                  </a:tr>
                  <a:tr h="388128"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Position: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8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7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6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5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4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3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2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1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722106124"/>
                      </a:ext>
                    </a:extLst>
                  </a:tr>
                  <a:tr h="797268"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 dirty="0">
                              <a:effectLst/>
                            </a:rPr>
                            <a:t>Potens:</a:t>
                          </a:r>
                          <a:endParaRPr lang="da-DK" sz="1600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2</a:t>
                          </a:r>
                          <a:r>
                            <a:rPr lang="da-DK" sz="1600" baseline="30000">
                              <a:effectLst/>
                            </a:rPr>
                            <a:t>8-1 </a:t>
                          </a:r>
                          <a:r>
                            <a:rPr lang="da-DK" sz="1600">
                              <a:effectLst/>
                            </a:rPr>
                            <a:t>= 2</a:t>
                          </a:r>
                          <a:r>
                            <a:rPr lang="da-DK" sz="1600" baseline="30000">
                              <a:effectLst/>
                            </a:rPr>
                            <a:t>7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2</a:t>
                          </a:r>
                          <a:r>
                            <a:rPr lang="da-DK" sz="1600" baseline="30000">
                              <a:effectLst/>
                            </a:rPr>
                            <a:t>7-1 </a:t>
                          </a:r>
                          <a:r>
                            <a:rPr lang="da-DK" sz="1600">
                              <a:effectLst/>
                            </a:rPr>
                            <a:t>= 2</a:t>
                          </a:r>
                          <a:r>
                            <a:rPr lang="da-DK" sz="1600" baseline="30000">
                              <a:effectLst/>
                            </a:rPr>
                            <a:t>6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2</a:t>
                          </a:r>
                          <a:r>
                            <a:rPr lang="da-DK" sz="1600" baseline="30000">
                              <a:effectLst/>
                            </a:rPr>
                            <a:t>6-1 </a:t>
                          </a:r>
                          <a:r>
                            <a:rPr lang="da-DK" sz="1600">
                              <a:effectLst/>
                            </a:rPr>
                            <a:t>= 2</a:t>
                          </a:r>
                          <a:r>
                            <a:rPr lang="da-DK" sz="1600" baseline="30000">
                              <a:effectLst/>
                            </a:rPr>
                            <a:t>5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2</a:t>
                          </a:r>
                          <a:r>
                            <a:rPr lang="da-DK" sz="1600" baseline="30000">
                              <a:effectLst/>
                            </a:rPr>
                            <a:t>5-1 </a:t>
                          </a:r>
                          <a:r>
                            <a:rPr lang="da-DK" sz="1600">
                              <a:effectLst/>
                            </a:rPr>
                            <a:t>= 2</a:t>
                          </a:r>
                          <a:r>
                            <a:rPr lang="da-DK" sz="1600" baseline="30000">
                              <a:effectLst/>
                            </a:rPr>
                            <a:t>4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2</a:t>
                          </a:r>
                          <a:r>
                            <a:rPr lang="da-DK" sz="1600" baseline="30000">
                              <a:effectLst/>
                            </a:rPr>
                            <a:t>4-1 </a:t>
                          </a:r>
                          <a:r>
                            <a:rPr lang="da-DK" sz="1600">
                              <a:effectLst/>
                            </a:rPr>
                            <a:t>= 2</a:t>
                          </a:r>
                          <a:r>
                            <a:rPr lang="da-DK" sz="1600" baseline="30000">
                              <a:effectLst/>
                            </a:rPr>
                            <a:t>3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2</a:t>
                          </a:r>
                          <a:r>
                            <a:rPr lang="da-DK" sz="1600" baseline="30000">
                              <a:effectLst/>
                            </a:rPr>
                            <a:t>3-1 </a:t>
                          </a:r>
                          <a:r>
                            <a:rPr lang="da-DK" sz="1600">
                              <a:effectLst/>
                            </a:rPr>
                            <a:t>= 2</a:t>
                          </a:r>
                          <a:r>
                            <a:rPr lang="da-DK" sz="1600" baseline="30000">
                              <a:effectLst/>
                            </a:rPr>
                            <a:t>2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2</a:t>
                          </a:r>
                          <a:r>
                            <a:rPr lang="da-DK" sz="1600" baseline="30000">
                              <a:effectLst/>
                            </a:rPr>
                            <a:t>2-1 </a:t>
                          </a:r>
                          <a:r>
                            <a:rPr lang="da-DK" sz="1600">
                              <a:effectLst/>
                            </a:rPr>
                            <a:t>= 2</a:t>
                          </a:r>
                          <a:r>
                            <a:rPr lang="da-DK" sz="1600" baseline="30000">
                              <a:effectLst/>
                            </a:rPr>
                            <a:t>1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2</a:t>
                          </a:r>
                          <a:r>
                            <a:rPr lang="da-DK" sz="1600" baseline="30000">
                              <a:effectLst/>
                            </a:rPr>
                            <a:t>1-1 </a:t>
                          </a:r>
                          <a:r>
                            <a:rPr lang="da-DK" sz="1600">
                              <a:effectLst/>
                            </a:rPr>
                            <a:t>= 2</a:t>
                          </a:r>
                          <a:r>
                            <a:rPr lang="da-DK" sz="1600" baseline="30000">
                              <a:effectLst/>
                            </a:rPr>
                            <a:t>0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254378914"/>
                      </a:ext>
                    </a:extLst>
                  </a:tr>
                  <a:tr h="797268"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Potensværdi: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2</a:t>
                          </a:r>
                          <a:r>
                            <a:rPr lang="da-DK" sz="1600" baseline="30000">
                              <a:effectLst/>
                            </a:rPr>
                            <a:t>7</a:t>
                          </a:r>
                          <a:r>
                            <a:rPr lang="da-DK" sz="1600">
                              <a:effectLst/>
                            </a:rPr>
                            <a:t> = 128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2</a:t>
                          </a:r>
                          <a:r>
                            <a:rPr lang="da-DK" sz="1600" baseline="30000">
                              <a:effectLst/>
                            </a:rPr>
                            <a:t>6</a:t>
                          </a:r>
                          <a:r>
                            <a:rPr lang="da-DK" sz="1600">
                              <a:effectLst/>
                            </a:rPr>
                            <a:t> = 64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2</a:t>
                          </a:r>
                          <a:r>
                            <a:rPr lang="da-DK" sz="1600" baseline="30000">
                              <a:effectLst/>
                            </a:rPr>
                            <a:t>5</a:t>
                          </a:r>
                          <a:r>
                            <a:rPr lang="da-DK" sz="1600">
                              <a:effectLst/>
                            </a:rPr>
                            <a:t> = 32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2</a:t>
                          </a:r>
                          <a:r>
                            <a:rPr lang="da-DK" sz="1600" baseline="30000">
                              <a:effectLst/>
                            </a:rPr>
                            <a:t>4</a:t>
                          </a:r>
                          <a:r>
                            <a:rPr lang="da-DK" sz="1600">
                              <a:effectLst/>
                            </a:rPr>
                            <a:t> = 16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2</a:t>
                          </a:r>
                          <a:r>
                            <a:rPr lang="da-DK" sz="1600" baseline="30000">
                              <a:effectLst/>
                            </a:rPr>
                            <a:t>3</a:t>
                          </a:r>
                          <a:r>
                            <a:rPr lang="da-DK" sz="1600">
                              <a:effectLst/>
                            </a:rPr>
                            <a:t> = 8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2</a:t>
                          </a:r>
                          <a:r>
                            <a:rPr lang="da-DK" sz="1600" baseline="30000">
                              <a:effectLst/>
                            </a:rPr>
                            <a:t>2</a:t>
                          </a:r>
                          <a:r>
                            <a:rPr lang="da-DK" sz="1600">
                              <a:effectLst/>
                            </a:rPr>
                            <a:t> = 4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2</a:t>
                          </a:r>
                          <a:r>
                            <a:rPr lang="da-DK" sz="1600" baseline="30000">
                              <a:effectLst/>
                            </a:rPr>
                            <a:t>1</a:t>
                          </a:r>
                          <a:r>
                            <a:rPr lang="da-DK" sz="1600">
                              <a:effectLst/>
                            </a:rPr>
                            <a:t> = 2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2</a:t>
                          </a:r>
                          <a:r>
                            <a:rPr lang="da-DK" sz="1600" baseline="30000">
                              <a:effectLst/>
                            </a:rPr>
                            <a:t>0</a:t>
                          </a:r>
                          <a:r>
                            <a:rPr lang="da-DK" sz="1600">
                              <a:effectLst/>
                            </a:rPr>
                            <a:t> = 1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349855193"/>
                      </a:ext>
                    </a:extLst>
                  </a:tr>
                  <a:tr h="808917"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Regnestykke 1: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gridSpan="8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sz="1600">
                                    <a:effectLst/>
                                  </a:rPr>
                                  <m:t>1</m:t>
                                </m:r>
                                <m:r>
                                  <a:rPr lang="en-US" sz="1600">
                                    <a:effectLst/>
                                  </a:rPr>
                                  <m:t>⋅128+1⋅64+0⋅32+1⋅16+1⋅8+0⋅4+1⋅2+1⋅1</m:t>
                                </m:r>
                              </m:oMath>
                            </m:oMathPara>
                          </a14:m>
                          <a:endParaRPr lang="da-DK" sz="1600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7583306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Content Placeholder 5">
                <a:extLst>
                  <a:ext uri="{FF2B5EF4-FFF2-40B4-BE49-F238E27FC236}">
                    <a16:creationId xmlns:a16="http://schemas.microsoft.com/office/drawing/2014/main" id="{CA50A8B2-CDBE-4EB6-9018-08B056A961A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97945956"/>
                  </p:ext>
                </p:extLst>
              </p:nvPr>
            </p:nvGraphicFramePr>
            <p:xfrm>
              <a:off x="945157" y="2434431"/>
              <a:ext cx="10301685" cy="3179412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651821">
                      <a:extLst>
                        <a:ext uri="{9D8B030D-6E8A-4147-A177-3AD203B41FA5}">
                          <a16:colId xmlns:a16="http://schemas.microsoft.com/office/drawing/2014/main" val="580989516"/>
                        </a:ext>
                      </a:extLst>
                    </a:gridCol>
                    <a:gridCol w="1081233">
                      <a:extLst>
                        <a:ext uri="{9D8B030D-6E8A-4147-A177-3AD203B41FA5}">
                          <a16:colId xmlns:a16="http://schemas.microsoft.com/office/drawing/2014/main" val="832327525"/>
                        </a:ext>
                      </a:extLst>
                    </a:gridCol>
                    <a:gridCol w="1081233">
                      <a:extLst>
                        <a:ext uri="{9D8B030D-6E8A-4147-A177-3AD203B41FA5}">
                          <a16:colId xmlns:a16="http://schemas.microsoft.com/office/drawing/2014/main" val="2255232318"/>
                        </a:ext>
                      </a:extLst>
                    </a:gridCol>
                    <a:gridCol w="1081233">
                      <a:extLst>
                        <a:ext uri="{9D8B030D-6E8A-4147-A177-3AD203B41FA5}">
                          <a16:colId xmlns:a16="http://schemas.microsoft.com/office/drawing/2014/main" val="1145867291"/>
                        </a:ext>
                      </a:extLst>
                    </a:gridCol>
                    <a:gridCol w="1081233">
                      <a:extLst>
                        <a:ext uri="{9D8B030D-6E8A-4147-A177-3AD203B41FA5}">
                          <a16:colId xmlns:a16="http://schemas.microsoft.com/office/drawing/2014/main" val="161533687"/>
                        </a:ext>
                      </a:extLst>
                    </a:gridCol>
                    <a:gridCol w="1081233">
                      <a:extLst>
                        <a:ext uri="{9D8B030D-6E8A-4147-A177-3AD203B41FA5}">
                          <a16:colId xmlns:a16="http://schemas.microsoft.com/office/drawing/2014/main" val="300930222"/>
                        </a:ext>
                      </a:extLst>
                    </a:gridCol>
                    <a:gridCol w="1081233">
                      <a:extLst>
                        <a:ext uri="{9D8B030D-6E8A-4147-A177-3AD203B41FA5}">
                          <a16:colId xmlns:a16="http://schemas.microsoft.com/office/drawing/2014/main" val="1182440311"/>
                        </a:ext>
                      </a:extLst>
                    </a:gridCol>
                    <a:gridCol w="1081233">
                      <a:extLst>
                        <a:ext uri="{9D8B030D-6E8A-4147-A177-3AD203B41FA5}">
                          <a16:colId xmlns:a16="http://schemas.microsoft.com/office/drawing/2014/main" val="2945477479"/>
                        </a:ext>
                      </a:extLst>
                    </a:gridCol>
                    <a:gridCol w="1081233">
                      <a:extLst>
                        <a:ext uri="{9D8B030D-6E8A-4147-A177-3AD203B41FA5}">
                          <a16:colId xmlns:a16="http://schemas.microsoft.com/office/drawing/2014/main" val="34851753"/>
                        </a:ext>
                      </a:extLst>
                    </a:gridCol>
                  </a:tblGrid>
                  <a:tr h="387831"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Ciffer: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1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1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0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1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1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0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1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1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60588965"/>
                      </a:ext>
                    </a:extLst>
                  </a:tr>
                  <a:tr h="388128"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Position: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8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7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6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5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4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3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2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1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722106124"/>
                      </a:ext>
                    </a:extLst>
                  </a:tr>
                  <a:tr h="797268"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 dirty="0">
                              <a:effectLst/>
                            </a:rPr>
                            <a:t>Potens:</a:t>
                          </a:r>
                          <a:endParaRPr lang="da-DK" sz="1600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2</a:t>
                          </a:r>
                          <a:r>
                            <a:rPr lang="da-DK" sz="1600" baseline="30000">
                              <a:effectLst/>
                            </a:rPr>
                            <a:t>8-1 </a:t>
                          </a:r>
                          <a:r>
                            <a:rPr lang="da-DK" sz="1600">
                              <a:effectLst/>
                            </a:rPr>
                            <a:t>= 2</a:t>
                          </a:r>
                          <a:r>
                            <a:rPr lang="da-DK" sz="1600" baseline="30000">
                              <a:effectLst/>
                            </a:rPr>
                            <a:t>7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2</a:t>
                          </a:r>
                          <a:r>
                            <a:rPr lang="da-DK" sz="1600" baseline="30000">
                              <a:effectLst/>
                            </a:rPr>
                            <a:t>7-1 </a:t>
                          </a:r>
                          <a:r>
                            <a:rPr lang="da-DK" sz="1600">
                              <a:effectLst/>
                            </a:rPr>
                            <a:t>= 2</a:t>
                          </a:r>
                          <a:r>
                            <a:rPr lang="da-DK" sz="1600" baseline="30000">
                              <a:effectLst/>
                            </a:rPr>
                            <a:t>6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2</a:t>
                          </a:r>
                          <a:r>
                            <a:rPr lang="da-DK" sz="1600" baseline="30000">
                              <a:effectLst/>
                            </a:rPr>
                            <a:t>6-1 </a:t>
                          </a:r>
                          <a:r>
                            <a:rPr lang="da-DK" sz="1600">
                              <a:effectLst/>
                            </a:rPr>
                            <a:t>= 2</a:t>
                          </a:r>
                          <a:r>
                            <a:rPr lang="da-DK" sz="1600" baseline="30000">
                              <a:effectLst/>
                            </a:rPr>
                            <a:t>5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2</a:t>
                          </a:r>
                          <a:r>
                            <a:rPr lang="da-DK" sz="1600" baseline="30000">
                              <a:effectLst/>
                            </a:rPr>
                            <a:t>5-1 </a:t>
                          </a:r>
                          <a:r>
                            <a:rPr lang="da-DK" sz="1600">
                              <a:effectLst/>
                            </a:rPr>
                            <a:t>= 2</a:t>
                          </a:r>
                          <a:r>
                            <a:rPr lang="da-DK" sz="1600" baseline="30000">
                              <a:effectLst/>
                            </a:rPr>
                            <a:t>4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2</a:t>
                          </a:r>
                          <a:r>
                            <a:rPr lang="da-DK" sz="1600" baseline="30000">
                              <a:effectLst/>
                            </a:rPr>
                            <a:t>4-1 </a:t>
                          </a:r>
                          <a:r>
                            <a:rPr lang="da-DK" sz="1600">
                              <a:effectLst/>
                            </a:rPr>
                            <a:t>= 2</a:t>
                          </a:r>
                          <a:r>
                            <a:rPr lang="da-DK" sz="1600" baseline="30000">
                              <a:effectLst/>
                            </a:rPr>
                            <a:t>3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2</a:t>
                          </a:r>
                          <a:r>
                            <a:rPr lang="da-DK" sz="1600" baseline="30000">
                              <a:effectLst/>
                            </a:rPr>
                            <a:t>3-1 </a:t>
                          </a:r>
                          <a:r>
                            <a:rPr lang="da-DK" sz="1600">
                              <a:effectLst/>
                            </a:rPr>
                            <a:t>= 2</a:t>
                          </a:r>
                          <a:r>
                            <a:rPr lang="da-DK" sz="1600" baseline="30000">
                              <a:effectLst/>
                            </a:rPr>
                            <a:t>2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2</a:t>
                          </a:r>
                          <a:r>
                            <a:rPr lang="da-DK" sz="1600" baseline="30000">
                              <a:effectLst/>
                            </a:rPr>
                            <a:t>2-1 </a:t>
                          </a:r>
                          <a:r>
                            <a:rPr lang="da-DK" sz="1600">
                              <a:effectLst/>
                            </a:rPr>
                            <a:t>= 2</a:t>
                          </a:r>
                          <a:r>
                            <a:rPr lang="da-DK" sz="1600" baseline="30000">
                              <a:effectLst/>
                            </a:rPr>
                            <a:t>1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2</a:t>
                          </a:r>
                          <a:r>
                            <a:rPr lang="da-DK" sz="1600" baseline="30000">
                              <a:effectLst/>
                            </a:rPr>
                            <a:t>1-1 </a:t>
                          </a:r>
                          <a:r>
                            <a:rPr lang="da-DK" sz="1600">
                              <a:effectLst/>
                            </a:rPr>
                            <a:t>= 2</a:t>
                          </a:r>
                          <a:r>
                            <a:rPr lang="da-DK" sz="1600" baseline="30000">
                              <a:effectLst/>
                            </a:rPr>
                            <a:t>0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254378914"/>
                      </a:ext>
                    </a:extLst>
                  </a:tr>
                  <a:tr h="797268"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Potensværdi: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2</a:t>
                          </a:r>
                          <a:r>
                            <a:rPr lang="da-DK" sz="1600" baseline="30000">
                              <a:effectLst/>
                            </a:rPr>
                            <a:t>7</a:t>
                          </a:r>
                          <a:r>
                            <a:rPr lang="da-DK" sz="1600">
                              <a:effectLst/>
                            </a:rPr>
                            <a:t> = 128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2</a:t>
                          </a:r>
                          <a:r>
                            <a:rPr lang="da-DK" sz="1600" baseline="30000">
                              <a:effectLst/>
                            </a:rPr>
                            <a:t>6</a:t>
                          </a:r>
                          <a:r>
                            <a:rPr lang="da-DK" sz="1600">
                              <a:effectLst/>
                            </a:rPr>
                            <a:t> = 64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2</a:t>
                          </a:r>
                          <a:r>
                            <a:rPr lang="da-DK" sz="1600" baseline="30000">
                              <a:effectLst/>
                            </a:rPr>
                            <a:t>5</a:t>
                          </a:r>
                          <a:r>
                            <a:rPr lang="da-DK" sz="1600">
                              <a:effectLst/>
                            </a:rPr>
                            <a:t> = 32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2</a:t>
                          </a:r>
                          <a:r>
                            <a:rPr lang="da-DK" sz="1600" baseline="30000">
                              <a:effectLst/>
                            </a:rPr>
                            <a:t>4</a:t>
                          </a:r>
                          <a:r>
                            <a:rPr lang="da-DK" sz="1600">
                              <a:effectLst/>
                            </a:rPr>
                            <a:t> = 16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2</a:t>
                          </a:r>
                          <a:r>
                            <a:rPr lang="da-DK" sz="1600" baseline="30000">
                              <a:effectLst/>
                            </a:rPr>
                            <a:t>3</a:t>
                          </a:r>
                          <a:r>
                            <a:rPr lang="da-DK" sz="1600">
                              <a:effectLst/>
                            </a:rPr>
                            <a:t> = 8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2</a:t>
                          </a:r>
                          <a:r>
                            <a:rPr lang="da-DK" sz="1600" baseline="30000">
                              <a:effectLst/>
                            </a:rPr>
                            <a:t>2</a:t>
                          </a:r>
                          <a:r>
                            <a:rPr lang="da-DK" sz="1600">
                              <a:effectLst/>
                            </a:rPr>
                            <a:t> = 4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2</a:t>
                          </a:r>
                          <a:r>
                            <a:rPr lang="da-DK" sz="1600" baseline="30000">
                              <a:effectLst/>
                            </a:rPr>
                            <a:t>1</a:t>
                          </a:r>
                          <a:r>
                            <a:rPr lang="da-DK" sz="1600">
                              <a:effectLst/>
                            </a:rPr>
                            <a:t> = 2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2</a:t>
                          </a:r>
                          <a:r>
                            <a:rPr lang="da-DK" sz="1600" baseline="30000">
                              <a:effectLst/>
                            </a:rPr>
                            <a:t>0</a:t>
                          </a:r>
                          <a:r>
                            <a:rPr lang="da-DK" sz="1600">
                              <a:effectLst/>
                            </a:rPr>
                            <a:t> = 1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349855193"/>
                      </a:ext>
                    </a:extLst>
                  </a:tr>
                  <a:tr h="808917"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Regnestykke 1: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gridSpan="8"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19168" t="-300752" r="-352" b="-150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7583306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Content Placeholder 5">
                <a:extLst>
                  <a:ext uri="{FF2B5EF4-FFF2-40B4-BE49-F238E27FC236}">
                    <a16:creationId xmlns:a16="http://schemas.microsoft.com/office/drawing/2014/main" id="{43E9213C-5172-4C75-96BD-E022AE17051D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421922912"/>
                  </p:ext>
                </p:extLst>
              </p:nvPr>
            </p:nvGraphicFramePr>
            <p:xfrm>
              <a:off x="945157" y="2434431"/>
              <a:ext cx="10301685" cy="3976381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651821">
                      <a:extLst>
                        <a:ext uri="{9D8B030D-6E8A-4147-A177-3AD203B41FA5}">
                          <a16:colId xmlns:a16="http://schemas.microsoft.com/office/drawing/2014/main" val="580989516"/>
                        </a:ext>
                      </a:extLst>
                    </a:gridCol>
                    <a:gridCol w="1081233">
                      <a:extLst>
                        <a:ext uri="{9D8B030D-6E8A-4147-A177-3AD203B41FA5}">
                          <a16:colId xmlns:a16="http://schemas.microsoft.com/office/drawing/2014/main" val="832327525"/>
                        </a:ext>
                      </a:extLst>
                    </a:gridCol>
                    <a:gridCol w="1081233">
                      <a:extLst>
                        <a:ext uri="{9D8B030D-6E8A-4147-A177-3AD203B41FA5}">
                          <a16:colId xmlns:a16="http://schemas.microsoft.com/office/drawing/2014/main" val="2255232318"/>
                        </a:ext>
                      </a:extLst>
                    </a:gridCol>
                    <a:gridCol w="1081233">
                      <a:extLst>
                        <a:ext uri="{9D8B030D-6E8A-4147-A177-3AD203B41FA5}">
                          <a16:colId xmlns:a16="http://schemas.microsoft.com/office/drawing/2014/main" val="1145867291"/>
                        </a:ext>
                      </a:extLst>
                    </a:gridCol>
                    <a:gridCol w="1081233">
                      <a:extLst>
                        <a:ext uri="{9D8B030D-6E8A-4147-A177-3AD203B41FA5}">
                          <a16:colId xmlns:a16="http://schemas.microsoft.com/office/drawing/2014/main" val="161533687"/>
                        </a:ext>
                      </a:extLst>
                    </a:gridCol>
                    <a:gridCol w="1081233">
                      <a:extLst>
                        <a:ext uri="{9D8B030D-6E8A-4147-A177-3AD203B41FA5}">
                          <a16:colId xmlns:a16="http://schemas.microsoft.com/office/drawing/2014/main" val="300930222"/>
                        </a:ext>
                      </a:extLst>
                    </a:gridCol>
                    <a:gridCol w="1081233">
                      <a:extLst>
                        <a:ext uri="{9D8B030D-6E8A-4147-A177-3AD203B41FA5}">
                          <a16:colId xmlns:a16="http://schemas.microsoft.com/office/drawing/2014/main" val="1182440311"/>
                        </a:ext>
                      </a:extLst>
                    </a:gridCol>
                    <a:gridCol w="1081233">
                      <a:extLst>
                        <a:ext uri="{9D8B030D-6E8A-4147-A177-3AD203B41FA5}">
                          <a16:colId xmlns:a16="http://schemas.microsoft.com/office/drawing/2014/main" val="2945477479"/>
                        </a:ext>
                      </a:extLst>
                    </a:gridCol>
                    <a:gridCol w="1081233">
                      <a:extLst>
                        <a:ext uri="{9D8B030D-6E8A-4147-A177-3AD203B41FA5}">
                          <a16:colId xmlns:a16="http://schemas.microsoft.com/office/drawing/2014/main" val="34851753"/>
                        </a:ext>
                      </a:extLst>
                    </a:gridCol>
                  </a:tblGrid>
                  <a:tr h="387831"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Ciffer: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1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1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0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1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1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0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1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1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60588965"/>
                      </a:ext>
                    </a:extLst>
                  </a:tr>
                  <a:tr h="388128"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Position: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8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7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6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5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4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3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2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1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722106124"/>
                      </a:ext>
                    </a:extLst>
                  </a:tr>
                  <a:tr h="797268"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 dirty="0">
                              <a:effectLst/>
                            </a:rPr>
                            <a:t>Potens:</a:t>
                          </a:r>
                          <a:endParaRPr lang="da-DK" sz="1600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2</a:t>
                          </a:r>
                          <a:r>
                            <a:rPr lang="da-DK" sz="1600" baseline="30000">
                              <a:effectLst/>
                            </a:rPr>
                            <a:t>8-1 </a:t>
                          </a:r>
                          <a:r>
                            <a:rPr lang="da-DK" sz="1600">
                              <a:effectLst/>
                            </a:rPr>
                            <a:t>= 2</a:t>
                          </a:r>
                          <a:r>
                            <a:rPr lang="da-DK" sz="1600" baseline="30000">
                              <a:effectLst/>
                            </a:rPr>
                            <a:t>7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2</a:t>
                          </a:r>
                          <a:r>
                            <a:rPr lang="da-DK" sz="1600" baseline="30000">
                              <a:effectLst/>
                            </a:rPr>
                            <a:t>7-1 </a:t>
                          </a:r>
                          <a:r>
                            <a:rPr lang="da-DK" sz="1600">
                              <a:effectLst/>
                            </a:rPr>
                            <a:t>= 2</a:t>
                          </a:r>
                          <a:r>
                            <a:rPr lang="da-DK" sz="1600" baseline="30000">
                              <a:effectLst/>
                            </a:rPr>
                            <a:t>6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2</a:t>
                          </a:r>
                          <a:r>
                            <a:rPr lang="da-DK" sz="1600" baseline="30000">
                              <a:effectLst/>
                            </a:rPr>
                            <a:t>6-1 </a:t>
                          </a:r>
                          <a:r>
                            <a:rPr lang="da-DK" sz="1600">
                              <a:effectLst/>
                            </a:rPr>
                            <a:t>= 2</a:t>
                          </a:r>
                          <a:r>
                            <a:rPr lang="da-DK" sz="1600" baseline="30000">
                              <a:effectLst/>
                            </a:rPr>
                            <a:t>5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2</a:t>
                          </a:r>
                          <a:r>
                            <a:rPr lang="da-DK" sz="1600" baseline="30000">
                              <a:effectLst/>
                            </a:rPr>
                            <a:t>5-1 </a:t>
                          </a:r>
                          <a:r>
                            <a:rPr lang="da-DK" sz="1600">
                              <a:effectLst/>
                            </a:rPr>
                            <a:t>= 2</a:t>
                          </a:r>
                          <a:r>
                            <a:rPr lang="da-DK" sz="1600" baseline="30000">
                              <a:effectLst/>
                            </a:rPr>
                            <a:t>4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2</a:t>
                          </a:r>
                          <a:r>
                            <a:rPr lang="da-DK" sz="1600" baseline="30000">
                              <a:effectLst/>
                            </a:rPr>
                            <a:t>4-1 </a:t>
                          </a:r>
                          <a:r>
                            <a:rPr lang="da-DK" sz="1600">
                              <a:effectLst/>
                            </a:rPr>
                            <a:t>= 2</a:t>
                          </a:r>
                          <a:r>
                            <a:rPr lang="da-DK" sz="1600" baseline="30000">
                              <a:effectLst/>
                            </a:rPr>
                            <a:t>3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2</a:t>
                          </a:r>
                          <a:r>
                            <a:rPr lang="da-DK" sz="1600" baseline="30000">
                              <a:effectLst/>
                            </a:rPr>
                            <a:t>3-1 </a:t>
                          </a:r>
                          <a:r>
                            <a:rPr lang="da-DK" sz="1600">
                              <a:effectLst/>
                            </a:rPr>
                            <a:t>= 2</a:t>
                          </a:r>
                          <a:r>
                            <a:rPr lang="da-DK" sz="1600" baseline="30000">
                              <a:effectLst/>
                            </a:rPr>
                            <a:t>2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2</a:t>
                          </a:r>
                          <a:r>
                            <a:rPr lang="da-DK" sz="1600" baseline="30000">
                              <a:effectLst/>
                            </a:rPr>
                            <a:t>2-1 </a:t>
                          </a:r>
                          <a:r>
                            <a:rPr lang="da-DK" sz="1600">
                              <a:effectLst/>
                            </a:rPr>
                            <a:t>= 2</a:t>
                          </a:r>
                          <a:r>
                            <a:rPr lang="da-DK" sz="1600" baseline="30000">
                              <a:effectLst/>
                            </a:rPr>
                            <a:t>1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2</a:t>
                          </a:r>
                          <a:r>
                            <a:rPr lang="da-DK" sz="1600" baseline="30000">
                              <a:effectLst/>
                            </a:rPr>
                            <a:t>1-1 </a:t>
                          </a:r>
                          <a:r>
                            <a:rPr lang="da-DK" sz="1600">
                              <a:effectLst/>
                            </a:rPr>
                            <a:t>= 2</a:t>
                          </a:r>
                          <a:r>
                            <a:rPr lang="da-DK" sz="1600" baseline="30000">
                              <a:effectLst/>
                            </a:rPr>
                            <a:t>0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254378914"/>
                      </a:ext>
                    </a:extLst>
                  </a:tr>
                  <a:tr h="797268"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Potensværdi: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2</a:t>
                          </a:r>
                          <a:r>
                            <a:rPr lang="da-DK" sz="1600" baseline="30000">
                              <a:effectLst/>
                            </a:rPr>
                            <a:t>7</a:t>
                          </a:r>
                          <a:r>
                            <a:rPr lang="da-DK" sz="1600">
                              <a:effectLst/>
                            </a:rPr>
                            <a:t> = 128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2</a:t>
                          </a:r>
                          <a:r>
                            <a:rPr lang="da-DK" sz="1600" baseline="30000">
                              <a:effectLst/>
                            </a:rPr>
                            <a:t>6</a:t>
                          </a:r>
                          <a:r>
                            <a:rPr lang="da-DK" sz="1600">
                              <a:effectLst/>
                            </a:rPr>
                            <a:t> = 64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2</a:t>
                          </a:r>
                          <a:r>
                            <a:rPr lang="da-DK" sz="1600" baseline="30000">
                              <a:effectLst/>
                            </a:rPr>
                            <a:t>5</a:t>
                          </a:r>
                          <a:r>
                            <a:rPr lang="da-DK" sz="1600">
                              <a:effectLst/>
                            </a:rPr>
                            <a:t> = 32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2</a:t>
                          </a:r>
                          <a:r>
                            <a:rPr lang="da-DK" sz="1600" baseline="30000">
                              <a:effectLst/>
                            </a:rPr>
                            <a:t>4</a:t>
                          </a:r>
                          <a:r>
                            <a:rPr lang="da-DK" sz="1600">
                              <a:effectLst/>
                            </a:rPr>
                            <a:t> = 16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2</a:t>
                          </a:r>
                          <a:r>
                            <a:rPr lang="da-DK" sz="1600" baseline="30000">
                              <a:effectLst/>
                            </a:rPr>
                            <a:t>3</a:t>
                          </a:r>
                          <a:r>
                            <a:rPr lang="da-DK" sz="1600">
                              <a:effectLst/>
                            </a:rPr>
                            <a:t> = 8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2</a:t>
                          </a:r>
                          <a:r>
                            <a:rPr lang="da-DK" sz="1600" baseline="30000">
                              <a:effectLst/>
                            </a:rPr>
                            <a:t>2</a:t>
                          </a:r>
                          <a:r>
                            <a:rPr lang="da-DK" sz="1600">
                              <a:effectLst/>
                            </a:rPr>
                            <a:t> = 4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2</a:t>
                          </a:r>
                          <a:r>
                            <a:rPr lang="da-DK" sz="1600" baseline="30000">
                              <a:effectLst/>
                            </a:rPr>
                            <a:t>1</a:t>
                          </a:r>
                          <a:r>
                            <a:rPr lang="da-DK" sz="1600">
                              <a:effectLst/>
                            </a:rPr>
                            <a:t> = 2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2</a:t>
                          </a:r>
                          <a:r>
                            <a:rPr lang="da-DK" sz="1600" baseline="30000">
                              <a:effectLst/>
                            </a:rPr>
                            <a:t>0</a:t>
                          </a:r>
                          <a:r>
                            <a:rPr lang="da-DK" sz="1600">
                              <a:effectLst/>
                            </a:rPr>
                            <a:t> = 1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349855193"/>
                      </a:ext>
                    </a:extLst>
                  </a:tr>
                  <a:tr h="808917"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Regnestykke 1: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gridSpan="8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sz="1600">
                                    <a:effectLst/>
                                  </a:rPr>
                                  <m:t>1</m:t>
                                </m:r>
                                <m:r>
                                  <a:rPr lang="en-US" sz="1600">
                                    <a:effectLst/>
                                  </a:rPr>
                                  <m:t>⋅128+1⋅64+0⋅32+1⋅16+1⋅8+0⋅4+1⋅2+1⋅1</m:t>
                                </m:r>
                              </m:oMath>
                            </m:oMathPara>
                          </a14:m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75833069"/>
                      </a:ext>
                    </a:extLst>
                  </a:tr>
                  <a:tr h="796969"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Regnestykke 2: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gridSpan="8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>
                                    <a:effectLst/>
                                  </a:rPr>
                                  <m:t>128+64+16+8+2+1=</m:t>
                                </m:r>
                                <m:r>
                                  <a:rPr lang="en-US" sz="1600">
                                    <a:effectLst/>
                                  </a:rPr>
                                  <m:t>𝟐𝟏</m:t>
                                </m:r>
                                <m:sSub>
                                  <m:sSubPr>
                                    <m:ctrlPr>
                                      <a:rPr lang="da-DK" sz="16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>
                                        <a:effectLst/>
                                      </a:rPr>
                                      <m:t>𝟗</m:t>
                                    </m:r>
                                  </m:e>
                                  <m:sub>
                                    <m:r>
                                      <a:rPr lang="en-US" sz="1600">
                                        <a:effectLst/>
                                      </a:rPr>
                                      <m:t>𝟏𝟎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a-DK" sz="1600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5160156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Content Placeholder 5">
                <a:extLst>
                  <a:ext uri="{FF2B5EF4-FFF2-40B4-BE49-F238E27FC236}">
                    <a16:creationId xmlns:a16="http://schemas.microsoft.com/office/drawing/2014/main" id="{43E9213C-5172-4C75-96BD-E022AE17051D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421922912"/>
                  </p:ext>
                </p:extLst>
              </p:nvPr>
            </p:nvGraphicFramePr>
            <p:xfrm>
              <a:off x="945157" y="2434431"/>
              <a:ext cx="10301685" cy="3976381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651821">
                      <a:extLst>
                        <a:ext uri="{9D8B030D-6E8A-4147-A177-3AD203B41FA5}">
                          <a16:colId xmlns:a16="http://schemas.microsoft.com/office/drawing/2014/main" val="580989516"/>
                        </a:ext>
                      </a:extLst>
                    </a:gridCol>
                    <a:gridCol w="1081233">
                      <a:extLst>
                        <a:ext uri="{9D8B030D-6E8A-4147-A177-3AD203B41FA5}">
                          <a16:colId xmlns:a16="http://schemas.microsoft.com/office/drawing/2014/main" val="832327525"/>
                        </a:ext>
                      </a:extLst>
                    </a:gridCol>
                    <a:gridCol w="1081233">
                      <a:extLst>
                        <a:ext uri="{9D8B030D-6E8A-4147-A177-3AD203B41FA5}">
                          <a16:colId xmlns:a16="http://schemas.microsoft.com/office/drawing/2014/main" val="2255232318"/>
                        </a:ext>
                      </a:extLst>
                    </a:gridCol>
                    <a:gridCol w="1081233">
                      <a:extLst>
                        <a:ext uri="{9D8B030D-6E8A-4147-A177-3AD203B41FA5}">
                          <a16:colId xmlns:a16="http://schemas.microsoft.com/office/drawing/2014/main" val="1145867291"/>
                        </a:ext>
                      </a:extLst>
                    </a:gridCol>
                    <a:gridCol w="1081233">
                      <a:extLst>
                        <a:ext uri="{9D8B030D-6E8A-4147-A177-3AD203B41FA5}">
                          <a16:colId xmlns:a16="http://schemas.microsoft.com/office/drawing/2014/main" val="161533687"/>
                        </a:ext>
                      </a:extLst>
                    </a:gridCol>
                    <a:gridCol w="1081233">
                      <a:extLst>
                        <a:ext uri="{9D8B030D-6E8A-4147-A177-3AD203B41FA5}">
                          <a16:colId xmlns:a16="http://schemas.microsoft.com/office/drawing/2014/main" val="300930222"/>
                        </a:ext>
                      </a:extLst>
                    </a:gridCol>
                    <a:gridCol w="1081233">
                      <a:extLst>
                        <a:ext uri="{9D8B030D-6E8A-4147-A177-3AD203B41FA5}">
                          <a16:colId xmlns:a16="http://schemas.microsoft.com/office/drawing/2014/main" val="1182440311"/>
                        </a:ext>
                      </a:extLst>
                    </a:gridCol>
                    <a:gridCol w="1081233">
                      <a:extLst>
                        <a:ext uri="{9D8B030D-6E8A-4147-A177-3AD203B41FA5}">
                          <a16:colId xmlns:a16="http://schemas.microsoft.com/office/drawing/2014/main" val="2945477479"/>
                        </a:ext>
                      </a:extLst>
                    </a:gridCol>
                    <a:gridCol w="1081233">
                      <a:extLst>
                        <a:ext uri="{9D8B030D-6E8A-4147-A177-3AD203B41FA5}">
                          <a16:colId xmlns:a16="http://schemas.microsoft.com/office/drawing/2014/main" val="34851753"/>
                        </a:ext>
                      </a:extLst>
                    </a:gridCol>
                  </a:tblGrid>
                  <a:tr h="387831"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Ciffer: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1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1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0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1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1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0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1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1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60588965"/>
                      </a:ext>
                    </a:extLst>
                  </a:tr>
                  <a:tr h="388128"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Position: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8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7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6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5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4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3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2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1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722106124"/>
                      </a:ext>
                    </a:extLst>
                  </a:tr>
                  <a:tr h="797268"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 dirty="0">
                              <a:effectLst/>
                            </a:rPr>
                            <a:t>Potens:</a:t>
                          </a:r>
                          <a:endParaRPr lang="da-DK" sz="1600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2</a:t>
                          </a:r>
                          <a:r>
                            <a:rPr lang="da-DK" sz="1600" baseline="30000">
                              <a:effectLst/>
                            </a:rPr>
                            <a:t>8-1 </a:t>
                          </a:r>
                          <a:r>
                            <a:rPr lang="da-DK" sz="1600">
                              <a:effectLst/>
                            </a:rPr>
                            <a:t>= 2</a:t>
                          </a:r>
                          <a:r>
                            <a:rPr lang="da-DK" sz="1600" baseline="30000">
                              <a:effectLst/>
                            </a:rPr>
                            <a:t>7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2</a:t>
                          </a:r>
                          <a:r>
                            <a:rPr lang="da-DK" sz="1600" baseline="30000">
                              <a:effectLst/>
                            </a:rPr>
                            <a:t>7-1 </a:t>
                          </a:r>
                          <a:r>
                            <a:rPr lang="da-DK" sz="1600">
                              <a:effectLst/>
                            </a:rPr>
                            <a:t>= 2</a:t>
                          </a:r>
                          <a:r>
                            <a:rPr lang="da-DK" sz="1600" baseline="30000">
                              <a:effectLst/>
                            </a:rPr>
                            <a:t>6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2</a:t>
                          </a:r>
                          <a:r>
                            <a:rPr lang="da-DK" sz="1600" baseline="30000">
                              <a:effectLst/>
                            </a:rPr>
                            <a:t>6-1 </a:t>
                          </a:r>
                          <a:r>
                            <a:rPr lang="da-DK" sz="1600">
                              <a:effectLst/>
                            </a:rPr>
                            <a:t>= 2</a:t>
                          </a:r>
                          <a:r>
                            <a:rPr lang="da-DK" sz="1600" baseline="30000">
                              <a:effectLst/>
                            </a:rPr>
                            <a:t>5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2</a:t>
                          </a:r>
                          <a:r>
                            <a:rPr lang="da-DK" sz="1600" baseline="30000">
                              <a:effectLst/>
                            </a:rPr>
                            <a:t>5-1 </a:t>
                          </a:r>
                          <a:r>
                            <a:rPr lang="da-DK" sz="1600">
                              <a:effectLst/>
                            </a:rPr>
                            <a:t>= 2</a:t>
                          </a:r>
                          <a:r>
                            <a:rPr lang="da-DK" sz="1600" baseline="30000">
                              <a:effectLst/>
                            </a:rPr>
                            <a:t>4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2</a:t>
                          </a:r>
                          <a:r>
                            <a:rPr lang="da-DK" sz="1600" baseline="30000">
                              <a:effectLst/>
                            </a:rPr>
                            <a:t>4-1 </a:t>
                          </a:r>
                          <a:r>
                            <a:rPr lang="da-DK" sz="1600">
                              <a:effectLst/>
                            </a:rPr>
                            <a:t>= 2</a:t>
                          </a:r>
                          <a:r>
                            <a:rPr lang="da-DK" sz="1600" baseline="30000">
                              <a:effectLst/>
                            </a:rPr>
                            <a:t>3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2</a:t>
                          </a:r>
                          <a:r>
                            <a:rPr lang="da-DK" sz="1600" baseline="30000">
                              <a:effectLst/>
                            </a:rPr>
                            <a:t>3-1 </a:t>
                          </a:r>
                          <a:r>
                            <a:rPr lang="da-DK" sz="1600">
                              <a:effectLst/>
                            </a:rPr>
                            <a:t>= 2</a:t>
                          </a:r>
                          <a:r>
                            <a:rPr lang="da-DK" sz="1600" baseline="30000">
                              <a:effectLst/>
                            </a:rPr>
                            <a:t>2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2</a:t>
                          </a:r>
                          <a:r>
                            <a:rPr lang="da-DK" sz="1600" baseline="30000">
                              <a:effectLst/>
                            </a:rPr>
                            <a:t>2-1 </a:t>
                          </a:r>
                          <a:r>
                            <a:rPr lang="da-DK" sz="1600">
                              <a:effectLst/>
                            </a:rPr>
                            <a:t>= 2</a:t>
                          </a:r>
                          <a:r>
                            <a:rPr lang="da-DK" sz="1600" baseline="30000">
                              <a:effectLst/>
                            </a:rPr>
                            <a:t>1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2</a:t>
                          </a:r>
                          <a:r>
                            <a:rPr lang="da-DK" sz="1600" baseline="30000">
                              <a:effectLst/>
                            </a:rPr>
                            <a:t>1-1 </a:t>
                          </a:r>
                          <a:r>
                            <a:rPr lang="da-DK" sz="1600">
                              <a:effectLst/>
                            </a:rPr>
                            <a:t>= 2</a:t>
                          </a:r>
                          <a:r>
                            <a:rPr lang="da-DK" sz="1600" baseline="30000">
                              <a:effectLst/>
                            </a:rPr>
                            <a:t>0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254378914"/>
                      </a:ext>
                    </a:extLst>
                  </a:tr>
                  <a:tr h="797268"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Potensværdi: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2</a:t>
                          </a:r>
                          <a:r>
                            <a:rPr lang="da-DK" sz="1600" baseline="30000">
                              <a:effectLst/>
                            </a:rPr>
                            <a:t>7</a:t>
                          </a:r>
                          <a:r>
                            <a:rPr lang="da-DK" sz="1600">
                              <a:effectLst/>
                            </a:rPr>
                            <a:t> = 128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2</a:t>
                          </a:r>
                          <a:r>
                            <a:rPr lang="da-DK" sz="1600" baseline="30000">
                              <a:effectLst/>
                            </a:rPr>
                            <a:t>6</a:t>
                          </a:r>
                          <a:r>
                            <a:rPr lang="da-DK" sz="1600">
                              <a:effectLst/>
                            </a:rPr>
                            <a:t> = 64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2</a:t>
                          </a:r>
                          <a:r>
                            <a:rPr lang="da-DK" sz="1600" baseline="30000">
                              <a:effectLst/>
                            </a:rPr>
                            <a:t>5</a:t>
                          </a:r>
                          <a:r>
                            <a:rPr lang="da-DK" sz="1600">
                              <a:effectLst/>
                            </a:rPr>
                            <a:t> = 32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2</a:t>
                          </a:r>
                          <a:r>
                            <a:rPr lang="da-DK" sz="1600" baseline="30000">
                              <a:effectLst/>
                            </a:rPr>
                            <a:t>4</a:t>
                          </a:r>
                          <a:r>
                            <a:rPr lang="da-DK" sz="1600">
                              <a:effectLst/>
                            </a:rPr>
                            <a:t> = 16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2</a:t>
                          </a:r>
                          <a:r>
                            <a:rPr lang="da-DK" sz="1600" baseline="30000">
                              <a:effectLst/>
                            </a:rPr>
                            <a:t>3</a:t>
                          </a:r>
                          <a:r>
                            <a:rPr lang="da-DK" sz="1600">
                              <a:effectLst/>
                            </a:rPr>
                            <a:t> = 8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2</a:t>
                          </a:r>
                          <a:r>
                            <a:rPr lang="da-DK" sz="1600" baseline="30000">
                              <a:effectLst/>
                            </a:rPr>
                            <a:t>2</a:t>
                          </a:r>
                          <a:r>
                            <a:rPr lang="da-DK" sz="1600">
                              <a:effectLst/>
                            </a:rPr>
                            <a:t> = 4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2</a:t>
                          </a:r>
                          <a:r>
                            <a:rPr lang="da-DK" sz="1600" baseline="30000">
                              <a:effectLst/>
                            </a:rPr>
                            <a:t>1</a:t>
                          </a:r>
                          <a:r>
                            <a:rPr lang="da-DK" sz="1600">
                              <a:effectLst/>
                            </a:rPr>
                            <a:t> = 2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2</a:t>
                          </a:r>
                          <a:r>
                            <a:rPr lang="da-DK" sz="1600" baseline="30000">
                              <a:effectLst/>
                            </a:rPr>
                            <a:t>0</a:t>
                          </a:r>
                          <a:r>
                            <a:rPr lang="da-DK" sz="1600">
                              <a:effectLst/>
                            </a:rPr>
                            <a:t> = 1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349855193"/>
                      </a:ext>
                    </a:extLst>
                  </a:tr>
                  <a:tr h="808917"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Regnestykke 1: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gridSpan="8"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19168" t="-300752" r="-352" b="-100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75833069"/>
                      </a:ext>
                    </a:extLst>
                  </a:tr>
                  <a:tr h="796969"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Regnestykke 2: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gridSpan="8"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19168" t="-406870" r="-352" b="-152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5160156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67882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DB68E-8DDB-4FE2-8C39-895CA61CF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Regneopgave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ADF2B-04A6-42EE-B6DC-BDDB98376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da-DK" sz="3600" dirty="0"/>
              <a:t>1101 1011</a:t>
            </a:r>
            <a:r>
              <a:rPr lang="da-DK" sz="3600" baseline="-25000" dirty="0"/>
              <a:t>2</a:t>
            </a:r>
          </a:p>
          <a:p>
            <a:pPr marL="0" indent="0" algn="ctr">
              <a:buNone/>
            </a:pPr>
            <a:r>
              <a:rPr lang="da-DK" sz="3600" baseline="-25000" dirty="0"/>
              <a:t> 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2185663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DB68E-8DDB-4FE2-8C39-895CA61CF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Regneopgave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1ADF2B-04A6-42EE-B6DC-BDDB983761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ctr"/>
                <a:r>
                  <a:rPr lang="da-DK" sz="3600" dirty="0"/>
                  <a:t>1101 1011</a:t>
                </a:r>
                <a:r>
                  <a:rPr lang="da-DK" sz="3600" baseline="-25000" dirty="0"/>
                  <a:t>2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3600" b="0" i="0"/>
                      <m:t>21</m:t>
                    </m:r>
                    <m:sSub>
                      <m:sSubPr>
                        <m:ctrlPr>
                          <a:rPr lang="da-DK" sz="3600"/>
                        </m:ctrlPr>
                      </m:sSubPr>
                      <m:e>
                        <m:r>
                          <a:rPr lang="en-US" sz="3600" b="0" i="0"/>
                          <m:t>9</m:t>
                        </m:r>
                      </m:e>
                      <m:sub>
                        <m:r>
                          <a:rPr lang="en-US" sz="3600" b="0" i="0"/>
                          <m:t>10</m:t>
                        </m:r>
                      </m:sub>
                    </m:sSub>
                  </m:oMath>
                </a14:m>
                <a:endParaRPr lang="da-DK" sz="3600" baseline="-25000" dirty="0"/>
              </a:p>
              <a:p>
                <a:endParaRPr lang="da-DK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1ADF2B-04A6-42EE-B6DC-BDDB983761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58972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D102E-4C78-42B9-B668-0D7475111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Det </a:t>
            </a:r>
            <a:r>
              <a:rPr lang="da-DK" dirty="0" err="1"/>
              <a:t>hexadecimale</a:t>
            </a:r>
            <a:r>
              <a:rPr lang="da-DK" dirty="0"/>
              <a:t> talsystem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33347-805F-4CBA-9ED9-45DD75ABB18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da-DK" dirty="0"/>
              <a:t>Hvorfor radix 16?</a:t>
            </a:r>
          </a:p>
          <a:p>
            <a:pPr lvl="1"/>
            <a:r>
              <a:rPr lang="da-DK" dirty="0"/>
              <a:t>Store binære tal = svært læsbare.</a:t>
            </a:r>
          </a:p>
          <a:p>
            <a:pPr lvl="1"/>
            <a:r>
              <a:rPr lang="da-DK" dirty="0"/>
              <a:t>1 </a:t>
            </a:r>
            <a:r>
              <a:rPr lang="da-DK" dirty="0" err="1"/>
              <a:t>hexadecimalt</a:t>
            </a:r>
            <a:r>
              <a:rPr lang="da-DK" dirty="0"/>
              <a:t> ciffer = 1 </a:t>
            </a:r>
            <a:r>
              <a:rPr lang="da-DK" dirty="0" err="1"/>
              <a:t>nibble</a:t>
            </a:r>
            <a:r>
              <a:rPr lang="da-DK" dirty="0"/>
              <a:t> / 4 bit.</a:t>
            </a:r>
          </a:p>
          <a:p>
            <a:r>
              <a:rPr lang="da-DK" dirty="0"/>
              <a:t>16 værdier: 0, 1, 2, 3, 4, 5, 6, 7, 8, 9, A, B, C, D og F.</a:t>
            </a:r>
          </a:p>
          <a:p>
            <a:pPr lvl="1"/>
            <a:r>
              <a:rPr lang="da-DK" dirty="0"/>
              <a:t>Radix større end 10:</a:t>
            </a:r>
          </a:p>
          <a:p>
            <a:pPr lvl="2"/>
            <a:r>
              <a:rPr lang="da-DK" dirty="0"/>
              <a:t>Tal</a:t>
            </a:r>
          </a:p>
          <a:p>
            <a:pPr lvl="2"/>
            <a:r>
              <a:rPr lang="da-DK" dirty="0"/>
              <a:t>Store bogstaver</a:t>
            </a:r>
          </a:p>
          <a:p>
            <a:pPr lvl="2"/>
            <a:r>
              <a:rPr lang="da-DK" dirty="0"/>
              <a:t>Små bogstaver</a:t>
            </a:r>
          </a:p>
          <a:p>
            <a:pPr lvl="1"/>
            <a:r>
              <a:rPr lang="da-DK" dirty="0"/>
              <a:t>Hvert symbol har en tilsvarende decimal talværdi.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DD362B-2579-466F-8C90-FABB02BCB20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da-DK" dirty="0"/>
              <a:t>Tallet 2AF07D</a:t>
            </a:r>
            <a:r>
              <a:rPr lang="da-DK" baseline="-25000" dirty="0"/>
              <a:t>16</a:t>
            </a:r>
          </a:p>
          <a:p>
            <a:pPr lvl="1"/>
            <a:r>
              <a:rPr lang="da-DK" dirty="0"/>
              <a:t>24 bit = 3 bytes.</a:t>
            </a:r>
          </a:p>
          <a:p>
            <a:pPr lvl="1"/>
            <a:r>
              <a:rPr lang="da-DK" dirty="0"/>
              <a:t>Menneskevenlig repræsentation.</a:t>
            </a:r>
          </a:p>
          <a:p>
            <a:r>
              <a:rPr lang="da-DK" dirty="0"/>
              <a:t>Decimal værdi af mængden:</a:t>
            </a:r>
          </a:p>
          <a:p>
            <a:pPr lvl="1"/>
            <a:r>
              <a:rPr lang="da-DK" dirty="0"/>
              <a:t>Symbol * radix</a:t>
            </a:r>
            <a:r>
              <a:rPr lang="da-DK" baseline="30000" dirty="0"/>
              <a:t>position </a:t>
            </a:r>
            <a:r>
              <a:rPr lang="da-DK" i="1" baseline="30000" dirty="0"/>
              <a:t>N – 1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3739243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1BD8A-3EE8-4C18-9F9D-6B8078656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Det </a:t>
            </a:r>
            <a:r>
              <a:rPr lang="da-DK" dirty="0" err="1"/>
              <a:t>hexadecimale</a:t>
            </a:r>
            <a:r>
              <a:rPr lang="da-DK" dirty="0"/>
              <a:t> talsystem - opbygning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Content Placeholder 6">
                <a:extLst>
                  <a:ext uri="{FF2B5EF4-FFF2-40B4-BE49-F238E27FC236}">
                    <a16:creationId xmlns:a16="http://schemas.microsoft.com/office/drawing/2014/main" id="{D08FCB87-E791-444C-8AFB-895662CD77D8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674108442"/>
                  </p:ext>
                </p:extLst>
              </p:nvPr>
            </p:nvGraphicFramePr>
            <p:xfrm>
              <a:off x="2361854" y="2248250"/>
              <a:ext cx="7468290" cy="432358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197035">
                      <a:extLst>
                        <a:ext uri="{9D8B030D-6E8A-4147-A177-3AD203B41FA5}">
                          <a16:colId xmlns:a16="http://schemas.microsoft.com/office/drawing/2014/main" val="1814146390"/>
                        </a:ext>
                      </a:extLst>
                    </a:gridCol>
                    <a:gridCol w="1045080">
                      <a:extLst>
                        <a:ext uri="{9D8B030D-6E8A-4147-A177-3AD203B41FA5}">
                          <a16:colId xmlns:a16="http://schemas.microsoft.com/office/drawing/2014/main" val="56945836"/>
                        </a:ext>
                      </a:extLst>
                    </a:gridCol>
                    <a:gridCol w="1045080">
                      <a:extLst>
                        <a:ext uri="{9D8B030D-6E8A-4147-A177-3AD203B41FA5}">
                          <a16:colId xmlns:a16="http://schemas.microsoft.com/office/drawing/2014/main" val="1991319525"/>
                        </a:ext>
                      </a:extLst>
                    </a:gridCol>
                    <a:gridCol w="1045080">
                      <a:extLst>
                        <a:ext uri="{9D8B030D-6E8A-4147-A177-3AD203B41FA5}">
                          <a16:colId xmlns:a16="http://schemas.microsoft.com/office/drawing/2014/main" val="570141408"/>
                        </a:ext>
                      </a:extLst>
                    </a:gridCol>
                    <a:gridCol w="1045080">
                      <a:extLst>
                        <a:ext uri="{9D8B030D-6E8A-4147-A177-3AD203B41FA5}">
                          <a16:colId xmlns:a16="http://schemas.microsoft.com/office/drawing/2014/main" val="1210162378"/>
                        </a:ext>
                      </a:extLst>
                    </a:gridCol>
                    <a:gridCol w="1045855">
                      <a:extLst>
                        <a:ext uri="{9D8B030D-6E8A-4147-A177-3AD203B41FA5}">
                          <a16:colId xmlns:a16="http://schemas.microsoft.com/office/drawing/2014/main" val="3633007937"/>
                        </a:ext>
                      </a:extLst>
                    </a:gridCol>
                    <a:gridCol w="1045080">
                      <a:extLst>
                        <a:ext uri="{9D8B030D-6E8A-4147-A177-3AD203B41FA5}">
                          <a16:colId xmlns:a16="http://schemas.microsoft.com/office/drawing/2014/main" val="3820369550"/>
                        </a:ext>
                      </a:extLst>
                    </a:gridCol>
                  </a:tblGrid>
                  <a:tr h="299241"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Ciffer: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2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A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F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0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7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D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291482163"/>
                      </a:ext>
                    </a:extLst>
                  </a:tr>
                  <a:tr h="930603"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 dirty="0">
                              <a:effectLst/>
                            </a:rPr>
                            <a:t>Ciffer decimalværdi:</a:t>
                          </a:r>
                          <a:endParaRPr lang="da-DK" sz="1600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2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10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 dirty="0">
                              <a:effectLst/>
                            </a:rPr>
                            <a:t>15</a:t>
                          </a:r>
                          <a:endParaRPr lang="da-DK" sz="1600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 dirty="0">
                              <a:effectLst/>
                            </a:rPr>
                            <a:t>0</a:t>
                          </a:r>
                          <a:endParaRPr lang="da-DK" sz="1600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 dirty="0">
                              <a:effectLst/>
                            </a:rPr>
                            <a:t>7</a:t>
                          </a:r>
                          <a:endParaRPr lang="da-DK" sz="1600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 dirty="0">
                              <a:effectLst/>
                            </a:rPr>
                            <a:t>13</a:t>
                          </a:r>
                          <a:endParaRPr lang="da-DK" sz="1600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029687655"/>
                      </a:ext>
                    </a:extLst>
                  </a:tr>
                  <a:tr h="299471"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 dirty="0">
                              <a:effectLst/>
                            </a:rPr>
                            <a:t>Position:</a:t>
                          </a:r>
                          <a:endParaRPr lang="da-DK" sz="1600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 dirty="0">
                              <a:effectLst/>
                            </a:rPr>
                            <a:t>6</a:t>
                          </a:r>
                          <a:endParaRPr lang="da-DK" sz="1600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 dirty="0">
                              <a:effectLst/>
                            </a:rPr>
                            <a:t>5</a:t>
                          </a:r>
                          <a:endParaRPr lang="da-DK" sz="1600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 dirty="0">
                              <a:effectLst/>
                            </a:rPr>
                            <a:t>4</a:t>
                          </a:r>
                          <a:endParaRPr lang="da-DK" sz="1600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 dirty="0">
                              <a:effectLst/>
                            </a:rPr>
                            <a:t>3</a:t>
                          </a:r>
                          <a:endParaRPr lang="da-DK" sz="1600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 dirty="0">
                              <a:effectLst/>
                            </a:rPr>
                            <a:t>2</a:t>
                          </a:r>
                          <a:endParaRPr lang="da-DK" sz="1600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 dirty="0">
                              <a:effectLst/>
                            </a:rPr>
                            <a:t>1</a:t>
                          </a:r>
                          <a:endParaRPr lang="da-DK" sz="1600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504562849"/>
                      </a:ext>
                    </a:extLst>
                  </a:tr>
                  <a:tr h="615152"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Potens: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16</a:t>
                          </a:r>
                          <a:r>
                            <a:rPr lang="da-DK" sz="1600" baseline="30000">
                              <a:effectLst/>
                            </a:rPr>
                            <a:t>6-1 </a:t>
                          </a:r>
                          <a:r>
                            <a:rPr lang="da-DK" sz="1600">
                              <a:effectLst/>
                            </a:rPr>
                            <a:t>= 16</a:t>
                          </a:r>
                          <a:r>
                            <a:rPr lang="da-DK" sz="1600" baseline="30000">
                              <a:effectLst/>
                            </a:rPr>
                            <a:t>5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16</a:t>
                          </a:r>
                          <a:r>
                            <a:rPr lang="da-DK" sz="1600" baseline="30000">
                              <a:effectLst/>
                            </a:rPr>
                            <a:t>5-1 </a:t>
                          </a:r>
                          <a:r>
                            <a:rPr lang="da-DK" sz="1600">
                              <a:effectLst/>
                            </a:rPr>
                            <a:t>= 16</a:t>
                          </a:r>
                          <a:r>
                            <a:rPr lang="da-DK" sz="1600" baseline="30000">
                              <a:effectLst/>
                            </a:rPr>
                            <a:t>4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16</a:t>
                          </a:r>
                          <a:r>
                            <a:rPr lang="da-DK" sz="1600" baseline="30000">
                              <a:effectLst/>
                            </a:rPr>
                            <a:t>4-1 </a:t>
                          </a:r>
                          <a:r>
                            <a:rPr lang="da-DK" sz="1600">
                              <a:effectLst/>
                            </a:rPr>
                            <a:t>= 16</a:t>
                          </a:r>
                          <a:r>
                            <a:rPr lang="da-DK" sz="1600" baseline="30000">
                              <a:effectLst/>
                            </a:rPr>
                            <a:t>3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16</a:t>
                          </a:r>
                          <a:r>
                            <a:rPr lang="da-DK" sz="1600" baseline="30000">
                              <a:effectLst/>
                            </a:rPr>
                            <a:t>3-1 </a:t>
                          </a:r>
                          <a:r>
                            <a:rPr lang="da-DK" sz="1600">
                              <a:effectLst/>
                            </a:rPr>
                            <a:t>= 16</a:t>
                          </a:r>
                          <a:r>
                            <a:rPr lang="da-DK" sz="1600" baseline="30000">
                              <a:effectLst/>
                            </a:rPr>
                            <a:t>2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16</a:t>
                          </a:r>
                          <a:r>
                            <a:rPr lang="da-DK" sz="1600" baseline="30000">
                              <a:effectLst/>
                            </a:rPr>
                            <a:t>2-1 </a:t>
                          </a:r>
                          <a:r>
                            <a:rPr lang="da-DK" sz="1600">
                              <a:effectLst/>
                            </a:rPr>
                            <a:t>= 16</a:t>
                          </a:r>
                          <a:r>
                            <a:rPr lang="da-DK" sz="1600" baseline="30000">
                              <a:effectLst/>
                            </a:rPr>
                            <a:t>1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16</a:t>
                          </a:r>
                          <a:r>
                            <a:rPr lang="da-DK" sz="1600" baseline="30000">
                              <a:effectLst/>
                            </a:rPr>
                            <a:t>1-1 </a:t>
                          </a:r>
                          <a:r>
                            <a:rPr lang="da-DK" sz="1600">
                              <a:effectLst/>
                            </a:rPr>
                            <a:t>= 16</a:t>
                          </a:r>
                          <a:r>
                            <a:rPr lang="da-DK" sz="1600" baseline="30000">
                              <a:effectLst/>
                            </a:rPr>
                            <a:t>0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54953668"/>
                      </a:ext>
                    </a:extLst>
                  </a:tr>
                  <a:tr h="930833"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Potensværdi: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16</a:t>
                          </a:r>
                          <a:r>
                            <a:rPr lang="da-DK" sz="1600" baseline="30000">
                              <a:effectLst/>
                            </a:rPr>
                            <a:t>5</a:t>
                          </a:r>
                          <a:r>
                            <a:rPr lang="da-DK" sz="1600">
                              <a:effectLst/>
                            </a:rPr>
                            <a:t> = </a:t>
                          </a:r>
                          <a:r>
                            <a:rPr lang="en-US" sz="1600">
                              <a:effectLst/>
                            </a:rPr>
                            <a:t>1.048.576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16</a:t>
                          </a:r>
                          <a:r>
                            <a:rPr lang="da-DK" sz="1600" baseline="30000">
                              <a:effectLst/>
                            </a:rPr>
                            <a:t>4</a:t>
                          </a:r>
                          <a:r>
                            <a:rPr lang="da-DK" sz="1600">
                              <a:effectLst/>
                            </a:rPr>
                            <a:t> = 65.536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16</a:t>
                          </a:r>
                          <a:r>
                            <a:rPr lang="da-DK" sz="1600" baseline="30000">
                              <a:effectLst/>
                            </a:rPr>
                            <a:t>3</a:t>
                          </a:r>
                          <a:r>
                            <a:rPr lang="da-DK" sz="1600">
                              <a:effectLst/>
                            </a:rPr>
                            <a:t> = 4.096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16</a:t>
                          </a:r>
                          <a:r>
                            <a:rPr lang="da-DK" sz="1600" baseline="30000">
                              <a:effectLst/>
                            </a:rPr>
                            <a:t>2</a:t>
                          </a:r>
                          <a:r>
                            <a:rPr lang="da-DK" sz="1600">
                              <a:effectLst/>
                            </a:rPr>
                            <a:t> = 256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16</a:t>
                          </a:r>
                          <a:r>
                            <a:rPr lang="da-DK" sz="1600" baseline="30000">
                              <a:effectLst/>
                            </a:rPr>
                            <a:t>1</a:t>
                          </a:r>
                          <a:r>
                            <a:rPr lang="da-DK" sz="1600">
                              <a:effectLst/>
                            </a:rPr>
                            <a:t> = 16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16</a:t>
                          </a:r>
                          <a:r>
                            <a:rPr lang="da-DK" sz="1600" baseline="30000">
                              <a:effectLst/>
                            </a:rPr>
                            <a:t>0</a:t>
                          </a:r>
                          <a:r>
                            <a:rPr lang="da-DK" sz="1600">
                              <a:effectLst/>
                            </a:rPr>
                            <a:t> = 1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10720568"/>
                      </a:ext>
                    </a:extLst>
                  </a:tr>
                  <a:tr h="624140"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Regnestykke 1: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gridSpan="6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>
                                    <a:effectLst/>
                                  </a:rPr>
                                  <m:t>2⋅1.048.576</m:t>
                                </m:r>
                                <m:r>
                                  <a:rPr lang="da-DK" sz="1600">
                                    <a:effectLst/>
                                  </a:rPr>
                                  <m:t>+10</m:t>
                                </m:r>
                                <m:r>
                                  <a:rPr lang="en-US" sz="1600">
                                    <a:effectLst/>
                                  </a:rPr>
                                  <m:t>⋅65.536+15⋅4.096+0⋅256+7⋅16+13⋅1</m:t>
                                </m:r>
                              </m:oMath>
                            </m:oMathPara>
                          </a14:m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09603419"/>
                      </a:ext>
                    </a:extLst>
                  </a:tr>
                  <a:tr h="624140"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Regnestykke 2: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gridSpan="6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sz="1600">
                                    <a:effectLst/>
                                  </a:rPr>
                                  <m:t>2.097.152+655.360+61.440+112+13=</m:t>
                                </m:r>
                                <m:r>
                                  <a:rPr lang="en-US" sz="1600">
                                    <a:effectLst/>
                                  </a:rPr>
                                  <m:t>𝟐</m:t>
                                </m:r>
                                <m:r>
                                  <a:rPr lang="en-US" sz="1600">
                                    <a:effectLst/>
                                  </a:rPr>
                                  <m:t>.</m:t>
                                </m:r>
                                <m:r>
                                  <a:rPr lang="en-US" sz="1600">
                                    <a:effectLst/>
                                  </a:rPr>
                                  <m:t>𝟖𝟏𝟒</m:t>
                                </m:r>
                                <m:r>
                                  <a:rPr lang="en-US" sz="1600">
                                    <a:effectLst/>
                                  </a:rPr>
                                  <m:t>.</m:t>
                                </m:r>
                                <m:r>
                                  <a:rPr lang="en-US" sz="1600">
                                    <a:effectLst/>
                                  </a:rPr>
                                  <m:t>𝟎𝟕</m:t>
                                </m:r>
                                <m:sSub>
                                  <m:sSubPr>
                                    <m:ctrlPr>
                                      <a:rPr lang="da-DK" sz="16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>
                                        <a:effectLst/>
                                      </a:rPr>
                                      <m:t>𝟕</m:t>
                                    </m:r>
                                  </m:e>
                                  <m:sub>
                                    <m:r>
                                      <a:rPr lang="en-US" sz="1600">
                                        <a:effectLst/>
                                      </a:rPr>
                                      <m:t>𝟏𝟎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a-DK" sz="1600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8581291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Content Placeholder 6">
                <a:extLst>
                  <a:ext uri="{FF2B5EF4-FFF2-40B4-BE49-F238E27FC236}">
                    <a16:creationId xmlns:a16="http://schemas.microsoft.com/office/drawing/2014/main" id="{D08FCB87-E791-444C-8AFB-895662CD77D8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674108442"/>
                  </p:ext>
                </p:extLst>
              </p:nvPr>
            </p:nvGraphicFramePr>
            <p:xfrm>
              <a:off x="2361854" y="2248250"/>
              <a:ext cx="7468290" cy="432358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197035">
                      <a:extLst>
                        <a:ext uri="{9D8B030D-6E8A-4147-A177-3AD203B41FA5}">
                          <a16:colId xmlns:a16="http://schemas.microsoft.com/office/drawing/2014/main" val="1814146390"/>
                        </a:ext>
                      </a:extLst>
                    </a:gridCol>
                    <a:gridCol w="1045080">
                      <a:extLst>
                        <a:ext uri="{9D8B030D-6E8A-4147-A177-3AD203B41FA5}">
                          <a16:colId xmlns:a16="http://schemas.microsoft.com/office/drawing/2014/main" val="56945836"/>
                        </a:ext>
                      </a:extLst>
                    </a:gridCol>
                    <a:gridCol w="1045080">
                      <a:extLst>
                        <a:ext uri="{9D8B030D-6E8A-4147-A177-3AD203B41FA5}">
                          <a16:colId xmlns:a16="http://schemas.microsoft.com/office/drawing/2014/main" val="1991319525"/>
                        </a:ext>
                      </a:extLst>
                    </a:gridCol>
                    <a:gridCol w="1045080">
                      <a:extLst>
                        <a:ext uri="{9D8B030D-6E8A-4147-A177-3AD203B41FA5}">
                          <a16:colId xmlns:a16="http://schemas.microsoft.com/office/drawing/2014/main" val="570141408"/>
                        </a:ext>
                      </a:extLst>
                    </a:gridCol>
                    <a:gridCol w="1045080">
                      <a:extLst>
                        <a:ext uri="{9D8B030D-6E8A-4147-A177-3AD203B41FA5}">
                          <a16:colId xmlns:a16="http://schemas.microsoft.com/office/drawing/2014/main" val="1210162378"/>
                        </a:ext>
                      </a:extLst>
                    </a:gridCol>
                    <a:gridCol w="1045855">
                      <a:extLst>
                        <a:ext uri="{9D8B030D-6E8A-4147-A177-3AD203B41FA5}">
                          <a16:colId xmlns:a16="http://schemas.microsoft.com/office/drawing/2014/main" val="3633007937"/>
                        </a:ext>
                      </a:extLst>
                    </a:gridCol>
                    <a:gridCol w="1045080">
                      <a:extLst>
                        <a:ext uri="{9D8B030D-6E8A-4147-A177-3AD203B41FA5}">
                          <a16:colId xmlns:a16="http://schemas.microsoft.com/office/drawing/2014/main" val="3820369550"/>
                        </a:ext>
                      </a:extLst>
                    </a:gridCol>
                  </a:tblGrid>
                  <a:tr h="299241"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Ciffer: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2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A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F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0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7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D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291482163"/>
                      </a:ext>
                    </a:extLst>
                  </a:tr>
                  <a:tr h="930603"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 dirty="0">
                              <a:effectLst/>
                            </a:rPr>
                            <a:t>Ciffer decimalværdi:</a:t>
                          </a:r>
                          <a:endParaRPr lang="da-DK" sz="1600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2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10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 dirty="0">
                              <a:effectLst/>
                            </a:rPr>
                            <a:t>15</a:t>
                          </a:r>
                          <a:endParaRPr lang="da-DK" sz="1600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 dirty="0">
                              <a:effectLst/>
                            </a:rPr>
                            <a:t>0</a:t>
                          </a:r>
                          <a:endParaRPr lang="da-DK" sz="1600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 dirty="0">
                              <a:effectLst/>
                            </a:rPr>
                            <a:t>7</a:t>
                          </a:r>
                          <a:endParaRPr lang="da-DK" sz="1600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 dirty="0">
                              <a:effectLst/>
                            </a:rPr>
                            <a:t>13</a:t>
                          </a:r>
                          <a:endParaRPr lang="da-DK" sz="1600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029687655"/>
                      </a:ext>
                    </a:extLst>
                  </a:tr>
                  <a:tr h="299471"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 dirty="0">
                              <a:effectLst/>
                            </a:rPr>
                            <a:t>Position:</a:t>
                          </a:r>
                          <a:endParaRPr lang="da-DK" sz="1600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 dirty="0">
                              <a:effectLst/>
                            </a:rPr>
                            <a:t>6</a:t>
                          </a:r>
                          <a:endParaRPr lang="da-DK" sz="1600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 dirty="0">
                              <a:effectLst/>
                            </a:rPr>
                            <a:t>5</a:t>
                          </a:r>
                          <a:endParaRPr lang="da-DK" sz="1600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 dirty="0">
                              <a:effectLst/>
                            </a:rPr>
                            <a:t>4</a:t>
                          </a:r>
                          <a:endParaRPr lang="da-DK" sz="1600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 dirty="0">
                              <a:effectLst/>
                            </a:rPr>
                            <a:t>3</a:t>
                          </a:r>
                          <a:endParaRPr lang="da-DK" sz="1600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 dirty="0">
                              <a:effectLst/>
                            </a:rPr>
                            <a:t>2</a:t>
                          </a:r>
                          <a:endParaRPr lang="da-DK" sz="1600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 dirty="0">
                              <a:effectLst/>
                            </a:rPr>
                            <a:t>1</a:t>
                          </a:r>
                          <a:endParaRPr lang="da-DK" sz="1600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504562849"/>
                      </a:ext>
                    </a:extLst>
                  </a:tr>
                  <a:tr h="615152"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Potens: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16</a:t>
                          </a:r>
                          <a:r>
                            <a:rPr lang="da-DK" sz="1600" baseline="30000">
                              <a:effectLst/>
                            </a:rPr>
                            <a:t>6-1 </a:t>
                          </a:r>
                          <a:r>
                            <a:rPr lang="da-DK" sz="1600">
                              <a:effectLst/>
                            </a:rPr>
                            <a:t>= 16</a:t>
                          </a:r>
                          <a:r>
                            <a:rPr lang="da-DK" sz="1600" baseline="30000">
                              <a:effectLst/>
                            </a:rPr>
                            <a:t>5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16</a:t>
                          </a:r>
                          <a:r>
                            <a:rPr lang="da-DK" sz="1600" baseline="30000">
                              <a:effectLst/>
                            </a:rPr>
                            <a:t>5-1 </a:t>
                          </a:r>
                          <a:r>
                            <a:rPr lang="da-DK" sz="1600">
                              <a:effectLst/>
                            </a:rPr>
                            <a:t>= 16</a:t>
                          </a:r>
                          <a:r>
                            <a:rPr lang="da-DK" sz="1600" baseline="30000">
                              <a:effectLst/>
                            </a:rPr>
                            <a:t>4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16</a:t>
                          </a:r>
                          <a:r>
                            <a:rPr lang="da-DK" sz="1600" baseline="30000">
                              <a:effectLst/>
                            </a:rPr>
                            <a:t>4-1 </a:t>
                          </a:r>
                          <a:r>
                            <a:rPr lang="da-DK" sz="1600">
                              <a:effectLst/>
                            </a:rPr>
                            <a:t>= 16</a:t>
                          </a:r>
                          <a:r>
                            <a:rPr lang="da-DK" sz="1600" baseline="30000">
                              <a:effectLst/>
                            </a:rPr>
                            <a:t>3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16</a:t>
                          </a:r>
                          <a:r>
                            <a:rPr lang="da-DK" sz="1600" baseline="30000">
                              <a:effectLst/>
                            </a:rPr>
                            <a:t>3-1 </a:t>
                          </a:r>
                          <a:r>
                            <a:rPr lang="da-DK" sz="1600">
                              <a:effectLst/>
                            </a:rPr>
                            <a:t>= 16</a:t>
                          </a:r>
                          <a:r>
                            <a:rPr lang="da-DK" sz="1600" baseline="30000">
                              <a:effectLst/>
                            </a:rPr>
                            <a:t>2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16</a:t>
                          </a:r>
                          <a:r>
                            <a:rPr lang="da-DK" sz="1600" baseline="30000">
                              <a:effectLst/>
                            </a:rPr>
                            <a:t>2-1 </a:t>
                          </a:r>
                          <a:r>
                            <a:rPr lang="da-DK" sz="1600">
                              <a:effectLst/>
                            </a:rPr>
                            <a:t>= 16</a:t>
                          </a:r>
                          <a:r>
                            <a:rPr lang="da-DK" sz="1600" baseline="30000">
                              <a:effectLst/>
                            </a:rPr>
                            <a:t>1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16</a:t>
                          </a:r>
                          <a:r>
                            <a:rPr lang="da-DK" sz="1600" baseline="30000">
                              <a:effectLst/>
                            </a:rPr>
                            <a:t>1-1 </a:t>
                          </a:r>
                          <a:r>
                            <a:rPr lang="da-DK" sz="1600">
                              <a:effectLst/>
                            </a:rPr>
                            <a:t>= 16</a:t>
                          </a:r>
                          <a:r>
                            <a:rPr lang="da-DK" sz="1600" baseline="30000">
                              <a:effectLst/>
                            </a:rPr>
                            <a:t>0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54953668"/>
                      </a:ext>
                    </a:extLst>
                  </a:tr>
                  <a:tr h="930833"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Potensværdi: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16</a:t>
                          </a:r>
                          <a:r>
                            <a:rPr lang="da-DK" sz="1600" baseline="30000">
                              <a:effectLst/>
                            </a:rPr>
                            <a:t>5</a:t>
                          </a:r>
                          <a:r>
                            <a:rPr lang="da-DK" sz="1600">
                              <a:effectLst/>
                            </a:rPr>
                            <a:t> = </a:t>
                          </a:r>
                          <a:r>
                            <a:rPr lang="en-US" sz="1600">
                              <a:effectLst/>
                            </a:rPr>
                            <a:t>1.048.576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16</a:t>
                          </a:r>
                          <a:r>
                            <a:rPr lang="da-DK" sz="1600" baseline="30000">
                              <a:effectLst/>
                            </a:rPr>
                            <a:t>4</a:t>
                          </a:r>
                          <a:r>
                            <a:rPr lang="da-DK" sz="1600">
                              <a:effectLst/>
                            </a:rPr>
                            <a:t> = 65.536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16</a:t>
                          </a:r>
                          <a:r>
                            <a:rPr lang="da-DK" sz="1600" baseline="30000">
                              <a:effectLst/>
                            </a:rPr>
                            <a:t>3</a:t>
                          </a:r>
                          <a:r>
                            <a:rPr lang="da-DK" sz="1600">
                              <a:effectLst/>
                            </a:rPr>
                            <a:t> = 4.096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16</a:t>
                          </a:r>
                          <a:r>
                            <a:rPr lang="da-DK" sz="1600" baseline="30000">
                              <a:effectLst/>
                            </a:rPr>
                            <a:t>2</a:t>
                          </a:r>
                          <a:r>
                            <a:rPr lang="da-DK" sz="1600">
                              <a:effectLst/>
                            </a:rPr>
                            <a:t> = 256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16</a:t>
                          </a:r>
                          <a:r>
                            <a:rPr lang="da-DK" sz="1600" baseline="30000">
                              <a:effectLst/>
                            </a:rPr>
                            <a:t>1</a:t>
                          </a:r>
                          <a:r>
                            <a:rPr lang="da-DK" sz="1600">
                              <a:effectLst/>
                            </a:rPr>
                            <a:t> = 16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16</a:t>
                          </a:r>
                          <a:r>
                            <a:rPr lang="da-DK" sz="1600" baseline="30000">
                              <a:effectLst/>
                            </a:rPr>
                            <a:t>0</a:t>
                          </a:r>
                          <a:r>
                            <a:rPr lang="da-DK" sz="1600">
                              <a:effectLst/>
                            </a:rPr>
                            <a:t> = 1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10720568"/>
                      </a:ext>
                    </a:extLst>
                  </a:tr>
                  <a:tr h="624140"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Regnestykke 1: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gridSpan="6"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19242" t="-506863" r="-389" b="-10294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09603419"/>
                      </a:ext>
                    </a:extLst>
                  </a:tr>
                  <a:tr h="624140"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Regnestykke 2: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gridSpan="6"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19242" t="-600971" r="-389" b="-194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8581291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1584324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1BD8A-3EE8-4C18-9F9D-6B8078656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Det </a:t>
            </a:r>
            <a:r>
              <a:rPr lang="da-DK" dirty="0" err="1"/>
              <a:t>hexadecimale</a:t>
            </a:r>
            <a:r>
              <a:rPr lang="da-DK" dirty="0"/>
              <a:t> talsystem - opbygning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D08FCB87-E791-444C-8AFB-895662CD77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8669945"/>
              </p:ext>
            </p:extLst>
          </p:nvPr>
        </p:nvGraphicFramePr>
        <p:xfrm>
          <a:off x="2361854" y="2248250"/>
          <a:ext cx="7468290" cy="29924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97035">
                  <a:extLst>
                    <a:ext uri="{9D8B030D-6E8A-4147-A177-3AD203B41FA5}">
                      <a16:colId xmlns:a16="http://schemas.microsoft.com/office/drawing/2014/main" val="1814146390"/>
                    </a:ext>
                  </a:extLst>
                </a:gridCol>
                <a:gridCol w="1045080">
                  <a:extLst>
                    <a:ext uri="{9D8B030D-6E8A-4147-A177-3AD203B41FA5}">
                      <a16:colId xmlns:a16="http://schemas.microsoft.com/office/drawing/2014/main" val="56945836"/>
                    </a:ext>
                  </a:extLst>
                </a:gridCol>
                <a:gridCol w="1045080">
                  <a:extLst>
                    <a:ext uri="{9D8B030D-6E8A-4147-A177-3AD203B41FA5}">
                      <a16:colId xmlns:a16="http://schemas.microsoft.com/office/drawing/2014/main" val="1991319525"/>
                    </a:ext>
                  </a:extLst>
                </a:gridCol>
                <a:gridCol w="1045080">
                  <a:extLst>
                    <a:ext uri="{9D8B030D-6E8A-4147-A177-3AD203B41FA5}">
                      <a16:colId xmlns:a16="http://schemas.microsoft.com/office/drawing/2014/main" val="570141408"/>
                    </a:ext>
                  </a:extLst>
                </a:gridCol>
                <a:gridCol w="1045080">
                  <a:extLst>
                    <a:ext uri="{9D8B030D-6E8A-4147-A177-3AD203B41FA5}">
                      <a16:colId xmlns:a16="http://schemas.microsoft.com/office/drawing/2014/main" val="1210162378"/>
                    </a:ext>
                  </a:extLst>
                </a:gridCol>
                <a:gridCol w="1045855">
                  <a:extLst>
                    <a:ext uri="{9D8B030D-6E8A-4147-A177-3AD203B41FA5}">
                      <a16:colId xmlns:a16="http://schemas.microsoft.com/office/drawing/2014/main" val="3633007937"/>
                    </a:ext>
                  </a:extLst>
                </a:gridCol>
                <a:gridCol w="1045080">
                  <a:extLst>
                    <a:ext uri="{9D8B030D-6E8A-4147-A177-3AD203B41FA5}">
                      <a16:colId xmlns:a16="http://schemas.microsoft.com/office/drawing/2014/main" val="3820369550"/>
                    </a:ext>
                  </a:extLst>
                </a:gridCol>
              </a:tblGrid>
              <a:tr h="299241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</a:rPr>
                        <a:t>Ciffer:</a:t>
                      </a:r>
                      <a:endParaRPr lang="da-DK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</a:rPr>
                        <a:t>2</a:t>
                      </a:r>
                      <a:endParaRPr lang="da-DK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</a:rPr>
                        <a:t>A</a:t>
                      </a:r>
                      <a:endParaRPr lang="da-DK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</a:rPr>
                        <a:t>F</a:t>
                      </a:r>
                      <a:endParaRPr lang="da-DK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</a:rPr>
                        <a:t>0</a:t>
                      </a:r>
                      <a:endParaRPr lang="da-DK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</a:rPr>
                        <a:t>7</a:t>
                      </a:r>
                      <a:endParaRPr lang="da-DK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 dirty="0">
                          <a:effectLst/>
                        </a:rPr>
                        <a:t>D</a:t>
                      </a:r>
                      <a:endParaRPr lang="da-DK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91482163"/>
                  </a:ext>
                </a:extLst>
              </a:tr>
            </a:tbl>
          </a:graphicData>
        </a:graphic>
      </p:graphicFrame>
      <p:graphicFrame>
        <p:nvGraphicFramePr>
          <p:cNvPr id="4" name="Content Placeholder 6">
            <a:extLst>
              <a:ext uri="{FF2B5EF4-FFF2-40B4-BE49-F238E27FC236}">
                <a16:creationId xmlns:a16="http://schemas.microsoft.com/office/drawing/2014/main" id="{A2259C0E-FE53-4992-B85B-7E331CA644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0628100"/>
              </p:ext>
            </p:extLst>
          </p:nvPr>
        </p:nvGraphicFramePr>
        <p:xfrm>
          <a:off x="2361854" y="2248250"/>
          <a:ext cx="7468290" cy="12298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97035">
                  <a:extLst>
                    <a:ext uri="{9D8B030D-6E8A-4147-A177-3AD203B41FA5}">
                      <a16:colId xmlns:a16="http://schemas.microsoft.com/office/drawing/2014/main" val="1814146390"/>
                    </a:ext>
                  </a:extLst>
                </a:gridCol>
                <a:gridCol w="1045080">
                  <a:extLst>
                    <a:ext uri="{9D8B030D-6E8A-4147-A177-3AD203B41FA5}">
                      <a16:colId xmlns:a16="http://schemas.microsoft.com/office/drawing/2014/main" val="56945836"/>
                    </a:ext>
                  </a:extLst>
                </a:gridCol>
                <a:gridCol w="1045080">
                  <a:extLst>
                    <a:ext uri="{9D8B030D-6E8A-4147-A177-3AD203B41FA5}">
                      <a16:colId xmlns:a16="http://schemas.microsoft.com/office/drawing/2014/main" val="1991319525"/>
                    </a:ext>
                  </a:extLst>
                </a:gridCol>
                <a:gridCol w="1045080">
                  <a:extLst>
                    <a:ext uri="{9D8B030D-6E8A-4147-A177-3AD203B41FA5}">
                      <a16:colId xmlns:a16="http://schemas.microsoft.com/office/drawing/2014/main" val="570141408"/>
                    </a:ext>
                  </a:extLst>
                </a:gridCol>
                <a:gridCol w="1045080">
                  <a:extLst>
                    <a:ext uri="{9D8B030D-6E8A-4147-A177-3AD203B41FA5}">
                      <a16:colId xmlns:a16="http://schemas.microsoft.com/office/drawing/2014/main" val="1210162378"/>
                    </a:ext>
                  </a:extLst>
                </a:gridCol>
                <a:gridCol w="1045855">
                  <a:extLst>
                    <a:ext uri="{9D8B030D-6E8A-4147-A177-3AD203B41FA5}">
                      <a16:colId xmlns:a16="http://schemas.microsoft.com/office/drawing/2014/main" val="3633007937"/>
                    </a:ext>
                  </a:extLst>
                </a:gridCol>
                <a:gridCol w="1045080">
                  <a:extLst>
                    <a:ext uri="{9D8B030D-6E8A-4147-A177-3AD203B41FA5}">
                      <a16:colId xmlns:a16="http://schemas.microsoft.com/office/drawing/2014/main" val="3820369550"/>
                    </a:ext>
                  </a:extLst>
                </a:gridCol>
              </a:tblGrid>
              <a:tr h="299241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</a:rPr>
                        <a:t>Ciffer:</a:t>
                      </a:r>
                      <a:endParaRPr lang="da-DK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</a:rPr>
                        <a:t>2</a:t>
                      </a:r>
                      <a:endParaRPr lang="da-DK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</a:rPr>
                        <a:t>A</a:t>
                      </a:r>
                      <a:endParaRPr lang="da-DK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</a:rPr>
                        <a:t>F</a:t>
                      </a:r>
                      <a:endParaRPr lang="da-DK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</a:rPr>
                        <a:t>0</a:t>
                      </a:r>
                      <a:endParaRPr lang="da-DK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</a:rPr>
                        <a:t>7</a:t>
                      </a:r>
                      <a:endParaRPr lang="da-DK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</a:rPr>
                        <a:t>D</a:t>
                      </a:r>
                      <a:endParaRPr lang="da-DK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91482163"/>
                  </a:ext>
                </a:extLst>
              </a:tr>
              <a:tr h="930603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 dirty="0">
                          <a:effectLst/>
                        </a:rPr>
                        <a:t>Ciffer decimalværdi:</a:t>
                      </a:r>
                      <a:endParaRPr lang="da-DK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</a:rPr>
                        <a:t>2</a:t>
                      </a:r>
                      <a:endParaRPr lang="da-DK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</a:rPr>
                        <a:t>10</a:t>
                      </a:r>
                      <a:endParaRPr lang="da-DK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 dirty="0">
                          <a:effectLst/>
                        </a:rPr>
                        <a:t>15</a:t>
                      </a:r>
                      <a:endParaRPr lang="da-DK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 dirty="0">
                          <a:effectLst/>
                        </a:rPr>
                        <a:t>0</a:t>
                      </a:r>
                      <a:endParaRPr lang="da-DK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 dirty="0">
                          <a:effectLst/>
                        </a:rPr>
                        <a:t>7</a:t>
                      </a:r>
                      <a:endParaRPr lang="da-DK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 dirty="0">
                          <a:effectLst/>
                        </a:rPr>
                        <a:t>13</a:t>
                      </a:r>
                      <a:endParaRPr lang="da-DK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29687655"/>
                  </a:ext>
                </a:extLst>
              </a:tr>
            </a:tbl>
          </a:graphicData>
        </a:graphic>
      </p:graphicFrame>
      <p:graphicFrame>
        <p:nvGraphicFramePr>
          <p:cNvPr id="5" name="Content Placeholder 6">
            <a:extLst>
              <a:ext uri="{FF2B5EF4-FFF2-40B4-BE49-F238E27FC236}">
                <a16:creationId xmlns:a16="http://schemas.microsoft.com/office/drawing/2014/main" id="{586986C5-827A-4CCC-90CD-5A5F95F4ECA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3320524"/>
              </p:ext>
            </p:extLst>
          </p:nvPr>
        </p:nvGraphicFramePr>
        <p:xfrm>
          <a:off x="2361854" y="2248250"/>
          <a:ext cx="7468290" cy="15293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97035">
                  <a:extLst>
                    <a:ext uri="{9D8B030D-6E8A-4147-A177-3AD203B41FA5}">
                      <a16:colId xmlns:a16="http://schemas.microsoft.com/office/drawing/2014/main" val="1814146390"/>
                    </a:ext>
                  </a:extLst>
                </a:gridCol>
                <a:gridCol w="1045080">
                  <a:extLst>
                    <a:ext uri="{9D8B030D-6E8A-4147-A177-3AD203B41FA5}">
                      <a16:colId xmlns:a16="http://schemas.microsoft.com/office/drawing/2014/main" val="56945836"/>
                    </a:ext>
                  </a:extLst>
                </a:gridCol>
                <a:gridCol w="1045080">
                  <a:extLst>
                    <a:ext uri="{9D8B030D-6E8A-4147-A177-3AD203B41FA5}">
                      <a16:colId xmlns:a16="http://schemas.microsoft.com/office/drawing/2014/main" val="1991319525"/>
                    </a:ext>
                  </a:extLst>
                </a:gridCol>
                <a:gridCol w="1045080">
                  <a:extLst>
                    <a:ext uri="{9D8B030D-6E8A-4147-A177-3AD203B41FA5}">
                      <a16:colId xmlns:a16="http://schemas.microsoft.com/office/drawing/2014/main" val="570141408"/>
                    </a:ext>
                  </a:extLst>
                </a:gridCol>
                <a:gridCol w="1045080">
                  <a:extLst>
                    <a:ext uri="{9D8B030D-6E8A-4147-A177-3AD203B41FA5}">
                      <a16:colId xmlns:a16="http://schemas.microsoft.com/office/drawing/2014/main" val="1210162378"/>
                    </a:ext>
                  </a:extLst>
                </a:gridCol>
                <a:gridCol w="1045855">
                  <a:extLst>
                    <a:ext uri="{9D8B030D-6E8A-4147-A177-3AD203B41FA5}">
                      <a16:colId xmlns:a16="http://schemas.microsoft.com/office/drawing/2014/main" val="3633007937"/>
                    </a:ext>
                  </a:extLst>
                </a:gridCol>
                <a:gridCol w="1045080">
                  <a:extLst>
                    <a:ext uri="{9D8B030D-6E8A-4147-A177-3AD203B41FA5}">
                      <a16:colId xmlns:a16="http://schemas.microsoft.com/office/drawing/2014/main" val="3820369550"/>
                    </a:ext>
                  </a:extLst>
                </a:gridCol>
              </a:tblGrid>
              <a:tr h="299241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</a:rPr>
                        <a:t>Ciffer:</a:t>
                      </a:r>
                      <a:endParaRPr lang="da-DK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</a:rPr>
                        <a:t>2</a:t>
                      </a:r>
                      <a:endParaRPr lang="da-DK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</a:rPr>
                        <a:t>A</a:t>
                      </a:r>
                      <a:endParaRPr lang="da-DK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</a:rPr>
                        <a:t>F</a:t>
                      </a:r>
                      <a:endParaRPr lang="da-DK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</a:rPr>
                        <a:t>0</a:t>
                      </a:r>
                      <a:endParaRPr lang="da-DK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</a:rPr>
                        <a:t>7</a:t>
                      </a:r>
                      <a:endParaRPr lang="da-DK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</a:rPr>
                        <a:t>D</a:t>
                      </a:r>
                      <a:endParaRPr lang="da-DK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91482163"/>
                  </a:ext>
                </a:extLst>
              </a:tr>
              <a:tr h="930603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 dirty="0">
                          <a:effectLst/>
                        </a:rPr>
                        <a:t>Ciffer decimalværdi:</a:t>
                      </a:r>
                      <a:endParaRPr lang="da-DK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</a:rPr>
                        <a:t>2</a:t>
                      </a:r>
                      <a:endParaRPr lang="da-DK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</a:rPr>
                        <a:t>10</a:t>
                      </a:r>
                      <a:endParaRPr lang="da-DK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 dirty="0">
                          <a:effectLst/>
                        </a:rPr>
                        <a:t>15</a:t>
                      </a:r>
                      <a:endParaRPr lang="da-DK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 dirty="0">
                          <a:effectLst/>
                        </a:rPr>
                        <a:t>0</a:t>
                      </a:r>
                      <a:endParaRPr lang="da-DK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 dirty="0">
                          <a:effectLst/>
                        </a:rPr>
                        <a:t>7</a:t>
                      </a:r>
                      <a:endParaRPr lang="da-DK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 dirty="0">
                          <a:effectLst/>
                        </a:rPr>
                        <a:t>13</a:t>
                      </a:r>
                      <a:endParaRPr lang="da-DK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29687655"/>
                  </a:ext>
                </a:extLst>
              </a:tr>
              <a:tr h="299471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 dirty="0">
                          <a:effectLst/>
                        </a:rPr>
                        <a:t>Position:</a:t>
                      </a:r>
                      <a:endParaRPr lang="da-DK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 dirty="0">
                          <a:effectLst/>
                        </a:rPr>
                        <a:t>6</a:t>
                      </a:r>
                      <a:endParaRPr lang="da-DK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 dirty="0">
                          <a:effectLst/>
                        </a:rPr>
                        <a:t>5</a:t>
                      </a:r>
                      <a:endParaRPr lang="da-DK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 dirty="0">
                          <a:effectLst/>
                        </a:rPr>
                        <a:t>4</a:t>
                      </a:r>
                      <a:endParaRPr lang="da-DK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 dirty="0">
                          <a:effectLst/>
                        </a:rPr>
                        <a:t>3</a:t>
                      </a:r>
                      <a:endParaRPr lang="da-DK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 dirty="0">
                          <a:effectLst/>
                        </a:rPr>
                        <a:t>2</a:t>
                      </a:r>
                      <a:endParaRPr lang="da-DK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 dirty="0">
                          <a:effectLst/>
                        </a:rPr>
                        <a:t>1</a:t>
                      </a:r>
                      <a:endParaRPr lang="da-DK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04562849"/>
                  </a:ext>
                </a:extLst>
              </a:tr>
            </a:tbl>
          </a:graphicData>
        </a:graphic>
      </p:graphicFrame>
      <p:graphicFrame>
        <p:nvGraphicFramePr>
          <p:cNvPr id="6" name="Content Placeholder 6">
            <a:extLst>
              <a:ext uri="{FF2B5EF4-FFF2-40B4-BE49-F238E27FC236}">
                <a16:creationId xmlns:a16="http://schemas.microsoft.com/office/drawing/2014/main" id="{DEFFBFE1-908F-463E-B214-C7B7462D26D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6121247"/>
              </p:ext>
            </p:extLst>
          </p:nvPr>
        </p:nvGraphicFramePr>
        <p:xfrm>
          <a:off x="2361854" y="2248250"/>
          <a:ext cx="7468290" cy="214446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97035">
                  <a:extLst>
                    <a:ext uri="{9D8B030D-6E8A-4147-A177-3AD203B41FA5}">
                      <a16:colId xmlns:a16="http://schemas.microsoft.com/office/drawing/2014/main" val="1814146390"/>
                    </a:ext>
                  </a:extLst>
                </a:gridCol>
                <a:gridCol w="1045080">
                  <a:extLst>
                    <a:ext uri="{9D8B030D-6E8A-4147-A177-3AD203B41FA5}">
                      <a16:colId xmlns:a16="http://schemas.microsoft.com/office/drawing/2014/main" val="56945836"/>
                    </a:ext>
                  </a:extLst>
                </a:gridCol>
                <a:gridCol w="1045080">
                  <a:extLst>
                    <a:ext uri="{9D8B030D-6E8A-4147-A177-3AD203B41FA5}">
                      <a16:colId xmlns:a16="http://schemas.microsoft.com/office/drawing/2014/main" val="1991319525"/>
                    </a:ext>
                  </a:extLst>
                </a:gridCol>
                <a:gridCol w="1045080">
                  <a:extLst>
                    <a:ext uri="{9D8B030D-6E8A-4147-A177-3AD203B41FA5}">
                      <a16:colId xmlns:a16="http://schemas.microsoft.com/office/drawing/2014/main" val="570141408"/>
                    </a:ext>
                  </a:extLst>
                </a:gridCol>
                <a:gridCol w="1045080">
                  <a:extLst>
                    <a:ext uri="{9D8B030D-6E8A-4147-A177-3AD203B41FA5}">
                      <a16:colId xmlns:a16="http://schemas.microsoft.com/office/drawing/2014/main" val="1210162378"/>
                    </a:ext>
                  </a:extLst>
                </a:gridCol>
                <a:gridCol w="1045855">
                  <a:extLst>
                    <a:ext uri="{9D8B030D-6E8A-4147-A177-3AD203B41FA5}">
                      <a16:colId xmlns:a16="http://schemas.microsoft.com/office/drawing/2014/main" val="3633007937"/>
                    </a:ext>
                  </a:extLst>
                </a:gridCol>
                <a:gridCol w="1045080">
                  <a:extLst>
                    <a:ext uri="{9D8B030D-6E8A-4147-A177-3AD203B41FA5}">
                      <a16:colId xmlns:a16="http://schemas.microsoft.com/office/drawing/2014/main" val="3820369550"/>
                    </a:ext>
                  </a:extLst>
                </a:gridCol>
              </a:tblGrid>
              <a:tr h="299241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</a:rPr>
                        <a:t>Ciffer:</a:t>
                      </a:r>
                      <a:endParaRPr lang="da-DK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</a:rPr>
                        <a:t>2</a:t>
                      </a:r>
                      <a:endParaRPr lang="da-DK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</a:rPr>
                        <a:t>A</a:t>
                      </a:r>
                      <a:endParaRPr lang="da-DK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</a:rPr>
                        <a:t>F</a:t>
                      </a:r>
                      <a:endParaRPr lang="da-DK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</a:rPr>
                        <a:t>0</a:t>
                      </a:r>
                      <a:endParaRPr lang="da-DK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</a:rPr>
                        <a:t>7</a:t>
                      </a:r>
                      <a:endParaRPr lang="da-DK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</a:rPr>
                        <a:t>D</a:t>
                      </a:r>
                      <a:endParaRPr lang="da-DK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91482163"/>
                  </a:ext>
                </a:extLst>
              </a:tr>
              <a:tr h="930603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 dirty="0">
                          <a:effectLst/>
                        </a:rPr>
                        <a:t>Ciffer decimalværdi:</a:t>
                      </a:r>
                      <a:endParaRPr lang="da-DK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</a:rPr>
                        <a:t>2</a:t>
                      </a:r>
                      <a:endParaRPr lang="da-DK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</a:rPr>
                        <a:t>10</a:t>
                      </a:r>
                      <a:endParaRPr lang="da-DK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 dirty="0">
                          <a:effectLst/>
                        </a:rPr>
                        <a:t>15</a:t>
                      </a:r>
                      <a:endParaRPr lang="da-DK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 dirty="0">
                          <a:effectLst/>
                        </a:rPr>
                        <a:t>0</a:t>
                      </a:r>
                      <a:endParaRPr lang="da-DK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 dirty="0">
                          <a:effectLst/>
                        </a:rPr>
                        <a:t>7</a:t>
                      </a:r>
                      <a:endParaRPr lang="da-DK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 dirty="0">
                          <a:effectLst/>
                        </a:rPr>
                        <a:t>13</a:t>
                      </a:r>
                      <a:endParaRPr lang="da-DK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29687655"/>
                  </a:ext>
                </a:extLst>
              </a:tr>
              <a:tr h="299471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 dirty="0">
                          <a:effectLst/>
                        </a:rPr>
                        <a:t>Position:</a:t>
                      </a:r>
                      <a:endParaRPr lang="da-DK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 dirty="0">
                          <a:effectLst/>
                        </a:rPr>
                        <a:t>6</a:t>
                      </a:r>
                      <a:endParaRPr lang="da-DK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 dirty="0">
                          <a:effectLst/>
                        </a:rPr>
                        <a:t>5</a:t>
                      </a:r>
                      <a:endParaRPr lang="da-DK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 dirty="0">
                          <a:effectLst/>
                        </a:rPr>
                        <a:t>4</a:t>
                      </a:r>
                      <a:endParaRPr lang="da-DK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 dirty="0">
                          <a:effectLst/>
                        </a:rPr>
                        <a:t>3</a:t>
                      </a:r>
                      <a:endParaRPr lang="da-DK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 dirty="0">
                          <a:effectLst/>
                        </a:rPr>
                        <a:t>2</a:t>
                      </a:r>
                      <a:endParaRPr lang="da-DK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 dirty="0">
                          <a:effectLst/>
                        </a:rPr>
                        <a:t>1</a:t>
                      </a:r>
                      <a:endParaRPr lang="da-DK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04562849"/>
                  </a:ext>
                </a:extLst>
              </a:tr>
              <a:tr h="615152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</a:rPr>
                        <a:t>Potens:</a:t>
                      </a:r>
                      <a:endParaRPr lang="da-DK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</a:rPr>
                        <a:t>16</a:t>
                      </a:r>
                      <a:r>
                        <a:rPr lang="da-DK" sz="1600" baseline="30000">
                          <a:effectLst/>
                        </a:rPr>
                        <a:t>6-1 </a:t>
                      </a:r>
                      <a:r>
                        <a:rPr lang="da-DK" sz="1600">
                          <a:effectLst/>
                        </a:rPr>
                        <a:t>= 16</a:t>
                      </a:r>
                      <a:r>
                        <a:rPr lang="da-DK" sz="1600" baseline="30000">
                          <a:effectLst/>
                        </a:rPr>
                        <a:t>5</a:t>
                      </a:r>
                      <a:endParaRPr lang="da-DK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</a:rPr>
                        <a:t>16</a:t>
                      </a:r>
                      <a:r>
                        <a:rPr lang="da-DK" sz="1600" baseline="30000">
                          <a:effectLst/>
                        </a:rPr>
                        <a:t>5-1 </a:t>
                      </a:r>
                      <a:r>
                        <a:rPr lang="da-DK" sz="1600">
                          <a:effectLst/>
                        </a:rPr>
                        <a:t>= 16</a:t>
                      </a:r>
                      <a:r>
                        <a:rPr lang="da-DK" sz="1600" baseline="30000">
                          <a:effectLst/>
                        </a:rPr>
                        <a:t>4</a:t>
                      </a:r>
                      <a:endParaRPr lang="da-DK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</a:rPr>
                        <a:t>16</a:t>
                      </a:r>
                      <a:r>
                        <a:rPr lang="da-DK" sz="1600" baseline="30000">
                          <a:effectLst/>
                        </a:rPr>
                        <a:t>4-1 </a:t>
                      </a:r>
                      <a:r>
                        <a:rPr lang="da-DK" sz="1600">
                          <a:effectLst/>
                        </a:rPr>
                        <a:t>= 16</a:t>
                      </a:r>
                      <a:r>
                        <a:rPr lang="da-DK" sz="1600" baseline="30000">
                          <a:effectLst/>
                        </a:rPr>
                        <a:t>3</a:t>
                      </a:r>
                      <a:endParaRPr lang="da-DK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</a:rPr>
                        <a:t>16</a:t>
                      </a:r>
                      <a:r>
                        <a:rPr lang="da-DK" sz="1600" baseline="30000">
                          <a:effectLst/>
                        </a:rPr>
                        <a:t>3-1 </a:t>
                      </a:r>
                      <a:r>
                        <a:rPr lang="da-DK" sz="1600">
                          <a:effectLst/>
                        </a:rPr>
                        <a:t>= 16</a:t>
                      </a:r>
                      <a:r>
                        <a:rPr lang="da-DK" sz="1600" baseline="30000">
                          <a:effectLst/>
                        </a:rPr>
                        <a:t>2</a:t>
                      </a:r>
                      <a:endParaRPr lang="da-DK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</a:rPr>
                        <a:t>16</a:t>
                      </a:r>
                      <a:r>
                        <a:rPr lang="da-DK" sz="1600" baseline="30000">
                          <a:effectLst/>
                        </a:rPr>
                        <a:t>2-1 </a:t>
                      </a:r>
                      <a:r>
                        <a:rPr lang="da-DK" sz="1600">
                          <a:effectLst/>
                        </a:rPr>
                        <a:t>= 16</a:t>
                      </a:r>
                      <a:r>
                        <a:rPr lang="da-DK" sz="1600" baseline="30000">
                          <a:effectLst/>
                        </a:rPr>
                        <a:t>1</a:t>
                      </a:r>
                      <a:endParaRPr lang="da-DK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 dirty="0">
                          <a:effectLst/>
                        </a:rPr>
                        <a:t>16</a:t>
                      </a:r>
                      <a:r>
                        <a:rPr lang="da-DK" sz="1600" baseline="30000" dirty="0">
                          <a:effectLst/>
                        </a:rPr>
                        <a:t>1-1 </a:t>
                      </a:r>
                      <a:r>
                        <a:rPr lang="da-DK" sz="1600" dirty="0">
                          <a:effectLst/>
                        </a:rPr>
                        <a:t>= 16</a:t>
                      </a:r>
                      <a:r>
                        <a:rPr lang="da-DK" sz="1600" baseline="30000" dirty="0">
                          <a:effectLst/>
                        </a:rPr>
                        <a:t>0</a:t>
                      </a:r>
                      <a:endParaRPr lang="da-DK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54953668"/>
                  </a:ext>
                </a:extLst>
              </a:tr>
            </a:tbl>
          </a:graphicData>
        </a:graphic>
      </p:graphicFrame>
      <p:graphicFrame>
        <p:nvGraphicFramePr>
          <p:cNvPr id="8" name="Content Placeholder 6">
            <a:extLst>
              <a:ext uri="{FF2B5EF4-FFF2-40B4-BE49-F238E27FC236}">
                <a16:creationId xmlns:a16="http://schemas.microsoft.com/office/drawing/2014/main" id="{21FFEBFF-5B1C-49C7-90B3-87B3FA8D01F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2739746"/>
              </p:ext>
            </p:extLst>
          </p:nvPr>
        </p:nvGraphicFramePr>
        <p:xfrm>
          <a:off x="2361854" y="2248250"/>
          <a:ext cx="7468290" cy="30753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97035">
                  <a:extLst>
                    <a:ext uri="{9D8B030D-6E8A-4147-A177-3AD203B41FA5}">
                      <a16:colId xmlns:a16="http://schemas.microsoft.com/office/drawing/2014/main" val="1814146390"/>
                    </a:ext>
                  </a:extLst>
                </a:gridCol>
                <a:gridCol w="1045080">
                  <a:extLst>
                    <a:ext uri="{9D8B030D-6E8A-4147-A177-3AD203B41FA5}">
                      <a16:colId xmlns:a16="http://schemas.microsoft.com/office/drawing/2014/main" val="56945836"/>
                    </a:ext>
                  </a:extLst>
                </a:gridCol>
                <a:gridCol w="1045080">
                  <a:extLst>
                    <a:ext uri="{9D8B030D-6E8A-4147-A177-3AD203B41FA5}">
                      <a16:colId xmlns:a16="http://schemas.microsoft.com/office/drawing/2014/main" val="1991319525"/>
                    </a:ext>
                  </a:extLst>
                </a:gridCol>
                <a:gridCol w="1045080">
                  <a:extLst>
                    <a:ext uri="{9D8B030D-6E8A-4147-A177-3AD203B41FA5}">
                      <a16:colId xmlns:a16="http://schemas.microsoft.com/office/drawing/2014/main" val="570141408"/>
                    </a:ext>
                  </a:extLst>
                </a:gridCol>
                <a:gridCol w="1045080">
                  <a:extLst>
                    <a:ext uri="{9D8B030D-6E8A-4147-A177-3AD203B41FA5}">
                      <a16:colId xmlns:a16="http://schemas.microsoft.com/office/drawing/2014/main" val="1210162378"/>
                    </a:ext>
                  </a:extLst>
                </a:gridCol>
                <a:gridCol w="1045855">
                  <a:extLst>
                    <a:ext uri="{9D8B030D-6E8A-4147-A177-3AD203B41FA5}">
                      <a16:colId xmlns:a16="http://schemas.microsoft.com/office/drawing/2014/main" val="3633007937"/>
                    </a:ext>
                  </a:extLst>
                </a:gridCol>
                <a:gridCol w="1045080">
                  <a:extLst>
                    <a:ext uri="{9D8B030D-6E8A-4147-A177-3AD203B41FA5}">
                      <a16:colId xmlns:a16="http://schemas.microsoft.com/office/drawing/2014/main" val="3820369550"/>
                    </a:ext>
                  </a:extLst>
                </a:gridCol>
              </a:tblGrid>
              <a:tr h="299241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</a:rPr>
                        <a:t>Ciffer:</a:t>
                      </a:r>
                      <a:endParaRPr lang="da-DK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</a:rPr>
                        <a:t>2</a:t>
                      </a:r>
                      <a:endParaRPr lang="da-DK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</a:rPr>
                        <a:t>A</a:t>
                      </a:r>
                      <a:endParaRPr lang="da-DK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</a:rPr>
                        <a:t>F</a:t>
                      </a:r>
                      <a:endParaRPr lang="da-DK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</a:rPr>
                        <a:t>0</a:t>
                      </a:r>
                      <a:endParaRPr lang="da-DK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</a:rPr>
                        <a:t>7</a:t>
                      </a:r>
                      <a:endParaRPr lang="da-DK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</a:rPr>
                        <a:t>D</a:t>
                      </a:r>
                      <a:endParaRPr lang="da-DK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91482163"/>
                  </a:ext>
                </a:extLst>
              </a:tr>
              <a:tr h="930603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 dirty="0">
                          <a:effectLst/>
                        </a:rPr>
                        <a:t>Ciffer decimalværdi:</a:t>
                      </a:r>
                      <a:endParaRPr lang="da-DK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</a:rPr>
                        <a:t>2</a:t>
                      </a:r>
                      <a:endParaRPr lang="da-DK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</a:rPr>
                        <a:t>10</a:t>
                      </a:r>
                      <a:endParaRPr lang="da-DK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 dirty="0">
                          <a:effectLst/>
                        </a:rPr>
                        <a:t>15</a:t>
                      </a:r>
                      <a:endParaRPr lang="da-DK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 dirty="0">
                          <a:effectLst/>
                        </a:rPr>
                        <a:t>0</a:t>
                      </a:r>
                      <a:endParaRPr lang="da-DK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 dirty="0">
                          <a:effectLst/>
                        </a:rPr>
                        <a:t>7</a:t>
                      </a:r>
                      <a:endParaRPr lang="da-DK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 dirty="0">
                          <a:effectLst/>
                        </a:rPr>
                        <a:t>13</a:t>
                      </a:r>
                      <a:endParaRPr lang="da-DK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29687655"/>
                  </a:ext>
                </a:extLst>
              </a:tr>
              <a:tr h="299471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 dirty="0">
                          <a:effectLst/>
                        </a:rPr>
                        <a:t>Position:</a:t>
                      </a:r>
                      <a:endParaRPr lang="da-DK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 dirty="0">
                          <a:effectLst/>
                        </a:rPr>
                        <a:t>6</a:t>
                      </a:r>
                      <a:endParaRPr lang="da-DK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 dirty="0">
                          <a:effectLst/>
                        </a:rPr>
                        <a:t>5</a:t>
                      </a:r>
                      <a:endParaRPr lang="da-DK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 dirty="0">
                          <a:effectLst/>
                        </a:rPr>
                        <a:t>4</a:t>
                      </a:r>
                      <a:endParaRPr lang="da-DK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 dirty="0">
                          <a:effectLst/>
                        </a:rPr>
                        <a:t>3</a:t>
                      </a:r>
                      <a:endParaRPr lang="da-DK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 dirty="0">
                          <a:effectLst/>
                        </a:rPr>
                        <a:t>2</a:t>
                      </a:r>
                      <a:endParaRPr lang="da-DK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 dirty="0">
                          <a:effectLst/>
                        </a:rPr>
                        <a:t>1</a:t>
                      </a:r>
                      <a:endParaRPr lang="da-DK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04562849"/>
                  </a:ext>
                </a:extLst>
              </a:tr>
              <a:tr h="615152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</a:rPr>
                        <a:t>Potens:</a:t>
                      </a:r>
                      <a:endParaRPr lang="da-DK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</a:rPr>
                        <a:t>16</a:t>
                      </a:r>
                      <a:r>
                        <a:rPr lang="da-DK" sz="1600" baseline="30000">
                          <a:effectLst/>
                        </a:rPr>
                        <a:t>6-1 </a:t>
                      </a:r>
                      <a:r>
                        <a:rPr lang="da-DK" sz="1600">
                          <a:effectLst/>
                        </a:rPr>
                        <a:t>= 16</a:t>
                      </a:r>
                      <a:r>
                        <a:rPr lang="da-DK" sz="1600" baseline="30000">
                          <a:effectLst/>
                        </a:rPr>
                        <a:t>5</a:t>
                      </a:r>
                      <a:endParaRPr lang="da-DK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</a:rPr>
                        <a:t>16</a:t>
                      </a:r>
                      <a:r>
                        <a:rPr lang="da-DK" sz="1600" baseline="30000">
                          <a:effectLst/>
                        </a:rPr>
                        <a:t>5-1 </a:t>
                      </a:r>
                      <a:r>
                        <a:rPr lang="da-DK" sz="1600">
                          <a:effectLst/>
                        </a:rPr>
                        <a:t>= 16</a:t>
                      </a:r>
                      <a:r>
                        <a:rPr lang="da-DK" sz="1600" baseline="30000">
                          <a:effectLst/>
                        </a:rPr>
                        <a:t>4</a:t>
                      </a:r>
                      <a:endParaRPr lang="da-DK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</a:rPr>
                        <a:t>16</a:t>
                      </a:r>
                      <a:r>
                        <a:rPr lang="da-DK" sz="1600" baseline="30000">
                          <a:effectLst/>
                        </a:rPr>
                        <a:t>4-1 </a:t>
                      </a:r>
                      <a:r>
                        <a:rPr lang="da-DK" sz="1600">
                          <a:effectLst/>
                        </a:rPr>
                        <a:t>= 16</a:t>
                      </a:r>
                      <a:r>
                        <a:rPr lang="da-DK" sz="1600" baseline="30000">
                          <a:effectLst/>
                        </a:rPr>
                        <a:t>3</a:t>
                      </a:r>
                      <a:endParaRPr lang="da-DK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</a:rPr>
                        <a:t>16</a:t>
                      </a:r>
                      <a:r>
                        <a:rPr lang="da-DK" sz="1600" baseline="30000">
                          <a:effectLst/>
                        </a:rPr>
                        <a:t>3-1 </a:t>
                      </a:r>
                      <a:r>
                        <a:rPr lang="da-DK" sz="1600">
                          <a:effectLst/>
                        </a:rPr>
                        <a:t>= 16</a:t>
                      </a:r>
                      <a:r>
                        <a:rPr lang="da-DK" sz="1600" baseline="30000">
                          <a:effectLst/>
                        </a:rPr>
                        <a:t>2</a:t>
                      </a:r>
                      <a:endParaRPr lang="da-DK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</a:rPr>
                        <a:t>16</a:t>
                      </a:r>
                      <a:r>
                        <a:rPr lang="da-DK" sz="1600" baseline="30000">
                          <a:effectLst/>
                        </a:rPr>
                        <a:t>2-1 </a:t>
                      </a:r>
                      <a:r>
                        <a:rPr lang="da-DK" sz="1600">
                          <a:effectLst/>
                        </a:rPr>
                        <a:t>= 16</a:t>
                      </a:r>
                      <a:r>
                        <a:rPr lang="da-DK" sz="1600" baseline="30000">
                          <a:effectLst/>
                        </a:rPr>
                        <a:t>1</a:t>
                      </a:r>
                      <a:endParaRPr lang="da-DK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</a:rPr>
                        <a:t>16</a:t>
                      </a:r>
                      <a:r>
                        <a:rPr lang="da-DK" sz="1600" baseline="30000">
                          <a:effectLst/>
                        </a:rPr>
                        <a:t>1-1 </a:t>
                      </a:r>
                      <a:r>
                        <a:rPr lang="da-DK" sz="1600">
                          <a:effectLst/>
                        </a:rPr>
                        <a:t>= 16</a:t>
                      </a:r>
                      <a:r>
                        <a:rPr lang="da-DK" sz="1600" baseline="30000">
                          <a:effectLst/>
                        </a:rPr>
                        <a:t>0</a:t>
                      </a:r>
                      <a:endParaRPr lang="da-DK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54953668"/>
                  </a:ext>
                </a:extLst>
              </a:tr>
              <a:tr h="930833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</a:rPr>
                        <a:t>Potensværdi:</a:t>
                      </a:r>
                      <a:endParaRPr lang="da-DK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</a:rPr>
                        <a:t>16</a:t>
                      </a:r>
                      <a:r>
                        <a:rPr lang="da-DK" sz="1600" baseline="30000">
                          <a:effectLst/>
                        </a:rPr>
                        <a:t>5</a:t>
                      </a:r>
                      <a:r>
                        <a:rPr lang="da-DK" sz="1600">
                          <a:effectLst/>
                        </a:rPr>
                        <a:t> = </a:t>
                      </a:r>
                      <a:r>
                        <a:rPr lang="en-US" sz="1600">
                          <a:effectLst/>
                        </a:rPr>
                        <a:t>1.048.576</a:t>
                      </a:r>
                      <a:endParaRPr lang="da-DK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</a:rPr>
                        <a:t>16</a:t>
                      </a:r>
                      <a:r>
                        <a:rPr lang="da-DK" sz="1600" baseline="30000">
                          <a:effectLst/>
                        </a:rPr>
                        <a:t>4</a:t>
                      </a:r>
                      <a:r>
                        <a:rPr lang="da-DK" sz="1600">
                          <a:effectLst/>
                        </a:rPr>
                        <a:t> = 65.536</a:t>
                      </a:r>
                      <a:endParaRPr lang="da-DK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</a:rPr>
                        <a:t>16</a:t>
                      </a:r>
                      <a:r>
                        <a:rPr lang="da-DK" sz="1600" baseline="30000">
                          <a:effectLst/>
                        </a:rPr>
                        <a:t>3</a:t>
                      </a:r>
                      <a:r>
                        <a:rPr lang="da-DK" sz="1600">
                          <a:effectLst/>
                        </a:rPr>
                        <a:t> = 4.096</a:t>
                      </a:r>
                      <a:endParaRPr lang="da-DK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</a:rPr>
                        <a:t>16</a:t>
                      </a:r>
                      <a:r>
                        <a:rPr lang="da-DK" sz="1600" baseline="30000">
                          <a:effectLst/>
                        </a:rPr>
                        <a:t>2</a:t>
                      </a:r>
                      <a:r>
                        <a:rPr lang="da-DK" sz="1600">
                          <a:effectLst/>
                        </a:rPr>
                        <a:t> = 256</a:t>
                      </a:r>
                      <a:endParaRPr lang="da-DK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</a:rPr>
                        <a:t>16</a:t>
                      </a:r>
                      <a:r>
                        <a:rPr lang="da-DK" sz="1600" baseline="30000">
                          <a:effectLst/>
                        </a:rPr>
                        <a:t>1</a:t>
                      </a:r>
                      <a:r>
                        <a:rPr lang="da-DK" sz="1600">
                          <a:effectLst/>
                        </a:rPr>
                        <a:t> = 16</a:t>
                      </a:r>
                      <a:endParaRPr lang="da-DK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 dirty="0">
                          <a:effectLst/>
                        </a:rPr>
                        <a:t>16</a:t>
                      </a:r>
                      <a:r>
                        <a:rPr lang="da-DK" sz="1600" baseline="30000" dirty="0">
                          <a:effectLst/>
                        </a:rPr>
                        <a:t>0</a:t>
                      </a:r>
                      <a:r>
                        <a:rPr lang="da-DK" sz="1600" dirty="0">
                          <a:effectLst/>
                        </a:rPr>
                        <a:t> = 1</a:t>
                      </a:r>
                      <a:endParaRPr lang="da-DK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0720568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Content Placeholder 6">
                <a:extLst>
                  <a:ext uri="{FF2B5EF4-FFF2-40B4-BE49-F238E27FC236}">
                    <a16:creationId xmlns:a16="http://schemas.microsoft.com/office/drawing/2014/main" id="{7998D915-2B8E-4E64-8228-6E536EB88ED0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316011561"/>
                  </p:ext>
                </p:extLst>
              </p:nvPr>
            </p:nvGraphicFramePr>
            <p:xfrm>
              <a:off x="2361854" y="2248250"/>
              <a:ext cx="7468290" cy="369944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197035">
                      <a:extLst>
                        <a:ext uri="{9D8B030D-6E8A-4147-A177-3AD203B41FA5}">
                          <a16:colId xmlns:a16="http://schemas.microsoft.com/office/drawing/2014/main" val="1814146390"/>
                        </a:ext>
                      </a:extLst>
                    </a:gridCol>
                    <a:gridCol w="1045080">
                      <a:extLst>
                        <a:ext uri="{9D8B030D-6E8A-4147-A177-3AD203B41FA5}">
                          <a16:colId xmlns:a16="http://schemas.microsoft.com/office/drawing/2014/main" val="56945836"/>
                        </a:ext>
                      </a:extLst>
                    </a:gridCol>
                    <a:gridCol w="1045080">
                      <a:extLst>
                        <a:ext uri="{9D8B030D-6E8A-4147-A177-3AD203B41FA5}">
                          <a16:colId xmlns:a16="http://schemas.microsoft.com/office/drawing/2014/main" val="1991319525"/>
                        </a:ext>
                      </a:extLst>
                    </a:gridCol>
                    <a:gridCol w="1045080">
                      <a:extLst>
                        <a:ext uri="{9D8B030D-6E8A-4147-A177-3AD203B41FA5}">
                          <a16:colId xmlns:a16="http://schemas.microsoft.com/office/drawing/2014/main" val="570141408"/>
                        </a:ext>
                      </a:extLst>
                    </a:gridCol>
                    <a:gridCol w="1045080">
                      <a:extLst>
                        <a:ext uri="{9D8B030D-6E8A-4147-A177-3AD203B41FA5}">
                          <a16:colId xmlns:a16="http://schemas.microsoft.com/office/drawing/2014/main" val="1210162378"/>
                        </a:ext>
                      </a:extLst>
                    </a:gridCol>
                    <a:gridCol w="1045855">
                      <a:extLst>
                        <a:ext uri="{9D8B030D-6E8A-4147-A177-3AD203B41FA5}">
                          <a16:colId xmlns:a16="http://schemas.microsoft.com/office/drawing/2014/main" val="3633007937"/>
                        </a:ext>
                      </a:extLst>
                    </a:gridCol>
                    <a:gridCol w="1045080">
                      <a:extLst>
                        <a:ext uri="{9D8B030D-6E8A-4147-A177-3AD203B41FA5}">
                          <a16:colId xmlns:a16="http://schemas.microsoft.com/office/drawing/2014/main" val="3820369550"/>
                        </a:ext>
                      </a:extLst>
                    </a:gridCol>
                  </a:tblGrid>
                  <a:tr h="299241"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Ciffer: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2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A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F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0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7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D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291482163"/>
                      </a:ext>
                    </a:extLst>
                  </a:tr>
                  <a:tr h="930603"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 dirty="0">
                              <a:effectLst/>
                            </a:rPr>
                            <a:t>Ciffer decimalværdi:</a:t>
                          </a:r>
                          <a:endParaRPr lang="da-DK" sz="1600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2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10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 dirty="0">
                              <a:effectLst/>
                            </a:rPr>
                            <a:t>15</a:t>
                          </a:r>
                          <a:endParaRPr lang="da-DK" sz="1600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 dirty="0">
                              <a:effectLst/>
                            </a:rPr>
                            <a:t>0</a:t>
                          </a:r>
                          <a:endParaRPr lang="da-DK" sz="1600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 dirty="0">
                              <a:effectLst/>
                            </a:rPr>
                            <a:t>7</a:t>
                          </a:r>
                          <a:endParaRPr lang="da-DK" sz="1600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 dirty="0">
                              <a:effectLst/>
                            </a:rPr>
                            <a:t>13</a:t>
                          </a:r>
                          <a:endParaRPr lang="da-DK" sz="1600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029687655"/>
                      </a:ext>
                    </a:extLst>
                  </a:tr>
                  <a:tr h="299471"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 dirty="0">
                              <a:effectLst/>
                            </a:rPr>
                            <a:t>Position:</a:t>
                          </a:r>
                          <a:endParaRPr lang="da-DK" sz="1600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 dirty="0">
                              <a:effectLst/>
                            </a:rPr>
                            <a:t>6</a:t>
                          </a:r>
                          <a:endParaRPr lang="da-DK" sz="1600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 dirty="0">
                              <a:effectLst/>
                            </a:rPr>
                            <a:t>5</a:t>
                          </a:r>
                          <a:endParaRPr lang="da-DK" sz="1600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 dirty="0">
                              <a:effectLst/>
                            </a:rPr>
                            <a:t>4</a:t>
                          </a:r>
                          <a:endParaRPr lang="da-DK" sz="1600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 dirty="0">
                              <a:effectLst/>
                            </a:rPr>
                            <a:t>3</a:t>
                          </a:r>
                          <a:endParaRPr lang="da-DK" sz="1600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 dirty="0">
                              <a:effectLst/>
                            </a:rPr>
                            <a:t>2</a:t>
                          </a:r>
                          <a:endParaRPr lang="da-DK" sz="1600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 dirty="0">
                              <a:effectLst/>
                            </a:rPr>
                            <a:t>1</a:t>
                          </a:r>
                          <a:endParaRPr lang="da-DK" sz="1600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504562849"/>
                      </a:ext>
                    </a:extLst>
                  </a:tr>
                  <a:tr h="615152"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Potens: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16</a:t>
                          </a:r>
                          <a:r>
                            <a:rPr lang="da-DK" sz="1600" baseline="30000">
                              <a:effectLst/>
                            </a:rPr>
                            <a:t>6-1 </a:t>
                          </a:r>
                          <a:r>
                            <a:rPr lang="da-DK" sz="1600">
                              <a:effectLst/>
                            </a:rPr>
                            <a:t>= 16</a:t>
                          </a:r>
                          <a:r>
                            <a:rPr lang="da-DK" sz="1600" baseline="30000">
                              <a:effectLst/>
                            </a:rPr>
                            <a:t>5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16</a:t>
                          </a:r>
                          <a:r>
                            <a:rPr lang="da-DK" sz="1600" baseline="30000">
                              <a:effectLst/>
                            </a:rPr>
                            <a:t>5-1 </a:t>
                          </a:r>
                          <a:r>
                            <a:rPr lang="da-DK" sz="1600">
                              <a:effectLst/>
                            </a:rPr>
                            <a:t>= 16</a:t>
                          </a:r>
                          <a:r>
                            <a:rPr lang="da-DK" sz="1600" baseline="30000">
                              <a:effectLst/>
                            </a:rPr>
                            <a:t>4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16</a:t>
                          </a:r>
                          <a:r>
                            <a:rPr lang="da-DK" sz="1600" baseline="30000">
                              <a:effectLst/>
                            </a:rPr>
                            <a:t>4-1 </a:t>
                          </a:r>
                          <a:r>
                            <a:rPr lang="da-DK" sz="1600">
                              <a:effectLst/>
                            </a:rPr>
                            <a:t>= 16</a:t>
                          </a:r>
                          <a:r>
                            <a:rPr lang="da-DK" sz="1600" baseline="30000">
                              <a:effectLst/>
                            </a:rPr>
                            <a:t>3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16</a:t>
                          </a:r>
                          <a:r>
                            <a:rPr lang="da-DK" sz="1600" baseline="30000">
                              <a:effectLst/>
                            </a:rPr>
                            <a:t>3-1 </a:t>
                          </a:r>
                          <a:r>
                            <a:rPr lang="da-DK" sz="1600">
                              <a:effectLst/>
                            </a:rPr>
                            <a:t>= 16</a:t>
                          </a:r>
                          <a:r>
                            <a:rPr lang="da-DK" sz="1600" baseline="30000">
                              <a:effectLst/>
                            </a:rPr>
                            <a:t>2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16</a:t>
                          </a:r>
                          <a:r>
                            <a:rPr lang="da-DK" sz="1600" baseline="30000">
                              <a:effectLst/>
                            </a:rPr>
                            <a:t>2-1 </a:t>
                          </a:r>
                          <a:r>
                            <a:rPr lang="da-DK" sz="1600">
                              <a:effectLst/>
                            </a:rPr>
                            <a:t>= 16</a:t>
                          </a:r>
                          <a:r>
                            <a:rPr lang="da-DK" sz="1600" baseline="30000">
                              <a:effectLst/>
                            </a:rPr>
                            <a:t>1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16</a:t>
                          </a:r>
                          <a:r>
                            <a:rPr lang="da-DK" sz="1600" baseline="30000">
                              <a:effectLst/>
                            </a:rPr>
                            <a:t>1-1 </a:t>
                          </a:r>
                          <a:r>
                            <a:rPr lang="da-DK" sz="1600">
                              <a:effectLst/>
                            </a:rPr>
                            <a:t>= 16</a:t>
                          </a:r>
                          <a:r>
                            <a:rPr lang="da-DK" sz="1600" baseline="30000">
                              <a:effectLst/>
                            </a:rPr>
                            <a:t>0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54953668"/>
                      </a:ext>
                    </a:extLst>
                  </a:tr>
                  <a:tr h="930833"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Potensværdi: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16</a:t>
                          </a:r>
                          <a:r>
                            <a:rPr lang="da-DK" sz="1600" baseline="30000">
                              <a:effectLst/>
                            </a:rPr>
                            <a:t>5</a:t>
                          </a:r>
                          <a:r>
                            <a:rPr lang="da-DK" sz="1600">
                              <a:effectLst/>
                            </a:rPr>
                            <a:t> = </a:t>
                          </a:r>
                          <a:r>
                            <a:rPr lang="en-US" sz="1600">
                              <a:effectLst/>
                            </a:rPr>
                            <a:t>1.048.576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16</a:t>
                          </a:r>
                          <a:r>
                            <a:rPr lang="da-DK" sz="1600" baseline="30000">
                              <a:effectLst/>
                            </a:rPr>
                            <a:t>4</a:t>
                          </a:r>
                          <a:r>
                            <a:rPr lang="da-DK" sz="1600">
                              <a:effectLst/>
                            </a:rPr>
                            <a:t> = 65.536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16</a:t>
                          </a:r>
                          <a:r>
                            <a:rPr lang="da-DK" sz="1600" baseline="30000">
                              <a:effectLst/>
                            </a:rPr>
                            <a:t>3</a:t>
                          </a:r>
                          <a:r>
                            <a:rPr lang="da-DK" sz="1600">
                              <a:effectLst/>
                            </a:rPr>
                            <a:t> = 4.096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16</a:t>
                          </a:r>
                          <a:r>
                            <a:rPr lang="da-DK" sz="1600" baseline="30000">
                              <a:effectLst/>
                            </a:rPr>
                            <a:t>2</a:t>
                          </a:r>
                          <a:r>
                            <a:rPr lang="da-DK" sz="1600">
                              <a:effectLst/>
                            </a:rPr>
                            <a:t> = 256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16</a:t>
                          </a:r>
                          <a:r>
                            <a:rPr lang="da-DK" sz="1600" baseline="30000">
                              <a:effectLst/>
                            </a:rPr>
                            <a:t>1</a:t>
                          </a:r>
                          <a:r>
                            <a:rPr lang="da-DK" sz="1600">
                              <a:effectLst/>
                            </a:rPr>
                            <a:t> = 16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16</a:t>
                          </a:r>
                          <a:r>
                            <a:rPr lang="da-DK" sz="1600" baseline="30000">
                              <a:effectLst/>
                            </a:rPr>
                            <a:t>0</a:t>
                          </a:r>
                          <a:r>
                            <a:rPr lang="da-DK" sz="1600">
                              <a:effectLst/>
                            </a:rPr>
                            <a:t> = 1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10720568"/>
                      </a:ext>
                    </a:extLst>
                  </a:tr>
                  <a:tr h="624140"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Regnestykke 1: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gridSpan="6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>
                                    <a:effectLst/>
                                  </a:rPr>
                                  <m:t>2⋅1.048.576</m:t>
                                </m:r>
                                <m:r>
                                  <a:rPr lang="da-DK" sz="1600">
                                    <a:effectLst/>
                                  </a:rPr>
                                  <m:t>+10</m:t>
                                </m:r>
                                <m:r>
                                  <a:rPr lang="en-US" sz="1600">
                                    <a:effectLst/>
                                  </a:rPr>
                                  <m:t>⋅65.536+15⋅4.096+0⋅256+7⋅16+13⋅1</m:t>
                                </m:r>
                              </m:oMath>
                            </m:oMathPara>
                          </a14:m>
                          <a:endParaRPr lang="da-DK" sz="1600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0960341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Content Placeholder 6">
                <a:extLst>
                  <a:ext uri="{FF2B5EF4-FFF2-40B4-BE49-F238E27FC236}">
                    <a16:creationId xmlns:a16="http://schemas.microsoft.com/office/drawing/2014/main" id="{7998D915-2B8E-4E64-8228-6E536EB88ED0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316011561"/>
                  </p:ext>
                </p:extLst>
              </p:nvPr>
            </p:nvGraphicFramePr>
            <p:xfrm>
              <a:off x="2361854" y="2248250"/>
              <a:ext cx="7468290" cy="369944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197035">
                      <a:extLst>
                        <a:ext uri="{9D8B030D-6E8A-4147-A177-3AD203B41FA5}">
                          <a16:colId xmlns:a16="http://schemas.microsoft.com/office/drawing/2014/main" val="1814146390"/>
                        </a:ext>
                      </a:extLst>
                    </a:gridCol>
                    <a:gridCol w="1045080">
                      <a:extLst>
                        <a:ext uri="{9D8B030D-6E8A-4147-A177-3AD203B41FA5}">
                          <a16:colId xmlns:a16="http://schemas.microsoft.com/office/drawing/2014/main" val="56945836"/>
                        </a:ext>
                      </a:extLst>
                    </a:gridCol>
                    <a:gridCol w="1045080">
                      <a:extLst>
                        <a:ext uri="{9D8B030D-6E8A-4147-A177-3AD203B41FA5}">
                          <a16:colId xmlns:a16="http://schemas.microsoft.com/office/drawing/2014/main" val="1991319525"/>
                        </a:ext>
                      </a:extLst>
                    </a:gridCol>
                    <a:gridCol w="1045080">
                      <a:extLst>
                        <a:ext uri="{9D8B030D-6E8A-4147-A177-3AD203B41FA5}">
                          <a16:colId xmlns:a16="http://schemas.microsoft.com/office/drawing/2014/main" val="570141408"/>
                        </a:ext>
                      </a:extLst>
                    </a:gridCol>
                    <a:gridCol w="1045080">
                      <a:extLst>
                        <a:ext uri="{9D8B030D-6E8A-4147-A177-3AD203B41FA5}">
                          <a16:colId xmlns:a16="http://schemas.microsoft.com/office/drawing/2014/main" val="1210162378"/>
                        </a:ext>
                      </a:extLst>
                    </a:gridCol>
                    <a:gridCol w="1045855">
                      <a:extLst>
                        <a:ext uri="{9D8B030D-6E8A-4147-A177-3AD203B41FA5}">
                          <a16:colId xmlns:a16="http://schemas.microsoft.com/office/drawing/2014/main" val="3633007937"/>
                        </a:ext>
                      </a:extLst>
                    </a:gridCol>
                    <a:gridCol w="1045080">
                      <a:extLst>
                        <a:ext uri="{9D8B030D-6E8A-4147-A177-3AD203B41FA5}">
                          <a16:colId xmlns:a16="http://schemas.microsoft.com/office/drawing/2014/main" val="3820369550"/>
                        </a:ext>
                      </a:extLst>
                    </a:gridCol>
                  </a:tblGrid>
                  <a:tr h="299241"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Ciffer: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2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A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F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0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7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D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291482163"/>
                      </a:ext>
                    </a:extLst>
                  </a:tr>
                  <a:tr h="930603"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 dirty="0">
                              <a:effectLst/>
                            </a:rPr>
                            <a:t>Ciffer decimalværdi:</a:t>
                          </a:r>
                          <a:endParaRPr lang="da-DK" sz="1600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2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10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 dirty="0">
                              <a:effectLst/>
                            </a:rPr>
                            <a:t>15</a:t>
                          </a:r>
                          <a:endParaRPr lang="da-DK" sz="1600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 dirty="0">
                              <a:effectLst/>
                            </a:rPr>
                            <a:t>0</a:t>
                          </a:r>
                          <a:endParaRPr lang="da-DK" sz="1600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 dirty="0">
                              <a:effectLst/>
                            </a:rPr>
                            <a:t>7</a:t>
                          </a:r>
                          <a:endParaRPr lang="da-DK" sz="1600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 dirty="0">
                              <a:effectLst/>
                            </a:rPr>
                            <a:t>13</a:t>
                          </a:r>
                          <a:endParaRPr lang="da-DK" sz="1600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029687655"/>
                      </a:ext>
                    </a:extLst>
                  </a:tr>
                  <a:tr h="299471"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 dirty="0">
                              <a:effectLst/>
                            </a:rPr>
                            <a:t>Position:</a:t>
                          </a:r>
                          <a:endParaRPr lang="da-DK" sz="1600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 dirty="0">
                              <a:effectLst/>
                            </a:rPr>
                            <a:t>6</a:t>
                          </a:r>
                          <a:endParaRPr lang="da-DK" sz="1600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 dirty="0">
                              <a:effectLst/>
                            </a:rPr>
                            <a:t>5</a:t>
                          </a:r>
                          <a:endParaRPr lang="da-DK" sz="1600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 dirty="0">
                              <a:effectLst/>
                            </a:rPr>
                            <a:t>4</a:t>
                          </a:r>
                          <a:endParaRPr lang="da-DK" sz="1600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 dirty="0">
                              <a:effectLst/>
                            </a:rPr>
                            <a:t>3</a:t>
                          </a:r>
                          <a:endParaRPr lang="da-DK" sz="1600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 dirty="0">
                              <a:effectLst/>
                            </a:rPr>
                            <a:t>2</a:t>
                          </a:r>
                          <a:endParaRPr lang="da-DK" sz="1600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 dirty="0">
                              <a:effectLst/>
                            </a:rPr>
                            <a:t>1</a:t>
                          </a:r>
                          <a:endParaRPr lang="da-DK" sz="1600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504562849"/>
                      </a:ext>
                    </a:extLst>
                  </a:tr>
                  <a:tr h="615152"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Potens: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16</a:t>
                          </a:r>
                          <a:r>
                            <a:rPr lang="da-DK" sz="1600" baseline="30000">
                              <a:effectLst/>
                            </a:rPr>
                            <a:t>6-1 </a:t>
                          </a:r>
                          <a:r>
                            <a:rPr lang="da-DK" sz="1600">
                              <a:effectLst/>
                            </a:rPr>
                            <a:t>= 16</a:t>
                          </a:r>
                          <a:r>
                            <a:rPr lang="da-DK" sz="1600" baseline="30000">
                              <a:effectLst/>
                            </a:rPr>
                            <a:t>5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16</a:t>
                          </a:r>
                          <a:r>
                            <a:rPr lang="da-DK" sz="1600" baseline="30000">
                              <a:effectLst/>
                            </a:rPr>
                            <a:t>5-1 </a:t>
                          </a:r>
                          <a:r>
                            <a:rPr lang="da-DK" sz="1600">
                              <a:effectLst/>
                            </a:rPr>
                            <a:t>= 16</a:t>
                          </a:r>
                          <a:r>
                            <a:rPr lang="da-DK" sz="1600" baseline="30000">
                              <a:effectLst/>
                            </a:rPr>
                            <a:t>4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16</a:t>
                          </a:r>
                          <a:r>
                            <a:rPr lang="da-DK" sz="1600" baseline="30000">
                              <a:effectLst/>
                            </a:rPr>
                            <a:t>4-1 </a:t>
                          </a:r>
                          <a:r>
                            <a:rPr lang="da-DK" sz="1600">
                              <a:effectLst/>
                            </a:rPr>
                            <a:t>= 16</a:t>
                          </a:r>
                          <a:r>
                            <a:rPr lang="da-DK" sz="1600" baseline="30000">
                              <a:effectLst/>
                            </a:rPr>
                            <a:t>3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16</a:t>
                          </a:r>
                          <a:r>
                            <a:rPr lang="da-DK" sz="1600" baseline="30000">
                              <a:effectLst/>
                            </a:rPr>
                            <a:t>3-1 </a:t>
                          </a:r>
                          <a:r>
                            <a:rPr lang="da-DK" sz="1600">
                              <a:effectLst/>
                            </a:rPr>
                            <a:t>= 16</a:t>
                          </a:r>
                          <a:r>
                            <a:rPr lang="da-DK" sz="1600" baseline="30000">
                              <a:effectLst/>
                            </a:rPr>
                            <a:t>2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16</a:t>
                          </a:r>
                          <a:r>
                            <a:rPr lang="da-DK" sz="1600" baseline="30000">
                              <a:effectLst/>
                            </a:rPr>
                            <a:t>2-1 </a:t>
                          </a:r>
                          <a:r>
                            <a:rPr lang="da-DK" sz="1600">
                              <a:effectLst/>
                            </a:rPr>
                            <a:t>= 16</a:t>
                          </a:r>
                          <a:r>
                            <a:rPr lang="da-DK" sz="1600" baseline="30000">
                              <a:effectLst/>
                            </a:rPr>
                            <a:t>1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16</a:t>
                          </a:r>
                          <a:r>
                            <a:rPr lang="da-DK" sz="1600" baseline="30000">
                              <a:effectLst/>
                            </a:rPr>
                            <a:t>1-1 </a:t>
                          </a:r>
                          <a:r>
                            <a:rPr lang="da-DK" sz="1600">
                              <a:effectLst/>
                            </a:rPr>
                            <a:t>= 16</a:t>
                          </a:r>
                          <a:r>
                            <a:rPr lang="da-DK" sz="1600" baseline="30000">
                              <a:effectLst/>
                            </a:rPr>
                            <a:t>0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54953668"/>
                      </a:ext>
                    </a:extLst>
                  </a:tr>
                  <a:tr h="930833"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Potensværdi: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16</a:t>
                          </a:r>
                          <a:r>
                            <a:rPr lang="da-DK" sz="1600" baseline="30000">
                              <a:effectLst/>
                            </a:rPr>
                            <a:t>5</a:t>
                          </a:r>
                          <a:r>
                            <a:rPr lang="da-DK" sz="1600">
                              <a:effectLst/>
                            </a:rPr>
                            <a:t> = </a:t>
                          </a:r>
                          <a:r>
                            <a:rPr lang="en-US" sz="1600">
                              <a:effectLst/>
                            </a:rPr>
                            <a:t>1.048.576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16</a:t>
                          </a:r>
                          <a:r>
                            <a:rPr lang="da-DK" sz="1600" baseline="30000">
                              <a:effectLst/>
                            </a:rPr>
                            <a:t>4</a:t>
                          </a:r>
                          <a:r>
                            <a:rPr lang="da-DK" sz="1600">
                              <a:effectLst/>
                            </a:rPr>
                            <a:t> = 65.536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16</a:t>
                          </a:r>
                          <a:r>
                            <a:rPr lang="da-DK" sz="1600" baseline="30000">
                              <a:effectLst/>
                            </a:rPr>
                            <a:t>3</a:t>
                          </a:r>
                          <a:r>
                            <a:rPr lang="da-DK" sz="1600">
                              <a:effectLst/>
                            </a:rPr>
                            <a:t> = 4.096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16</a:t>
                          </a:r>
                          <a:r>
                            <a:rPr lang="da-DK" sz="1600" baseline="30000">
                              <a:effectLst/>
                            </a:rPr>
                            <a:t>2</a:t>
                          </a:r>
                          <a:r>
                            <a:rPr lang="da-DK" sz="1600">
                              <a:effectLst/>
                            </a:rPr>
                            <a:t> = 256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16</a:t>
                          </a:r>
                          <a:r>
                            <a:rPr lang="da-DK" sz="1600" baseline="30000">
                              <a:effectLst/>
                            </a:rPr>
                            <a:t>1</a:t>
                          </a:r>
                          <a:r>
                            <a:rPr lang="da-DK" sz="1600">
                              <a:effectLst/>
                            </a:rPr>
                            <a:t> = 16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16</a:t>
                          </a:r>
                          <a:r>
                            <a:rPr lang="da-DK" sz="1600" baseline="30000">
                              <a:effectLst/>
                            </a:rPr>
                            <a:t>0</a:t>
                          </a:r>
                          <a:r>
                            <a:rPr lang="da-DK" sz="1600">
                              <a:effectLst/>
                            </a:rPr>
                            <a:t> = 1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10720568"/>
                      </a:ext>
                    </a:extLst>
                  </a:tr>
                  <a:tr h="624140"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Regnestykke 1: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gridSpan="6"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19242" t="-500971" r="-389" b="-194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0960341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Content Placeholder 6">
                <a:extLst>
                  <a:ext uri="{FF2B5EF4-FFF2-40B4-BE49-F238E27FC236}">
                    <a16:creationId xmlns:a16="http://schemas.microsoft.com/office/drawing/2014/main" id="{8A6BE9CD-AF77-4F59-8DEE-72AA573D1444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743025758"/>
                  </p:ext>
                </p:extLst>
              </p:nvPr>
            </p:nvGraphicFramePr>
            <p:xfrm>
              <a:off x="2361854" y="2248250"/>
              <a:ext cx="7468290" cy="432358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197035">
                      <a:extLst>
                        <a:ext uri="{9D8B030D-6E8A-4147-A177-3AD203B41FA5}">
                          <a16:colId xmlns:a16="http://schemas.microsoft.com/office/drawing/2014/main" val="1814146390"/>
                        </a:ext>
                      </a:extLst>
                    </a:gridCol>
                    <a:gridCol w="1045080">
                      <a:extLst>
                        <a:ext uri="{9D8B030D-6E8A-4147-A177-3AD203B41FA5}">
                          <a16:colId xmlns:a16="http://schemas.microsoft.com/office/drawing/2014/main" val="56945836"/>
                        </a:ext>
                      </a:extLst>
                    </a:gridCol>
                    <a:gridCol w="1045080">
                      <a:extLst>
                        <a:ext uri="{9D8B030D-6E8A-4147-A177-3AD203B41FA5}">
                          <a16:colId xmlns:a16="http://schemas.microsoft.com/office/drawing/2014/main" val="1991319525"/>
                        </a:ext>
                      </a:extLst>
                    </a:gridCol>
                    <a:gridCol w="1045080">
                      <a:extLst>
                        <a:ext uri="{9D8B030D-6E8A-4147-A177-3AD203B41FA5}">
                          <a16:colId xmlns:a16="http://schemas.microsoft.com/office/drawing/2014/main" val="570141408"/>
                        </a:ext>
                      </a:extLst>
                    </a:gridCol>
                    <a:gridCol w="1045080">
                      <a:extLst>
                        <a:ext uri="{9D8B030D-6E8A-4147-A177-3AD203B41FA5}">
                          <a16:colId xmlns:a16="http://schemas.microsoft.com/office/drawing/2014/main" val="1210162378"/>
                        </a:ext>
                      </a:extLst>
                    </a:gridCol>
                    <a:gridCol w="1045855">
                      <a:extLst>
                        <a:ext uri="{9D8B030D-6E8A-4147-A177-3AD203B41FA5}">
                          <a16:colId xmlns:a16="http://schemas.microsoft.com/office/drawing/2014/main" val="3633007937"/>
                        </a:ext>
                      </a:extLst>
                    </a:gridCol>
                    <a:gridCol w="1045080">
                      <a:extLst>
                        <a:ext uri="{9D8B030D-6E8A-4147-A177-3AD203B41FA5}">
                          <a16:colId xmlns:a16="http://schemas.microsoft.com/office/drawing/2014/main" val="3820369550"/>
                        </a:ext>
                      </a:extLst>
                    </a:gridCol>
                  </a:tblGrid>
                  <a:tr h="299241"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Ciffer: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2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A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F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0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7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D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291482163"/>
                      </a:ext>
                    </a:extLst>
                  </a:tr>
                  <a:tr h="930603"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 dirty="0">
                              <a:effectLst/>
                            </a:rPr>
                            <a:t>Ciffer decimalværdi:</a:t>
                          </a:r>
                          <a:endParaRPr lang="da-DK" sz="1600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2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10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 dirty="0">
                              <a:effectLst/>
                            </a:rPr>
                            <a:t>15</a:t>
                          </a:r>
                          <a:endParaRPr lang="da-DK" sz="1600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 dirty="0">
                              <a:effectLst/>
                            </a:rPr>
                            <a:t>0</a:t>
                          </a:r>
                          <a:endParaRPr lang="da-DK" sz="1600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 dirty="0">
                              <a:effectLst/>
                            </a:rPr>
                            <a:t>7</a:t>
                          </a:r>
                          <a:endParaRPr lang="da-DK" sz="1600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 dirty="0">
                              <a:effectLst/>
                            </a:rPr>
                            <a:t>13</a:t>
                          </a:r>
                          <a:endParaRPr lang="da-DK" sz="1600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029687655"/>
                      </a:ext>
                    </a:extLst>
                  </a:tr>
                  <a:tr h="299471"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 dirty="0">
                              <a:effectLst/>
                            </a:rPr>
                            <a:t>Position:</a:t>
                          </a:r>
                          <a:endParaRPr lang="da-DK" sz="1600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 dirty="0">
                              <a:effectLst/>
                            </a:rPr>
                            <a:t>6</a:t>
                          </a:r>
                          <a:endParaRPr lang="da-DK" sz="1600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 dirty="0">
                              <a:effectLst/>
                            </a:rPr>
                            <a:t>5</a:t>
                          </a:r>
                          <a:endParaRPr lang="da-DK" sz="1600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 dirty="0">
                              <a:effectLst/>
                            </a:rPr>
                            <a:t>4</a:t>
                          </a:r>
                          <a:endParaRPr lang="da-DK" sz="1600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 dirty="0">
                              <a:effectLst/>
                            </a:rPr>
                            <a:t>3</a:t>
                          </a:r>
                          <a:endParaRPr lang="da-DK" sz="1600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 dirty="0">
                              <a:effectLst/>
                            </a:rPr>
                            <a:t>2</a:t>
                          </a:r>
                          <a:endParaRPr lang="da-DK" sz="1600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 dirty="0">
                              <a:effectLst/>
                            </a:rPr>
                            <a:t>1</a:t>
                          </a:r>
                          <a:endParaRPr lang="da-DK" sz="1600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504562849"/>
                      </a:ext>
                    </a:extLst>
                  </a:tr>
                  <a:tr h="615152"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Potens: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16</a:t>
                          </a:r>
                          <a:r>
                            <a:rPr lang="da-DK" sz="1600" baseline="30000">
                              <a:effectLst/>
                            </a:rPr>
                            <a:t>6-1 </a:t>
                          </a:r>
                          <a:r>
                            <a:rPr lang="da-DK" sz="1600">
                              <a:effectLst/>
                            </a:rPr>
                            <a:t>= 16</a:t>
                          </a:r>
                          <a:r>
                            <a:rPr lang="da-DK" sz="1600" baseline="30000">
                              <a:effectLst/>
                            </a:rPr>
                            <a:t>5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16</a:t>
                          </a:r>
                          <a:r>
                            <a:rPr lang="da-DK" sz="1600" baseline="30000">
                              <a:effectLst/>
                            </a:rPr>
                            <a:t>5-1 </a:t>
                          </a:r>
                          <a:r>
                            <a:rPr lang="da-DK" sz="1600">
                              <a:effectLst/>
                            </a:rPr>
                            <a:t>= 16</a:t>
                          </a:r>
                          <a:r>
                            <a:rPr lang="da-DK" sz="1600" baseline="30000">
                              <a:effectLst/>
                            </a:rPr>
                            <a:t>4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16</a:t>
                          </a:r>
                          <a:r>
                            <a:rPr lang="da-DK" sz="1600" baseline="30000">
                              <a:effectLst/>
                            </a:rPr>
                            <a:t>4-1 </a:t>
                          </a:r>
                          <a:r>
                            <a:rPr lang="da-DK" sz="1600">
                              <a:effectLst/>
                            </a:rPr>
                            <a:t>= 16</a:t>
                          </a:r>
                          <a:r>
                            <a:rPr lang="da-DK" sz="1600" baseline="30000">
                              <a:effectLst/>
                            </a:rPr>
                            <a:t>3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16</a:t>
                          </a:r>
                          <a:r>
                            <a:rPr lang="da-DK" sz="1600" baseline="30000">
                              <a:effectLst/>
                            </a:rPr>
                            <a:t>3-1 </a:t>
                          </a:r>
                          <a:r>
                            <a:rPr lang="da-DK" sz="1600">
                              <a:effectLst/>
                            </a:rPr>
                            <a:t>= 16</a:t>
                          </a:r>
                          <a:r>
                            <a:rPr lang="da-DK" sz="1600" baseline="30000">
                              <a:effectLst/>
                            </a:rPr>
                            <a:t>2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16</a:t>
                          </a:r>
                          <a:r>
                            <a:rPr lang="da-DK" sz="1600" baseline="30000">
                              <a:effectLst/>
                            </a:rPr>
                            <a:t>2-1 </a:t>
                          </a:r>
                          <a:r>
                            <a:rPr lang="da-DK" sz="1600">
                              <a:effectLst/>
                            </a:rPr>
                            <a:t>= 16</a:t>
                          </a:r>
                          <a:r>
                            <a:rPr lang="da-DK" sz="1600" baseline="30000">
                              <a:effectLst/>
                            </a:rPr>
                            <a:t>1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16</a:t>
                          </a:r>
                          <a:r>
                            <a:rPr lang="da-DK" sz="1600" baseline="30000">
                              <a:effectLst/>
                            </a:rPr>
                            <a:t>1-1 </a:t>
                          </a:r>
                          <a:r>
                            <a:rPr lang="da-DK" sz="1600">
                              <a:effectLst/>
                            </a:rPr>
                            <a:t>= 16</a:t>
                          </a:r>
                          <a:r>
                            <a:rPr lang="da-DK" sz="1600" baseline="30000">
                              <a:effectLst/>
                            </a:rPr>
                            <a:t>0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54953668"/>
                      </a:ext>
                    </a:extLst>
                  </a:tr>
                  <a:tr h="930833"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Potensværdi: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16</a:t>
                          </a:r>
                          <a:r>
                            <a:rPr lang="da-DK" sz="1600" baseline="30000">
                              <a:effectLst/>
                            </a:rPr>
                            <a:t>5</a:t>
                          </a:r>
                          <a:r>
                            <a:rPr lang="da-DK" sz="1600">
                              <a:effectLst/>
                            </a:rPr>
                            <a:t> = </a:t>
                          </a:r>
                          <a:r>
                            <a:rPr lang="en-US" sz="1600">
                              <a:effectLst/>
                            </a:rPr>
                            <a:t>1.048.576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16</a:t>
                          </a:r>
                          <a:r>
                            <a:rPr lang="da-DK" sz="1600" baseline="30000">
                              <a:effectLst/>
                            </a:rPr>
                            <a:t>4</a:t>
                          </a:r>
                          <a:r>
                            <a:rPr lang="da-DK" sz="1600">
                              <a:effectLst/>
                            </a:rPr>
                            <a:t> = 65.536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16</a:t>
                          </a:r>
                          <a:r>
                            <a:rPr lang="da-DK" sz="1600" baseline="30000">
                              <a:effectLst/>
                            </a:rPr>
                            <a:t>3</a:t>
                          </a:r>
                          <a:r>
                            <a:rPr lang="da-DK" sz="1600">
                              <a:effectLst/>
                            </a:rPr>
                            <a:t> = 4.096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16</a:t>
                          </a:r>
                          <a:r>
                            <a:rPr lang="da-DK" sz="1600" baseline="30000">
                              <a:effectLst/>
                            </a:rPr>
                            <a:t>2</a:t>
                          </a:r>
                          <a:r>
                            <a:rPr lang="da-DK" sz="1600">
                              <a:effectLst/>
                            </a:rPr>
                            <a:t> = 256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16</a:t>
                          </a:r>
                          <a:r>
                            <a:rPr lang="da-DK" sz="1600" baseline="30000">
                              <a:effectLst/>
                            </a:rPr>
                            <a:t>1</a:t>
                          </a:r>
                          <a:r>
                            <a:rPr lang="da-DK" sz="1600">
                              <a:effectLst/>
                            </a:rPr>
                            <a:t> = 16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16</a:t>
                          </a:r>
                          <a:r>
                            <a:rPr lang="da-DK" sz="1600" baseline="30000">
                              <a:effectLst/>
                            </a:rPr>
                            <a:t>0</a:t>
                          </a:r>
                          <a:r>
                            <a:rPr lang="da-DK" sz="1600">
                              <a:effectLst/>
                            </a:rPr>
                            <a:t> = 1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10720568"/>
                      </a:ext>
                    </a:extLst>
                  </a:tr>
                  <a:tr h="624140"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Regnestykke 1: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gridSpan="6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>
                                    <a:effectLst/>
                                  </a:rPr>
                                  <m:t>2⋅1.048.576</m:t>
                                </m:r>
                                <m:r>
                                  <a:rPr lang="da-DK" sz="1600">
                                    <a:effectLst/>
                                  </a:rPr>
                                  <m:t>+10</m:t>
                                </m:r>
                                <m:r>
                                  <a:rPr lang="en-US" sz="1600">
                                    <a:effectLst/>
                                  </a:rPr>
                                  <m:t>⋅65.536+15⋅4.096+0⋅256+7⋅16+13⋅1</m:t>
                                </m:r>
                              </m:oMath>
                            </m:oMathPara>
                          </a14:m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09603419"/>
                      </a:ext>
                    </a:extLst>
                  </a:tr>
                  <a:tr h="624140"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Regnestykke 2: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gridSpan="6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sz="1600">
                                    <a:effectLst/>
                                  </a:rPr>
                                  <m:t>2.097.152+655.360+61.440+112+13=</m:t>
                                </m:r>
                                <m:r>
                                  <a:rPr lang="en-US" sz="1600">
                                    <a:effectLst/>
                                  </a:rPr>
                                  <m:t>𝟐</m:t>
                                </m:r>
                                <m:r>
                                  <a:rPr lang="en-US" sz="1600">
                                    <a:effectLst/>
                                  </a:rPr>
                                  <m:t>.</m:t>
                                </m:r>
                                <m:r>
                                  <a:rPr lang="en-US" sz="1600">
                                    <a:effectLst/>
                                  </a:rPr>
                                  <m:t>𝟖𝟏𝟒</m:t>
                                </m:r>
                                <m:r>
                                  <a:rPr lang="en-US" sz="1600">
                                    <a:effectLst/>
                                  </a:rPr>
                                  <m:t>.</m:t>
                                </m:r>
                                <m:r>
                                  <a:rPr lang="en-US" sz="1600">
                                    <a:effectLst/>
                                  </a:rPr>
                                  <m:t>𝟎𝟕</m:t>
                                </m:r>
                                <m:sSub>
                                  <m:sSubPr>
                                    <m:ctrlPr>
                                      <a:rPr lang="da-DK" sz="16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>
                                        <a:effectLst/>
                                      </a:rPr>
                                      <m:t>𝟕</m:t>
                                    </m:r>
                                  </m:e>
                                  <m:sub>
                                    <m:r>
                                      <a:rPr lang="en-US" sz="1600">
                                        <a:effectLst/>
                                      </a:rPr>
                                      <m:t>𝟏𝟎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a-DK" sz="1600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8581291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Content Placeholder 6">
                <a:extLst>
                  <a:ext uri="{FF2B5EF4-FFF2-40B4-BE49-F238E27FC236}">
                    <a16:creationId xmlns:a16="http://schemas.microsoft.com/office/drawing/2014/main" id="{8A6BE9CD-AF77-4F59-8DEE-72AA573D1444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743025758"/>
                  </p:ext>
                </p:extLst>
              </p:nvPr>
            </p:nvGraphicFramePr>
            <p:xfrm>
              <a:off x="2361854" y="2248250"/>
              <a:ext cx="7468290" cy="432358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197035">
                      <a:extLst>
                        <a:ext uri="{9D8B030D-6E8A-4147-A177-3AD203B41FA5}">
                          <a16:colId xmlns:a16="http://schemas.microsoft.com/office/drawing/2014/main" val="1814146390"/>
                        </a:ext>
                      </a:extLst>
                    </a:gridCol>
                    <a:gridCol w="1045080">
                      <a:extLst>
                        <a:ext uri="{9D8B030D-6E8A-4147-A177-3AD203B41FA5}">
                          <a16:colId xmlns:a16="http://schemas.microsoft.com/office/drawing/2014/main" val="56945836"/>
                        </a:ext>
                      </a:extLst>
                    </a:gridCol>
                    <a:gridCol w="1045080">
                      <a:extLst>
                        <a:ext uri="{9D8B030D-6E8A-4147-A177-3AD203B41FA5}">
                          <a16:colId xmlns:a16="http://schemas.microsoft.com/office/drawing/2014/main" val="1991319525"/>
                        </a:ext>
                      </a:extLst>
                    </a:gridCol>
                    <a:gridCol w="1045080">
                      <a:extLst>
                        <a:ext uri="{9D8B030D-6E8A-4147-A177-3AD203B41FA5}">
                          <a16:colId xmlns:a16="http://schemas.microsoft.com/office/drawing/2014/main" val="570141408"/>
                        </a:ext>
                      </a:extLst>
                    </a:gridCol>
                    <a:gridCol w="1045080">
                      <a:extLst>
                        <a:ext uri="{9D8B030D-6E8A-4147-A177-3AD203B41FA5}">
                          <a16:colId xmlns:a16="http://schemas.microsoft.com/office/drawing/2014/main" val="1210162378"/>
                        </a:ext>
                      </a:extLst>
                    </a:gridCol>
                    <a:gridCol w="1045855">
                      <a:extLst>
                        <a:ext uri="{9D8B030D-6E8A-4147-A177-3AD203B41FA5}">
                          <a16:colId xmlns:a16="http://schemas.microsoft.com/office/drawing/2014/main" val="3633007937"/>
                        </a:ext>
                      </a:extLst>
                    </a:gridCol>
                    <a:gridCol w="1045080">
                      <a:extLst>
                        <a:ext uri="{9D8B030D-6E8A-4147-A177-3AD203B41FA5}">
                          <a16:colId xmlns:a16="http://schemas.microsoft.com/office/drawing/2014/main" val="3820369550"/>
                        </a:ext>
                      </a:extLst>
                    </a:gridCol>
                  </a:tblGrid>
                  <a:tr h="299241"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Ciffer: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2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A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F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0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7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D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291482163"/>
                      </a:ext>
                    </a:extLst>
                  </a:tr>
                  <a:tr h="930603"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 dirty="0">
                              <a:effectLst/>
                            </a:rPr>
                            <a:t>Ciffer decimalværdi:</a:t>
                          </a:r>
                          <a:endParaRPr lang="da-DK" sz="1600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2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10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 dirty="0">
                              <a:effectLst/>
                            </a:rPr>
                            <a:t>15</a:t>
                          </a:r>
                          <a:endParaRPr lang="da-DK" sz="1600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 dirty="0">
                              <a:effectLst/>
                            </a:rPr>
                            <a:t>0</a:t>
                          </a:r>
                          <a:endParaRPr lang="da-DK" sz="1600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 dirty="0">
                              <a:effectLst/>
                            </a:rPr>
                            <a:t>7</a:t>
                          </a:r>
                          <a:endParaRPr lang="da-DK" sz="1600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 dirty="0">
                              <a:effectLst/>
                            </a:rPr>
                            <a:t>13</a:t>
                          </a:r>
                          <a:endParaRPr lang="da-DK" sz="1600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029687655"/>
                      </a:ext>
                    </a:extLst>
                  </a:tr>
                  <a:tr h="299471"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 dirty="0">
                              <a:effectLst/>
                            </a:rPr>
                            <a:t>Position:</a:t>
                          </a:r>
                          <a:endParaRPr lang="da-DK" sz="1600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 dirty="0">
                              <a:effectLst/>
                            </a:rPr>
                            <a:t>6</a:t>
                          </a:r>
                          <a:endParaRPr lang="da-DK" sz="1600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 dirty="0">
                              <a:effectLst/>
                            </a:rPr>
                            <a:t>5</a:t>
                          </a:r>
                          <a:endParaRPr lang="da-DK" sz="1600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 dirty="0">
                              <a:effectLst/>
                            </a:rPr>
                            <a:t>4</a:t>
                          </a:r>
                          <a:endParaRPr lang="da-DK" sz="1600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 dirty="0">
                              <a:effectLst/>
                            </a:rPr>
                            <a:t>3</a:t>
                          </a:r>
                          <a:endParaRPr lang="da-DK" sz="1600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 dirty="0">
                              <a:effectLst/>
                            </a:rPr>
                            <a:t>2</a:t>
                          </a:r>
                          <a:endParaRPr lang="da-DK" sz="1600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 dirty="0">
                              <a:effectLst/>
                            </a:rPr>
                            <a:t>1</a:t>
                          </a:r>
                          <a:endParaRPr lang="da-DK" sz="1600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504562849"/>
                      </a:ext>
                    </a:extLst>
                  </a:tr>
                  <a:tr h="615152"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Potens: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16</a:t>
                          </a:r>
                          <a:r>
                            <a:rPr lang="da-DK" sz="1600" baseline="30000">
                              <a:effectLst/>
                            </a:rPr>
                            <a:t>6-1 </a:t>
                          </a:r>
                          <a:r>
                            <a:rPr lang="da-DK" sz="1600">
                              <a:effectLst/>
                            </a:rPr>
                            <a:t>= 16</a:t>
                          </a:r>
                          <a:r>
                            <a:rPr lang="da-DK" sz="1600" baseline="30000">
                              <a:effectLst/>
                            </a:rPr>
                            <a:t>5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16</a:t>
                          </a:r>
                          <a:r>
                            <a:rPr lang="da-DK" sz="1600" baseline="30000">
                              <a:effectLst/>
                            </a:rPr>
                            <a:t>5-1 </a:t>
                          </a:r>
                          <a:r>
                            <a:rPr lang="da-DK" sz="1600">
                              <a:effectLst/>
                            </a:rPr>
                            <a:t>= 16</a:t>
                          </a:r>
                          <a:r>
                            <a:rPr lang="da-DK" sz="1600" baseline="30000">
                              <a:effectLst/>
                            </a:rPr>
                            <a:t>4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16</a:t>
                          </a:r>
                          <a:r>
                            <a:rPr lang="da-DK" sz="1600" baseline="30000">
                              <a:effectLst/>
                            </a:rPr>
                            <a:t>4-1 </a:t>
                          </a:r>
                          <a:r>
                            <a:rPr lang="da-DK" sz="1600">
                              <a:effectLst/>
                            </a:rPr>
                            <a:t>= 16</a:t>
                          </a:r>
                          <a:r>
                            <a:rPr lang="da-DK" sz="1600" baseline="30000">
                              <a:effectLst/>
                            </a:rPr>
                            <a:t>3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16</a:t>
                          </a:r>
                          <a:r>
                            <a:rPr lang="da-DK" sz="1600" baseline="30000">
                              <a:effectLst/>
                            </a:rPr>
                            <a:t>3-1 </a:t>
                          </a:r>
                          <a:r>
                            <a:rPr lang="da-DK" sz="1600">
                              <a:effectLst/>
                            </a:rPr>
                            <a:t>= 16</a:t>
                          </a:r>
                          <a:r>
                            <a:rPr lang="da-DK" sz="1600" baseline="30000">
                              <a:effectLst/>
                            </a:rPr>
                            <a:t>2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16</a:t>
                          </a:r>
                          <a:r>
                            <a:rPr lang="da-DK" sz="1600" baseline="30000">
                              <a:effectLst/>
                            </a:rPr>
                            <a:t>2-1 </a:t>
                          </a:r>
                          <a:r>
                            <a:rPr lang="da-DK" sz="1600">
                              <a:effectLst/>
                            </a:rPr>
                            <a:t>= 16</a:t>
                          </a:r>
                          <a:r>
                            <a:rPr lang="da-DK" sz="1600" baseline="30000">
                              <a:effectLst/>
                            </a:rPr>
                            <a:t>1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16</a:t>
                          </a:r>
                          <a:r>
                            <a:rPr lang="da-DK" sz="1600" baseline="30000">
                              <a:effectLst/>
                            </a:rPr>
                            <a:t>1-1 </a:t>
                          </a:r>
                          <a:r>
                            <a:rPr lang="da-DK" sz="1600">
                              <a:effectLst/>
                            </a:rPr>
                            <a:t>= 16</a:t>
                          </a:r>
                          <a:r>
                            <a:rPr lang="da-DK" sz="1600" baseline="30000">
                              <a:effectLst/>
                            </a:rPr>
                            <a:t>0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54953668"/>
                      </a:ext>
                    </a:extLst>
                  </a:tr>
                  <a:tr h="930833"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Potensværdi: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16</a:t>
                          </a:r>
                          <a:r>
                            <a:rPr lang="da-DK" sz="1600" baseline="30000">
                              <a:effectLst/>
                            </a:rPr>
                            <a:t>5</a:t>
                          </a:r>
                          <a:r>
                            <a:rPr lang="da-DK" sz="1600">
                              <a:effectLst/>
                            </a:rPr>
                            <a:t> = </a:t>
                          </a:r>
                          <a:r>
                            <a:rPr lang="en-US" sz="1600">
                              <a:effectLst/>
                            </a:rPr>
                            <a:t>1.048.576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16</a:t>
                          </a:r>
                          <a:r>
                            <a:rPr lang="da-DK" sz="1600" baseline="30000">
                              <a:effectLst/>
                            </a:rPr>
                            <a:t>4</a:t>
                          </a:r>
                          <a:r>
                            <a:rPr lang="da-DK" sz="1600">
                              <a:effectLst/>
                            </a:rPr>
                            <a:t> = 65.536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16</a:t>
                          </a:r>
                          <a:r>
                            <a:rPr lang="da-DK" sz="1600" baseline="30000">
                              <a:effectLst/>
                            </a:rPr>
                            <a:t>3</a:t>
                          </a:r>
                          <a:r>
                            <a:rPr lang="da-DK" sz="1600">
                              <a:effectLst/>
                            </a:rPr>
                            <a:t> = 4.096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16</a:t>
                          </a:r>
                          <a:r>
                            <a:rPr lang="da-DK" sz="1600" baseline="30000">
                              <a:effectLst/>
                            </a:rPr>
                            <a:t>2</a:t>
                          </a:r>
                          <a:r>
                            <a:rPr lang="da-DK" sz="1600">
                              <a:effectLst/>
                            </a:rPr>
                            <a:t> = 256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16</a:t>
                          </a:r>
                          <a:r>
                            <a:rPr lang="da-DK" sz="1600" baseline="30000">
                              <a:effectLst/>
                            </a:rPr>
                            <a:t>1</a:t>
                          </a:r>
                          <a:r>
                            <a:rPr lang="da-DK" sz="1600">
                              <a:effectLst/>
                            </a:rPr>
                            <a:t> = 16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16</a:t>
                          </a:r>
                          <a:r>
                            <a:rPr lang="da-DK" sz="1600" baseline="30000">
                              <a:effectLst/>
                            </a:rPr>
                            <a:t>0</a:t>
                          </a:r>
                          <a:r>
                            <a:rPr lang="da-DK" sz="1600">
                              <a:effectLst/>
                            </a:rPr>
                            <a:t> = 1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10720568"/>
                      </a:ext>
                    </a:extLst>
                  </a:tr>
                  <a:tr h="624140"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Regnestykke 1: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gridSpan="6"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19242" t="-506863" r="-389" b="-10294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09603419"/>
                      </a:ext>
                    </a:extLst>
                  </a:tr>
                  <a:tr h="624140"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Regnestykke 2: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gridSpan="6"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19242" t="-600971" r="-389" b="-194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8581291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41458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DB68E-8DDB-4FE2-8C39-895CA61CF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Regneopgave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ADF2B-04A6-42EE-B6DC-BDDB98376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da-DK" sz="3600" dirty="0"/>
              <a:t>2AF07D</a:t>
            </a:r>
            <a:r>
              <a:rPr lang="da-DK" sz="3600" baseline="-25000" dirty="0"/>
              <a:t>16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8935066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DB68E-8DDB-4FE2-8C39-895CA61CF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Regneopgave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1ADF2B-04A6-42EE-B6DC-BDDB983761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ctr"/>
                <a:r>
                  <a:rPr lang="da-DK" sz="3600" dirty="0"/>
                  <a:t>2AF07D</a:t>
                </a:r>
                <a:r>
                  <a:rPr lang="da-DK" sz="3600" baseline="-25000" dirty="0"/>
                  <a:t>16</a:t>
                </a:r>
              </a:p>
              <a:p>
                <a:pPr algn="ctr"/>
                <a:r>
                  <a:rPr lang="da-DK" sz="3600" baseline="-25000" dirty="0"/>
                  <a:t> </a:t>
                </a:r>
                <a14:m>
                  <m:oMath xmlns:m="http://schemas.openxmlformats.org/officeDocument/2006/math">
                    <m:r>
                      <a:rPr lang="en-US" sz="3600" i="0" smtClean="0"/>
                      <m:t>2.814.07</m:t>
                    </m:r>
                    <m:sSub>
                      <m:sSubPr>
                        <m:ctrlPr>
                          <a:rPr lang="da-DK" sz="3600"/>
                        </m:ctrlPr>
                      </m:sSubPr>
                      <m:e>
                        <m:r>
                          <a:rPr lang="en-US" sz="3600" i="0" smtClean="0"/>
                          <m:t>7</m:t>
                        </m:r>
                      </m:e>
                      <m:sub>
                        <m:r>
                          <a:rPr lang="en-US" sz="3600" i="0" smtClean="0"/>
                          <m:t>10</m:t>
                        </m:r>
                      </m:sub>
                    </m:sSub>
                  </m:oMath>
                </a14:m>
                <a:endParaRPr lang="da-DK" sz="3600" baseline="-25000" dirty="0"/>
              </a:p>
              <a:p>
                <a:endParaRPr lang="da-DK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1ADF2B-04A6-42EE-B6DC-BDDB983761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8061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2111B-A6AF-49DE-B33F-079F0D107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Tally</a:t>
            </a:r>
            <a:r>
              <a:rPr lang="da-DK" dirty="0"/>
              <a:t> marks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8ED07-1015-46A8-A95D-3EC111E1E6E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a-DK" dirty="0"/>
              <a:t>Simpleste måde at repræsentere en mængde.</a:t>
            </a:r>
          </a:p>
          <a:p>
            <a:r>
              <a:rPr lang="da-DK" dirty="0"/>
              <a:t>Kort og præcist.</a:t>
            </a:r>
          </a:p>
          <a:p>
            <a:r>
              <a:rPr lang="da-DK" dirty="0"/>
              <a:t>Nemt at forstå.</a:t>
            </a:r>
          </a:p>
          <a:p>
            <a:r>
              <a:rPr lang="da-DK" dirty="0"/>
              <a:t>Brillerer i simplicitet ved små mængder.</a:t>
            </a:r>
          </a:p>
          <a:p>
            <a:r>
              <a:rPr lang="da-DK" dirty="0"/>
              <a:t>Falmer ved store mængder.</a:t>
            </a:r>
          </a:p>
          <a:p>
            <a:endParaRPr lang="da-DK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7D409B3-E36C-4E02-AE29-97481A10666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442200" y="3598862"/>
            <a:ext cx="2686050" cy="88582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8642937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7CA10-C038-478A-9E53-F88B00924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26499"/>
            <a:ext cx="10571998" cy="970450"/>
          </a:xfrm>
        </p:spPr>
        <p:txBody>
          <a:bodyPr/>
          <a:lstStyle/>
          <a:p>
            <a:r>
              <a:rPr lang="da-DK" dirty="0"/>
              <a:t>Decimal til andre talsystemer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277F50-039C-4273-B8C1-67B66786A5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728" y="1032995"/>
            <a:ext cx="5189857" cy="576262"/>
          </a:xfrm>
        </p:spPr>
        <p:txBody>
          <a:bodyPr/>
          <a:lstStyle/>
          <a:p>
            <a:pPr algn="l"/>
            <a:r>
              <a:rPr lang="da-DK" sz="2800" dirty="0" err="1"/>
              <a:t>Succesiv</a:t>
            </a:r>
            <a:r>
              <a:rPr lang="da-DK" sz="2800" b="1" dirty="0"/>
              <a:t> </a:t>
            </a:r>
            <a:r>
              <a:rPr lang="da-DK" sz="2800" dirty="0"/>
              <a:t>division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1D8CB3-2C92-4BBC-9943-5217472E699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a-DK" dirty="0"/>
              <a:t>Dividér decimaltal med radix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016B61-3908-4135-9938-B0DB8D24C9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a-DK" dirty="0"/>
              <a:t>Koncept: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Content Placeholder 6">
                <a:extLst>
                  <a:ext uri="{FF2B5EF4-FFF2-40B4-BE49-F238E27FC236}">
                    <a16:creationId xmlns:a16="http://schemas.microsoft.com/office/drawing/2014/main" id="{C8B4A6DA-46D8-49D5-9142-7B4C4369166D}"/>
                  </a:ext>
                </a:extLst>
              </p:cNvPr>
              <p:cNvGraphicFramePr>
                <a:graphicFrameLocks noGrp="1"/>
              </p:cNvGraphicFramePr>
              <p:nvPr>
                <p:ph sz="quarter" idx="4"/>
                <p:extLst>
                  <p:ext uri="{D42A27DB-BD31-4B8C-83A1-F6EECF244321}">
                    <p14:modId xmlns:p14="http://schemas.microsoft.com/office/powerpoint/2010/main" val="4114500938"/>
                  </p:ext>
                </p:extLst>
              </p:nvPr>
            </p:nvGraphicFramePr>
            <p:xfrm>
              <a:off x="5998083" y="3198540"/>
              <a:ext cx="5573245" cy="1461046"/>
            </p:xfrm>
            <a:graphic>
              <a:graphicData uri="http://schemas.openxmlformats.org/drawingml/2006/table">
                <a:tbl>
                  <a:tblPr firstRow="1" firstCol="1" lastRow="1" lastCol="1" bandRow="1">
                    <a:tableStyleId>{5C22544A-7EE6-4342-B048-85BDC9FD1C3A}</a:tableStyleId>
                  </a:tblPr>
                  <a:tblGrid>
                    <a:gridCol w="1857555">
                      <a:extLst>
                        <a:ext uri="{9D8B030D-6E8A-4147-A177-3AD203B41FA5}">
                          <a16:colId xmlns:a16="http://schemas.microsoft.com/office/drawing/2014/main" val="1327005629"/>
                        </a:ext>
                      </a:extLst>
                    </a:gridCol>
                    <a:gridCol w="1857555">
                      <a:extLst>
                        <a:ext uri="{9D8B030D-6E8A-4147-A177-3AD203B41FA5}">
                          <a16:colId xmlns:a16="http://schemas.microsoft.com/office/drawing/2014/main" val="3436861352"/>
                        </a:ext>
                      </a:extLst>
                    </a:gridCol>
                    <a:gridCol w="1858135">
                      <a:extLst>
                        <a:ext uri="{9D8B030D-6E8A-4147-A177-3AD203B41FA5}">
                          <a16:colId xmlns:a16="http://schemas.microsoft.com/office/drawing/2014/main" val="1092621252"/>
                        </a:ext>
                      </a:extLst>
                    </a:gridCol>
                  </a:tblGrid>
                  <a:tr h="215264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</a:rPr>
                                  <m:t>𝒅𝒆𝒄𝒊𝒎𝒂𝒍𝒕𝒂𝒍</m:t>
                                </m:r>
                                <m:r>
                                  <a:rPr lang="en-US" sz="1200">
                                    <a:effectLst/>
                                  </a:rPr>
                                  <m:t>÷</m:t>
                                </m:r>
                                <m:r>
                                  <a:rPr lang="en-US" sz="1200">
                                    <a:effectLst/>
                                  </a:rPr>
                                  <m:t>𝒓𝒂𝒅𝒊𝒙</m:t>
                                </m:r>
                              </m:oMath>
                            </m:oMathPara>
                          </a14:m>
                          <a:endParaRPr lang="da-DK" sz="1200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Resultat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Rest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extLst>
                      <a:ext uri="{0D108BD9-81ED-4DB2-BD59-A6C34878D82A}">
                        <a16:rowId xmlns:a16="http://schemas.microsoft.com/office/drawing/2014/main" val="1429123414"/>
                      </a:ext>
                    </a:extLst>
                  </a:tr>
                  <a:tr h="403776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sz="1200">
                                    <a:effectLst/>
                                  </a:rPr>
                                  <m:t>𝟐𝟎𝟔</m:t>
                                </m:r>
                                <m:r>
                                  <a:rPr lang="da-DK" sz="1200">
                                    <a:effectLst/>
                                  </a:rPr>
                                  <m:t>÷</m:t>
                                </m:r>
                                <m:r>
                                  <a:rPr lang="da-DK" sz="1200">
                                    <a:effectLst/>
                                  </a:rPr>
                                  <m:t>𝟏𝟎</m:t>
                                </m:r>
                              </m:oMath>
                            </m:oMathPara>
                          </a14:m>
                          <a:endParaRPr lang="da-DK" sz="1200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 dirty="0">
                              <a:effectLst/>
                            </a:rPr>
                            <a:t>20,6</a:t>
                          </a:r>
                          <a:endParaRPr lang="da-DK" sz="1200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6 </a:t>
                          </a:r>
                          <a:r>
                            <a:rPr lang="en-US" sz="1200">
                              <a:effectLst/>
                              <a:sym typeface="Wingdings" panose="05000000000000000000" pitchFamily="2" charset="2"/>
                            </a:rPr>
                            <a:t></a:t>
                          </a:r>
                          <a:r>
                            <a:rPr lang="en-US" sz="1200">
                              <a:effectLst/>
                            </a:rPr>
                            <a:t> LSD (Least Significant Digit)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extLst>
                      <a:ext uri="{0D108BD9-81ED-4DB2-BD59-A6C34878D82A}">
                        <a16:rowId xmlns:a16="http://schemas.microsoft.com/office/drawing/2014/main" val="2828415426"/>
                      </a:ext>
                    </a:extLst>
                  </a:tr>
                  <a:tr h="215264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sz="1200">
                                    <a:effectLst/>
                                  </a:rPr>
                                  <m:t>𝟐𝟎</m:t>
                                </m:r>
                                <m:r>
                                  <a:rPr lang="da-DK" sz="1200">
                                    <a:effectLst/>
                                  </a:rPr>
                                  <m:t>÷</m:t>
                                </m:r>
                                <m:r>
                                  <a:rPr lang="da-DK" sz="1200">
                                    <a:effectLst/>
                                  </a:rPr>
                                  <m:t>𝟏𝟎</m:t>
                                </m:r>
                              </m:oMath>
                            </m:oMathPara>
                          </a14:m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2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0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extLst>
                      <a:ext uri="{0D108BD9-81ED-4DB2-BD59-A6C34878D82A}">
                        <a16:rowId xmlns:a16="http://schemas.microsoft.com/office/drawing/2014/main" val="2946357996"/>
                      </a:ext>
                    </a:extLst>
                  </a:tr>
                  <a:tr h="421003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sz="1200">
                                    <a:effectLst/>
                                  </a:rPr>
                                  <m:t>𝟐</m:t>
                                </m:r>
                                <m:r>
                                  <a:rPr lang="da-DK" sz="1200">
                                    <a:effectLst/>
                                  </a:rPr>
                                  <m:t>÷</m:t>
                                </m:r>
                                <m:r>
                                  <a:rPr lang="da-DK" sz="1200">
                                    <a:effectLst/>
                                  </a:rPr>
                                  <m:t>𝟏𝟎</m:t>
                                </m:r>
                              </m:oMath>
                            </m:oMathPara>
                          </a14:m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0,2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 dirty="0">
                              <a:effectLst/>
                            </a:rPr>
                            <a:t>2 </a:t>
                          </a:r>
                          <a:r>
                            <a:rPr lang="da-DK" sz="1200" dirty="0">
                              <a:effectLst/>
                              <a:sym typeface="Wingdings" panose="05000000000000000000" pitchFamily="2" charset="2"/>
                            </a:rPr>
                            <a:t></a:t>
                          </a:r>
                          <a:r>
                            <a:rPr lang="da-DK" sz="1200" dirty="0">
                              <a:effectLst/>
                            </a:rPr>
                            <a:t> </a:t>
                          </a:r>
                          <a:r>
                            <a:rPr lang="en-US" sz="1200" dirty="0">
                              <a:effectLst/>
                            </a:rPr>
                            <a:t>MSD (Most Significant Digit)</a:t>
                          </a:r>
                          <a:endParaRPr lang="da-DK" sz="1200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extLst>
                      <a:ext uri="{0D108BD9-81ED-4DB2-BD59-A6C34878D82A}">
                        <a16:rowId xmlns:a16="http://schemas.microsoft.com/office/drawing/2014/main" val="316410072"/>
                      </a:ext>
                    </a:extLst>
                  </a:tr>
                  <a:tr h="205739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Decimaltal: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 gridSpan="2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 dirty="0">
                              <a:effectLst/>
                            </a:rPr>
                            <a:t>206</a:t>
                          </a:r>
                          <a:r>
                            <a:rPr lang="da-DK" sz="1200" baseline="-25000" dirty="0">
                              <a:effectLst/>
                            </a:rPr>
                            <a:t>10</a:t>
                          </a:r>
                          <a:endParaRPr lang="da-DK" sz="1200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 hMerge="1"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752047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Content Placeholder 6">
                <a:extLst>
                  <a:ext uri="{FF2B5EF4-FFF2-40B4-BE49-F238E27FC236}">
                    <a16:creationId xmlns:a16="http://schemas.microsoft.com/office/drawing/2014/main" id="{C8B4A6DA-46D8-49D5-9142-7B4C4369166D}"/>
                  </a:ext>
                </a:extLst>
              </p:cNvPr>
              <p:cNvGraphicFramePr>
                <a:graphicFrameLocks noGrp="1"/>
              </p:cNvGraphicFramePr>
              <p:nvPr>
                <p:ph sz="quarter" idx="4"/>
                <p:extLst>
                  <p:ext uri="{D42A27DB-BD31-4B8C-83A1-F6EECF244321}">
                    <p14:modId xmlns:p14="http://schemas.microsoft.com/office/powerpoint/2010/main" val="4114500938"/>
                  </p:ext>
                </p:extLst>
              </p:nvPr>
            </p:nvGraphicFramePr>
            <p:xfrm>
              <a:off x="5998083" y="3198540"/>
              <a:ext cx="5573245" cy="1461046"/>
            </p:xfrm>
            <a:graphic>
              <a:graphicData uri="http://schemas.openxmlformats.org/drawingml/2006/table">
                <a:tbl>
                  <a:tblPr firstRow="1" firstCol="1" lastRow="1" lastCol="1" bandRow="1">
                    <a:tableStyleId>{5C22544A-7EE6-4342-B048-85BDC9FD1C3A}</a:tableStyleId>
                  </a:tblPr>
                  <a:tblGrid>
                    <a:gridCol w="1857555">
                      <a:extLst>
                        <a:ext uri="{9D8B030D-6E8A-4147-A177-3AD203B41FA5}">
                          <a16:colId xmlns:a16="http://schemas.microsoft.com/office/drawing/2014/main" val="1327005629"/>
                        </a:ext>
                      </a:extLst>
                    </a:gridCol>
                    <a:gridCol w="1857555">
                      <a:extLst>
                        <a:ext uri="{9D8B030D-6E8A-4147-A177-3AD203B41FA5}">
                          <a16:colId xmlns:a16="http://schemas.microsoft.com/office/drawing/2014/main" val="3436861352"/>
                        </a:ext>
                      </a:extLst>
                    </a:gridCol>
                    <a:gridCol w="1858135">
                      <a:extLst>
                        <a:ext uri="{9D8B030D-6E8A-4147-A177-3AD203B41FA5}">
                          <a16:colId xmlns:a16="http://schemas.microsoft.com/office/drawing/2014/main" val="1092621252"/>
                        </a:ext>
                      </a:extLst>
                    </a:gridCol>
                  </a:tblGrid>
                  <a:tr h="215264"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 marL="58266" marR="58266" marT="0" marB="0">
                        <a:blipFill>
                          <a:blip r:embed="rId2"/>
                          <a:stretch>
                            <a:fillRect l="-328" t="-19444" r="-201639" b="-6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Resultat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Rest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extLst>
                      <a:ext uri="{0D108BD9-81ED-4DB2-BD59-A6C34878D82A}">
                        <a16:rowId xmlns:a16="http://schemas.microsoft.com/office/drawing/2014/main" val="1429123414"/>
                      </a:ext>
                    </a:extLst>
                  </a:tr>
                  <a:tr h="403776"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 marL="58266" marR="58266" marT="0" marB="0">
                        <a:blipFill>
                          <a:blip r:embed="rId2"/>
                          <a:stretch>
                            <a:fillRect l="-328" t="-65152" r="-201639" b="-22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 dirty="0">
                              <a:effectLst/>
                            </a:rPr>
                            <a:t>20,6</a:t>
                          </a:r>
                          <a:endParaRPr lang="da-DK" sz="1200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6 </a:t>
                          </a:r>
                          <a:r>
                            <a:rPr lang="en-US" sz="1200">
                              <a:effectLst/>
                              <a:sym typeface="Wingdings" panose="05000000000000000000" pitchFamily="2" charset="2"/>
                            </a:rPr>
                            <a:t></a:t>
                          </a:r>
                          <a:r>
                            <a:rPr lang="en-US" sz="1200">
                              <a:effectLst/>
                            </a:rPr>
                            <a:t> LSD (Least Significant Digit)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extLst>
                      <a:ext uri="{0D108BD9-81ED-4DB2-BD59-A6C34878D82A}">
                        <a16:rowId xmlns:a16="http://schemas.microsoft.com/office/drawing/2014/main" val="2828415426"/>
                      </a:ext>
                    </a:extLst>
                  </a:tr>
                  <a:tr h="215264"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 marL="58266" marR="58266" marT="0" marB="0">
                        <a:blipFill>
                          <a:blip r:embed="rId2"/>
                          <a:stretch>
                            <a:fillRect l="-328" t="-302778" r="-201639" b="-3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2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0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extLst>
                      <a:ext uri="{0D108BD9-81ED-4DB2-BD59-A6C34878D82A}">
                        <a16:rowId xmlns:a16="http://schemas.microsoft.com/office/drawing/2014/main" val="2946357996"/>
                      </a:ext>
                    </a:extLst>
                  </a:tr>
                  <a:tr h="421003"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 marL="58266" marR="58266" marT="0" marB="0">
                        <a:blipFill>
                          <a:blip r:embed="rId2"/>
                          <a:stretch>
                            <a:fillRect l="-328" t="-210145" r="-201639" b="-652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0,2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 dirty="0">
                              <a:effectLst/>
                            </a:rPr>
                            <a:t>2 </a:t>
                          </a:r>
                          <a:r>
                            <a:rPr lang="da-DK" sz="1200" dirty="0">
                              <a:effectLst/>
                              <a:sym typeface="Wingdings" panose="05000000000000000000" pitchFamily="2" charset="2"/>
                            </a:rPr>
                            <a:t></a:t>
                          </a:r>
                          <a:r>
                            <a:rPr lang="da-DK" sz="1200" dirty="0">
                              <a:effectLst/>
                            </a:rPr>
                            <a:t> </a:t>
                          </a:r>
                          <a:r>
                            <a:rPr lang="en-US" sz="1200" dirty="0">
                              <a:effectLst/>
                            </a:rPr>
                            <a:t>MSD (Most Significant Digit)</a:t>
                          </a:r>
                          <a:endParaRPr lang="da-DK" sz="1200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extLst>
                      <a:ext uri="{0D108BD9-81ED-4DB2-BD59-A6C34878D82A}">
                        <a16:rowId xmlns:a16="http://schemas.microsoft.com/office/drawing/2014/main" val="316410072"/>
                      </a:ext>
                    </a:extLst>
                  </a:tr>
                  <a:tr h="205739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Decimaltal: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 gridSpan="2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 dirty="0">
                              <a:effectLst/>
                            </a:rPr>
                            <a:t>206</a:t>
                          </a:r>
                          <a:r>
                            <a:rPr lang="da-DK" sz="1200" baseline="-25000" dirty="0">
                              <a:effectLst/>
                            </a:rPr>
                            <a:t>10</a:t>
                          </a:r>
                          <a:endParaRPr lang="da-DK" sz="1200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 hMerge="1"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75204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827974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7CA10-C038-478A-9E53-F88B00924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26499"/>
            <a:ext cx="10571998" cy="970450"/>
          </a:xfrm>
        </p:spPr>
        <p:txBody>
          <a:bodyPr/>
          <a:lstStyle/>
          <a:p>
            <a:r>
              <a:rPr lang="da-DK" dirty="0"/>
              <a:t>Decimal til andre talsystemer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277F50-039C-4273-B8C1-67B66786A5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728" y="1032995"/>
            <a:ext cx="5189857" cy="576262"/>
          </a:xfrm>
        </p:spPr>
        <p:txBody>
          <a:bodyPr/>
          <a:lstStyle/>
          <a:p>
            <a:pPr algn="l"/>
            <a:r>
              <a:rPr lang="da-DK" sz="2800" dirty="0" err="1"/>
              <a:t>Succesiv</a:t>
            </a:r>
            <a:r>
              <a:rPr lang="da-DK" sz="2800" b="1" dirty="0"/>
              <a:t> </a:t>
            </a:r>
            <a:r>
              <a:rPr lang="da-DK" sz="2800" dirty="0"/>
              <a:t>division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1D8CB3-2C92-4BBC-9943-5217472E699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a-DK" dirty="0"/>
              <a:t>Dividér decimaltal med radix</a:t>
            </a:r>
          </a:p>
          <a:p>
            <a:r>
              <a:rPr lang="da-DK" dirty="0"/>
              <a:t>Find resultat og udtræk rest</a:t>
            </a:r>
          </a:p>
          <a:p>
            <a:r>
              <a:rPr lang="da-DK" dirty="0"/>
              <a:t>Gentag indtil resultat &lt; radix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016B61-3908-4135-9938-B0DB8D24C9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a-DK" dirty="0"/>
              <a:t>Koncept: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Content Placeholder 6">
                <a:extLst>
                  <a:ext uri="{FF2B5EF4-FFF2-40B4-BE49-F238E27FC236}">
                    <a16:creationId xmlns:a16="http://schemas.microsoft.com/office/drawing/2014/main" id="{C8B4A6DA-46D8-49D5-9142-7B4C4369166D}"/>
                  </a:ext>
                </a:extLst>
              </p:cNvPr>
              <p:cNvGraphicFramePr>
                <a:graphicFrameLocks noGrp="1"/>
              </p:cNvGraphicFramePr>
              <p:nvPr>
                <p:ph sz="quarter" idx="4"/>
                <p:extLst>
                  <p:ext uri="{D42A27DB-BD31-4B8C-83A1-F6EECF244321}">
                    <p14:modId xmlns:p14="http://schemas.microsoft.com/office/powerpoint/2010/main" val="2775163942"/>
                  </p:ext>
                </p:extLst>
              </p:nvPr>
            </p:nvGraphicFramePr>
            <p:xfrm>
              <a:off x="5998083" y="3198540"/>
              <a:ext cx="5573245" cy="619040"/>
            </p:xfrm>
            <a:graphic>
              <a:graphicData uri="http://schemas.openxmlformats.org/drawingml/2006/table">
                <a:tbl>
                  <a:tblPr firstRow="1" firstCol="1" lastCol="1" bandRow="1">
                    <a:tableStyleId>{5C22544A-7EE6-4342-B048-85BDC9FD1C3A}</a:tableStyleId>
                  </a:tblPr>
                  <a:tblGrid>
                    <a:gridCol w="1857555">
                      <a:extLst>
                        <a:ext uri="{9D8B030D-6E8A-4147-A177-3AD203B41FA5}">
                          <a16:colId xmlns:a16="http://schemas.microsoft.com/office/drawing/2014/main" val="1327005629"/>
                        </a:ext>
                      </a:extLst>
                    </a:gridCol>
                    <a:gridCol w="1857555">
                      <a:extLst>
                        <a:ext uri="{9D8B030D-6E8A-4147-A177-3AD203B41FA5}">
                          <a16:colId xmlns:a16="http://schemas.microsoft.com/office/drawing/2014/main" val="3436861352"/>
                        </a:ext>
                      </a:extLst>
                    </a:gridCol>
                    <a:gridCol w="1858135">
                      <a:extLst>
                        <a:ext uri="{9D8B030D-6E8A-4147-A177-3AD203B41FA5}">
                          <a16:colId xmlns:a16="http://schemas.microsoft.com/office/drawing/2014/main" val="1092621252"/>
                        </a:ext>
                      </a:extLst>
                    </a:gridCol>
                  </a:tblGrid>
                  <a:tr h="215264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</a:rPr>
                                  <m:t>𝒅𝒆𝒄𝒊𝒎𝒂𝒍𝒕𝒂𝒍</m:t>
                                </m:r>
                                <m:r>
                                  <a:rPr lang="en-US" sz="1200">
                                    <a:effectLst/>
                                  </a:rPr>
                                  <m:t>÷</m:t>
                                </m:r>
                                <m:r>
                                  <a:rPr lang="en-US" sz="1200">
                                    <a:effectLst/>
                                  </a:rPr>
                                  <m:t>𝒓𝒂𝒅𝒊𝒙</m:t>
                                </m:r>
                              </m:oMath>
                            </m:oMathPara>
                          </a14:m>
                          <a:endParaRPr lang="da-DK" sz="1200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Resultat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Rest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extLst>
                      <a:ext uri="{0D108BD9-81ED-4DB2-BD59-A6C34878D82A}">
                        <a16:rowId xmlns:a16="http://schemas.microsoft.com/office/drawing/2014/main" val="1429123414"/>
                      </a:ext>
                    </a:extLst>
                  </a:tr>
                  <a:tr h="403776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sz="1200">
                                    <a:effectLst/>
                                  </a:rPr>
                                  <m:t>𝟐𝟎𝟔</m:t>
                                </m:r>
                                <m:r>
                                  <a:rPr lang="da-DK" sz="1200">
                                    <a:effectLst/>
                                  </a:rPr>
                                  <m:t>÷</m:t>
                                </m:r>
                                <m:r>
                                  <a:rPr lang="da-DK" sz="1200">
                                    <a:effectLst/>
                                  </a:rPr>
                                  <m:t>𝟏𝟎</m:t>
                                </m:r>
                              </m:oMath>
                            </m:oMathPara>
                          </a14:m>
                          <a:endParaRPr lang="da-DK" sz="1200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da-DK" sz="1200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da-DK" sz="1200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extLst>
                      <a:ext uri="{0D108BD9-81ED-4DB2-BD59-A6C34878D82A}">
                        <a16:rowId xmlns:a16="http://schemas.microsoft.com/office/drawing/2014/main" val="282841542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Content Placeholder 6">
                <a:extLst>
                  <a:ext uri="{FF2B5EF4-FFF2-40B4-BE49-F238E27FC236}">
                    <a16:creationId xmlns:a16="http://schemas.microsoft.com/office/drawing/2014/main" id="{C8B4A6DA-46D8-49D5-9142-7B4C4369166D}"/>
                  </a:ext>
                </a:extLst>
              </p:cNvPr>
              <p:cNvGraphicFramePr>
                <a:graphicFrameLocks noGrp="1"/>
              </p:cNvGraphicFramePr>
              <p:nvPr>
                <p:ph sz="quarter" idx="4"/>
                <p:extLst>
                  <p:ext uri="{D42A27DB-BD31-4B8C-83A1-F6EECF244321}">
                    <p14:modId xmlns:p14="http://schemas.microsoft.com/office/powerpoint/2010/main" val="2775163942"/>
                  </p:ext>
                </p:extLst>
              </p:nvPr>
            </p:nvGraphicFramePr>
            <p:xfrm>
              <a:off x="5998083" y="3198540"/>
              <a:ext cx="5573245" cy="619040"/>
            </p:xfrm>
            <a:graphic>
              <a:graphicData uri="http://schemas.openxmlformats.org/drawingml/2006/table">
                <a:tbl>
                  <a:tblPr firstRow="1" firstCol="1" lastCol="1" bandRow="1">
                    <a:tableStyleId>{5C22544A-7EE6-4342-B048-85BDC9FD1C3A}</a:tableStyleId>
                  </a:tblPr>
                  <a:tblGrid>
                    <a:gridCol w="1857555">
                      <a:extLst>
                        <a:ext uri="{9D8B030D-6E8A-4147-A177-3AD203B41FA5}">
                          <a16:colId xmlns:a16="http://schemas.microsoft.com/office/drawing/2014/main" val="1327005629"/>
                        </a:ext>
                      </a:extLst>
                    </a:gridCol>
                    <a:gridCol w="1857555">
                      <a:extLst>
                        <a:ext uri="{9D8B030D-6E8A-4147-A177-3AD203B41FA5}">
                          <a16:colId xmlns:a16="http://schemas.microsoft.com/office/drawing/2014/main" val="3436861352"/>
                        </a:ext>
                      </a:extLst>
                    </a:gridCol>
                    <a:gridCol w="1858135">
                      <a:extLst>
                        <a:ext uri="{9D8B030D-6E8A-4147-A177-3AD203B41FA5}">
                          <a16:colId xmlns:a16="http://schemas.microsoft.com/office/drawing/2014/main" val="1092621252"/>
                        </a:ext>
                      </a:extLst>
                    </a:gridCol>
                  </a:tblGrid>
                  <a:tr h="215264"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 marL="58266" marR="58266" marT="0" marB="0">
                        <a:blipFill>
                          <a:blip r:embed="rId2"/>
                          <a:stretch>
                            <a:fillRect l="-328" t="-19444" r="-201639" b="-1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Resultat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Rest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extLst>
                      <a:ext uri="{0D108BD9-81ED-4DB2-BD59-A6C34878D82A}">
                        <a16:rowId xmlns:a16="http://schemas.microsoft.com/office/drawing/2014/main" val="1429123414"/>
                      </a:ext>
                    </a:extLst>
                  </a:tr>
                  <a:tr h="403776"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 marL="58266" marR="58266" marT="0" marB="0">
                        <a:blipFill>
                          <a:blip r:embed="rId2"/>
                          <a:stretch>
                            <a:fillRect l="-328" t="-64179" r="-201639" b="-29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da-DK" sz="1200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da-DK" sz="1200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extLst>
                      <a:ext uri="{0D108BD9-81ED-4DB2-BD59-A6C34878D82A}">
                        <a16:rowId xmlns:a16="http://schemas.microsoft.com/office/drawing/2014/main" val="282841542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Content Placeholder 6">
                <a:extLst>
                  <a:ext uri="{FF2B5EF4-FFF2-40B4-BE49-F238E27FC236}">
                    <a16:creationId xmlns:a16="http://schemas.microsoft.com/office/drawing/2014/main" id="{9463ACFA-9A6D-4F21-98FD-997A81A494C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945989123"/>
                  </p:ext>
                </p:extLst>
              </p:nvPr>
            </p:nvGraphicFramePr>
            <p:xfrm>
              <a:off x="5998083" y="3198540"/>
              <a:ext cx="5573245" cy="619040"/>
            </p:xfrm>
            <a:graphic>
              <a:graphicData uri="http://schemas.openxmlformats.org/drawingml/2006/table">
                <a:tbl>
                  <a:tblPr firstRow="1" firstCol="1" lastCol="1" bandRow="1">
                    <a:tableStyleId>{5C22544A-7EE6-4342-B048-85BDC9FD1C3A}</a:tableStyleId>
                  </a:tblPr>
                  <a:tblGrid>
                    <a:gridCol w="1857555">
                      <a:extLst>
                        <a:ext uri="{9D8B030D-6E8A-4147-A177-3AD203B41FA5}">
                          <a16:colId xmlns:a16="http://schemas.microsoft.com/office/drawing/2014/main" val="1327005629"/>
                        </a:ext>
                      </a:extLst>
                    </a:gridCol>
                    <a:gridCol w="1857555">
                      <a:extLst>
                        <a:ext uri="{9D8B030D-6E8A-4147-A177-3AD203B41FA5}">
                          <a16:colId xmlns:a16="http://schemas.microsoft.com/office/drawing/2014/main" val="3436861352"/>
                        </a:ext>
                      </a:extLst>
                    </a:gridCol>
                    <a:gridCol w="1858135">
                      <a:extLst>
                        <a:ext uri="{9D8B030D-6E8A-4147-A177-3AD203B41FA5}">
                          <a16:colId xmlns:a16="http://schemas.microsoft.com/office/drawing/2014/main" val="1092621252"/>
                        </a:ext>
                      </a:extLst>
                    </a:gridCol>
                  </a:tblGrid>
                  <a:tr h="215264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</a:rPr>
                                  <m:t>𝒅𝒆𝒄𝒊𝒎𝒂𝒍𝒕𝒂𝒍</m:t>
                                </m:r>
                                <m:r>
                                  <a:rPr lang="en-US" sz="1200">
                                    <a:effectLst/>
                                  </a:rPr>
                                  <m:t>÷</m:t>
                                </m:r>
                                <m:r>
                                  <a:rPr lang="en-US" sz="1200">
                                    <a:effectLst/>
                                  </a:rPr>
                                  <m:t>𝒓𝒂𝒅𝒊𝒙</m:t>
                                </m:r>
                              </m:oMath>
                            </m:oMathPara>
                          </a14:m>
                          <a:endParaRPr lang="da-DK" sz="1200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Resultat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Rest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extLst>
                      <a:ext uri="{0D108BD9-81ED-4DB2-BD59-A6C34878D82A}">
                        <a16:rowId xmlns:a16="http://schemas.microsoft.com/office/drawing/2014/main" val="1429123414"/>
                      </a:ext>
                    </a:extLst>
                  </a:tr>
                  <a:tr h="403776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sz="1200">
                                    <a:effectLst/>
                                  </a:rPr>
                                  <m:t>𝟐𝟎𝟔</m:t>
                                </m:r>
                                <m:r>
                                  <a:rPr lang="da-DK" sz="1200">
                                    <a:effectLst/>
                                  </a:rPr>
                                  <m:t>÷</m:t>
                                </m:r>
                                <m:r>
                                  <a:rPr lang="da-DK" sz="1200">
                                    <a:effectLst/>
                                  </a:rPr>
                                  <m:t>𝟏𝟎</m:t>
                                </m:r>
                              </m:oMath>
                            </m:oMathPara>
                          </a14:m>
                          <a:endParaRPr lang="da-DK" sz="1200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 dirty="0">
                              <a:effectLst/>
                            </a:rPr>
                            <a:t>20,6</a:t>
                          </a:r>
                          <a:endParaRPr lang="da-DK" sz="1200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 dirty="0">
                              <a:effectLst/>
                            </a:rPr>
                            <a:t>6 </a:t>
                          </a:r>
                          <a:r>
                            <a:rPr lang="en-US" sz="1200" dirty="0">
                              <a:effectLst/>
                              <a:sym typeface="Wingdings" panose="05000000000000000000" pitchFamily="2" charset="2"/>
                            </a:rPr>
                            <a:t></a:t>
                          </a:r>
                          <a:r>
                            <a:rPr lang="en-US" sz="1200" dirty="0">
                              <a:effectLst/>
                            </a:rPr>
                            <a:t> LSD (Least Significant Digit)</a:t>
                          </a:r>
                          <a:endParaRPr lang="da-DK" sz="1200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extLst>
                      <a:ext uri="{0D108BD9-81ED-4DB2-BD59-A6C34878D82A}">
                        <a16:rowId xmlns:a16="http://schemas.microsoft.com/office/drawing/2014/main" val="282841542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Content Placeholder 6">
                <a:extLst>
                  <a:ext uri="{FF2B5EF4-FFF2-40B4-BE49-F238E27FC236}">
                    <a16:creationId xmlns:a16="http://schemas.microsoft.com/office/drawing/2014/main" id="{9463ACFA-9A6D-4F21-98FD-997A81A494C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945989123"/>
                  </p:ext>
                </p:extLst>
              </p:nvPr>
            </p:nvGraphicFramePr>
            <p:xfrm>
              <a:off x="5998083" y="3198540"/>
              <a:ext cx="5573245" cy="619040"/>
            </p:xfrm>
            <a:graphic>
              <a:graphicData uri="http://schemas.openxmlformats.org/drawingml/2006/table">
                <a:tbl>
                  <a:tblPr firstRow="1" firstCol="1" lastCol="1" bandRow="1">
                    <a:tableStyleId>{5C22544A-7EE6-4342-B048-85BDC9FD1C3A}</a:tableStyleId>
                  </a:tblPr>
                  <a:tblGrid>
                    <a:gridCol w="1857555">
                      <a:extLst>
                        <a:ext uri="{9D8B030D-6E8A-4147-A177-3AD203B41FA5}">
                          <a16:colId xmlns:a16="http://schemas.microsoft.com/office/drawing/2014/main" val="1327005629"/>
                        </a:ext>
                      </a:extLst>
                    </a:gridCol>
                    <a:gridCol w="1857555">
                      <a:extLst>
                        <a:ext uri="{9D8B030D-6E8A-4147-A177-3AD203B41FA5}">
                          <a16:colId xmlns:a16="http://schemas.microsoft.com/office/drawing/2014/main" val="3436861352"/>
                        </a:ext>
                      </a:extLst>
                    </a:gridCol>
                    <a:gridCol w="1858135">
                      <a:extLst>
                        <a:ext uri="{9D8B030D-6E8A-4147-A177-3AD203B41FA5}">
                          <a16:colId xmlns:a16="http://schemas.microsoft.com/office/drawing/2014/main" val="1092621252"/>
                        </a:ext>
                      </a:extLst>
                    </a:gridCol>
                  </a:tblGrid>
                  <a:tr h="215264"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 marL="58266" marR="58266" marT="0" marB="0">
                        <a:blipFill>
                          <a:blip r:embed="rId3"/>
                          <a:stretch>
                            <a:fillRect l="-328" t="-19444" r="-201639" b="-2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Resultat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Rest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extLst>
                      <a:ext uri="{0D108BD9-81ED-4DB2-BD59-A6C34878D82A}">
                        <a16:rowId xmlns:a16="http://schemas.microsoft.com/office/drawing/2014/main" val="1429123414"/>
                      </a:ext>
                    </a:extLst>
                  </a:tr>
                  <a:tr h="403776"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 marL="58266" marR="58266" marT="0" marB="0">
                        <a:blipFill>
                          <a:blip r:embed="rId3"/>
                          <a:stretch>
                            <a:fillRect l="-328" t="-64179" r="-201639" b="-164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 dirty="0">
                              <a:effectLst/>
                            </a:rPr>
                            <a:t>20,6</a:t>
                          </a:r>
                          <a:endParaRPr lang="da-DK" sz="1200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 dirty="0">
                              <a:effectLst/>
                            </a:rPr>
                            <a:t>6 </a:t>
                          </a:r>
                          <a:r>
                            <a:rPr lang="en-US" sz="1200" dirty="0">
                              <a:effectLst/>
                              <a:sym typeface="Wingdings" panose="05000000000000000000" pitchFamily="2" charset="2"/>
                            </a:rPr>
                            <a:t></a:t>
                          </a:r>
                          <a:r>
                            <a:rPr lang="en-US" sz="1200" dirty="0">
                              <a:effectLst/>
                            </a:rPr>
                            <a:t> LSD (Least Significant Digit)</a:t>
                          </a:r>
                          <a:endParaRPr lang="da-DK" sz="1200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extLst>
                      <a:ext uri="{0D108BD9-81ED-4DB2-BD59-A6C34878D82A}">
                        <a16:rowId xmlns:a16="http://schemas.microsoft.com/office/drawing/2014/main" val="282841542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Content Placeholder 6">
                <a:extLst>
                  <a:ext uri="{FF2B5EF4-FFF2-40B4-BE49-F238E27FC236}">
                    <a16:creationId xmlns:a16="http://schemas.microsoft.com/office/drawing/2014/main" id="{A03CFE46-D39A-4BBE-815D-25CA5A5CE1E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477356986"/>
                  </p:ext>
                </p:extLst>
              </p:nvPr>
            </p:nvGraphicFramePr>
            <p:xfrm>
              <a:off x="5998083" y="3198540"/>
              <a:ext cx="5573245" cy="834304"/>
            </p:xfrm>
            <a:graphic>
              <a:graphicData uri="http://schemas.openxmlformats.org/drawingml/2006/table">
                <a:tbl>
                  <a:tblPr firstRow="1" firstCol="1" lastCol="1" bandRow="1">
                    <a:tableStyleId>{5C22544A-7EE6-4342-B048-85BDC9FD1C3A}</a:tableStyleId>
                  </a:tblPr>
                  <a:tblGrid>
                    <a:gridCol w="1857555">
                      <a:extLst>
                        <a:ext uri="{9D8B030D-6E8A-4147-A177-3AD203B41FA5}">
                          <a16:colId xmlns:a16="http://schemas.microsoft.com/office/drawing/2014/main" val="1327005629"/>
                        </a:ext>
                      </a:extLst>
                    </a:gridCol>
                    <a:gridCol w="1857555">
                      <a:extLst>
                        <a:ext uri="{9D8B030D-6E8A-4147-A177-3AD203B41FA5}">
                          <a16:colId xmlns:a16="http://schemas.microsoft.com/office/drawing/2014/main" val="3436861352"/>
                        </a:ext>
                      </a:extLst>
                    </a:gridCol>
                    <a:gridCol w="1858135">
                      <a:extLst>
                        <a:ext uri="{9D8B030D-6E8A-4147-A177-3AD203B41FA5}">
                          <a16:colId xmlns:a16="http://schemas.microsoft.com/office/drawing/2014/main" val="1092621252"/>
                        </a:ext>
                      </a:extLst>
                    </a:gridCol>
                  </a:tblGrid>
                  <a:tr h="215264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</a:rPr>
                                  <m:t>𝒅𝒆𝒄𝒊𝒎𝒂𝒍𝒕𝒂𝒍</m:t>
                                </m:r>
                                <m:r>
                                  <a:rPr lang="en-US" sz="1200">
                                    <a:effectLst/>
                                  </a:rPr>
                                  <m:t>÷</m:t>
                                </m:r>
                                <m:r>
                                  <a:rPr lang="en-US" sz="1200">
                                    <a:effectLst/>
                                  </a:rPr>
                                  <m:t>𝒓𝒂𝒅𝒊𝒙</m:t>
                                </m:r>
                              </m:oMath>
                            </m:oMathPara>
                          </a14:m>
                          <a:endParaRPr lang="da-DK" sz="1200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Resultat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Rest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extLst>
                      <a:ext uri="{0D108BD9-81ED-4DB2-BD59-A6C34878D82A}">
                        <a16:rowId xmlns:a16="http://schemas.microsoft.com/office/drawing/2014/main" val="1429123414"/>
                      </a:ext>
                    </a:extLst>
                  </a:tr>
                  <a:tr h="403776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sz="1200">
                                    <a:effectLst/>
                                  </a:rPr>
                                  <m:t>𝟐𝟎𝟔</m:t>
                                </m:r>
                                <m:r>
                                  <a:rPr lang="da-DK" sz="1200">
                                    <a:effectLst/>
                                  </a:rPr>
                                  <m:t>÷</m:t>
                                </m:r>
                                <m:r>
                                  <a:rPr lang="da-DK" sz="1200">
                                    <a:effectLst/>
                                  </a:rPr>
                                  <m:t>𝟏𝟎</m:t>
                                </m:r>
                              </m:oMath>
                            </m:oMathPara>
                          </a14:m>
                          <a:endParaRPr lang="da-DK" sz="1200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 dirty="0">
                              <a:effectLst/>
                            </a:rPr>
                            <a:t>20,6</a:t>
                          </a:r>
                          <a:endParaRPr lang="da-DK" sz="1200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6 </a:t>
                          </a:r>
                          <a:r>
                            <a:rPr lang="en-US" sz="1200">
                              <a:effectLst/>
                              <a:sym typeface="Wingdings" panose="05000000000000000000" pitchFamily="2" charset="2"/>
                            </a:rPr>
                            <a:t></a:t>
                          </a:r>
                          <a:r>
                            <a:rPr lang="en-US" sz="1200">
                              <a:effectLst/>
                            </a:rPr>
                            <a:t> LSD (Least Significant Digit)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extLst>
                      <a:ext uri="{0D108BD9-81ED-4DB2-BD59-A6C34878D82A}">
                        <a16:rowId xmlns:a16="http://schemas.microsoft.com/office/drawing/2014/main" val="2828415426"/>
                      </a:ext>
                    </a:extLst>
                  </a:tr>
                  <a:tr h="215264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sz="1200">
                                    <a:effectLst/>
                                  </a:rPr>
                                  <m:t>𝟐𝟎</m:t>
                                </m:r>
                                <m:r>
                                  <a:rPr lang="da-DK" sz="1200">
                                    <a:effectLst/>
                                  </a:rPr>
                                  <m:t>÷</m:t>
                                </m:r>
                                <m:r>
                                  <a:rPr lang="da-DK" sz="1200">
                                    <a:effectLst/>
                                  </a:rPr>
                                  <m:t>𝟏𝟎</m:t>
                                </m:r>
                              </m:oMath>
                            </m:oMathPara>
                          </a14:m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2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 dirty="0">
                              <a:effectLst/>
                            </a:rPr>
                            <a:t>0</a:t>
                          </a:r>
                          <a:endParaRPr lang="da-DK" sz="1200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extLst>
                      <a:ext uri="{0D108BD9-81ED-4DB2-BD59-A6C34878D82A}">
                        <a16:rowId xmlns:a16="http://schemas.microsoft.com/office/drawing/2014/main" val="294635799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Content Placeholder 6">
                <a:extLst>
                  <a:ext uri="{FF2B5EF4-FFF2-40B4-BE49-F238E27FC236}">
                    <a16:creationId xmlns:a16="http://schemas.microsoft.com/office/drawing/2014/main" id="{A03CFE46-D39A-4BBE-815D-25CA5A5CE1E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477356986"/>
                  </p:ext>
                </p:extLst>
              </p:nvPr>
            </p:nvGraphicFramePr>
            <p:xfrm>
              <a:off x="5998083" y="3198540"/>
              <a:ext cx="5573245" cy="834304"/>
            </p:xfrm>
            <a:graphic>
              <a:graphicData uri="http://schemas.openxmlformats.org/drawingml/2006/table">
                <a:tbl>
                  <a:tblPr firstRow="1" firstCol="1" lastCol="1" bandRow="1">
                    <a:tableStyleId>{5C22544A-7EE6-4342-B048-85BDC9FD1C3A}</a:tableStyleId>
                  </a:tblPr>
                  <a:tblGrid>
                    <a:gridCol w="1857555">
                      <a:extLst>
                        <a:ext uri="{9D8B030D-6E8A-4147-A177-3AD203B41FA5}">
                          <a16:colId xmlns:a16="http://schemas.microsoft.com/office/drawing/2014/main" val="1327005629"/>
                        </a:ext>
                      </a:extLst>
                    </a:gridCol>
                    <a:gridCol w="1857555">
                      <a:extLst>
                        <a:ext uri="{9D8B030D-6E8A-4147-A177-3AD203B41FA5}">
                          <a16:colId xmlns:a16="http://schemas.microsoft.com/office/drawing/2014/main" val="3436861352"/>
                        </a:ext>
                      </a:extLst>
                    </a:gridCol>
                    <a:gridCol w="1858135">
                      <a:extLst>
                        <a:ext uri="{9D8B030D-6E8A-4147-A177-3AD203B41FA5}">
                          <a16:colId xmlns:a16="http://schemas.microsoft.com/office/drawing/2014/main" val="1092621252"/>
                        </a:ext>
                      </a:extLst>
                    </a:gridCol>
                  </a:tblGrid>
                  <a:tr h="215264"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 marL="58266" marR="58266" marT="0" marB="0">
                        <a:blipFill>
                          <a:blip r:embed="rId4"/>
                          <a:stretch>
                            <a:fillRect l="-328" t="-19444" r="-201639" b="-3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Resultat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Rest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extLst>
                      <a:ext uri="{0D108BD9-81ED-4DB2-BD59-A6C34878D82A}">
                        <a16:rowId xmlns:a16="http://schemas.microsoft.com/office/drawing/2014/main" val="1429123414"/>
                      </a:ext>
                    </a:extLst>
                  </a:tr>
                  <a:tr h="403776"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 marL="58266" marR="58266" marT="0" marB="0">
                        <a:blipFill>
                          <a:blip r:embed="rId4"/>
                          <a:stretch>
                            <a:fillRect l="-328" t="-65152" r="-201639" b="-696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 dirty="0">
                              <a:effectLst/>
                            </a:rPr>
                            <a:t>20,6</a:t>
                          </a:r>
                          <a:endParaRPr lang="da-DK" sz="1200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6 </a:t>
                          </a:r>
                          <a:r>
                            <a:rPr lang="en-US" sz="1200">
                              <a:effectLst/>
                              <a:sym typeface="Wingdings" panose="05000000000000000000" pitchFamily="2" charset="2"/>
                            </a:rPr>
                            <a:t></a:t>
                          </a:r>
                          <a:r>
                            <a:rPr lang="en-US" sz="1200">
                              <a:effectLst/>
                            </a:rPr>
                            <a:t> LSD (Least Significant Digit)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extLst>
                      <a:ext uri="{0D108BD9-81ED-4DB2-BD59-A6C34878D82A}">
                        <a16:rowId xmlns:a16="http://schemas.microsoft.com/office/drawing/2014/main" val="2828415426"/>
                      </a:ext>
                    </a:extLst>
                  </a:tr>
                  <a:tr h="215264"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 marL="58266" marR="58266" marT="0" marB="0">
                        <a:blipFill>
                          <a:blip r:embed="rId4"/>
                          <a:stretch>
                            <a:fillRect l="-328" t="-302778" r="-201639" b="-2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2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 dirty="0">
                              <a:effectLst/>
                            </a:rPr>
                            <a:t>0</a:t>
                          </a:r>
                          <a:endParaRPr lang="da-DK" sz="1200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extLst>
                      <a:ext uri="{0D108BD9-81ED-4DB2-BD59-A6C34878D82A}">
                        <a16:rowId xmlns:a16="http://schemas.microsoft.com/office/drawing/2014/main" val="294635799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Content Placeholder 6">
                <a:extLst>
                  <a:ext uri="{FF2B5EF4-FFF2-40B4-BE49-F238E27FC236}">
                    <a16:creationId xmlns:a16="http://schemas.microsoft.com/office/drawing/2014/main" id="{067F6377-DF56-4840-85F6-F3129386E481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870678541"/>
                  </p:ext>
                </p:extLst>
              </p:nvPr>
            </p:nvGraphicFramePr>
            <p:xfrm>
              <a:off x="5998083" y="3198540"/>
              <a:ext cx="5573245" cy="1255307"/>
            </p:xfrm>
            <a:graphic>
              <a:graphicData uri="http://schemas.openxmlformats.org/drawingml/2006/table">
                <a:tbl>
                  <a:tblPr firstRow="1" firstCol="1" lastCol="1" bandRow="1">
                    <a:tableStyleId>{5C22544A-7EE6-4342-B048-85BDC9FD1C3A}</a:tableStyleId>
                  </a:tblPr>
                  <a:tblGrid>
                    <a:gridCol w="1857555">
                      <a:extLst>
                        <a:ext uri="{9D8B030D-6E8A-4147-A177-3AD203B41FA5}">
                          <a16:colId xmlns:a16="http://schemas.microsoft.com/office/drawing/2014/main" val="1327005629"/>
                        </a:ext>
                      </a:extLst>
                    </a:gridCol>
                    <a:gridCol w="1857555">
                      <a:extLst>
                        <a:ext uri="{9D8B030D-6E8A-4147-A177-3AD203B41FA5}">
                          <a16:colId xmlns:a16="http://schemas.microsoft.com/office/drawing/2014/main" val="3436861352"/>
                        </a:ext>
                      </a:extLst>
                    </a:gridCol>
                    <a:gridCol w="1858135">
                      <a:extLst>
                        <a:ext uri="{9D8B030D-6E8A-4147-A177-3AD203B41FA5}">
                          <a16:colId xmlns:a16="http://schemas.microsoft.com/office/drawing/2014/main" val="1092621252"/>
                        </a:ext>
                      </a:extLst>
                    </a:gridCol>
                  </a:tblGrid>
                  <a:tr h="215264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</a:rPr>
                                  <m:t>𝒅𝒆𝒄𝒊𝒎𝒂𝒍𝒕𝒂𝒍</m:t>
                                </m:r>
                                <m:r>
                                  <a:rPr lang="en-US" sz="1200">
                                    <a:effectLst/>
                                  </a:rPr>
                                  <m:t>÷</m:t>
                                </m:r>
                                <m:r>
                                  <a:rPr lang="en-US" sz="1200">
                                    <a:effectLst/>
                                  </a:rPr>
                                  <m:t>𝒓𝒂𝒅𝒊𝒙</m:t>
                                </m:r>
                              </m:oMath>
                            </m:oMathPara>
                          </a14:m>
                          <a:endParaRPr lang="da-DK" sz="1200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Resultat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Rest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extLst>
                      <a:ext uri="{0D108BD9-81ED-4DB2-BD59-A6C34878D82A}">
                        <a16:rowId xmlns:a16="http://schemas.microsoft.com/office/drawing/2014/main" val="1429123414"/>
                      </a:ext>
                    </a:extLst>
                  </a:tr>
                  <a:tr h="403776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sz="1200">
                                    <a:effectLst/>
                                  </a:rPr>
                                  <m:t>𝟐𝟎𝟔</m:t>
                                </m:r>
                                <m:r>
                                  <a:rPr lang="da-DK" sz="1200">
                                    <a:effectLst/>
                                  </a:rPr>
                                  <m:t>÷</m:t>
                                </m:r>
                                <m:r>
                                  <a:rPr lang="da-DK" sz="1200">
                                    <a:effectLst/>
                                  </a:rPr>
                                  <m:t>𝟏𝟎</m:t>
                                </m:r>
                              </m:oMath>
                            </m:oMathPara>
                          </a14:m>
                          <a:endParaRPr lang="da-DK" sz="1200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 dirty="0">
                              <a:effectLst/>
                            </a:rPr>
                            <a:t>20,6</a:t>
                          </a:r>
                          <a:endParaRPr lang="da-DK" sz="1200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6 </a:t>
                          </a:r>
                          <a:r>
                            <a:rPr lang="en-US" sz="1200">
                              <a:effectLst/>
                              <a:sym typeface="Wingdings" panose="05000000000000000000" pitchFamily="2" charset="2"/>
                            </a:rPr>
                            <a:t></a:t>
                          </a:r>
                          <a:r>
                            <a:rPr lang="en-US" sz="1200">
                              <a:effectLst/>
                            </a:rPr>
                            <a:t> LSD (Least Significant Digit)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extLst>
                      <a:ext uri="{0D108BD9-81ED-4DB2-BD59-A6C34878D82A}">
                        <a16:rowId xmlns:a16="http://schemas.microsoft.com/office/drawing/2014/main" val="2828415426"/>
                      </a:ext>
                    </a:extLst>
                  </a:tr>
                  <a:tr h="215264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sz="1200">
                                    <a:effectLst/>
                                  </a:rPr>
                                  <m:t>𝟐𝟎</m:t>
                                </m:r>
                                <m:r>
                                  <a:rPr lang="da-DK" sz="1200">
                                    <a:effectLst/>
                                  </a:rPr>
                                  <m:t>÷</m:t>
                                </m:r>
                                <m:r>
                                  <a:rPr lang="da-DK" sz="1200">
                                    <a:effectLst/>
                                  </a:rPr>
                                  <m:t>𝟏𝟎</m:t>
                                </m:r>
                              </m:oMath>
                            </m:oMathPara>
                          </a14:m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2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0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extLst>
                      <a:ext uri="{0D108BD9-81ED-4DB2-BD59-A6C34878D82A}">
                        <a16:rowId xmlns:a16="http://schemas.microsoft.com/office/drawing/2014/main" val="2946357996"/>
                      </a:ext>
                    </a:extLst>
                  </a:tr>
                  <a:tr h="421003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sz="1200">
                                    <a:effectLst/>
                                  </a:rPr>
                                  <m:t>𝟐</m:t>
                                </m:r>
                                <m:r>
                                  <a:rPr lang="da-DK" sz="1200">
                                    <a:effectLst/>
                                  </a:rPr>
                                  <m:t>÷</m:t>
                                </m:r>
                                <m:r>
                                  <a:rPr lang="da-DK" sz="1200">
                                    <a:effectLst/>
                                  </a:rPr>
                                  <m:t>𝟏𝟎</m:t>
                                </m:r>
                              </m:oMath>
                            </m:oMathPara>
                          </a14:m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0,2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 dirty="0">
                              <a:effectLst/>
                            </a:rPr>
                            <a:t>2 </a:t>
                          </a:r>
                          <a:r>
                            <a:rPr lang="da-DK" sz="1200" dirty="0">
                              <a:effectLst/>
                              <a:sym typeface="Wingdings" panose="05000000000000000000" pitchFamily="2" charset="2"/>
                            </a:rPr>
                            <a:t></a:t>
                          </a:r>
                          <a:r>
                            <a:rPr lang="da-DK" sz="1200" dirty="0">
                              <a:effectLst/>
                            </a:rPr>
                            <a:t> </a:t>
                          </a:r>
                          <a:r>
                            <a:rPr lang="en-US" sz="1200" dirty="0">
                              <a:effectLst/>
                            </a:rPr>
                            <a:t>MSD (Most Significant Digit)</a:t>
                          </a:r>
                          <a:endParaRPr lang="da-DK" sz="1200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extLst>
                      <a:ext uri="{0D108BD9-81ED-4DB2-BD59-A6C34878D82A}">
                        <a16:rowId xmlns:a16="http://schemas.microsoft.com/office/drawing/2014/main" val="31641007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Content Placeholder 6">
                <a:extLst>
                  <a:ext uri="{FF2B5EF4-FFF2-40B4-BE49-F238E27FC236}">
                    <a16:creationId xmlns:a16="http://schemas.microsoft.com/office/drawing/2014/main" id="{067F6377-DF56-4840-85F6-F3129386E481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870678541"/>
                  </p:ext>
                </p:extLst>
              </p:nvPr>
            </p:nvGraphicFramePr>
            <p:xfrm>
              <a:off x="5998083" y="3198540"/>
              <a:ext cx="5573245" cy="1255307"/>
            </p:xfrm>
            <a:graphic>
              <a:graphicData uri="http://schemas.openxmlformats.org/drawingml/2006/table">
                <a:tbl>
                  <a:tblPr firstRow="1" firstCol="1" lastCol="1" bandRow="1">
                    <a:tableStyleId>{5C22544A-7EE6-4342-B048-85BDC9FD1C3A}</a:tableStyleId>
                  </a:tblPr>
                  <a:tblGrid>
                    <a:gridCol w="1857555">
                      <a:extLst>
                        <a:ext uri="{9D8B030D-6E8A-4147-A177-3AD203B41FA5}">
                          <a16:colId xmlns:a16="http://schemas.microsoft.com/office/drawing/2014/main" val="1327005629"/>
                        </a:ext>
                      </a:extLst>
                    </a:gridCol>
                    <a:gridCol w="1857555">
                      <a:extLst>
                        <a:ext uri="{9D8B030D-6E8A-4147-A177-3AD203B41FA5}">
                          <a16:colId xmlns:a16="http://schemas.microsoft.com/office/drawing/2014/main" val="3436861352"/>
                        </a:ext>
                      </a:extLst>
                    </a:gridCol>
                    <a:gridCol w="1858135">
                      <a:extLst>
                        <a:ext uri="{9D8B030D-6E8A-4147-A177-3AD203B41FA5}">
                          <a16:colId xmlns:a16="http://schemas.microsoft.com/office/drawing/2014/main" val="1092621252"/>
                        </a:ext>
                      </a:extLst>
                    </a:gridCol>
                  </a:tblGrid>
                  <a:tr h="215264"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 marL="58266" marR="58266" marT="0" marB="0">
                        <a:blipFill>
                          <a:blip r:embed="rId5"/>
                          <a:stretch>
                            <a:fillRect l="-328" t="-20000" r="-201639" b="-5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Resultat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Rest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extLst>
                      <a:ext uri="{0D108BD9-81ED-4DB2-BD59-A6C34878D82A}">
                        <a16:rowId xmlns:a16="http://schemas.microsoft.com/office/drawing/2014/main" val="1429123414"/>
                      </a:ext>
                    </a:extLst>
                  </a:tr>
                  <a:tr h="403776"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 marL="58266" marR="58266" marT="0" marB="0">
                        <a:blipFill>
                          <a:blip r:embed="rId5"/>
                          <a:stretch>
                            <a:fillRect l="-328" t="-62687" r="-201639" b="-1686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 dirty="0">
                              <a:effectLst/>
                            </a:rPr>
                            <a:t>20,6</a:t>
                          </a:r>
                          <a:endParaRPr lang="da-DK" sz="1200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6 </a:t>
                          </a:r>
                          <a:r>
                            <a:rPr lang="en-US" sz="1200">
                              <a:effectLst/>
                              <a:sym typeface="Wingdings" panose="05000000000000000000" pitchFamily="2" charset="2"/>
                            </a:rPr>
                            <a:t></a:t>
                          </a:r>
                          <a:r>
                            <a:rPr lang="en-US" sz="1200">
                              <a:effectLst/>
                            </a:rPr>
                            <a:t> LSD (Least Significant Digit)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extLst>
                      <a:ext uri="{0D108BD9-81ED-4DB2-BD59-A6C34878D82A}">
                        <a16:rowId xmlns:a16="http://schemas.microsoft.com/office/drawing/2014/main" val="2828415426"/>
                      </a:ext>
                    </a:extLst>
                  </a:tr>
                  <a:tr h="215264"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 marL="58266" marR="58266" marT="0" marB="0">
                        <a:blipFill>
                          <a:blip r:embed="rId5"/>
                          <a:stretch>
                            <a:fillRect l="-328" t="-302778" r="-201639" b="-213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2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0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extLst>
                      <a:ext uri="{0D108BD9-81ED-4DB2-BD59-A6C34878D82A}">
                        <a16:rowId xmlns:a16="http://schemas.microsoft.com/office/drawing/2014/main" val="2946357996"/>
                      </a:ext>
                    </a:extLst>
                  </a:tr>
                  <a:tr h="421003"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 marL="58266" marR="58266" marT="0" marB="0">
                        <a:blipFill>
                          <a:blip r:embed="rId5"/>
                          <a:stretch>
                            <a:fillRect l="-328" t="-210145" r="-201639" b="-115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0,2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 dirty="0">
                              <a:effectLst/>
                            </a:rPr>
                            <a:t>2 </a:t>
                          </a:r>
                          <a:r>
                            <a:rPr lang="da-DK" sz="1200" dirty="0">
                              <a:effectLst/>
                              <a:sym typeface="Wingdings" panose="05000000000000000000" pitchFamily="2" charset="2"/>
                            </a:rPr>
                            <a:t></a:t>
                          </a:r>
                          <a:r>
                            <a:rPr lang="da-DK" sz="1200" dirty="0">
                              <a:effectLst/>
                            </a:rPr>
                            <a:t> </a:t>
                          </a:r>
                          <a:r>
                            <a:rPr lang="en-US" sz="1200" dirty="0">
                              <a:effectLst/>
                            </a:rPr>
                            <a:t>MSD (Most Significant Digit)</a:t>
                          </a:r>
                          <a:endParaRPr lang="da-DK" sz="1200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extLst>
                      <a:ext uri="{0D108BD9-81ED-4DB2-BD59-A6C34878D82A}">
                        <a16:rowId xmlns:a16="http://schemas.microsoft.com/office/drawing/2014/main" val="31641007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Content Placeholder 6">
                <a:extLst>
                  <a:ext uri="{FF2B5EF4-FFF2-40B4-BE49-F238E27FC236}">
                    <a16:creationId xmlns:a16="http://schemas.microsoft.com/office/drawing/2014/main" id="{122F8B7B-864C-4FEE-B5DF-D3374B256AD7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223845260"/>
                  </p:ext>
                </p:extLst>
              </p:nvPr>
            </p:nvGraphicFramePr>
            <p:xfrm>
              <a:off x="5998083" y="3198540"/>
              <a:ext cx="5573245" cy="1461046"/>
            </p:xfrm>
            <a:graphic>
              <a:graphicData uri="http://schemas.openxmlformats.org/drawingml/2006/table">
                <a:tbl>
                  <a:tblPr firstRow="1" firstCol="1" lastRow="1" lastCol="1" bandRow="1">
                    <a:tableStyleId>{5C22544A-7EE6-4342-B048-85BDC9FD1C3A}</a:tableStyleId>
                  </a:tblPr>
                  <a:tblGrid>
                    <a:gridCol w="1857555">
                      <a:extLst>
                        <a:ext uri="{9D8B030D-6E8A-4147-A177-3AD203B41FA5}">
                          <a16:colId xmlns:a16="http://schemas.microsoft.com/office/drawing/2014/main" val="1327005629"/>
                        </a:ext>
                      </a:extLst>
                    </a:gridCol>
                    <a:gridCol w="1857555">
                      <a:extLst>
                        <a:ext uri="{9D8B030D-6E8A-4147-A177-3AD203B41FA5}">
                          <a16:colId xmlns:a16="http://schemas.microsoft.com/office/drawing/2014/main" val="3436861352"/>
                        </a:ext>
                      </a:extLst>
                    </a:gridCol>
                    <a:gridCol w="1858135">
                      <a:extLst>
                        <a:ext uri="{9D8B030D-6E8A-4147-A177-3AD203B41FA5}">
                          <a16:colId xmlns:a16="http://schemas.microsoft.com/office/drawing/2014/main" val="1092621252"/>
                        </a:ext>
                      </a:extLst>
                    </a:gridCol>
                  </a:tblGrid>
                  <a:tr h="215264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</a:rPr>
                                  <m:t>𝒅𝒆𝒄𝒊𝒎𝒂𝒍𝒕𝒂𝒍</m:t>
                                </m:r>
                                <m:r>
                                  <a:rPr lang="en-US" sz="1200">
                                    <a:effectLst/>
                                  </a:rPr>
                                  <m:t>÷</m:t>
                                </m:r>
                                <m:r>
                                  <a:rPr lang="en-US" sz="1200">
                                    <a:effectLst/>
                                  </a:rPr>
                                  <m:t>𝒓𝒂𝒅𝒊𝒙</m:t>
                                </m:r>
                              </m:oMath>
                            </m:oMathPara>
                          </a14:m>
                          <a:endParaRPr lang="da-DK" sz="1200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Resultat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Rest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extLst>
                      <a:ext uri="{0D108BD9-81ED-4DB2-BD59-A6C34878D82A}">
                        <a16:rowId xmlns:a16="http://schemas.microsoft.com/office/drawing/2014/main" val="1429123414"/>
                      </a:ext>
                    </a:extLst>
                  </a:tr>
                  <a:tr h="403776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sz="1200">
                                    <a:effectLst/>
                                  </a:rPr>
                                  <m:t>𝟐𝟎𝟔</m:t>
                                </m:r>
                                <m:r>
                                  <a:rPr lang="da-DK" sz="1200">
                                    <a:effectLst/>
                                  </a:rPr>
                                  <m:t>÷</m:t>
                                </m:r>
                                <m:r>
                                  <a:rPr lang="da-DK" sz="1200">
                                    <a:effectLst/>
                                  </a:rPr>
                                  <m:t>𝟏𝟎</m:t>
                                </m:r>
                              </m:oMath>
                            </m:oMathPara>
                          </a14:m>
                          <a:endParaRPr lang="da-DK" sz="1200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 dirty="0">
                              <a:effectLst/>
                            </a:rPr>
                            <a:t>20,6</a:t>
                          </a:r>
                          <a:endParaRPr lang="da-DK" sz="1200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6 </a:t>
                          </a:r>
                          <a:r>
                            <a:rPr lang="en-US" sz="1200">
                              <a:effectLst/>
                              <a:sym typeface="Wingdings" panose="05000000000000000000" pitchFamily="2" charset="2"/>
                            </a:rPr>
                            <a:t></a:t>
                          </a:r>
                          <a:r>
                            <a:rPr lang="en-US" sz="1200">
                              <a:effectLst/>
                            </a:rPr>
                            <a:t> LSD (Least Significant Digit)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extLst>
                      <a:ext uri="{0D108BD9-81ED-4DB2-BD59-A6C34878D82A}">
                        <a16:rowId xmlns:a16="http://schemas.microsoft.com/office/drawing/2014/main" val="2828415426"/>
                      </a:ext>
                    </a:extLst>
                  </a:tr>
                  <a:tr h="215264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sz="1200">
                                    <a:effectLst/>
                                  </a:rPr>
                                  <m:t>𝟐𝟎</m:t>
                                </m:r>
                                <m:r>
                                  <a:rPr lang="da-DK" sz="1200">
                                    <a:effectLst/>
                                  </a:rPr>
                                  <m:t>÷</m:t>
                                </m:r>
                                <m:r>
                                  <a:rPr lang="da-DK" sz="1200">
                                    <a:effectLst/>
                                  </a:rPr>
                                  <m:t>𝟏𝟎</m:t>
                                </m:r>
                              </m:oMath>
                            </m:oMathPara>
                          </a14:m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2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0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extLst>
                      <a:ext uri="{0D108BD9-81ED-4DB2-BD59-A6C34878D82A}">
                        <a16:rowId xmlns:a16="http://schemas.microsoft.com/office/drawing/2014/main" val="2946357996"/>
                      </a:ext>
                    </a:extLst>
                  </a:tr>
                  <a:tr h="421003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sz="1200">
                                    <a:effectLst/>
                                  </a:rPr>
                                  <m:t>𝟐</m:t>
                                </m:r>
                                <m:r>
                                  <a:rPr lang="da-DK" sz="1200">
                                    <a:effectLst/>
                                  </a:rPr>
                                  <m:t>÷</m:t>
                                </m:r>
                                <m:r>
                                  <a:rPr lang="da-DK" sz="1200">
                                    <a:effectLst/>
                                  </a:rPr>
                                  <m:t>𝟏𝟎</m:t>
                                </m:r>
                              </m:oMath>
                            </m:oMathPara>
                          </a14:m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0,2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 dirty="0">
                              <a:effectLst/>
                            </a:rPr>
                            <a:t>2 </a:t>
                          </a:r>
                          <a:r>
                            <a:rPr lang="da-DK" sz="1200" dirty="0">
                              <a:effectLst/>
                              <a:sym typeface="Wingdings" panose="05000000000000000000" pitchFamily="2" charset="2"/>
                            </a:rPr>
                            <a:t></a:t>
                          </a:r>
                          <a:r>
                            <a:rPr lang="da-DK" sz="1200" dirty="0">
                              <a:effectLst/>
                            </a:rPr>
                            <a:t> </a:t>
                          </a:r>
                          <a:r>
                            <a:rPr lang="en-US" sz="1200" dirty="0">
                              <a:effectLst/>
                            </a:rPr>
                            <a:t>MSD (Most Significant Digit)</a:t>
                          </a:r>
                          <a:endParaRPr lang="da-DK" sz="1200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extLst>
                      <a:ext uri="{0D108BD9-81ED-4DB2-BD59-A6C34878D82A}">
                        <a16:rowId xmlns:a16="http://schemas.microsoft.com/office/drawing/2014/main" val="316410072"/>
                      </a:ext>
                    </a:extLst>
                  </a:tr>
                  <a:tr h="205739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Decimaltal: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 gridSpan="2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 dirty="0">
                              <a:effectLst/>
                            </a:rPr>
                            <a:t>206</a:t>
                          </a:r>
                          <a:r>
                            <a:rPr lang="da-DK" sz="1200" baseline="-25000" dirty="0">
                              <a:effectLst/>
                            </a:rPr>
                            <a:t>10</a:t>
                          </a:r>
                          <a:endParaRPr lang="da-DK" sz="1200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 hMerge="1"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752047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1" name="Content Placeholder 6">
                <a:extLst>
                  <a:ext uri="{FF2B5EF4-FFF2-40B4-BE49-F238E27FC236}">
                    <a16:creationId xmlns:a16="http://schemas.microsoft.com/office/drawing/2014/main" id="{122F8B7B-864C-4FEE-B5DF-D3374B256AD7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223845260"/>
                  </p:ext>
                </p:extLst>
              </p:nvPr>
            </p:nvGraphicFramePr>
            <p:xfrm>
              <a:off x="5998083" y="3198540"/>
              <a:ext cx="5573245" cy="1461046"/>
            </p:xfrm>
            <a:graphic>
              <a:graphicData uri="http://schemas.openxmlformats.org/drawingml/2006/table">
                <a:tbl>
                  <a:tblPr firstRow="1" firstCol="1" lastRow="1" lastCol="1" bandRow="1">
                    <a:tableStyleId>{5C22544A-7EE6-4342-B048-85BDC9FD1C3A}</a:tableStyleId>
                  </a:tblPr>
                  <a:tblGrid>
                    <a:gridCol w="1857555">
                      <a:extLst>
                        <a:ext uri="{9D8B030D-6E8A-4147-A177-3AD203B41FA5}">
                          <a16:colId xmlns:a16="http://schemas.microsoft.com/office/drawing/2014/main" val="1327005629"/>
                        </a:ext>
                      </a:extLst>
                    </a:gridCol>
                    <a:gridCol w="1857555">
                      <a:extLst>
                        <a:ext uri="{9D8B030D-6E8A-4147-A177-3AD203B41FA5}">
                          <a16:colId xmlns:a16="http://schemas.microsoft.com/office/drawing/2014/main" val="3436861352"/>
                        </a:ext>
                      </a:extLst>
                    </a:gridCol>
                    <a:gridCol w="1858135">
                      <a:extLst>
                        <a:ext uri="{9D8B030D-6E8A-4147-A177-3AD203B41FA5}">
                          <a16:colId xmlns:a16="http://schemas.microsoft.com/office/drawing/2014/main" val="1092621252"/>
                        </a:ext>
                      </a:extLst>
                    </a:gridCol>
                  </a:tblGrid>
                  <a:tr h="215264"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 marL="58266" marR="58266" marT="0" marB="0">
                        <a:blipFill>
                          <a:blip r:embed="rId6"/>
                          <a:stretch>
                            <a:fillRect l="-328" t="-19444" r="-201639" b="-6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Resultat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Rest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extLst>
                      <a:ext uri="{0D108BD9-81ED-4DB2-BD59-A6C34878D82A}">
                        <a16:rowId xmlns:a16="http://schemas.microsoft.com/office/drawing/2014/main" val="1429123414"/>
                      </a:ext>
                    </a:extLst>
                  </a:tr>
                  <a:tr h="403776"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 marL="58266" marR="58266" marT="0" marB="0">
                        <a:blipFill>
                          <a:blip r:embed="rId6"/>
                          <a:stretch>
                            <a:fillRect l="-328" t="-65152" r="-201639" b="-22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 dirty="0">
                              <a:effectLst/>
                            </a:rPr>
                            <a:t>20,6</a:t>
                          </a:r>
                          <a:endParaRPr lang="da-DK" sz="1200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6 </a:t>
                          </a:r>
                          <a:r>
                            <a:rPr lang="en-US" sz="1200">
                              <a:effectLst/>
                              <a:sym typeface="Wingdings" panose="05000000000000000000" pitchFamily="2" charset="2"/>
                            </a:rPr>
                            <a:t></a:t>
                          </a:r>
                          <a:r>
                            <a:rPr lang="en-US" sz="1200">
                              <a:effectLst/>
                            </a:rPr>
                            <a:t> LSD (Least Significant Digit)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extLst>
                      <a:ext uri="{0D108BD9-81ED-4DB2-BD59-A6C34878D82A}">
                        <a16:rowId xmlns:a16="http://schemas.microsoft.com/office/drawing/2014/main" val="2828415426"/>
                      </a:ext>
                    </a:extLst>
                  </a:tr>
                  <a:tr h="215264"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 marL="58266" marR="58266" marT="0" marB="0">
                        <a:blipFill>
                          <a:blip r:embed="rId6"/>
                          <a:stretch>
                            <a:fillRect l="-328" t="-302778" r="-201639" b="-3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2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0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extLst>
                      <a:ext uri="{0D108BD9-81ED-4DB2-BD59-A6C34878D82A}">
                        <a16:rowId xmlns:a16="http://schemas.microsoft.com/office/drawing/2014/main" val="2946357996"/>
                      </a:ext>
                    </a:extLst>
                  </a:tr>
                  <a:tr h="421003"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 marL="58266" marR="58266" marT="0" marB="0">
                        <a:blipFill>
                          <a:blip r:embed="rId6"/>
                          <a:stretch>
                            <a:fillRect l="-328" t="-210145" r="-201639" b="-652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0,2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 dirty="0">
                              <a:effectLst/>
                            </a:rPr>
                            <a:t>2 </a:t>
                          </a:r>
                          <a:r>
                            <a:rPr lang="da-DK" sz="1200" dirty="0">
                              <a:effectLst/>
                              <a:sym typeface="Wingdings" panose="05000000000000000000" pitchFamily="2" charset="2"/>
                            </a:rPr>
                            <a:t></a:t>
                          </a:r>
                          <a:r>
                            <a:rPr lang="da-DK" sz="1200" dirty="0">
                              <a:effectLst/>
                            </a:rPr>
                            <a:t> </a:t>
                          </a:r>
                          <a:r>
                            <a:rPr lang="en-US" sz="1200" dirty="0">
                              <a:effectLst/>
                            </a:rPr>
                            <a:t>MSD (Most Significant Digit)</a:t>
                          </a:r>
                          <a:endParaRPr lang="da-DK" sz="1200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extLst>
                      <a:ext uri="{0D108BD9-81ED-4DB2-BD59-A6C34878D82A}">
                        <a16:rowId xmlns:a16="http://schemas.microsoft.com/office/drawing/2014/main" val="316410072"/>
                      </a:ext>
                    </a:extLst>
                  </a:tr>
                  <a:tr h="205739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Decimaltal: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 gridSpan="2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 dirty="0">
                              <a:effectLst/>
                            </a:rPr>
                            <a:t>206</a:t>
                          </a:r>
                          <a:r>
                            <a:rPr lang="da-DK" sz="1200" baseline="-25000" dirty="0">
                              <a:effectLst/>
                            </a:rPr>
                            <a:t>10</a:t>
                          </a:r>
                          <a:endParaRPr lang="da-DK" sz="1200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 hMerge="1"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75204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57584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7CA10-C038-478A-9E53-F88B00924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26499"/>
            <a:ext cx="10571998" cy="970450"/>
          </a:xfrm>
        </p:spPr>
        <p:txBody>
          <a:bodyPr/>
          <a:lstStyle/>
          <a:p>
            <a:r>
              <a:rPr lang="da-DK" dirty="0"/>
              <a:t>Decimal til binær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277F50-039C-4273-B8C1-67B66786A5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728" y="1032995"/>
            <a:ext cx="5189857" cy="576262"/>
          </a:xfrm>
        </p:spPr>
        <p:txBody>
          <a:bodyPr/>
          <a:lstStyle/>
          <a:p>
            <a:pPr algn="l"/>
            <a:r>
              <a:rPr lang="da-DK" sz="2800" dirty="0" err="1"/>
              <a:t>Succesiv</a:t>
            </a:r>
            <a:r>
              <a:rPr lang="da-DK" sz="2800" b="1" dirty="0"/>
              <a:t> </a:t>
            </a:r>
            <a:r>
              <a:rPr lang="da-DK" sz="2800" dirty="0"/>
              <a:t>division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1D8CB3-2C92-4BBC-9943-5217472E699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a-DK" dirty="0"/>
              <a:t>Dividér decimaltal med radix</a:t>
            </a:r>
          </a:p>
          <a:p>
            <a:r>
              <a:rPr lang="da-DK" dirty="0"/>
              <a:t>Find resultat og udtræk rest</a:t>
            </a:r>
          </a:p>
          <a:p>
            <a:r>
              <a:rPr lang="da-DK" dirty="0"/>
              <a:t>Gentag indtil resultat &lt; radix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016B61-3908-4135-9938-B0DB8D24C9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a-DK" dirty="0"/>
              <a:t>Eksempel: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3" name="Content Placeholder 12">
                <a:extLst>
                  <a:ext uri="{FF2B5EF4-FFF2-40B4-BE49-F238E27FC236}">
                    <a16:creationId xmlns:a16="http://schemas.microsoft.com/office/drawing/2014/main" id="{C1BFEB21-3D49-4D69-82AA-F8F86BA077B4}"/>
                  </a:ext>
                </a:extLst>
              </p:cNvPr>
              <p:cNvGraphicFramePr>
                <a:graphicFrameLocks noGrp="1"/>
              </p:cNvGraphicFramePr>
              <p:nvPr>
                <p:ph sz="quarter" idx="4"/>
                <p:extLst>
                  <p:ext uri="{D42A27DB-BD31-4B8C-83A1-F6EECF244321}">
                    <p14:modId xmlns:p14="http://schemas.microsoft.com/office/powerpoint/2010/main" val="1301270044"/>
                  </p:ext>
                </p:extLst>
              </p:nvPr>
            </p:nvGraphicFramePr>
            <p:xfrm>
              <a:off x="6182972" y="3049142"/>
              <a:ext cx="5194299" cy="391414"/>
            </p:xfrm>
            <a:graphic>
              <a:graphicData uri="http://schemas.openxmlformats.org/drawingml/2006/table">
                <a:tbl>
                  <a:tblPr firstRow="1" firstCol="1" lastCol="1" bandRow="1">
                    <a:tableStyleId>{5C22544A-7EE6-4342-B048-85BDC9FD1C3A}</a:tableStyleId>
                  </a:tblPr>
                  <a:tblGrid>
                    <a:gridCol w="1731253">
                      <a:extLst>
                        <a:ext uri="{9D8B030D-6E8A-4147-A177-3AD203B41FA5}">
                          <a16:colId xmlns:a16="http://schemas.microsoft.com/office/drawing/2014/main" val="1358077356"/>
                        </a:ext>
                      </a:extLst>
                    </a:gridCol>
                    <a:gridCol w="1731253">
                      <a:extLst>
                        <a:ext uri="{9D8B030D-6E8A-4147-A177-3AD203B41FA5}">
                          <a16:colId xmlns:a16="http://schemas.microsoft.com/office/drawing/2014/main" val="705137221"/>
                        </a:ext>
                      </a:extLst>
                    </a:gridCol>
                    <a:gridCol w="1731793">
                      <a:extLst>
                        <a:ext uri="{9D8B030D-6E8A-4147-A177-3AD203B41FA5}">
                          <a16:colId xmlns:a16="http://schemas.microsoft.com/office/drawing/2014/main" val="2834013156"/>
                        </a:ext>
                      </a:extLst>
                    </a:gridCol>
                  </a:tblGrid>
                  <a:tr h="152409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</a:rPr>
                                  <m:t>𝒅𝒆𝒄𝒊𝒎𝒂𝒍𝒕𝒂𝒍</m:t>
                                </m:r>
                                <m:r>
                                  <a:rPr lang="en-US" sz="1200">
                                    <a:effectLst/>
                                  </a:rPr>
                                  <m:t>÷</m:t>
                                </m:r>
                                <m:r>
                                  <a:rPr lang="en-US" sz="1200">
                                    <a:effectLst/>
                                  </a:rPr>
                                  <m:t>𝒓𝒂𝒅𝒊𝒙</m:t>
                                </m:r>
                              </m:oMath>
                            </m:oMathPara>
                          </a14:m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Resultat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Rest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extLst>
                      <a:ext uri="{0D108BD9-81ED-4DB2-BD59-A6C34878D82A}">
                        <a16:rowId xmlns:a16="http://schemas.microsoft.com/office/drawing/2014/main" val="4022735453"/>
                      </a:ext>
                    </a:extLst>
                  </a:tr>
                  <a:tr h="152409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sz="1200">
                                    <a:effectLst/>
                                  </a:rPr>
                                  <m:t>𝟒𝟏𝟐</m:t>
                                </m:r>
                                <m:r>
                                  <a:rPr lang="en-US" sz="1200">
                                    <a:effectLst/>
                                  </a:rPr>
                                  <m:t>÷</m:t>
                                </m:r>
                                <m:r>
                                  <a:rPr lang="en-US" sz="1200">
                                    <a:effectLst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da-DK" sz="1200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da-DK" sz="1200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extLst>
                      <a:ext uri="{0D108BD9-81ED-4DB2-BD59-A6C34878D82A}">
                        <a16:rowId xmlns:a16="http://schemas.microsoft.com/office/drawing/2014/main" val="199793800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3" name="Content Placeholder 12">
                <a:extLst>
                  <a:ext uri="{FF2B5EF4-FFF2-40B4-BE49-F238E27FC236}">
                    <a16:creationId xmlns:a16="http://schemas.microsoft.com/office/drawing/2014/main" id="{C1BFEB21-3D49-4D69-82AA-F8F86BA077B4}"/>
                  </a:ext>
                </a:extLst>
              </p:cNvPr>
              <p:cNvGraphicFramePr>
                <a:graphicFrameLocks noGrp="1"/>
              </p:cNvGraphicFramePr>
              <p:nvPr>
                <p:ph sz="quarter" idx="4"/>
                <p:extLst>
                  <p:ext uri="{D42A27DB-BD31-4B8C-83A1-F6EECF244321}">
                    <p14:modId xmlns:p14="http://schemas.microsoft.com/office/powerpoint/2010/main" val="1301270044"/>
                  </p:ext>
                </p:extLst>
              </p:nvPr>
            </p:nvGraphicFramePr>
            <p:xfrm>
              <a:off x="6182972" y="3049142"/>
              <a:ext cx="5194299" cy="391414"/>
            </p:xfrm>
            <a:graphic>
              <a:graphicData uri="http://schemas.openxmlformats.org/drawingml/2006/table">
                <a:tbl>
                  <a:tblPr firstRow="1" firstCol="1" lastCol="1" bandRow="1">
                    <a:tableStyleId>{5C22544A-7EE6-4342-B048-85BDC9FD1C3A}</a:tableStyleId>
                  </a:tblPr>
                  <a:tblGrid>
                    <a:gridCol w="1731253">
                      <a:extLst>
                        <a:ext uri="{9D8B030D-6E8A-4147-A177-3AD203B41FA5}">
                          <a16:colId xmlns:a16="http://schemas.microsoft.com/office/drawing/2014/main" val="1358077356"/>
                        </a:ext>
                      </a:extLst>
                    </a:gridCol>
                    <a:gridCol w="1731253">
                      <a:extLst>
                        <a:ext uri="{9D8B030D-6E8A-4147-A177-3AD203B41FA5}">
                          <a16:colId xmlns:a16="http://schemas.microsoft.com/office/drawing/2014/main" val="705137221"/>
                        </a:ext>
                      </a:extLst>
                    </a:gridCol>
                    <a:gridCol w="1731793">
                      <a:extLst>
                        <a:ext uri="{9D8B030D-6E8A-4147-A177-3AD203B41FA5}">
                          <a16:colId xmlns:a16="http://schemas.microsoft.com/office/drawing/2014/main" val="2834013156"/>
                        </a:ext>
                      </a:extLst>
                    </a:gridCol>
                  </a:tblGrid>
                  <a:tr h="195707"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 marL="58266" marR="58266" marT="0" marB="0">
                        <a:blipFill>
                          <a:blip r:embed="rId2"/>
                          <a:stretch>
                            <a:fillRect l="-352" t="-24242" r="-201761" b="-1030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Resultat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Rest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extLst>
                      <a:ext uri="{0D108BD9-81ED-4DB2-BD59-A6C34878D82A}">
                        <a16:rowId xmlns:a16="http://schemas.microsoft.com/office/drawing/2014/main" val="4022735453"/>
                      </a:ext>
                    </a:extLst>
                  </a:tr>
                  <a:tr h="195707"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 marL="58266" marR="58266" marT="0" marB="0">
                        <a:blipFill>
                          <a:blip r:embed="rId2"/>
                          <a:stretch>
                            <a:fillRect l="-352" t="-128125" r="-201761" b="-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da-DK" sz="1200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da-DK" sz="1200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extLst>
                      <a:ext uri="{0D108BD9-81ED-4DB2-BD59-A6C34878D82A}">
                        <a16:rowId xmlns:a16="http://schemas.microsoft.com/office/drawing/2014/main" val="199793800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4" name="Content Placeholder 12">
                <a:extLst>
                  <a:ext uri="{FF2B5EF4-FFF2-40B4-BE49-F238E27FC236}">
                    <a16:creationId xmlns:a16="http://schemas.microsoft.com/office/drawing/2014/main" id="{735C723E-5AFA-4929-B55D-49142AACC650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243598704"/>
                  </p:ext>
                </p:extLst>
              </p:nvPr>
            </p:nvGraphicFramePr>
            <p:xfrm>
              <a:off x="6182972" y="3049142"/>
              <a:ext cx="5194299" cy="577025"/>
            </p:xfrm>
            <a:graphic>
              <a:graphicData uri="http://schemas.openxmlformats.org/drawingml/2006/table">
                <a:tbl>
                  <a:tblPr firstRow="1" firstCol="1" lastCol="1" bandRow="1">
                    <a:tableStyleId>{5C22544A-7EE6-4342-B048-85BDC9FD1C3A}</a:tableStyleId>
                  </a:tblPr>
                  <a:tblGrid>
                    <a:gridCol w="1731253">
                      <a:extLst>
                        <a:ext uri="{9D8B030D-6E8A-4147-A177-3AD203B41FA5}">
                          <a16:colId xmlns:a16="http://schemas.microsoft.com/office/drawing/2014/main" val="1358077356"/>
                        </a:ext>
                      </a:extLst>
                    </a:gridCol>
                    <a:gridCol w="1731253">
                      <a:extLst>
                        <a:ext uri="{9D8B030D-6E8A-4147-A177-3AD203B41FA5}">
                          <a16:colId xmlns:a16="http://schemas.microsoft.com/office/drawing/2014/main" val="705137221"/>
                        </a:ext>
                      </a:extLst>
                    </a:gridCol>
                    <a:gridCol w="1731793">
                      <a:extLst>
                        <a:ext uri="{9D8B030D-6E8A-4147-A177-3AD203B41FA5}">
                          <a16:colId xmlns:a16="http://schemas.microsoft.com/office/drawing/2014/main" val="2834013156"/>
                        </a:ext>
                      </a:extLst>
                    </a:gridCol>
                  </a:tblGrid>
                  <a:tr h="152409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</a:rPr>
                                  <m:t>𝒅𝒆𝒄𝒊𝒎𝒂𝒍𝒕𝒂𝒍</m:t>
                                </m:r>
                                <m:r>
                                  <a:rPr lang="en-US" sz="1200">
                                    <a:effectLst/>
                                  </a:rPr>
                                  <m:t>÷</m:t>
                                </m:r>
                                <m:r>
                                  <a:rPr lang="en-US" sz="1200">
                                    <a:effectLst/>
                                  </a:rPr>
                                  <m:t>𝒓𝒂𝒅𝒊𝒙</m:t>
                                </m:r>
                              </m:oMath>
                            </m:oMathPara>
                          </a14:m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Resultat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Rest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extLst>
                      <a:ext uri="{0D108BD9-81ED-4DB2-BD59-A6C34878D82A}">
                        <a16:rowId xmlns:a16="http://schemas.microsoft.com/office/drawing/2014/main" val="4022735453"/>
                      </a:ext>
                    </a:extLst>
                  </a:tr>
                  <a:tr h="152409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sz="1200">
                                    <a:effectLst/>
                                  </a:rPr>
                                  <m:t>𝟒𝟏𝟐</m:t>
                                </m:r>
                                <m:r>
                                  <a:rPr lang="en-US" sz="1200">
                                    <a:effectLst/>
                                  </a:rPr>
                                  <m:t>÷</m:t>
                                </m:r>
                                <m:r>
                                  <a:rPr lang="en-US" sz="1200">
                                    <a:effectLst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206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 dirty="0">
                              <a:effectLst/>
                            </a:rPr>
                            <a:t>0 </a:t>
                          </a:r>
                          <a:r>
                            <a:rPr lang="en-US" sz="1200" dirty="0">
                              <a:effectLst/>
                              <a:sym typeface="Wingdings" panose="05000000000000000000" pitchFamily="2" charset="2"/>
                            </a:rPr>
                            <a:t></a:t>
                          </a:r>
                          <a:r>
                            <a:rPr lang="en-US" sz="1200" dirty="0">
                              <a:effectLst/>
                            </a:rPr>
                            <a:t> LSB (Least Significant Bit)</a:t>
                          </a:r>
                          <a:endParaRPr lang="da-DK" sz="1200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extLst>
                      <a:ext uri="{0D108BD9-81ED-4DB2-BD59-A6C34878D82A}">
                        <a16:rowId xmlns:a16="http://schemas.microsoft.com/office/drawing/2014/main" val="199793800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4" name="Content Placeholder 12">
                <a:extLst>
                  <a:ext uri="{FF2B5EF4-FFF2-40B4-BE49-F238E27FC236}">
                    <a16:creationId xmlns:a16="http://schemas.microsoft.com/office/drawing/2014/main" id="{735C723E-5AFA-4929-B55D-49142AACC650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243598704"/>
                  </p:ext>
                </p:extLst>
              </p:nvPr>
            </p:nvGraphicFramePr>
            <p:xfrm>
              <a:off x="6182972" y="3049142"/>
              <a:ext cx="5194299" cy="577025"/>
            </p:xfrm>
            <a:graphic>
              <a:graphicData uri="http://schemas.openxmlformats.org/drawingml/2006/table">
                <a:tbl>
                  <a:tblPr firstRow="1" firstCol="1" lastCol="1" bandRow="1">
                    <a:tableStyleId>{5C22544A-7EE6-4342-B048-85BDC9FD1C3A}</a:tableStyleId>
                  </a:tblPr>
                  <a:tblGrid>
                    <a:gridCol w="1731253">
                      <a:extLst>
                        <a:ext uri="{9D8B030D-6E8A-4147-A177-3AD203B41FA5}">
                          <a16:colId xmlns:a16="http://schemas.microsoft.com/office/drawing/2014/main" val="1358077356"/>
                        </a:ext>
                      </a:extLst>
                    </a:gridCol>
                    <a:gridCol w="1731253">
                      <a:extLst>
                        <a:ext uri="{9D8B030D-6E8A-4147-A177-3AD203B41FA5}">
                          <a16:colId xmlns:a16="http://schemas.microsoft.com/office/drawing/2014/main" val="705137221"/>
                        </a:ext>
                      </a:extLst>
                    </a:gridCol>
                    <a:gridCol w="1731793">
                      <a:extLst>
                        <a:ext uri="{9D8B030D-6E8A-4147-A177-3AD203B41FA5}">
                          <a16:colId xmlns:a16="http://schemas.microsoft.com/office/drawing/2014/main" val="2834013156"/>
                        </a:ext>
                      </a:extLst>
                    </a:gridCol>
                  </a:tblGrid>
                  <a:tr h="195707"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 marL="58266" marR="58266" marT="0" marB="0">
                        <a:blipFill>
                          <a:blip r:embed="rId3"/>
                          <a:stretch>
                            <a:fillRect l="-352" t="-25000" r="-201761" b="-24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Resultat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Rest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extLst>
                      <a:ext uri="{0D108BD9-81ED-4DB2-BD59-A6C34878D82A}">
                        <a16:rowId xmlns:a16="http://schemas.microsoft.com/office/drawing/2014/main" val="4022735453"/>
                      </a:ext>
                    </a:extLst>
                  </a:tr>
                  <a:tr h="381318"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 marL="58266" marR="58266" marT="0" marB="0">
                        <a:blipFill>
                          <a:blip r:embed="rId3"/>
                          <a:stretch>
                            <a:fillRect l="-352" t="-63492" r="-201761" b="-238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206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 dirty="0">
                              <a:effectLst/>
                            </a:rPr>
                            <a:t>0 </a:t>
                          </a:r>
                          <a:r>
                            <a:rPr lang="en-US" sz="1200" dirty="0">
                              <a:effectLst/>
                              <a:sym typeface="Wingdings" panose="05000000000000000000" pitchFamily="2" charset="2"/>
                            </a:rPr>
                            <a:t></a:t>
                          </a:r>
                          <a:r>
                            <a:rPr lang="en-US" sz="1200" dirty="0">
                              <a:effectLst/>
                            </a:rPr>
                            <a:t> LSB (Least Significant Bit)</a:t>
                          </a:r>
                          <a:endParaRPr lang="da-DK" sz="1200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extLst>
                      <a:ext uri="{0D108BD9-81ED-4DB2-BD59-A6C34878D82A}">
                        <a16:rowId xmlns:a16="http://schemas.microsoft.com/office/drawing/2014/main" val="199793800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5" name="Content Placeholder 12">
                <a:extLst>
                  <a:ext uri="{FF2B5EF4-FFF2-40B4-BE49-F238E27FC236}">
                    <a16:creationId xmlns:a16="http://schemas.microsoft.com/office/drawing/2014/main" id="{654582F9-491B-4177-8467-9FB7172BDB40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811782191"/>
                  </p:ext>
                </p:extLst>
              </p:nvPr>
            </p:nvGraphicFramePr>
            <p:xfrm>
              <a:off x="6182972" y="3049142"/>
              <a:ext cx="5194299" cy="772732"/>
            </p:xfrm>
            <a:graphic>
              <a:graphicData uri="http://schemas.openxmlformats.org/drawingml/2006/table">
                <a:tbl>
                  <a:tblPr firstRow="1" firstCol="1" lastCol="1" bandRow="1">
                    <a:tableStyleId>{5C22544A-7EE6-4342-B048-85BDC9FD1C3A}</a:tableStyleId>
                  </a:tblPr>
                  <a:tblGrid>
                    <a:gridCol w="1731253">
                      <a:extLst>
                        <a:ext uri="{9D8B030D-6E8A-4147-A177-3AD203B41FA5}">
                          <a16:colId xmlns:a16="http://schemas.microsoft.com/office/drawing/2014/main" val="1358077356"/>
                        </a:ext>
                      </a:extLst>
                    </a:gridCol>
                    <a:gridCol w="1731253">
                      <a:extLst>
                        <a:ext uri="{9D8B030D-6E8A-4147-A177-3AD203B41FA5}">
                          <a16:colId xmlns:a16="http://schemas.microsoft.com/office/drawing/2014/main" val="705137221"/>
                        </a:ext>
                      </a:extLst>
                    </a:gridCol>
                    <a:gridCol w="1731793">
                      <a:extLst>
                        <a:ext uri="{9D8B030D-6E8A-4147-A177-3AD203B41FA5}">
                          <a16:colId xmlns:a16="http://schemas.microsoft.com/office/drawing/2014/main" val="2834013156"/>
                        </a:ext>
                      </a:extLst>
                    </a:gridCol>
                  </a:tblGrid>
                  <a:tr h="152409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</a:rPr>
                                  <m:t>𝒅𝒆𝒄𝒊𝒎𝒂𝒍𝒕𝒂𝒍</m:t>
                                </m:r>
                                <m:r>
                                  <a:rPr lang="en-US" sz="1200">
                                    <a:effectLst/>
                                  </a:rPr>
                                  <m:t>÷</m:t>
                                </m:r>
                                <m:r>
                                  <a:rPr lang="en-US" sz="1200">
                                    <a:effectLst/>
                                  </a:rPr>
                                  <m:t>𝒓𝒂𝒅𝒊𝒙</m:t>
                                </m:r>
                              </m:oMath>
                            </m:oMathPara>
                          </a14:m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Resultat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Rest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extLst>
                      <a:ext uri="{0D108BD9-81ED-4DB2-BD59-A6C34878D82A}">
                        <a16:rowId xmlns:a16="http://schemas.microsoft.com/office/drawing/2014/main" val="4022735453"/>
                      </a:ext>
                    </a:extLst>
                  </a:tr>
                  <a:tr h="152409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sz="1200">
                                    <a:effectLst/>
                                  </a:rPr>
                                  <m:t>𝟒𝟏𝟐</m:t>
                                </m:r>
                                <m:r>
                                  <a:rPr lang="en-US" sz="1200">
                                    <a:effectLst/>
                                  </a:rPr>
                                  <m:t>÷</m:t>
                                </m:r>
                                <m:r>
                                  <a:rPr lang="en-US" sz="1200">
                                    <a:effectLst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206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0 </a:t>
                          </a:r>
                          <a:r>
                            <a:rPr lang="en-US" sz="1200">
                              <a:effectLst/>
                              <a:sym typeface="Wingdings" panose="05000000000000000000" pitchFamily="2" charset="2"/>
                            </a:rPr>
                            <a:t></a:t>
                          </a:r>
                          <a:r>
                            <a:rPr lang="en-US" sz="1200">
                              <a:effectLst/>
                            </a:rPr>
                            <a:t> LSB (Least Significant Bit)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extLst>
                      <a:ext uri="{0D108BD9-81ED-4DB2-BD59-A6C34878D82A}">
                        <a16:rowId xmlns:a16="http://schemas.microsoft.com/office/drawing/2014/main" val="1997938009"/>
                      </a:ext>
                    </a:extLst>
                  </a:tr>
                  <a:tr h="152409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sz="1200">
                                    <a:effectLst/>
                                  </a:rPr>
                                  <m:t>𝟐𝟎𝟔</m:t>
                                </m:r>
                                <m:r>
                                  <a:rPr lang="da-DK" sz="1200">
                                    <a:effectLst/>
                                  </a:rPr>
                                  <m:t>÷</m:t>
                                </m:r>
                                <m:r>
                                  <a:rPr lang="da-DK" sz="1200">
                                    <a:effectLst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103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 dirty="0">
                              <a:effectLst/>
                            </a:rPr>
                            <a:t>0</a:t>
                          </a:r>
                          <a:endParaRPr lang="da-DK" sz="1200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extLst>
                      <a:ext uri="{0D108BD9-81ED-4DB2-BD59-A6C34878D82A}">
                        <a16:rowId xmlns:a16="http://schemas.microsoft.com/office/drawing/2014/main" val="339003724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5" name="Content Placeholder 12">
                <a:extLst>
                  <a:ext uri="{FF2B5EF4-FFF2-40B4-BE49-F238E27FC236}">
                    <a16:creationId xmlns:a16="http://schemas.microsoft.com/office/drawing/2014/main" id="{654582F9-491B-4177-8467-9FB7172BDB40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811782191"/>
                  </p:ext>
                </p:extLst>
              </p:nvPr>
            </p:nvGraphicFramePr>
            <p:xfrm>
              <a:off x="6182972" y="3049142"/>
              <a:ext cx="5194299" cy="772732"/>
            </p:xfrm>
            <a:graphic>
              <a:graphicData uri="http://schemas.openxmlformats.org/drawingml/2006/table">
                <a:tbl>
                  <a:tblPr firstRow="1" firstCol="1" lastCol="1" bandRow="1">
                    <a:tableStyleId>{5C22544A-7EE6-4342-B048-85BDC9FD1C3A}</a:tableStyleId>
                  </a:tblPr>
                  <a:tblGrid>
                    <a:gridCol w="1731253">
                      <a:extLst>
                        <a:ext uri="{9D8B030D-6E8A-4147-A177-3AD203B41FA5}">
                          <a16:colId xmlns:a16="http://schemas.microsoft.com/office/drawing/2014/main" val="1358077356"/>
                        </a:ext>
                      </a:extLst>
                    </a:gridCol>
                    <a:gridCol w="1731253">
                      <a:extLst>
                        <a:ext uri="{9D8B030D-6E8A-4147-A177-3AD203B41FA5}">
                          <a16:colId xmlns:a16="http://schemas.microsoft.com/office/drawing/2014/main" val="705137221"/>
                        </a:ext>
                      </a:extLst>
                    </a:gridCol>
                    <a:gridCol w="1731793">
                      <a:extLst>
                        <a:ext uri="{9D8B030D-6E8A-4147-A177-3AD203B41FA5}">
                          <a16:colId xmlns:a16="http://schemas.microsoft.com/office/drawing/2014/main" val="2834013156"/>
                        </a:ext>
                      </a:extLst>
                    </a:gridCol>
                  </a:tblGrid>
                  <a:tr h="195707"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 marL="58266" marR="58266" marT="0" marB="0">
                        <a:blipFill>
                          <a:blip r:embed="rId4"/>
                          <a:stretch>
                            <a:fillRect l="-352" t="-25000" r="-201761" b="-33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Resultat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Rest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extLst>
                      <a:ext uri="{0D108BD9-81ED-4DB2-BD59-A6C34878D82A}">
                        <a16:rowId xmlns:a16="http://schemas.microsoft.com/office/drawing/2014/main" val="4022735453"/>
                      </a:ext>
                    </a:extLst>
                  </a:tr>
                  <a:tr h="381318"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 marL="58266" marR="58266" marT="0" marB="0">
                        <a:blipFill>
                          <a:blip r:embed="rId4"/>
                          <a:stretch>
                            <a:fillRect l="-352" t="-63492" r="-201761" b="-7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206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0 </a:t>
                          </a:r>
                          <a:r>
                            <a:rPr lang="en-US" sz="1200">
                              <a:effectLst/>
                              <a:sym typeface="Wingdings" panose="05000000000000000000" pitchFamily="2" charset="2"/>
                            </a:rPr>
                            <a:t></a:t>
                          </a:r>
                          <a:r>
                            <a:rPr lang="en-US" sz="1200">
                              <a:effectLst/>
                            </a:rPr>
                            <a:t> LSB (Least Significant Bit)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extLst>
                      <a:ext uri="{0D108BD9-81ED-4DB2-BD59-A6C34878D82A}">
                        <a16:rowId xmlns:a16="http://schemas.microsoft.com/office/drawing/2014/main" val="1997938009"/>
                      </a:ext>
                    </a:extLst>
                  </a:tr>
                  <a:tr h="195707"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 marL="58266" marR="58266" marT="0" marB="0">
                        <a:blipFill>
                          <a:blip r:embed="rId4"/>
                          <a:stretch>
                            <a:fillRect l="-352" t="-321875" r="-201761" b="-406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103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 dirty="0">
                              <a:effectLst/>
                            </a:rPr>
                            <a:t>0</a:t>
                          </a:r>
                          <a:endParaRPr lang="da-DK" sz="1200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extLst>
                      <a:ext uri="{0D108BD9-81ED-4DB2-BD59-A6C34878D82A}">
                        <a16:rowId xmlns:a16="http://schemas.microsoft.com/office/drawing/2014/main" val="339003724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6" name="Content Placeholder 12">
                <a:extLst>
                  <a:ext uri="{FF2B5EF4-FFF2-40B4-BE49-F238E27FC236}">
                    <a16:creationId xmlns:a16="http://schemas.microsoft.com/office/drawing/2014/main" id="{07B1AA2C-62E1-4C45-8815-A8B74271439D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248212915"/>
                  </p:ext>
                </p:extLst>
              </p:nvPr>
            </p:nvGraphicFramePr>
            <p:xfrm>
              <a:off x="6182972" y="3049142"/>
              <a:ext cx="5194299" cy="968439"/>
            </p:xfrm>
            <a:graphic>
              <a:graphicData uri="http://schemas.openxmlformats.org/drawingml/2006/table">
                <a:tbl>
                  <a:tblPr firstRow="1" firstCol="1" lastCol="1" bandRow="1">
                    <a:tableStyleId>{5C22544A-7EE6-4342-B048-85BDC9FD1C3A}</a:tableStyleId>
                  </a:tblPr>
                  <a:tblGrid>
                    <a:gridCol w="1731253">
                      <a:extLst>
                        <a:ext uri="{9D8B030D-6E8A-4147-A177-3AD203B41FA5}">
                          <a16:colId xmlns:a16="http://schemas.microsoft.com/office/drawing/2014/main" val="1358077356"/>
                        </a:ext>
                      </a:extLst>
                    </a:gridCol>
                    <a:gridCol w="1731253">
                      <a:extLst>
                        <a:ext uri="{9D8B030D-6E8A-4147-A177-3AD203B41FA5}">
                          <a16:colId xmlns:a16="http://schemas.microsoft.com/office/drawing/2014/main" val="705137221"/>
                        </a:ext>
                      </a:extLst>
                    </a:gridCol>
                    <a:gridCol w="1731793">
                      <a:extLst>
                        <a:ext uri="{9D8B030D-6E8A-4147-A177-3AD203B41FA5}">
                          <a16:colId xmlns:a16="http://schemas.microsoft.com/office/drawing/2014/main" val="2834013156"/>
                        </a:ext>
                      </a:extLst>
                    </a:gridCol>
                  </a:tblGrid>
                  <a:tr h="152409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</a:rPr>
                                  <m:t>𝒅𝒆𝒄𝒊𝒎𝒂𝒍𝒕𝒂𝒍</m:t>
                                </m:r>
                                <m:r>
                                  <a:rPr lang="en-US" sz="1200">
                                    <a:effectLst/>
                                  </a:rPr>
                                  <m:t>÷</m:t>
                                </m:r>
                                <m:r>
                                  <a:rPr lang="en-US" sz="1200">
                                    <a:effectLst/>
                                  </a:rPr>
                                  <m:t>𝒓𝒂𝒅𝒊𝒙</m:t>
                                </m:r>
                              </m:oMath>
                            </m:oMathPara>
                          </a14:m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Resultat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Rest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extLst>
                      <a:ext uri="{0D108BD9-81ED-4DB2-BD59-A6C34878D82A}">
                        <a16:rowId xmlns:a16="http://schemas.microsoft.com/office/drawing/2014/main" val="4022735453"/>
                      </a:ext>
                    </a:extLst>
                  </a:tr>
                  <a:tr h="152409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sz="1200">
                                    <a:effectLst/>
                                  </a:rPr>
                                  <m:t>𝟒𝟏𝟐</m:t>
                                </m:r>
                                <m:r>
                                  <a:rPr lang="en-US" sz="1200">
                                    <a:effectLst/>
                                  </a:rPr>
                                  <m:t>÷</m:t>
                                </m:r>
                                <m:r>
                                  <a:rPr lang="en-US" sz="1200">
                                    <a:effectLst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206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0 </a:t>
                          </a:r>
                          <a:r>
                            <a:rPr lang="en-US" sz="1200">
                              <a:effectLst/>
                              <a:sym typeface="Wingdings" panose="05000000000000000000" pitchFamily="2" charset="2"/>
                            </a:rPr>
                            <a:t></a:t>
                          </a:r>
                          <a:r>
                            <a:rPr lang="en-US" sz="1200">
                              <a:effectLst/>
                            </a:rPr>
                            <a:t> LSB (Least Significant Bit)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extLst>
                      <a:ext uri="{0D108BD9-81ED-4DB2-BD59-A6C34878D82A}">
                        <a16:rowId xmlns:a16="http://schemas.microsoft.com/office/drawing/2014/main" val="1997938009"/>
                      </a:ext>
                    </a:extLst>
                  </a:tr>
                  <a:tr h="152409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sz="1200">
                                    <a:effectLst/>
                                  </a:rPr>
                                  <m:t>𝟐𝟎𝟔</m:t>
                                </m:r>
                                <m:r>
                                  <a:rPr lang="da-DK" sz="1200">
                                    <a:effectLst/>
                                  </a:rPr>
                                  <m:t>÷</m:t>
                                </m:r>
                                <m:r>
                                  <a:rPr lang="da-DK" sz="1200">
                                    <a:effectLst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103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0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extLst>
                      <a:ext uri="{0D108BD9-81ED-4DB2-BD59-A6C34878D82A}">
                        <a16:rowId xmlns:a16="http://schemas.microsoft.com/office/drawing/2014/main" val="3390037243"/>
                      </a:ext>
                    </a:extLst>
                  </a:tr>
                  <a:tr h="152409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sz="1200">
                                    <a:effectLst/>
                                  </a:rPr>
                                  <m:t>𝟏𝟎𝟑</m:t>
                                </m:r>
                                <m:r>
                                  <a:rPr lang="da-DK" sz="1200">
                                    <a:effectLst/>
                                  </a:rPr>
                                  <m:t>÷</m:t>
                                </m:r>
                                <m:r>
                                  <a:rPr lang="da-DK" sz="1200">
                                    <a:effectLst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51,5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 dirty="0">
                              <a:effectLst/>
                            </a:rPr>
                            <a:t>1</a:t>
                          </a:r>
                          <a:endParaRPr lang="da-DK" sz="1200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extLst>
                      <a:ext uri="{0D108BD9-81ED-4DB2-BD59-A6C34878D82A}">
                        <a16:rowId xmlns:a16="http://schemas.microsoft.com/office/drawing/2014/main" val="248853470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6" name="Content Placeholder 12">
                <a:extLst>
                  <a:ext uri="{FF2B5EF4-FFF2-40B4-BE49-F238E27FC236}">
                    <a16:creationId xmlns:a16="http://schemas.microsoft.com/office/drawing/2014/main" id="{07B1AA2C-62E1-4C45-8815-A8B74271439D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248212915"/>
                  </p:ext>
                </p:extLst>
              </p:nvPr>
            </p:nvGraphicFramePr>
            <p:xfrm>
              <a:off x="6182972" y="3049142"/>
              <a:ext cx="5194299" cy="968439"/>
            </p:xfrm>
            <a:graphic>
              <a:graphicData uri="http://schemas.openxmlformats.org/drawingml/2006/table">
                <a:tbl>
                  <a:tblPr firstRow="1" firstCol="1" lastCol="1" bandRow="1">
                    <a:tableStyleId>{5C22544A-7EE6-4342-B048-85BDC9FD1C3A}</a:tableStyleId>
                  </a:tblPr>
                  <a:tblGrid>
                    <a:gridCol w="1731253">
                      <a:extLst>
                        <a:ext uri="{9D8B030D-6E8A-4147-A177-3AD203B41FA5}">
                          <a16:colId xmlns:a16="http://schemas.microsoft.com/office/drawing/2014/main" val="1358077356"/>
                        </a:ext>
                      </a:extLst>
                    </a:gridCol>
                    <a:gridCol w="1731253">
                      <a:extLst>
                        <a:ext uri="{9D8B030D-6E8A-4147-A177-3AD203B41FA5}">
                          <a16:colId xmlns:a16="http://schemas.microsoft.com/office/drawing/2014/main" val="705137221"/>
                        </a:ext>
                      </a:extLst>
                    </a:gridCol>
                    <a:gridCol w="1731793">
                      <a:extLst>
                        <a:ext uri="{9D8B030D-6E8A-4147-A177-3AD203B41FA5}">
                          <a16:colId xmlns:a16="http://schemas.microsoft.com/office/drawing/2014/main" val="2834013156"/>
                        </a:ext>
                      </a:extLst>
                    </a:gridCol>
                  </a:tblGrid>
                  <a:tr h="195707"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 marL="58266" marR="58266" marT="0" marB="0">
                        <a:blipFill>
                          <a:blip r:embed="rId5"/>
                          <a:stretch>
                            <a:fillRect l="-352" t="-25000" r="-201761" b="-43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Resultat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Rest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extLst>
                      <a:ext uri="{0D108BD9-81ED-4DB2-BD59-A6C34878D82A}">
                        <a16:rowId xmlns:a16="http://schemas.microsoft.com/office/drawing/2014/main" val="4022735453"/>
                      </a:ext>
                    </a:extLst>
                  </a:tr>
                  <a:tr h="381318"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 marL="58266" marR="58266" marT="0" marB="0">
                        <a:blipFill>
                          <a:blip r:embed="rId5"/>
                          <a:stretch>
                            <a:fillRect l="-352" t="-63492" r="-201761" b="-1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206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0 </a:t>
                          </a:r>
                          <a:r>
                            <a:rPr lang="en-US" sz="1200">
                              <a:effectLst/>
                              <a:sym typeface="Wingdings" panose="05000000000000000000" pitchFamily="2" charset="2"/>
                            </a:rPr>
                            <a:t></a:t>
                          </a:r>
                          <a:r>
                            <a:rPr lang="en-US" sz="1200">
                              <a:effectLst/>
                            </a:rPr>
                            <a:t> LSB (Least Significant Bit)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extLst>
                      <a:ext uri="{0D108BD9-81ED-4DB2-BD59-A6C34878D82A}">
                        <a16:rowId xmlns:a16="http://schemas.microsoft.com/office/drawing/2014/main" val="1997938009"/>
                      </a:ext>
                    </a:extLst>
                  </a:tr>
                  <a:tr h="195707"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 marL="58266" marR="58266" marT="0" marB="0">
                        <a:blipFill>
                          <a:blip r:embed="rId5"/>
                          <a:stretch>
                            <a:fillRect l="-352" t="-312121" r="-201761" b="-1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103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0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extLst>
                      <a:ext uri="{0D108BD9-81ED-4DB2-BD59-A6C34878D82A}">
                        <a16:rowId xmlns:a16="http://schemas.microsoft.com/office/drawing/2014/main" val="3390037243"/>
                      </a:ext>
                    </a:extLst>
                  </a:tr>
                  <a:tr h="195707"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 marL="58266" marR="58266" marT="0" marB="0">
                        <a:blipFill>
                          <a:blip r:embed="rId5"/>
                          <a:stretch>
                            <a:fillRect l="-352" t="-425000" r="-201761" b="-3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51,5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 dirty="0">
                              <a:effectLst/>
                            </a:rPr>
                            <a:t>1</a:t>
                          </a:r>
                          <a:endParaRPr lang="da-DK" sz="1200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extLst>
                      <a:ext uri="{0D108BD9-81ED-4DB2-BD59-A6C34878D82A}">
                        <a16:rowId xmlns:a16="http://schemas.microsoft.com/office/drawing/2014/main" val="248853470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7" name="Content Placeholder 12">
                <a:extLst>
                  <a:ext uri="{FF2B5EF4-FFF2-40B4-BE49-F238E27FC236}">
                    <a16:creationId xmlns:a16="http://schemas.microsoft.com/office/drawing/2014/main" id="{42012012-07C4-455B-9E9B-73AD8BDDDCF9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566578309"/>
                  </p:ext>
                </p:extLst>
              </p:nvPr>
            </p:nvGraphicFramePr>
            <p:xfrm>
              <a:off x="6182972" y="3049142"/>
              <a:ext cx="5194299" cy="1164146"/>
            </p:xfrm>
            <a:graphic>
              <a:graphicData uri="http://schemas.openxmlformats.org/drawingml/2006/table">
                <a:tbl>
                  <a:tblPr firstRow="1" firstCol="1" lastCol="1" bandRow="1">
                    <a:tableStyleId>{5C22544A-7EE6-4342-B048-85BDC9FD1C3A}</a:tableStyleId>
                  </a:tblPr>
                  <a:tblGrid>
                    <a:gridCol w="1731253">
                      <a:extLst>
                        <a:ext uri="{9D8B030D-6E8A-4147-A177-3AD203B41FA5}">
                          <a16:colId xmlns:a16="http://schemas.microsoft.com/office/drawing/2014/main" val="1358077356"/>
                        </a:ext>
                      </a:extLst>
                    </a:gridCol>
                    <a:gridCol w="1731253">
                      <a:extLst>
                        <a:ext uri="{9D8B030D-6E8A-4147-A177-3AD203B41FA5}">
                          <a16:colId xmlns:a16="http://schemas.microsoft.com/office/drawing/2014/main" val="705137221"/>
                        </a:ext>
                      </a:extLst>
                    </a:gridCol>
                    <a:gridCol w="1731793">
                      <a:extLst>
                        <a:ext uri="{9D8B030D-6E8A-4147-A177-3AD203B41FA5}">
                          <a16:colId xmlns:a16="http://schemas.microsoft.com/office/drawing/2014/main" val="2834013156"/>
                        </a:ext>
                      </a:extLst>
                    </a:gridCol>
                  </a:tblGrid>
                  <a:tr h="152409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</a:rPr>
                                  <m:t>𝒅𝒆𝒄𝒊𝒎𝒂𝒍𝒕𝒂𝒍</m:t>
                                </m:r>
                                <m:r>
                                  <a:rPr lang="en-US" sz="1200">
                                    <a:effectLst/>
                                  </a:rPr>
                                  <m:t>÷</m:t>
                                </m:r>
                                <m:r>
                                  <a:rPr lang="en-US" sz="1200">
                                    <a:effectLst/>
                                  </a:rPr>
                                  <m:t>𝒓𝒂𝒅𝒊𝒙</m:t>
                                </m:r>
                              </m:oMath>
                            </m:oMathPara>
                          </a14:m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Resultat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Rest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extLst>
                      <a:ext uri="{0D108BD9-81ED-4DB2-BD59-A6C34878D82A}">
                        <a16:rowId xmlns:a16="http://schemas.microsoft.com/office/drawing/2014/main" val="4022735453"/>
                      </a:ext>
                    </a:extLst>
                  </a:tr>
                  <a:tr h="152409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sz="1200">
                                    <a:effectLst/>
                                  </a:rPr>
                                  <m:t>𝟒𝟏𝟐</m:t>
                                </m:r>
                                <m:r>
                                  <a:rPr lang="en-US" sz="1200">
                                    <a:effectLst/>
                                  </a:rPr>
                                  <m:t>÷</m:t>
                                </m:r>
                                <m:r>
                                  <a:rPr lang="en-US" sz="1200">
                                    <a:effectLst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206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0 </a:t>
                          </a:r>
                          <a:r>
                            <a:rPr lang="en-US" sz="1200">
                              <a:effectLst/>
                              <a:sym typeface="Wingdings" panose="05000000000000000000" pitchFamily="2" charset="2"/>
                            </a:rPr>
                            <a:t></a:t>
                          </a:r>
                          <a:r>
                            <a:rPr lang="en-US" sz="1200">
                              <a:effectLst/>
                            </a:rPr>
                            <a:t> LSB (Least Significant Bit)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extLst>
                      <a:ext uri="{0D108BD9-81ED-4DB2-BD59-A6C34878D82A}">
                        <a16:rowId xmlns:a16="http://schemas.microsoft.com/office/drawing/2014/main" val="1997938009"/>
                      </a:ext>
                    </a:extLst>
                  </a:tr>
                  <a:tr h="152409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sz="1200">
                                    <a:effectLst/>
                                  </a:rPr>
                                  <m:t>𝟐𝟎𝟔</m:t>
                                </m:r>
                                <m:r>
                                  <a:rPr lang="da-DK" sz="1200">
                                    <a:effectLst/>
                                  </a:rPr>
                                  <m:t>÷</m:t>
                                </m:r>
                                <m:r>
                                  <a:rPr lang="da-DK" sz="1200">
                                    <a:effectLst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103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0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extLst>
                      <a:ext uri="{0D108BD9-81ED-4DB2-BD59-A6C34878D82A}">
                        <a16:rowId xmlns:a16="http://schemas.microsoft.com/office/drawing/2014/main" val="3390037243"/>
                      </a:ext>
                    </a:extLst>
                  </a:tr>
                  <a:tr h="152409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sz="1200">
                                    <a:effectLst/>
                                  </a:rPr>
                                  <m:t>𝟏𝟎𝟑</m:t>
                                </m:r>
                                <m:r>
                                  <a:rPr lang="da-DK" sz="1200">
                                    <a:effectLst/>
                                  </a:rPr>
                                  <m:t>÷</m:t>
                                </m:r>
                                <m:r>
                                  <a:rPr lang="da-DK" sz="1200">
                                    <a:effectLst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51,5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1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extLst>
                      <a:ext uri="{0D108BD9-81ED-4DB2-BD59-A6C34878D82A}">
                        <a16:rowId xmlns:a16="http://schemas.microsoft.com/office/drawing/2014/main" val="2488534709"/>
                      </a:ext>
                    </a:extLst>
                  </a:tr>
                  <a:tr h="152409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sz="1200">
                                    <a:effectLst/>
                                  </a:rPr>
                                  <m:t>𝟓𝟏</m:t>
                                </m:r>
                                <m:r>
                                  <a:rPr lang="da-DK" sz="1200">
                                    <a:effectLst/>
                                  </a:rPr>
                                  <m:t>÷</m:t>
                                </m:r>
                                <m:r>
                                  <a:rPr lang="da-DK" sz="1200">
                                    <a:effectLst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25,5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 dirty="0">
                              <a:effectLst/>
                            </a:rPr>
                            <a:t>1</a:t>
                          </a:r>
                          <a:endParaRPr lang="da-DK" sz="1200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extLst>
                      <a:ext uri="{0D108BD9-81ED-4DB2-BD59-A6C34878D82A}">
                        <a16:rowId xmlns:a16="http://schemas.microsoft.com/office/drawing/2014/main" val="334750664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7" name="Content Placeholder 12">
                <a:extLst>
                  <a:ext uri="{FF2B5EF4-FFF2-40B4-BE49-F238E27FC236}">
                    <a16:creationId xmlns:a16="http://schemas.microsoft.com/office/drawing/2014/main" id="{42012012-07C4-455B-9E9B-73AD8BDDDCF9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566578309"/>
                  </p:ext>
                </p:extLst>
              </p:nvPr>
            </p:nvGraphicFramePr>
            <p:xfrm>
              <a:off x="6182972" y="3049142"/>
              <a:ext cx="5194299" cy="1164146"/>
            </p:xfrm>
            <a:graphic>
              <a:graphicData uri="http://schemas.openxmlformats.org/drawingml/2006/table">
                <a:tbl>
                  <a:tblPr firstRow="1" firstCol="1" lastCol="1" bandRow="1">
                    <a:tableStyleId>{5C22544A-7EE6-4342-B048-85BDC9FD1C3A}</a:tableStyleId>
                  </a:tblPr>
                  <a:tblGrid>
                    <a:gridCol w="1731253">
                      <a:extLst>
                        <a:ext uri="{9D8B030D-6E8A-4147-A177-3AD203B41FA5}">
                          <a16:colId xmlns:a16="http://schemas.microsoft.com/office/drawing/2014/main" val="1358077356"/>
                        </a:ext>
                      </a:extLst>
                    </a:gridCol>
                    <a:gridCol w="1731253">
                      <a:extLst>
                        <a:ext uri="{9D8B030D-6E8A-4147-A177-3AD203B41FA5}">
                          <a16:colId xmlns:a16="http://schemas.microsoft.com/office/drawing/2014/main" val="705137221"/>
                        </a:ext>
                      </a:extLst>
                    </a:gridCol>
                    <a:gridCol w="1731793">
                      <a:extLst>
                        <a:ext uri="{9D8B030D-6E8A-4147-A177-3AD203B41FA5}">
                          <a16:colId xmlns:a16="http://schemas.microsoft.com/office/drawing/2014/main" val="2834013156"/>
                        </a:ext>
                      </a:extLst>
                    </a:gridCol>
                  </a:tblGrid>
                  <a:tr h="195707"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 marL="58266" marR="58266" marT="0" marB="0">
                        <a:blipFill>
                          <a:blip r:embed="rId6"/>
                          <a:stretch>
                            <a:fillRect l="-352" t="-25000" r="-201761" b="-5406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Resultat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Rest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extLst>
                      <a:ext uri="{0D108BD9-81ED-4DB2-BD59-A6C34878D82A}">
                        <a16:rowId xmlns:a16="http://schemas.microsoft.com/office/drawing/2014/main" val="4022735453"/>
                      </a:ext>
                    </a:extLst>
                  </a:tr>
                  <a:tr h="381318"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 marL="58266" marR="58266" marT="0" marB="0">
                        <a:blipFill>
                          <a:blip r:embed="rId6"/>
                          <a:stretch>
                            <a:fillRect l="-352" t="-63492" r="-201761" b="-1746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206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0 </a:t>
                          </a:r>
                          <a:r>
                            <a:rPr lang="en-US" sz="1200">
                              <a:effectLst/>
                              <a:sym typeface="Wingdings" panose="05000000000000000000" pitchFamily="2" charset="2"/>
                            </a:rPr>
                            <a:t></a:t>
                          </a:r>
                          <a:r>
                            <a:rPr lang="en-US" sz="1200">
                              <a:effectLst/>
                            </a:rPr>
                            <a:t> LSB (Least Significant Bit)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extLst>
                      <a:ext uri="{0D108BD9-81ED-4DB2-BD59-A6C34878D82A}">
                        <a16:rowId xmlns:a16="http://schemas.microsoft.com/office/drawing/2014/main" val="1997938009"/>
                      </a:ext>
                    </a:extLst>
                  </a:tr>
                  <a:tr h="195707"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 marL="58266" marR="58266" marT="0" marB="0">
                        <a:blipFill>
                          <a:blip r:embed="rId6"/>
                          <a:stretch>
                            <a:fillRect l="-352" t="-321875" r="-201761" b="-24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103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0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extLst>
                      <a:ext uri="{0D108BD9-81ED-4DB2-BD59-A6C34878D82A}">
                        <a16:rowId xmlns:a16="http://schemas.microsoft.com/office/drawing/2014/main" val="3390037243"/>
                      </a:ext>
                    </a:extLst>
                  </a:tr>
                  <a:tr h="195707"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 marL="58266" marR="58266" marT="0" marB="0">
                        <a:blipFill>
                          <a:blip r:embed="rId6"/>
                          <a:stretch>
                            <a:fillRect l="-352" t="-409091" r="-201761" b="-13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51,5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1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extLst>
                      <a:ext uri="{0D108BD9-81ED-4DB2-BD59-A6C34878D82A}">
                        <a16:rowId xmlns:a16="http://schemas.microsoft.com/office/drawing/2014/main" val="2488534709"/>
                      </a:ext>
                    </a:extLst>
                  </a:tr>
                  <a:tr h="195707"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 marL="58266" marR="58266" marT="0" marB="0">
                        <a:blipFill>
                          <a:blip r:embed="rId6"/>
                          <a:stretch>
                            <a:fillRect l="-352" t="-525000" r="-201761" b="-406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25,5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 dirty="0">
                              <a:effectLst/>
                            </a:rPr>
                            <a:t>1</a:t>
                          </a:r>
                          <a:endParaRPr lang="da-DK" sz="1200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extLst>
                      <a:ext uri="{0D108BD9-81ED-4DB2-BD59-A6C34878D82A}">
                        <a16:rowId xmlns:a16="http://schemas.microsoft.com/office/drawing/2014/main" val="334750664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8" name="Content Placeholder 12">
                <a:extLst>
                  <a:ext uri="{FF2B5EF4-FFF2-40B4-BE49-F238E27FC236}">
                    <a16:creationId xmlns:a16="http://schemas.microsoft.com/office/drawing/2014/main" id="{A11F1897-1CAF-462B-8CB5-E33435893463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521963129"/>
                  </p:ext>
                </p:extLst>
              </p:nvPr>
            </p:nvGraphicFramePr>
            <p:xfrm>
              <a:off x="6182972" y="3049142"/>
              <a:ext cx="5194299" cy="1359853"/>
            </p:xfrm>
            <a:graphic>
              <a:graphicData uri="http://schemas.openxmlformats.org/drawingml/2006/table">
                <a:tbl>
                  <a:tblPr firstRow="1" firstCol="1" lastCol="1" bandRow="1">
                    <a:tableStyleId>{5C22544A-7EE6-4342-B048-85BDC9FD1C3A}</a:tableStyleId>
                  </a:tblPr>
                  <a:tblGrid>
                    <a:gridCol w="1731253">
                      <a:extLst>
                        <a:ext uri="{9D8B030D-6E8A-4147-A177-3AD203B41FA5}">
                          <a16:colId xmlns:a16="http://schemas.microsoft.com/office/drawing/2014/main" val="1358077356"/>
                        </a:ext>
                      </a:extLst>
                    </a:gridCol>
                    <a:gridCol w="1731253">
                      <a:extLst>
                        <a:ext uri="{9D8B030D-6E8A-4147-A177-3AD203B41FA5}">
                          <a16:colId xmlns:a16="http://schemas.microsoft.com/office/drawing/2014/main" val="705137221"/>
                        </a:ext>
                      </a:extLst>
                    </a:gridCol>
                    <a:gridCol w="1731793">
                      <a:extLst>
                        <a:ext uri="{9D8B030D-6E8A-4147-A177-3AD203B41FA5}">
                          <a16:colId xmlns:a16="http://schemas.microsoft.com/office/drawing/2014/main" val="2834013156"/>
                        </a:ext>
                      </a:extLst>
                    </a:gridCol>
                  </a:tblGrid>
                  <a:tr h="152409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</a:rPr>
                                  <m:t>𝒅𝒆𝒄𝒊𝒎𝒂𝒍𝒕𝒂𝒍</m:t>
                                </m:r>
                                <m:r>
                                  <a:rPr lang="en-US" sz="1200">
                                    <a:effectLst/>
                                  </a:rPr>
                                  <m:t>÷</m:t>
                                </m:r>
                                <m:r>
                                  <a:rPr lang="en-US" sz="1200">
                                    <a:effectLst/>
                                  </a:rPr>
                                  <m:t>𝒓𝒂𝒅𝒊𝒙</m:t>
                                </m:r>
                              </m:oMath>
                            </m:oMathPara>
                          </a14:m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Resultat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Rest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extLst>
                      <a:ext uri="{0D108BD9-81ED-4DB2-BD59-A6C34878D82A}">
                        <a16:rowId xmlns:a16="http://schemas.microsoft.com/office/drawing/2014/main" val="4022735453"/>
                      </a:ext>
                    </a:extLst>
                  </a:tr>
                  <a:tr h="152409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sz="1200">
                                    <a:effectLst/>
                                  </a:rPr>
                                  <m:t>𝟒𝟏𝟐</m:t>
                                </m:r>
                                <m:r>
                                  <a:rPr lang="en-US" sz="1200">
                                    <a:effectLst/>
                                  </a:rPr>
                                  <m:t>÷</m:t>
                                </m:r>
                                <m:r>
                                  <a:rPr lang="en-US" sz="1200">
                                    <a:effectLst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206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0 </a:t>
                          </a:r>
                          <a:r>
                            <a:rPr lang="en-US" sz="1200">
                              <a:effectLst/>
                              <a:sym typeface="Wingdings" panose="05000000000000000000" pitchFamily="2" charset="2"/>
                            </a:rPr>
                            <a:t></a:t>
                          </a:r>
                          <a:r>
                            <a:rPr lang="en-US" sz="1200">
                              <a:effectLst/>
                            </a:rPr>
                            <a:t> LSB (Least Significant Bit)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extLst>
                      <a:ext uri="{0D108BD9-81ED-4DB2-BD59-A6C34878D82A}">
                        <a16:rowId xmlns:a16="http://schemas.microsoft.com/office/drawing/2014/main" val="1997938009"/>
                      </a:ext>
                    </a:extLst>
                  </a:tr>
                  <a:tr h="152409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sz="1200">
                                    <a:effectLst/>
                                  </a:rPr>
                                  <m:t>𝟐𝟎𝟔</m:t>
                                </m:r>
                                <m:r>
                                  <a:rPr lang="da-DK" sz="1200">
                                    <a:effectLst/>
                                  </a:rPr>
                                  <m:t>÷</m:t>
                                </m:r>
                                <m:r>
                                  <a:rPr lang="da-DK" sz="1200">
                                    <a:effectLst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103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0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extLst>
                      <a:ext uri="{0D108BD9-81ED-4DB2-BD59-A6C34878D82A}">
                        <a16:rowId xmlns:a16="http://schemas.microsoft.com/office/drawing/2014/main" val="3390037243"/>
                      </a:ext>
                    </a:extLst>
                  </a:tr>
                  <a:tr h="152409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sz="1200">
                                    <a:effectLst/>
                                  </a:rPr>
                                  <m:t>𝟏𝟎𝟑</m:t>
                                </m:r>
                                <m:r>
                                  <a:rPr lang="da-DK" sz="1200">
                                    <a:effectLst/>
                                  </a:rPr>
                                  <m:t>÷</m:t>
                                </m:r>
                                <m:r>
                                  <a:rPr lang="da-DK" sz="1200">
                                    <a:effectLst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51,5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1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extLst>
                      <a:ext uri="{0D108BD9-81ED-4DB2-BD59-A6C34878D82A}">
                        <a16:rowId xmlns:a16="http://schemas.microsoft.com/office/drawing/2014/main" val="2488534709"/>
                      </a:ext>
                    </a:extLst>
                  </a:tr>
                  <a:tr h="152409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sz="1200">
                                    <a:effectLst/>
                                  </a:rPr>
                                  <m:t>𝟓𝟏</m:t>
                                </m:r>
                                <m:r>
                                  <a:rPr lang="da-DK" sz="1200">
                                    <a:effectLst/>
                                  </a:rPr>
                                  <m:t>÷</m:t>
                                </m:r>
                                <m:r>
                                  <a:rPr lang="da-DK" sz="1200">
                                    <a:effectLst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25,5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1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extLst>
                      <a:ext uri="{0D108BD9-81ED-4DB2-BD59-A6C34878D82A}">
                        <a16:rowId xmlns:a16="http://schemas.microsoft.com/office/drawing/2014/main" val="3347506644"/>
                      </a:ext>
                    </a:extLst>
                  </a:tr>
                  <a:tr h="152409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sz="1200">
                                    <a:effectLst/>
                                  </a:rPr>
                                  <m:t>𝟐𝟓</m:t>
                                </m:r>
                                <m:r>
                                  <a:rPr lang="da-DK" sz="1200">
                                    <a:effectLst/>
                                  </a:rPr>
                                  <m:t>÷</m:t>
                                </m:r>
                                <m:r>
                                  <a:rPr lang="da-DK" sz="1200">
                                    <a:effectLst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12,5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 dirty="0">
                              <a:effectLst/>
                            </a:rPr>
                            <a:t>1</a:t>
                          </a:r>
                          <a:endParaRPr lang="da-DK" sz="1200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extLst>
                      <a:ext uri="{0D108BD9-81ED-4DB2-BD59-A6C34878D82A}">
                        <a16:rowId xmlns:a16="http://schemas.microsoft.com/office/drawing/2014/main" val="216312105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8" name="Content Placeholder 12">
                <a:extLst>
                  <a:ext uri="{FF2B5EF4-FFF2-40B4-BE49-F238E27FC236}">
                    <a16:creationId xmlns:a16="http://schemas.microsoft.com/office/drawing/2014/main" id="{A11F1897-1CAF-462B-8CB5-E33435893463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521963129"/>
                  </p:ext>
                </p:extLst>
              </p:nvPr>
            </p:nvGraphicFramePr>
            <p:xfrm>
              <a:off x="6182972" y="3049142"/>
              <a:ext cx="5194299" cy="1359853"/>
            </p:xfrm>
            <a:graphic>
              <a:graphicData uri="http://schemas.openxmlformats.org/drawingml/2006/table">
                <a:tbl>
                  <a:tblPr firstRow="1" firstCol="1" lastCol="1" bandRow="1">
                    <a:tableStyleId>{5C22544A-7EE6-4342-B048-85BDC9FD1C3A}</a:tableStyleId>
                  </a:tblPr>
                  <a:tblGrid>
                    <a:gridCol w="1731253">
                      <a:extLst>
                        <a:ext uri="{9D8B030D-6E8A-4147-A177-3AD203B41FA5}">
                          <a16:colId xmlns:a16="http://schemas.microsoft.com/office/drawing/2014/main" val="1358077356"/>
                        </a:ext>
                      </a:extLst>
                    </a:gridCol>
                    <a:gridCol w="1731253">
                      <a:extLst>
                        <a:ext uri="{9D8B030D-6E8A-4147-A177-3AD203B41FA5}">
                          <a16:colId xmlns:a16="http://schemas.microsoft.com/office/drawing/2014/main" val="705137221"/>
                        </a:ext>
                      </a:extLst>
                    </a:gridCol>
                    <a:gridCol w="1731793">
                      <a:extLst>
                        <a:ext uri="{9D8B030D-6E8A-4147-A177-3AD203B41FA5}">
                          <a16:colId xmlns:a16="http://schemas.microsoft.com/office/drawing/2014/main" val="2834013156"/>
                        </a:ext>
                      </a:extLst>
                    </a:gridCol>
                  </a:tblGrid>
                  <a:tr h="195707"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 marL="58266" marR="58266" marT="0" marB="0">
                        <a:blipFill>
                          <a:blip r:embed="rId7"/>
                          <a:stretch>
                            <a:fillRect l="-352" t="-25000" r="-201761" b="-6406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Resultat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Rest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extLst>
                      <a:ext uri="{0D108BD9-81ED-4DB2-BD59-A6C34878D82A}">
                        <a16:rowId xmlns:a16="http://schemas.microsoft.com/office/drawing/2014/main" val="4022735453"/>
                      </a:ext>
                    </a:extLst>
                  </a:tr>
                  <a:tr h="381318"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 marL="58266" marR="58266" marT="0" marB="0">
                        <a:blipFill>
                          <a:blip r:embed="rId7"/>
                          <a:stretch>
                            <a:fillRect l="-352" t="-63492" r="-201761" b="-2253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206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0 </a:t>
                          </a:r>
                          <a:r>
                            <a:rPr lang="en-US" sz="1200">
                              <a:effectLst/>
                              <a:sym typeface="Wingdings" panose="05000000000000000000" pitchFamily="2" charset="2"/>
                            </a:rPr>
                            <a:t></a:t>
                          </a:r>
                          <a:r>
                            <a:rPr lang="en-US" sz="1200">
                              <a:effectLst/>
                            </a:rPr>
                            <a:t> LSB (Least Significant Bit)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extLst>
                      <a:ext uri="{0D108BD9-81ED-4DB2-BD59-A6C34878D82A}">
                        <a16:rowId xmlns:a16="http://schemas.microsoft.com/office/drawing/2014/main" val="1997938009"/>
                      </a:ext>
                    </a:extLst>
                  </a:tr>
                  <a:tr h="195707"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 marL="58266" marR="58266" marT="0" marB="0">
                        <a:blipFill>
                          <a:blip r:embed="rId7"/>
                          <a:stretch>
                            <a:fillRect l="-352" t="-321875" r="-201761" b="-34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103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0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extLst>
                      <a:ext uri="{0D108BD9-81ED-4DB2-BD59-A6C34878D82A}">
                        <a16:rowId xmlns:a16="http://schemas.microsoft.com/office/drawing/2014/main" val="3390037243"/>
                      </a:ext>
                    </a:extLst>
                  </a:tr>
                  <a:tr h="195707"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 marL="58266" marR="58266" marT="0" marB="0">
                        <a:blipFill>
                          <a:blip r:embed="rId7"/>
                          <a:stretch>
                            <a:fillRect l="-352" t="-409091" r="-201761" b="-2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51,5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1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extLst>
                      <a:ext uri="{0D108BD9-81ED-4DB2-BD59-A6C34878D82A}">
                        <a16:rowId xmlns:a16="http://schemas.microsoft.com/office/drawing/2014/main" val="2488534709"/>
                      </a:ext>
                    </a:extLst>
                  </a:tr>
                  <a:tr h="195707"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 marL="58266" marR="58266" marT="0" marB="0">
                        <a:blipFill>
                          <a:blip r:embed="rId7"/>
                          <a:stretch>
                            <a:fillRect l="-352" t="-525000" r="-201761" b="-1406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25,5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1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extLst>
                      <a:ext uri="{0D108BD9-81ED-4DB2-BD59-A6C34878D82A}">
                        <a16:rowId xmlns:a16="http://schemas.microsoft.com/office/drawing/2014/main" val="3347506644"/>
                      </a:ext>
                    </a:extLst>
                  </a:tr>
                  <a:tr h="195707"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 marL="58266" marR="58266" marT="0" marB="0">
                        <a:blipFill>
                          <a:blip r:embed="rId7"/>
                          <a:stretch>
                            <a:fillRect l="-352" t="-625000" r="-201761" b="-406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12,5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 dirty="0">
                              <a:effectLst/>
                            </a:rPr>
                            <a:t>1</a:t>
                          </a:r>
                          <a:endParaRPr lang="da-DK" sz="1200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extLst>
                      <a:ext uri="{0D108BD9-81ED-4DB2-BD59-A6C34878D82A}">
                        <a16:rowId xmlns:a16="http://schemas.microsoft.com/office/drawing/2014/main" val="216312105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9" name="Content Placeholder 12">
                <a:extLst>
                  <a:ext uri="{FF2B5EF4-FFF2-40B4-BE49-F238E27FC236}">
                    <a16:creationId xmlns:a16="http://schemas.microsoft.com/office/drawing/2014/main" id="{154D86CD-51C3-45BC-9CD5-E1D8B062CE89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558959121"/>
                  </p:ext>
                </p:extLst>
              </p:nvPr>
            </p:nvGraphicFramePr>
            <p:xfrm>
              <a:off x="6182972" y="3049142"/>
              <a:ext cx="5194299" cy="1555560"/>
            </p:xfrm>
            <a:graphic>
              <a:graphicData uri="http://schemas.openxmlformats.org/drawingml/2006/table">
                <a:tbl>
                  <a:tblPr firstRow="1" firstCol="1" lastCol="1" bandRow="1">
                    <a:tableStyleId>{5C22544A-7EE6-4342-B048-85BDC9FD1C3A}</a:tableStyleId>
                  </a:tblPr>
                  <a:tblGrid>
                    <a:gridCol w="1731253">
                      <a:extLst>
                        <a:ext uri="{9D8B030D-6E8A-4147-A177-3AD203B41FA5}">
                          <a16:colId xmlns:a16="http://schemas.microsoft.com/office/drawing/2014/main" val="1358077356"/>
                        </a:ext>
                      </a:extLst>
                    </a:gridCol>
                    <a:gridCol w="1731253">
                      <a:extLst>
                        <a:ext uri="{9D8B030D-6E8A-4147-A177-3AD203B41FA5}">
                          <a16:colId xmlns:a16="http://schemas.microsoft.com/office/drawing/2014/main" val="705137221"/>
                        </a:ext>
                      </a:extLst>
                    </a:gridCol>
                    <a:gridCol w="1731793">
                      <a:extLst>
                        <a:ext uri="{9D8B030D-6E8A-4147-A177-3AD203B41FA5}">
                          <a16:colId xmlns:a16="http://schemas.microsoft.com/office/drawing/2014/main" val="2834013156"/>
                        </a:ext>
                      </a:extLst>
                    </a:gridCol>
                  </a:tblGrid>
                  <a:tr h="152409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</a:rPr>
                                  <m:t>𝒅𝒆𝒄𝒊𝒎𝒂𝒍𝒕𝒂𝒍</m:t>
                                </m:r>
                                <m:r>
                                  <a:rPr lang="en-US" sz="1200">
                                    <a:effectLst/>
                                  </a:rPr>
                                  <m:t>÷</m:t>
                                </m:r>
                                <m:r>
                                  <a:rPr lang="en-US" sz="1200">
                                    <a:effectLst/>
                                  </a:rPr>
                                  <m:t>𝒓𝒂𝒅𝒊𝒙</m:t>
                                </m:r>
                              </m:oMath>
                            </m:oMathPara>
                          </a14:m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Resultat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Rest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extLst>
                      <a:ext uri="{0D108BD9-81ED-4DB2-BD59-A6C34878D82A}">
                        <a16:rowId xmlns:a16="http://schemas.microsoft.com/office/drawing/2014/main" val="4022735453"/>
                      </a:ext>
                    </a:extLst>
                  </a:tr>
                  <a:tr h="152409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sz="1200">
                                    <a:effectLst/>
                                  </a:rPr>
                                  <m:t>𝟒𝟏𝟐</m:t>
                                </m:r>
                                <m:r>
                                  <a:rPr lang="en-US" sz="1200">
                                    <a:effectLst/>
                                  </a:rPr>
                                  <m:t>÷</m:t>
                                </m:r>
                                <m:r>
                                  <a:rPr lang="en-US" sz="1200">
                                    <a:effectLst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206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0 </a:t>
                          </a:r>
                          <a:r>
                            <a:rPr lang="en-US" sz="1200">
                              <a:effectLst/>
                              <a:sym typeface="Wingdings" panose="05000000000000000000" pitchFamily="2" charset="2"/>
                            </a:rPr>
                            <a:t></a:t>
                          </a:r>
                          <a:r>
                            <a:rPr lang="en-US" sz="1200">
                              <a:effectLst/>
                            </a:rPr>
                            <a:t> LSB (Least Significant Bit)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extLst>
                      <a:ext uri="{0D108BD9-81ED-4DB2-BD59-A6C34878D82A}">
                        <a16:rowId xmlns:a16="http://schemas.microsoft.com/office/drawing/2014/main" val="1997938009"/>
                      </a:ext>
                    </a:extLst>
                  </a:tr>
                  <a:tr h="152409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sz="1200">
                                    <a:effectLst/>
                                  </a:rPr>
                                  <m:t>𝟐𝟎𝟔</m:t>
                                </m:r>
                                <m:r>
                                  <a:rPr lang="da-DK" sz="1200">
                                    <a:effectLst/>
                                  </a:rPr>
                                  <m:t>÷</m:t>
                                </m:r>
                                <m:r>
                                  <a:rPr lang="da-DK" sz="1200">
                                    <a:effectLst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103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0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extLst>
                      <a:ext uri="{0D108BD9-81ED-4DB2-BD59-A6C34878D82A}">
                        <a16:rowId xmlns:a16="http://schemas.microsoft.com/office/drawing/2014/main" val="3390037243"/>
                      </a:ext>
                    </a:extLst>
                  </a:tr>
                  <a:tr h="152409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sz="1200">
                                    <a:effectLst/>
                                  </a:rPr>
                                  <m:t>𝟏𝟎𝟑</m:t>
                                </m:r>
                                <m:r>
                                  <a:rPr lang="da-DK" sz="1200">
                                    <a:effectLst/>
                                  </a:rPr>
                                  <m:t>÷</m:t>
                                </m:r>
                                <m:r>
                                  <a:rPr lang="da-DK" sz="1200">
                                    <a:effectLst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51,5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1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extLst>
                      <a:ext uri="{0D108BD9-81ED-4DB2-BD59-A6C34878D82A}">
                        <a16:rowId xmlns:a16="http://schemas.microsoft.com/office/drawing/2014/main" val="2488534709"/>
                      </a:ext>
                    </a:extLst>
                  </a:tr>
                  <a:tr h="152409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sz="1200">
                                    <a:effectLst/>
                                  </a:rPr>
                                  <m:t>𝟓𝟏</m:t>
                                </m:r>
                                <m:r>
                                  <a:rPr lang="da-DK" sz="1200">
                                    <a:effectLst/>
                                  </a:rPr>
                                  <m:t>÷</m:t>
                                </m:r>
                                <m:r>
                                  <a:rPr lang="da-DK" sz="1200">
                                    <a:effectLst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25,5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1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extLst>
                      <a:ext uri="{0D108BD9-81ED-4DB2-BD59-A6C34878D82A}">
                        <a16:rowId xmlns:a16="http://schemas.microsoft.com/office/drawing/2014/main" val="3347506644"/>
                      </a:ext>
                    </a:extLst>
                  </a:tr>
                  <a:tr h="152409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sz="1200">
                                    <a:effectLst/>
                                  </a:rPr>
                                  <m:t>𝟐𝟓</m:t>
                                </m:r>
                                <m:r>
                                  <a:rPr lang="da-DK" sz="1200">
                                    <a:effectLst/>
                                  </a:rPr>
                                  <m:t>÷</m:t>
                                </m:r>
                                <m:r>
                                  <a:rPr lang="da-DK" sz="1200">
                                    <a:effectLst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12,5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1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extLst>
                      <a:ext uri="{0D108BD9-81ED-4DB2-BD59-A6C34878D82A}">
                        <a16:rowId xmlns:a16="http://schemas.microsoft.com/office/drawing/2014/main" val="2163121059"/>
                      </a:ext>
                    </a:extLst>
                  </a:tr>
                  <a:tr h="152409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sz="1200">
                                    <a:effectLst/>
                                  </a:rPr>
                                  <m:t>𝟏𝟐</m:t>
                                </m:r>
                                <m:r>
                                  <a:rPr lang="da-DK" sz="1200">
                                    <a:effectLst/>
                                  </a:rPr>
                                  <m:t>÷</m:t>
                                </m:r>
                                <m:r>
                                  <a:rPr lang="da-DK" sz="1200">
                                    <a:effectLst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6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 dirty="0">
                              <a:effectLst/>
                            </a:rPr>
                            <a:t>0</a:t>
                          </a:r>
                          <a:endParaRPr lang="da-DK" sz="1200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extLst>
                      <a:ext uri="{0D108BD9-81ED-4DB2-BD59-A6C34878D82A}">
                        <a16:rowId xmlns:a16="http://schemas.microsoft.com/office/drawing/2014/main" val="64590495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9" name="Content Placeholder 12">
                <a:extLst>
                  <a:ext uri="{FF2B5EF4-FFF2-40B4-BE49-F238E27FC236}">
                    <a16:creationId xmlns:a16="http://schemas.microsoft.com/office/drawing/2014/main" id="{154D86CD-51C3-45BC-9CD5-E1D8B062CE89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558959121"/>
                  </p:ext>
                </p:extLst>
              </p:nvPr>
            </p:nvGraphicFramePr>
            <p:xfrm>
              <a:off x="6182972" y="3049142"/>
              <a:ext cx="5194299" cy="1555560"/>
            </p:xfrm>
            <a:graphic>
              <a:graphicData uri="http://schemas.openxmlformats.org/drawingml/2006/table">
                <a:tbl>
                  <a:tblPr firstRow="1" firstCol="1" lastCol="1" bandRow="1">
                    <a:tableStyleId>{5C22544A-7EE6-4342-B048-85BDC9FD1C3A}</a:tableStyleId>
                  </a:tblPr>
                  <a:tblGrid>
                    <a:gridCol w="1731253">
                      <a:extLst>
                        <a:ext uri="{9D8B030D-6E8A-4147-A177-3AD203B41FA5}">
                          <a16:colId xmlns:a16="http://schemas.microsoft.com/office/drawing/2014/main" val="1358077356"/>
                        </a:ext>
                      </a:extLst>
                    </a:gridCol>
                    <a:gridCol w="1731253">
                      <a:extLst>
                        <a:ext uri="{9D8B030D-6E8A-4147-A177-3AD203B41FA5}">
                          <a16:colId xmlns:a16="http://schemas.microsoft.com/office/drawing/2014/main" val="705137221"/>
                        </a:ext>
                      </a:extLst>
                    </a:gridCol>
                    <a:gridCol w="1731793">
                      <a:extLst>
                        <a:ext uri="{9D8B030D-6E8A-4147-A177-3AD203B41FA5}">
                          <a16:colId xmlns:a16="http://schemas.microsoft.com/office/drawing/2014/main" val="2834013156"/>
                        </a:ext>
                      </a:extLst>
                    </a:gridCol>
                  </a:tblGrid>
                  <a:tr h="195707"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 marL="58266" marR="58266" marT="0" marB="0">
                        <a:blipFill>
                          <a:blip r:embed="rId8"/>
                          <a:stretch>
                            <a:fillRect l="-352" t="-25000" r="-201761" b="-7406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Resultat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Rest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extLst>
                      <a:ext uri="{0D108BD9-81ED-4DB2-BD59-A6C34878D82A}">
                        <a16:rowId xmlns:a16="http://schemas.microsoft.com/office/drawing/2014/main" val="4022735453"/>
                      </a:ext>
                    </a:extLst>
                  </a:tr>
                  <a:tr h="381318"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 marL="58266" marR="58266" marT="0" marB="0">
                        <a:blipFill>
                          <a:blip r:embed="rId8"/>
                          <a:stretch>
                            <a:fillRect l="-352" t="-63492" r="-201761" b="-27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206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0 </a:t>
                          </a:r>
                          <a:r>
                            <a:rPr lang="en-US" sz="1200">
                              <a:effectLst/>
                              <a:sym typeface="Wingdings" panose="05000000000000000000" pitchFamily="2" charset="2"/>
                            </a:rPr>
                            <a:t></a:t>
                          </a:r>
                          <a:r>
                            <a:rPr lang="en-US" sz="1200">
                              <a:effectLst/>
                            </a:rPr>
                            <a:t> LSB (Least Significant Bit)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extLst>
                      <a:ext uri="{0D108BD9-81ED-4DB2-BD59-A6C34878D82A}">
                        <a16:rowId xmlns:a16="http://schemas.microsoft.com/office/drawing/2014/main" val="1997938009"/>
                      </a:ext>
                    </a:extLst>
                  </a:tr>
                  <a:tr h="195707"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 marL="58266" marR="58266" marT="0" marB="0">
                        <a:blipFill>
                          <a:blip r:embed="rId8"/>
                          <a:stretch>
                            <a:fillRect l="-352" t="-321875" r="-201761" b="-44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103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0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extLst>
                      <a:ext uri="{0D108BD9-81ED-4DB2-BD59-A6C34878D82A}">
                        <a16:rowId xmlns:a16="http://schemas.microsoft.com/office/drawing/2014/main" val="3390037243"/>
                      </a:ext>
                    </a:extLst>
                  </a:tr>
                  <a:tr h="195707"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 marL="58266" marR="58266" marT="0" marB="0">
                        <a:blipFill>
                          <a:blip r:embed="rId8"/>
                          <a:stretch>
                            <a:fillRect l="-352" t="-421875" r="-201761" b="-34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51,5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1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extLst>
                      <a:ext uri="{0D108BD9-81ED-4DB2-BD59-A6C34878D82A}">
                        <a16:rowId xmlns:a16="http://schemas.microsoft.com/office/drawing/2014/main" val="2488534709"/>
                      </a:ext>
                    </a:extLst>
                  </a:tr>
                  <a:tr h="195707"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 marL="58266" marR="58266" marT="0" marB="0">
                        <a:blipFill>
                          <a:blip r:embed="rId8"/>
                          <a:stretch>
                            <a:fillRect l="-352" t="-506061" r="-201761" b="-2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25,5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1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extLst>
                      <a:ext uri="{0D108BD9-81ED-4DB2-BD59-A6C34878D82A}">
                        <a16:rowId xmlns:a16="http://schemas.microsoft.com/office/drawing/2014/main" val="3347506644"/>
                      </a:ext>
                    </a:extLst>
                  </a:tr>
                  <a:tr h="195707"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 marL="58266" marR="58266" marT="0" marB="0">
                        <a:blipFill>
                          <a:blip r:embed="rId8"/>
                          <a:stretch>
                            <a:fillRect l="-352" t="-625000" r="-201761" b="-1406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12,5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1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extLst>
                      <a:ext uri="{0D108BD9-81ED-4DB2-BD59-A6C34878D82A}">
                        <a16:rowId xmlns:a16="http://schemas.microsoft.com/office/drawing/2014/main" val="2163121059"/>
                      </a:ext>
                    </a:extLst>
                  </a:tr>
                  <a:tr h="195707"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 marL="58266" marR="58266" marT="0" marB="0">
                        <a:blipFill>
                          <a:blip r:embed="rId8"/>
                          <a:stretch>
                            <a:fillRect l="-352" t="-725000" r="-201761" b="-406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6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 dirty="0">
                              <a:effectLst/>
                            </a:rPr>
                            <a:t>0</a:t>
                          </a:r>
                          <a:endParaRPr lang="da-DK" sz="1200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extLst>
                      <a:ext uri="{0D108BD9-81ED-4DB2-BD59-A6C34878D82A}">
                        <a16:rowId xmlns:a16="http://schemas.microsoft.com/office/drawing/2014/main" val="64590495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0" name="Content Placeholder 12">
                <a:extLst>
                  <a:ext uri="{FF2B5EF4-FFF2-40B4-BE49-F238E27FC236}">
                    <a16:creationId xmlns:a16="http://schemas.microsoft.com/office/drawing/2014/main" id="{5F700352-BB63-4A69-BC00-D45B50627A4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342623038"/>
                  </p:ext>
                </p:extLst>
              </p:nvPr>
            </p:nvGraphicFramePr>
            <p:xfrm>
              <a:off x="6182972" y="3049142"/>
              <a:ext cx="5194299" cy="1751267"/>
            </p:xfrm>
            <a:graphic>
              <a:graphicData uri="http://schemas.openxmlformats.org/drawingml/2006/table">
                <a:tbl>
                  <a:tblPr firstRow="1" firstCol="1" lastCol="1" bandRow="1">
                    <a:tableStyleId>{5C22544A-7EE6-4342-B048-85BDC9FD1C3A}</a:tableStyleId>
                  </a:tblPr>
                  <a:tblGrid>
                    <a:gridCol w="1731253">
                      <a:extLst>
                        <a:ext uri="{9D8B030D-6E8A-4147-A177-3AD203B41FA5}">
                          <a16:colId xmlns:a16="http://schemas.microsoft.com/office/drawing/2014/main" val="1358077356"/>
                        </a:ext>
                      </a:extLst>
                    </a:gridCol>
                    <a:gridCol w="1731253">
                      <a:extLst>
                        <a:ext uri="{9D8B030D-6E8A-4147-A177-3AD203B41FA5}">
                          <a16:colId xmlns:a16="http://schemas.microsoft.com/office/drawing/2014/main" val="705137221"/>
                        </a:ext>
                      </a:extLst>
                    </a:gridCol>
                    <a:gridCol w="1731793">
                      <a:extLst>
                        <a:ext uri="{9D8B030D-6E8A-4147-A177-3AD203B41FA5}">
                          <a16:colId xmlns:a16="http://schemas.microsoft.com/office/drawing/2014/main" val="2834013156"/>
                        </a:ext>
                      </a:extLst>
                    </a:gridCol>
                  </a:tblGrid>
                  <a:tr h="152409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</a:rPr>
                                  <m:t>𝒅𝒆𝒄𝒊𝒎𝒂𝒍𝒕𝒂𝒍</m:t>
                                </m:r>
                                <m:r>
                                  <a:rPr lang="en-US" sz="1200">
                                    <a:effectLst/>
                                  </a:rPr>
                                  <m:t>÷</m:t>
                                </m:r>
                                <m:r>
                                  <a:rPr lang="en-US" sz="1200">
                                    <a:effectLst/>
                                  </a:rPr>
                                  <m:t>𝒓𝒂𝒅𝒊𝒙</m:t>
                                </m:r>
                              </m:oMath>
                            </m:oMathPara>
                          </a14:m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Resultat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Rest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extLst>
                      <a:ext uri="{0D108BD9-81ED-4DB2-BD59-A6C34878D82A}">
                        <a16:rowId xmlns:a16="http://schemas.microsoft.com/office/drawing/2014/main" val="4022735453"/>
                      </a:ext>
                    </a:extLst>
                  </a:tr>
                  <a:tr h="152409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sz="1200">
                                    <a:effectLst/>
                                  </a:rPr>
                                  <m:t>𝟒𝟏𝟐</m:t>
                                </m:r>
                                <m:r>
                                  <a:rPr lang="en-US" sz="1200">
                                    <a:effectLst/>
                                  </a:rPr>
                                  <m:t>÷</m:t>
                                </m:r>
                                <m:r>
                                  <a:rPr lang="en-US" sz="1200">
                                    <a:effectLst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206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0 </a:t>
                          </a:r>
                          <a:r>
                            <a:rPr lang="en-US" sz="1200">
                              <a:effectLst/>
                              <a:sym typeface="Wingdings" panose="05000000000000000000" pitchFamily="2" charset="2"/>
                            </a:rPr>
                            <a:t></a:t>
                          </a:r>
                          <a:r>
                            <a:rPr lang="en-US" sz="1200">
                              <a:effectLst/>
                            </a:rPr>
                            <a:t> LSB (Least Significant Bit)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extLst>
                      <a:ext uri="{0D108BD9-81ED-4DB2-BD59-A6C34878D82A}">
                        <a16:rowId xmlns:a16="http://schemas.microsoft.com/office/drawing/2014/main" val="1997938009"/>
                      </a:ext>
                    </a:extLst>
                  </a:tr>
                  <a:tr h="152409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sz="1200">
                                    <a:effectLst/>
                                  </a:rPr>
                                  <m:t>𝟐𝟎𝟔</m:t>
                                </m:r>
                                <m:r>
                                  <a:rPr lang="da-DK" sz="1200">
                                    <a:effectLst/>
                                  </a:rPr>
                                  <m:t>÷</m:t>
                                </m:r>
                                <m:r>
                                  <a:rPr lang="da-DK" sz="1200">
                                    <a:effectLst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103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0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extLst>
                      <a:ext uri="{0D108BD9-81ED-4DB2-BD59-A6C34878D82A}">
                        <a16:rowId xmlns:a16="http://schemas.microsoft.com/office/drawing/2014/main" val="3390037243"/>
                      </a:ext>
                    </a:extLst>
                  </a:tr>
                  <a:tr h="152409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sz="1200">
                                    <a:effectLst/>
                                  </a:rPr>
                                  <m:t>𝟏𝟎𝟑</m:t>
                                </m:r>
                                <m:r>
                                  <a:rPr lang="da-DK" sz="1200">
                                    <a:effectLst/>
                                  </a:rPr>
                                  <m:t>÷</m:t>
                                </m:r>
                                <m:r>
                                  <a:rPr lang="da-DK" sz="1200">
                                    <a:effectLst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51,5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1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extLst>
                      <a:ext uri="{0D108BD9-81ED-4DB2-BD59-A6C34878D82A}">
                        <a16:rowId xmlns:a16="http://schemas.microsoft.com/office/drawing/2014/main" val="2488534709"/>
                      </a:ext>
                    </a:extLst>
                  </a:tr>
                  <a:tr h="152409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sz="1200">
                                    <a:effectLst/>
                                  </a:rPr>
                                  <m:t>𝟓𝟏</m:t>
                                </m:r>
                                <m:r>
                                  <a:rPr lang="da-DK" sz="1200">
                                    <a:effectLst/>
                                  </a:rPr>
                                  <m:t>÷</m:t>
                                </m:r>
                                <m:r>
                                  <a:rPr lang="da-DK" sz="1200">
                                    <a:effectLst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25,5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1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extLst>
                      <a:ext uri="{0D108BD9-81ED-4DB2-BD59-A6C34878D82A}">
                        <a16:rowId xmlns:a16="http://schemas.microsoft.com/office/drawing/2014/main" val="3347506644"/>
                      </a:ext>
                    </a:extLst>
                  </a:tr>
                  <a:tr h="152409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sz="1200">
                                    <a:effectLst/>
                                  </a:rPr>
                                  <m:t>𝟐𝟓</m:t>
                                </m:r>
                                <m:r>
                                  <a:rPr lang="da-DK" sz="1200">
                                    <a:effectLst/>
                                  </a:rPr>
                                  <m:t>÷</m:t>
                                </m:r>
                                <m:r>
                                  <a:rPr lang="da-DK" sz="1200">
                                    <a:effectLst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12,5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1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extLst>
                      <a:ext uri="{0D108BD9-81ED-4DB2-BD59-A6C34878D82A}">
                        <a16:rowId xmlns:a16="http://schemas.microsoft.com/office/drawing/2014/main" val="2163121059"/>
                      </a:ext>
                    </a:extLst>
                  </a:tr>
                  <a:tr h="152409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sz="1200">
                                    <a:effectLst/>
                                  </a:rPr>
                                  <m:t>𝟏𝟐</m:t>
                                </m:r>
                                <m:r>
                                  <a:rPr lang="da-DK" sz="1200">
                                    <a:effectLst/>
                                  </a:rPr>
                                  <m:t>÷</m:t>
                                </m:r>
                                <m:r>
                                  <a:rPr lang="da-DK" sz="1200">
                                    <a:effectLst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6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0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extLst>
                      <a:ext uri="{0D108BD9-81ED-4DB2-BD59-A6C34878D82A}">
                        <a16:rowId xmlns:a16="http://schemas.microsoft.com/office/drawing/2014/main" val="645904950"/>
                      </a:ext>
                    </a:extLst>
                  </a:tr>
                  <a:tr h="152409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sz="1200">
                                    <a:effectLst/>
                                  </a:rPr>
                                  <m:t>𝟔</m:t>
                                </m:r>
                                <m:r>
                                  <a:rPr lang="da-DK" sz="1200">
                                    <a:effectLst/>
                                  </a:rPr>
                                  <m:t>÷</m:t>
                                </m:r>
                                <m:r>
                                  <a:rPr lang="da-DK" sz="1200">
                                    <a:effectLst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3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 dirty="0">
                              <a:effectLst/>
                            </a:rPr>
                            <a:t>0</a:t>
                          </a:r>
                          <a:endParaRPr lang="da-DK" sz="1200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extLst>
                      <a:ext uri="{0D108BD9-81ED-4DB2-BD59-A6C34878D82A}">
                        <a16:rowId xmlns:a16="http://schemas.microsoft.com/office/drawing/2014/main" val="250038507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0" name="Content Placeholder 12">
                <a:extLst>
                  <a:ext uri="{FF2B5EF4-FFF2-40B4-BE49-F238E27FC236}">
                    <a16:creationId xmlns:a16="http://schemas.microsoft.com/office/drawing/2014/main" id="{5F700352-BB63-4A69-BC00-D45B50627A4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342623038"/>
                  </p:ext>
                </p:extLst>
              </p:nvPr>
            </p:nvGraphicFramePr>
            <p:xfrm>
              <a:off x="6182972" y="3049142"/>
              <a:ext cx="5194299" cy="1751267"/>
            </p:xfrm>
            <a:graphic>
              <a:graphicData uri="http://schemas.openxmlformats.org/drawingml/2006/table">
                <a:tbl>
                  <a:tblPr firstRow="1" firstCol="1" lastCol="1" bandRow="1">
                    <a:tableStyleId>{5C22544A-7EE6-4342-B048-85BDC9FD1C3A}</a:tableStyleId>
                  </a:tblPr>
                  <a:tblGrid>
                    <a:gridCol w="1731253">
                      <a:extLst>
                        <a:ext uri="{9D8B030D-6E8A-4147-A177-3AD203B41FA5}">
                          <a16:colId xmlns:a16="http://schemas.microsoft.com/office/drawing/2014/main" val="1358077356"/>
                        </a:ext>
                      </a:extLst>
                    </a:gridCol>
                    <a:gridCol w="1731253">
                      <a:extLst>
                        <a:ext uri="{9D8B030D-6E8A-4147-A177-3AD203B41FA5}">
                          <a16:colId xmlns:a16="http://schemas.microsoft.com/office/drawing/2014/main" val="705137221"/>
                        </a:ext>
                      </a:extLst>
                    </a:gridCol>
                    <a:gridCol w="1731793">
                      <a:extLst>
                        <a:ext uri="{9D8B030D-6E8A-4147-A177-3AD203B41FA5}">
                          <a16:colId xmlns:a16="http://schemas.microsoft.com/office/drawing/2014/main" val="2834013156"/>
                        </a:ext>
                      </a:extLst>
                    </a:gridCol>
                  </a:tblGrid>
                  <a:tr h="195707"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 marL="58266" marR="58266" marT="0" marB="0">
                        <a:blipFill>
                          <a:blip r:embed="rId9"/>
                          <a:stretch>
                            <a:fillRect l="-352" t="-25000" r="-201761" b="-8406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Resultat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Rest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extLst>
                      <a:ext uri="{0D108BD9-81ED-4DB2-BD59-A6C34878D82A}">
                        <a16:rowId xmlns:a16="http://schemas.microsoft.com/office/drawing/2014/main" val="4022735453"/>
                      </a:ext>
                    </a:extLst>
                  </a:tr>
                  <a:tr h="381318"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 marL="58266" marR="58266" marT="0" marB="0">
                        <a:blipFill>
                          <a:blip r:embed="rId9"/>
                          <a:stretch>
                            <a:fillRect l="-352" t="-63492" r="-201761" b="-3269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206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0 </a:t>
                          </a:r>
                          <a:r>
                            <a:rPr lang="en-US" sz="1200">
                              <a:effectLst/>
                              <a:sym typeface="Wingdings" panose="05000000000000000000" pitchFamily="2" charset="2"/>
                            </a:rPr>
                            <a:t></a:t>
                          </a:r>
                          <a:r>
                            <a:rPr lang="en-US" sz="1200">
                              <a:effectLst/>
                            </a:rPr>
                            <a:t> LSB (Least Significant Bit)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extLst>
                      <a:ext uri="{0D108BD9-81ED-4DB2-BD59-A6C34878D82A}">
                        <a16:rowId xmlns:a16="http://schemas.microsoft.com/office/drawing/2014/main" val="1997938009"/>
                      </a:ext>
                    </a:extLst>
                  </a:tr>
                  <a:tr h="195707"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 marL="58266" marR="58266" marT="0" marB="0">
                        <a:blipFill>
                          <a:blip r:embed="rId9"/>
                          <a:stretch>
                            <a:fillRect l="-352" t="-321875" r="-201761" b="-54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103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0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extLst>
                      <a:ext uri="{0D108BD9-81ED-4DB2-BD59-A6C34878D82A}">
                        <a16:rowId xmlns:a16="http://schemas.microsoft.com/office/drawing/2014/main" val="3390037243"/>
                      </a:ext>
                    </a:extLst>
                  </a:tr>
                  <a:tr h="195707"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 marL="58266" marR="58266" marT="0" marB="0">
                        <a:blipFill>
                          <a:blip r:embed="rId9"/>
                          <a:stretch>
                            <a:fillRect l="-352" t="-421875" r="-201761" b="-44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51,5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1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extLst>
                      <a:ext uri="{0D108BD9-81ED-4DB2-BD59-A6C34878D82A}">
                        <a16:rowId xmlns:a16="http://schemas.microsoft.com/office/drawing/2014/main" val="2488534709"/>
                      </a:ext>
                    </a:extLst>
                  </a:tr>
                  <a:tr h="195707"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 marL="58266" marR="58266" marT="0" marB="0">
                        <a:blipFill>
                          <a:blip r:embed="rId9"/>
                          <a:stretch>
                            <a:fillRect l="-352" t="-521875" r="-201761" b="-34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25,5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1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extLst>
                      <a:ext uri="{0D108BD9-81ED-4DB2-BD59-A6C34878D82A}">
                        <a16:rowId xmlns:a16="http://schemas.microsoft.com/office/drawing/2014/main" val="3347506644"/>
                      </a:ext>
                    </a:extLst>
                  </a:tr>
                  <a:tr h="195707"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 marL="58266" marR="58266" marT="0" marB="0">
                        <a:blipFill>
                          <a:blip r:embed="rId9"/>
                          <a:stretch>
                            <a:fillRect l="-352" t="-603030" r="-201761" b="-2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12,5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1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extLst>
                      <a:ext uri="{0D108BD9-81ED-4DB2-BD59-A6C34878D82A}">
                        <a16:rowId xmlns:a16="http://schemas.microsoft.com/office/drawing/2014/main" val="2163121059"/>
                      </a:ext>
                    </a:extLst>
                  </a:tr>
                  <a:tr h="195707"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 marL="58266" marR="58266" marT="0" marB="0">
                        <a:blipFill>
                          <a:blip r:embed="rId9"/>
                          <a:stretch>
                            <a:fillRect l="-352" t="-725000" r="-201761" b="-1406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6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0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extLst>
                      <a:ext uri="{0D108BD9-81ED-4DB2-BD59-A6C34878D82A}">
                        <a16:rowId xmlns:a16="http://schemas.microsoft.com/office/drawing/2014/main" val="645904950"/>
                      </a:ext>
                    </a:extLst>
                  </a:tr>
                  <a:tr h="195707"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 marL="58266" marR="58266" marT="0" marB="0">
                        <a:blipFill>
                          <a:blip r:embed="rId9"/>
                          <a:stretch>
                            <a:fillRect l="-352" t="-825000" r="-201761" b="-406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3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 dirty="0">
                              <a:effectLst/>
                            </a:rPr>
                            <a:t>0</a:t>
                          </a:r>
                          <a:endParaRPr lang="da-DK" sz="1200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extLst>
                      <a:ext uri="{0D108BD9-81ED-4DB2-BD59-A6C34878D82A}">
                        <a16:rowId xmlns:a16="http://schemas.microsoft.com/office/drawing/2014/main" val="250038507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1" name="Content Placeholder 12">
                <a:extLst>
                  <a:ext uri="{FF2B5EF4-FFF2-40B4-BE49-F238E27FC236}">
                    <a16:creationId xmlns:a16="http://schemas.microsoft.com/office/drawing/2014/main" id="{AC664485-40E3-4E52-8931-38479D95C5C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115746121"/>
                  </p:ext>
                </p:extLst>
              </p:nvPr>
            </p:nvGraphicFramePr>
            <p:xfrm>
              <a:off x="6182972" y="3049142"/>
              <a:ext cx="5194299" cy="1946974"/>
            </p:xfrm>
            <a:graphic>
              <a:graphicData uri="http://schemas.openxmlformats.org/drawingml/2006/table">
                <a:tbl>
                  <a:tblPr firstRow="1" firstCol="1" lastCol="1" bandRow="1">
                    <a:tableStyleId>{5C22544A-7EE6-4342-B048-85BDC9FD1C3A}</a:tableStyleId>
                  </a:tblPr>
                  <a:tblGrid>
                    <a:gridCol w="1731253">
                      <a:extLst>
                        <a:ext uri="{9D8B030D-6E8A-4147-A177-3AD203B41FA5}">
                          <a16:colId xmlns:a16="http://schemas.microsoft.com/office/drawing/2014/main" val="1358077356"/>
                        </a:ext>
                      </a:extLst>
                    </a:gridCol>
                    <a:gridCol w="1731253">
                      <a:extLst>
                        <a:ext uri="{9D8B030D-6E8A-4147-A177-3AD203B41FA5}">
                          <a16:colId xmlns:a16="http://schemas.microsoft.com/office/drawing/2014/main" val="705137221"/>
                        </a:ext>
                      </a:extLst>
                    </a:gridCol>
                    <a:gridCol w="1731793">
                      <a:extLst>
                        <a:ext uri="{9D8B030D-6E8A-4147-A177-3AD203B41FA5}">
                          <a16:colId xmlns:a16="http://schemas.microsoft.com/office/drawing/2014/main" val="2834013156"/>
                        </a:ext>
                      </a:extLst>
                    </a:gridCol>
                  </a:tblGrid>
                  <a:tr h="152409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</a:rPr>
                                  <m:t>𝒅𝒆𝒄𝒊𝒎𝒂𝒍𝒕𝒂𝒍</m:t>
                                </m:r>
                                <m:r>
                                  <a:rPr lang="en-US" sz="1200">
                                    <a:effectLst/>
                                  </a:rPr>
                                  <m:t>÷</m:t>
                                </m:r>
                                <m:r>
                                  <a:rPr lang="en-US" sz="1200">
                                    <a:effectLst/>
                                  </a:rPr>
                                  <m:t>𝒓𝒂𝒅𝒊𝒙</m:t>
                                </m:r>
                              </m:oMath>
                            </m:oMathPara>
                          </a14:m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Resultat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Rest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extLst>
                      <a:ext uri="{0D108BD9-81ED-4DB2-BD59-A6C34878D82A}">
                        <a16:rowId xmlns:a16="http://schemas.microsoft.com/office/drawing/2014/main" val="4022735453"/>
                      </a:ext>
                    </a:extLst>
                  </a:tr>
                  <a:tr h="152409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sz="1200">
                                    <a:effectLst/>
                                  </a:rPr>
                                  <m:t>𝟒𝟏𝟐</m:t>
                                </m:r>
                                <m:r>
                                  <a:rPr lang="en-US" sz="1200">
                                    <a:effectLst/>
                                  </a:rPr>
                                  <m:t>÷</m:t>
                                </m:r>
                                <m:r>
                                  <a:rPr lang="en-US" sz="1200">
                                    <a:effectLst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206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0 </a:t>
                          </a:r>
                          <a:r>
                            <a:rPr lang="en-US" sz="1200">
                              <a:effectLst/>
                              <a:sym typeface="Wingdings" panose="05000000000000000000" pitchFamily="2" charset="2"/>
                            </a:rPr>
                            <a:t></a:t>
                          </a:r>
                          <a:r>
                            <a:rPr lang="en-US" sz="1200">
                              <a:effectLst/>
                            </a:rPr>
                            <a:t> LSB (Least Significant Bit)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extLst>
                      <a:ext uri="{0D108BD9-81ED-4DB2-BD59-A6C34878D82A}">
                        <a16:rowId xmlns:a16="http://schemas.microsoft.com/office/drawing/2014/main" val="1997938009"/>
                      </a:ext>
                    </a:extLst>
                  </a:tr>
                  <a:tr h="152409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sz="1200">
                                    <a:effectLst/>
                                  </a:rPr>
                                  <m:t>𝟐𝟎𝟔</m:t>
                                </m:r>
                                <m:r>
                                  <a:rPr lang="da-DK" sz="1200">
                                    <a:effectLst/>
                                  </a:rPr>
                                  <m:t>÷</m:t>
                                </m:r>
                                <m:r>
                                  <a:rPr lang="da-DK" sz="1200">
                                    <a:effectLst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103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0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extLst>
                      <a:ext uri="{0D108BD9-81ED-4DB2-BD59-A6C34878D82A}">
                        <a16:rowId xmlns:a16="http://schemas.microsoft.com/office/drawing/2014/main" val="3390037243"/>
                      </a:ext>
                    </a:extLst>
                  </a:tr>
                  <a:tr h="152409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sz="1200">
                                    <a:effectLst/>
                                  </a:rPr>
                                  <m:t>𝟏𝟎𝟑</m:t>
                                </m:r>
                                <m:r>
                                  <a:rPr lang="da-DK" sz="1200">
                                    <a:effectLst/>
                                  </a:rPr>
                                  <m:t>÷</m:t>
                                </m:r>
                                <m:r>
                                  <a:rPr lang="da-DK" sz="1200">
                                    <a:effectLst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51,5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1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extLst>
                      <a:ext uri="{0D108BD9-81ED-4DB2-BD59-A6C34878D82A}">
                        <a16:rowId xmlns:a16="http://schemas.microsoft.com/office/drawing/2014/main" val="2488534709"/>
                      </a:ext>
                    </a:extLst>
                  </a:tr>
                  <a:tr h="152409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sz="1200">
                                    <a:effectLst/>
                                  </a:rPr>
                                  <m:t>𝟓𝟏</m:t>
                                </m:r>
                                <m:r>
                                  <a:rPr lang="da-DK" sz="1200">
                                    <a:effectLst/>
                                  </a:rPr>
                                  <m:t>÷</m:t>
                                </m:r>
                                <m:r>
                                  <a:rPr lang="da-DK" sz="1200">
                                    <a:effectLst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25,5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1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extLst>
                      <a:ext uri="{0D108BD9-81ED-4DB2-BD59-A6C34878D82A}">
                        <a16:rowId xmlns:a16="http://schemas.microsoft.com/office/drawing/2014/main" val="3347506644"/>
                      </a:ext>
                    </a:extLst>
                  </a:tr>
                  <a:tr h="152409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sz="1200">
                                    <a:effectLst/>
                                  </a:rPr>
                                  <m:t>𝟐𝟓</m:t>
                                </m:r>
                                <m:r>
                                  <a:rPr lang="da-DK" sz="1200">
                                    <a:effectLst/>
                                  </a:rPr>
                                  <m:t>÷</m:t>
                                </m:r>
                                <m:r>
                                  <a:rPr lang="da-DK" sz="1200">
                                    <a:effectLst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12,5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1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extLst>
                      <a:ext uri="{0D108BD9-81ED-4DB2-BD59-A6C34878D82A}">
                        <a16:rowId xmlns:a16="http://schemas.microsoft.com/office/drawing/2014/main" val="2163121059"/>
                      </a:ext>
                    </a:extLst>
                  </a:tr>
                  <a:tr h="152409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sz="1200">
                                    <a:effectLst/>
                                  </a:rPr>
                                  <m:t>𝟏𝟐</m:t>
                                </m:r>
                                <m:r>
                                  <a:rPr lang="da-DK" sz="1200">
                                    <a:effectLst/>
                                  </a:rPr>
                                  <m:t>÷</m:t>
                                </m:r>
                                <m:r>
                                  <a:rPr lang="da-DK" sz="1200">
                                    <a:effectLst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6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0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extLst>
                      <a:ext uri="{0D108BD9-81ED-4DB2-BD59-A6C34878D82A}">
                        <a16:rowId xmlns:a16="http://schemas.microsoft.com/office/drawing/2014/main" val="645904950"/>
                      </a:ext>
                    </a:extLst>
                  </a:tr>
                  <a:tr h="152409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sz="1200">
                                    <a:effectLst/>
                                  </a:rPr>
                                  <m:t>𝟔</m:t>
                                </m:r>
                                <m:r>
                                  <a:rPr lang="da-DK" sz="1200">
                                    <a:effectLst/>
                                  </a:rPr>
                                  <m:t>÷</m:t>
                                </m:r>
                                <m:r>
                                  <a:rPr lang="da-DK" sz="1200">
                                    <a:effectLst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3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0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extLst>
                      <a:ext uri="{0D108BD9-81ED-4DB2-BD59-A6C34878D82A}">
                        <a16:rowId xmlns:a16="http://schemas.microsoft.com/office/drawing/2014/main" val="2500385072"/>
                      </a:ext>
                    </a:extLst>
                  </a:tr>
                  <a:tr h="152409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sz="1200">
                                    <a:effectLst/>
                                  </a:rPr>
                                  <m:t>𝟑</m:t>
                                </m:r>
                                <m:r>
                                  <a:rPr lang="da-DK" sz="1200">
                                    <a:effectLst/>
                                  </a:rPr>
                                  <m:t>÷</m:t>
                                </m:r>
                                <m:r>
                                  <a:rPr lang="da-DK" sz="1200">
                                    <a:effectLst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1,5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 dirty="0">
                              <a:effectLst/>
                            </a:rPr>
                            <a:t>1</a:t>
                          </a:r>
                          <a:endParaRPr lang="da-DK" sz="1200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extLst>
                      <a:ext uri="{0D108BD9-81ED-4DB2-BD59-A6C34878D82A}">
                        <a16:rowId xmlns:a16="http://schemas.microsoft.com/office/drawing/2014/main" val="185770830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1" name="Content Placeholder 12">
                <a:extLst>
                  <a:ext uri="{FF2B5EF4-FFF2-40B4-BE49-F238E27FC236}">
                    <a16:creationId xmlns:a16="http://schemas.microsoft.com/office/drawing/2014/main" id="{AC664485-40E3-4E52-8931-38479D95C5C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115746121"/>
                  </p:ext>
                </p:extLst>
              </p:nvPr>
            </p:nvGraphicFramePr>
            <p:xfrm>
              <a:off x="6182972" y="3049142"/>
              <a:ext cx="5194299" cy="1946974"/>
            </p:xfrm>
            <a:graphic>
              <a:graphicData uri="http://schemas.openxmlformats.org/drawingml/2006/table">
                <a:tbl>
                  <a:tblPr firstRow="1" firstCol="1" lastCol="1" bandRow="1">
                    <a:tableStyleId>{5C22544A-7EE6-4342-B048-85BDC9FD1C3A}</a:tableStyleId>
                  </a:tblPr>
                  <a:tblGrid>
                    <a:gridCol w="1731253">
                      <a:extLst>
                        <a:ext uri="{9D8B030D-6E8A-4147-A177-3AD203B41FA5}">
                          <a16:colId xmlns:a16="http://schemas.microsoft.com/office/drawing/2014/main" val="1358077356"/>
                        </a:ext>
                      </a:extLst>
                    </a:gridCol>
                    <a:gridCol w="1731253">
                      <a:extLst>
                        <a:ext uri="{9D8B030D-6E8A-4147-A177-3AD203B41FA5}">
                          <a16:colId xmlns:a16="http://schemas.microsoft.com/office/drawing/2014/main" val="705137221"/>
                        </a:ext>
                      </a:extLst>
                    </a:gridCol>
                    <a:gridCol w="1731793">
                      <a:extLst>
                        <a:ext uri="{9D8B030D-6E8A-4147-A177-3AD203B41FA5}">
                          <a16:colId xmlns:a16="http://schemas.microsoft.com/office/drawing/2014/main" val="2834013156"/>
                        </a:ext>
                      </a:extLst>
                    </a:gridCol>
                  </a:tblGrid>
                  <a:tr h="195707"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 marL="58266" marR="58266" marT="0" marB="0">
                        <a:blipFill>
                          <a:blip r:embed="rId10"/>
                          <a:stretch>
                            <a:fillRect l="-352" t="-25000" r="-201761" b="-9406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Resultat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Rest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extLst>
                      <a:ext uri="{0D108BD9-81ED-4DB2-BD59-A6C34878D82A}">
                        <a16:rowId xmlns:a16="http://schemas.microsoft.com/office/drawing/2014/main" val="4022735453"/>
                      </a:ext>
                    </a:extLst>
                  </a:tr>
                  <a:tr h="381318"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 marL="58266" marR="58266" marT="0" marB="0">
                        <a:blipFill>
                          <a:blip r:embed="rId10"/>
                          <a:stretch>
                            <a:fillRect l="-352" t="-63492" r="-201761" b="-37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206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0 </a:t>
                          </a:r>
                          <a:r>
                            <a:rPr lang="en-US" sz="1200">
                              <a:effectLst/>
                              <a:sym typeface="Wingdings" panose="05000000000000000000" pitchFamily="2" charset="2"/>
                            </a:rPr>
                            <a:t></a:t>
                          </a:r>
                          <a:r>
                            <a:rPr lang="en-US" sz="1200">
                              <a:effectLst/>
                            </a:rPr>
                            <a:t> LSB (Least Significant Bit)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extLst>
                      <a:ext uri="{0D108BD9-81ED-4DB2-BD59-A6C34878D82A}">
                        <a16:rowId xmlns:a16="http://schemas.microsoft.com/office/drawing/2014/main" val="1997938009"/>
                      </a:ext>
                    </a:extLst>
                  </a:tr>
                  <a:tr h="195707"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 marL="58266" marR="58266" marT="0" marB="0">
                        <a:blipFill>
                          <a:blip r:embed="rId10"/>
                          <a:stretch>
                            <a:fillRect l="-352" t="-321875" r="-201761" b="-64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103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0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extLst>
                      <a:ext uri="{0D108BD9-81ED-4DB2-BD59-A6C34878D82A}">
                        <a16:rowId xmlns:a16="http://schemas.microsoft.com/office/drawing/2014/main" val="3390037243"/>
                      </a:ext>
                    </a:extLst>
                  </a:tr>
                  <a:tr h="195707"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 marL="58266" marR="58266" marT="0" marB="0">
                        <a:blipFill>
                          <a:blip r:embed="rId10"/>
                          <a:stretch>
                            <a:fillRect l="-352" t="-421875" r="-201761" b="-54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51,5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1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extLst>
                      <a:ext uri="{0D108BD9-81ED-4DB2-BD59-A6C34878D82A}">
                        <a16:rowId xmlns:a16="http://schemas.microsoft.com/office/drawing/2014/main" val="2488534709"/>
                      </a:ext>
                    </a:extLst>
                  </a:tr>
                  <a:tr h="195707"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 marL="58266" marR="58266" marT="0" marB="0">
                        <a:blipFill>
                          <a:blip r:embed="rId10"/>
                          <a:stretch>
                            <a:fillRect l="-352" t="-521875" r="-201761" b="-44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25,5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1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extLst>
                      <a:ext uri="{0D108BD9-81ED-4DB2-BD59-A6C34878D82A}">
                        <a16:rowId xmlns:a16="http://schemas.microsoft.com/office/drawing/2014/main" val="3347506644"/>
                      </a:ext>
                    </a:extLst>
                  </a:tr>
                  <a:tr h="195707"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 marL="58266" marR="58266" marT="0" marB="0">
                        <a:blipFill>
                          <a:blip r:embed="rId10"/>
                          <a:stretch>
                            <a:fillRect l="-352" t="-603030" r="-201761" b="-3303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12,5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1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extLst>
                      <a:ext uri="{0D108BD9-81ED-4DB2-BD59-A6C34878D82A}">
                        <a16:rowId xmlns:a16="http://schemas.microsoft.com/office/drawing/2014/main" val="2163121059"/>
                      </a:ext>
                    </a:extLst>
                  </a:tr>
                  <a:tr h="195707"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 marL="58266" marR="58266" marT="0" marB="0">
                        <a:blipFill>
                          <a:blip r:embed="rId10"/>
                          <a:stretch>
                            <a:fillRect l="-352" t="-725000" r="-201761" b="-2406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6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0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extLst>
                      <a:ext uri="{0D108BD9-81ED-4DB2-BD59-A6C34878D82A}">
                        <a16:rowId xmlns:a16="http://schemas.microsoft.com/office/drawing/2014/main" val="645904950"/>
                      </a:ext>
                    </a:extLst>
                  </a:tr>
                  <a:tr h="195707"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 marL="58266" marR="58266" marT="0" marB="0">
                        <a:blipFill>
                          <a:blip r:embed="rId10"/>
                          <a:stretch>
                            <a:fillRect l="-352" t="-825000" r="-201761" b="-1406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3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0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extLst>
                      <a:ext uri="{0D108BD9-81ED-4DB2-BD59-A6C34878D82A}">
                        <a16:rowId xmlns:a16="http://schemas.microsoft.com/office/drawing/2014/main" val="2500385072"/>
                      </a:ext>
                    </a:extLst>
                  </a:tr>
                  <a:tr h="195707"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 marL="58266" marR="58266" marT="0" marB="0">
                        <a:blipFill>
                          <a:blip r:embed="rId10"/>
                          <a:stretch>
                            <a:fillRect l="-352" t="-925000" r="-201761" b="-406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1,5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 dirty="0">
                              <a:effectLst/>
                            </a:rPr>
                            <a:t>1</a:t>
                          </a:r>
                          <a:endParaRPr lang="da-DK" sz="1200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extLst>
                      <a:ext uri="{0D108BD9-81ED-4DB2-BD59-A6C34878D82A}">
                        <a16:rowId xmlns:a16="http://schemas.microsoft.com/office/drawing/2014/main" val="185770830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2" name="Content Placeholder 12">
                <a:extLst>
                  <a:ext uri="{FF2B5EF4-FFF2-40B4-BE49-F238E27FC236}">
                    <a16:creationId xmlns:a16="http://schemas.microsoft.com/office/drawing/2014/main" id="{5D654C19-D429-4111-983B-E1BF0EBFC89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908459342"/>
                  </p:ext>
                </p:extLst>
              </p:nvPr>
            </p:nvGraphicFramePr>
            <p:xfrm>
              <a:off x="6182972" y="3049142"/>
              <a:ext cx="5194299" cy="2328292"/>
            </p:xfrm>
            <a:graphic>
              <a:graphicData uri="http://schemas.openxmlformats.org/drawingml/2006/table">
                <a:tbl>
                  <a:tblPr firstRow="1" firstCol="1" lastCol="1" bandRow="1">
                    <a:tableStyleId>{5C22544A-7EE6-4342-B048-85BDC9FD1C3A}</a:tableStyleId>
                  </a:tblPr>
                  <a:tblGrid>
                    <a:gridCol w="1731253">
                      <a:extLst>
                        <a:ext uri="{9D8B030D-6E8A-4147-A177-3AD203B41FA5}">
                          <a16:colId xmlns:a16="http://schemas.microsoft.com/office/drawing/2014/main" val="1358077356"/>
                        </a:ext>
                      </a:extLst>
                    </a:gridCol>
                    <a:gridCol w="1731253">
                      <a:extLst>
                        <a:ext uri="{9D8B030D-6E8A-4147-A177-3AD203B41FA5}">
                          <a16:colId xmlns:a16="http://schemas.microsoft.com/office/drawing/2014/main" val="705137221"/>
                        </a:ext>
                      </a:extLst>
                    </a:gridCol>
                    <a:gridCol w="1731793">
                      <a:extLst>
                        <a:ext uri="{9D8B030D-6E8A-4147-A177-3AD203B41FA5}">
                          <a16:colId xmlns:a16="http://schemas.microsoft.com/office/drawing/2014/main" val="2834013156"/>
                        </a:ext>
                      </a:extLst>
                    </a:gridCol>
                  </a:tblGrid>
                  <a:tr h="152409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</a:rPr>
                                  <m:t>𝒅𝒆𝒄𝒊𝒎𝒂𝒍𝒕𝒂𝒍</m:t>
                                </m:r>
                                <m:r>
                                  <a:rPr lang="en-US" sz="1200">
                                    <a:effectLst/>
                                  </a:rPr>
                                  <m:t>÷</m:t>
                                </m:r>
                                <m:r>
                                  <a:rPr lang="en-US" sz="1200">
                                    <a:effectLst/>
                                  </a:rPr>
                                  <m:t>𝒓𝒂𝒅𝒊𝒙</m:t>
                                </m:r>
                              </m:oMath>
                            </m:oMathPara>
                          </a14:m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Resultat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Rest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extLst>
                      <a:ext uri="{0D108BD9-81ED-4DB2-BD59-A6C34878D82A}">
                        <a16:rowId xmlns:a16="http://schemas.microsoft.com/office/drawing/2014/main" val="4022735453"/>
                      </a:ext>
                    </a:extLst>
                  </a:tr>
                  <a:tr h="152409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sz="1200">
                                    <a:effectLst/>
                                  </a:rPr>
                                  <m:t>𝟒𝟏𝟐</m:t>
                                </m:r>
                                <m:r>
                                  <a:rPr lang="en-US" sz="1200">
                                    <a:effectLst/>
                                  </a:rPr>
                                  <m:t>÷</m:t>
                                </m:r>
                                <m:r>
                                  <a:rPr lang="en-US" sz="1200">
                                    <a:effectLst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206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0 </a:t>
                          </a:r>
                          <a:r>
                            <a:rPr lang="en-US" sz="1200">
                              <a:effectLst/>
                              <a:sym typeface="Wingdings" panose="05000000000000000000" pitchFamily="2" charset="2"/>
                            </a:rPr>
                            <a:t></a:t>
                          </a:r>
                          <a:r>
                            <a:rPr lang="en-US" sz="1200">
                              <a:effectLst/>
                            </a:rPr>
                            <a:t> LSB (Least Significant Bit)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extLst>
                      <a:ext uri="{0D108BD9-81ED-4DB2-BD59-A6C34878D82A}">
                        <a16:rowId xmlns:a16="http://schemas.microsoft.com/office/drawing/2014/main" val="1997938009"/>
                      </a:ext>
                    </a:extLst>
                  </a:tr>
                  <a:tr h="152409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sz="1200">
                                    <a:effectLst/>
                                  </a:rPr>
                                  <m:t>𝟐𝟎𝟔</m:t>
                                </m:r>
                                <m:r>
                                  <a:rPr lang="da-DK" sz="1200">
                                    <a:effectLst/>
                                  </a:rPr>
                                  <m:t>÷</m:t>
                                </m:r>
                                <m:r>
                                  <a:rPr lang="da-DK" sz="1200">
                                    <a:effectLst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103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0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extLst>
                      <a:ext uri="{0D108BD9-81ED-4DB2-BD59-A6C34878D82A}">
                        <a16:rowId xmlns:a16="http://schemas.microsoft.com/office/drawing/2014/main" val="3390037243"/>
                      </a:ext>
                    </a:extLst>
                  </a:tr>
                  <a:tr h="152409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sz="1200">
                                    <a:effectLst/>
                                  </a:rPr>
                                  <m:t>𝟏𝟎𝟑</m:t>
                                </m:r>
                                <m:r>
                                  <a:rPr lang="da-DK" sz="1200">
                                    <a:effectLst/>
                                  </a:rPr>
                                  <m:t>÷</m:t>
                                </m:r>
                                <m:r>
                                  <a:rPr lang="da-DK" sz="1200">
                                    <a:effectLst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51,5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1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extLst>
                      <a:ext uri="{0D108BD9-81ED-4DB2-BD59-A6C34878D82A}">
                        <a16:rowId xmlns:a16="http://schemas.microsoft.com/office/drawing/2014/main" val="2488534709"/>
                      </a:ext>
                    </a:extLst>
                  </a:tr>
                  <a:tr h="152409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sz="1200">
                                    <a:effectLst/>
                                  </a:rPr>
                                  <m:t>𝟓𝟏</m:t>
                                </m:r>
                                <m:r>
                                  <a:rPr lang="da-DK" sz="1200">
                                    <a:effectLst/>
                                  </a:rPr>
                                  <m:t>÷</m:t>
                                </m:r>
                                <m:r>
                                  <a:rPr lang="da-DK" sz="1200">
                                    <a:effectLst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25,5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1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extLst>
                      <a:ext uri="{0D108BD9-81ED-4DB2-BD59-A6C34878D82A}">
                        <a16:rowId xmlns:a16="http://schemas.microsoft.com/office/drawing/2014/main" val="3347506644"/>
                      </a:ext>
                    </a:extLst>
                  </a:tr>
                  <a:tr h="152409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sz="1200">
                                    <a:effectLst/>
                                  </a:rPr>
                                  <m:t>𝟐𝟓</m:t>
                                </m:r>
                                <m:r>
                                  <a:rPr lang="da-DK" sz="1200">
                                    <a:effectLst/>
                                  </a:rPr>
                                  <m:t>÷</m:t>
                                </m:r>
                                <m:r>
                                  <a:rPr lang="da-DK" sz="1200">
                                    <a:effectLst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12,5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1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extLst>
                      <a:ext uri="{0D108BD9-81ED-4DB2-BD59-A6C34878D82A}">
                        <a16:rowId xmlns:a16="http://schemas.microsoft.com/office/drawing/2014/main" val="2163121059"/>
                      </a:ext>
                    </a:extLst>
                  </a:tr>
                  <a:tr h="152409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sz="1200">
                                    <a:effectLst/>
                                  </a:rPr>
                                  <m:t>𝟏𝟐</m:t>
                                </m:r>
                                <m:r>
                                  <a:rPr lang="da-DK" sz="1200">
                                    <a:effectLst/>
                                  </a:rPr>
                                  <m:t>÷</m:t>
                                </m:r>
                                <m:r>
                                  <a:rPr lang="da-DK" sz="1200">
                                    <a:effectLst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6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0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extLst>
                      <a:ext uri="{0D108BD9-81ED-4DB2-BD59-A6C34878D82A}">
                        <a16:rowId xmlns:a16="http://schemas.microsoft.com/office/drawing/2014/main" val="645904950"/>
                      </a:ext>
                    </a:extLst>
                  </a:tr>
                  <a:tr h="152409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sz="1200">
                                    <a:effectLst/>
                                  </a:rPr>
                                  <m:t>𝟔</m:t>
                                </m:r>
                                <m:r>
                                  <a:rPr lang="da-DK" sz="1200">
                                    <a:effectLst/>
                                  </a:rPr>
                                  <m:t>÷</m:t>
                                </m:r>
                                <m:r>
                                  <a:rPr lang="da-DK" sz="1200">
                                    <a:effectLst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3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0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extLst>
                      <a:ext uri="{0D108BD9-81ED-4DB2-BD59-A6C34878D82A}">
                        <a16:rowId xmlns:a16="http://schemas.microsoft.com/office/drawing/2014/main" val="2500385072"/>
                      </a:ext>
                    </a:extLst>
                  </a:tr>
                  <a:tr h="152409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sz="1200">
                                    <a:effectLst/>
                                  </a:rPr>
                                  <m:t>𝟑</m:t>
                                </m:r>
                                <m:r>
                                  <a:rPr lang="da-DK" sz="1200">
                                    <a:effectLst/>
                                  </a:rPr>
                                  <m:t>÷</m:t>
                                </m:r>
                                <m:r>
                                  <a:rPr lang="da-DK" sz="1200">
                                    <a:effectLst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1,5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1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extLst>
                      <a:ext uri="{0D108BD9-81ED-4DB2-BD59-A6C34878D82A}">
                        <a16:rowId xmlns:a16="http://schemas.microsoft.com/office/drawing/2014/main" val="1857708307"/>
                      </a:ext>
                    </a:extLst>
                  </a:tr>
                  <a:tr h="152409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sz="1200">
                                    <a:effectLst/>
                                  </a:rPr>
                                  <m:t>𝟏</m:t>
                                </m:r>
                                <m:r>
                                  <a:rPr lang="da-DK" sz="1200">
                                    <a:effectLst/>
                                  </a:rPr>
                                  <m:t>÷</m:t>
                                </m:r>
                                <m:r>
                                  <a:rPr lang="da-DK" sz="1200">
                                    <a:effectLst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0,5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 dirty="0">
                              <a:effectLst/>
                            </a:rPr>
                            <a:t>1 </a:t>
                          </a:r>
                          <a:r>
                            <a:rPr lang="en-US" sz="1200" dirty="0">
                              <a:effectLst/>
                              <a:sym typeface="Wingdings" panose="05000000000000000000" pitchFamily="2" charset="2"/>
                            </a:rPr>
                            <a:t></a:t>
                          </a:r>
                          <a:r>
                            <a:rPr lang="en-US" sz="1200" dirty="0">
                              <a:effectLst/>
                            </a:rPr>
                            <a:t> MSB (Most Significant Bit)</a:t>
                          </a:r>
                          <a:endParaRPr lang="da-DK" sz="1200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extLst>
                      <a:ext uri="{0D108BD9-81ED-4DB2-BD59-A6C34878D82A}">
                        <a16:rowId xmlns:a16="http://schemas.microsoft.com/office/drawing/2014/main" val="394886780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2" name="Content Placeholder 12">
                <a:extLst>
                  <a:ext uri="{FF2B5EF4-FFF2-40B4-BE49-F238E27FC236}">
                    <a16:creationId xmlns:a16="http://schemas.microsoft.com/office/drawing/2014/main" id="{5D654C19-D429-4111-983B-E1BF0EBFC89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908459342"/>
                  </p:ext>
                </p:extLst>
              </p:nvPr>
            </p:nvGraphicFramePr>
            <p:xfrm>
              <a:off x="6182972" y="3049142"/>
              <a:ext cx="5194299" cy="2328292"/>
            </p:xfrm>
            <a:graphic>
              <a:graphicData uri="http://schemas.openxmlformats.org/drawingml/2006/table">
                <a:tbl>
                  <a:tblPr firstRow="1" firstCol="1" lastCol="1" bandRow="1">
                    <a:tableStyleId>{5C22544A-7EE6-4342-B048-85BDC9FD1C3A}</a:tableStyleId>
                  </a:tblPr>
                  <a:tblGrid>
                    <a:gridCol w="1731253">
                      <a:extLst>
                        <a:ext uri="{9D8B030D-6E8A-4147-A177-3AD203B41FA5}">
                          <a16:colId xmlns:a16="http://schemas.microsoft.com/office/drawing/2014/main" val="1358077356"/>
                        </a:ext>
                      </a:extLst>
                    </a:gridCol>
                    <a:gridCol w="1731253">
                      <a:extLst>
                        <a:ext uri="{9D8B030D-6E8A-4147-A177-3AD203B41FA5}">
                          <a16:colId xmlns:a16="http://schemas.microsoft.com/office/drawing/2014/main" val="705137221"/>
                        </a:ext>
                      </a:extLst>
                    </a:gridCol>
                    <a:gridCol w="1731793">
                      <a:extLst>
                        <a:ext uri="{9D8B030D-6E8A-4147-A177-3AD203B41FA5}">
                          <a16:colId xmlns:a16="http://schemas.microsoft.com/office/drawing/2014/main" val="2834013156"/>
                        </a:ext>
                      </a:extLst>
                    </a:gridCol>
                  </a:tblGrid>
                  <a:tr h="195707"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 marL="58266" marR="58266" marT="0" marB="0">
                        <a:blipFill>
                          <a:blip r:embed="rId11"/>
                          <a:stretch>
                            <a:fillRect l="-352" t="-25000" r="-201761" b="-11406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Resultat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Rest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extLst>
                      <a:ext uri="{0D108BD9-81ED-4DB2-BD59-A6C34878D82A}">
                        <a16:rowId xmlns:a16="http://schemas.microsoft.com/office/drawing/2014/main" val="4022735453"/>
                      </a:ext>
                    </a:extLst>
                  </a:tr>
                  <a:tr h="381318"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 marL="58266" marR="58266" marT="0" marB="0">
                        <a:blipFill>
                          <a:blip r:embed="rId11"/>
                          <a:stretch>
                            <a:fillRect l="-352" t="-63492" r="-201761" b="-4793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206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0 </a:t>
                          </a:r>
                          <a:r>
                            <a:rPr lang="en-US" sz="1200">
                              <a:effectLst/>
                              <a:sym typeface="Wingdings" panose="05000000000000000000" pitchFamily="2" charset="2"/>
                            </a:rPr>
                            <a:t></a:t>
                          </a:r>
                          <a:r>
                            <a:rPr lang="en-US" sz="1200">
                              <a:effectLst/>
                            </a:rPr>
                            <a:t> LSB (Least Significant Bit)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extLst>
                      <a:ext uri="{0D108BD9-81ED-4DB2-BD59-A6C34878D82A}">
                        <a16:rowId xmlns:a16="http://schemas.microsoft.com/office/drawing/2014/main" val="1997938009"/>
                      </a:ext>
                    </a:extLst>
                  </a:tr>
                  <a:tr h="195707"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 marL="58266" marR="58266" marT="0" marB="0">
                        <a:blipFill>
                          <a:blip r:embed="rId11"/>
                          <a:stretch>
                            <a:fillRect l="-352" t="-321875" r="-201761" b="-84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103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0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extLst>
                      <a:ext uri="{0D108BD9-81ED-4DB2-BD59-A6C34878D82A}">
                        <a16:rowId xmlns:a16="http://schemas.microsoft.com/office/drawing/2014/main" val="3390037243"/>
                      </a:ext>
                    </a:extLst>
                  </a:tr>
                  <a:tr h="195707"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 marL="58266" marR="58266" marT="0" marB="0">
                        <a:blipFill>
                          <a:blip r:embed="rId11"/>
                          <a:stretch>
                            <a:fillRect l="-352" t="-421875" r="-201761" b="-74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51,5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1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extLst>
                      <a:ext uri="{0D108BD9-81ED-4DB2-BD59-A6C34878D82A}">
                        <a16:rowId xmlns:a16="http://schemas.microsoft.com/office/drawing/2014/main" val="2488534709"/>
                      </a:ext>
                    </a:extLst>
                  </a:tr>
                  <a:tr h="195707"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 marL="58266" marR="58266" marT="0" marB="0">
                        <a:blipFill>
                          <a:blip r:embed="rId11"/>
                          <a:stretch>
                            <a:fillRect l="-352" t="-506061" r="-201761" b="-6212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25,5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1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extLst>
                      <a:ext uri="{0D108BD9-81ED-4DB2-BD59-A6C34878D82A}">
                        <a16:rowId xmlns:a16="http://schemas.microsoft.com/office/drawing/2014/main" val="3347506644"/>
                      </a:ext>
                    </a:extLst>
                  </a:tr>
                  <a:tr h="195707"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 marL="58266" marR="58266" marT="0" marB="0">
                        <a:blipFill>
                          <a:blip r:embed="rId11"/>
                          <a:stretch>
                            <a:fillRect l="-352" t="-625000" r="-201761" b="-5406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12,5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1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extLst>
                      <a:ext uri="{0D108BD9-81ED-4DB2-BD59-A6C34878D82A}">
                        <a16:rowId xmlns:a16="http://schemas.microsoft.com/office/drawing/2014/main" val="2163121059"/>
                      </a:ext>
                    </a:extLst>
                  </a:tr>
                  <a:tr h="195707"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 marL="58266" marR="58266" marT="0" marB="0">
                        <a:blipFill>
                          <a:blip r:embed="rId11"/>
                          <a:stretch>
                            <a:fillRect l="-352" t="-725000" r="-201761" b="-4406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6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0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extLst>
                      <a:ext uri="{0D108BD9-81ED-4DB2-BD59-A6C34878D82A}">
                        <a16:rowId xmlns:a16="http://schemas.microsoft.com/office/drawing/2014/main" val="645904950"/>
                      </a:ext>
                    </a:extLst>
                  </a:tr>
                  <a:tr h="195707"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 marL="58266" marR="58266" marT="0" marB="0">
                        <a:blipFill>
                          <a:blip r:embed="rId11"/>
                          <a:stretch>
                            <a:fillRect l="-352" t="-825000" r="-201761" b="-3406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3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0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extLst>
                      <a:ext uri="{0D108BD9-81ED-4DB2-BD59-A6C34878D82A}">
                        <a16:rowId xmlns:a16="http://schemas.microsoft.com/office/drawing/2014/main" val="2500385072"/>
                      </a:ext>
                    </a:extLst>
                  </a:tr>
                  <a:tr h="195707"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 marL="58266" marR="58266" marT="0" marB="0">
                        <a:blipFill>
                          <a:blip r:embed="rId11"/>
                          <a:stretch>
                            <a:fillRect l="-352" t="-925000" r="-201761" b="-2406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1,5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1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extLst>
                      <a:ext uri="{0D108BD9-81ED-4DB2-BD59-A6C34878D82A}">
                        <a16:rowId xmlns:a16="http://schemas.microsoft.com/office/drawing/2014/main" val="1857708307"/>
                      </a:ext>
                    </a:extLst>
                  </a:tr>
                  <a:tr h="381318"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 marL="58266" marR="58266" marT="0" marB="0">
                        <a:blipFill>
                          <a:blip r:embed="rId11"/>
                          <a:stretch>
                            <a:fillRect l="-352" t="-520635" r="-201761" b="-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0,5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 dirty="0">
                              <a:effectLst/>
                            </a:rPr>
                            <a:t>1 </a:t>
                          </a:r>
                          <a:r>
                            <a:rPr lang="en-US" sz="1200" dirty="0">
                              <a:effectLst/>
                              <a:sym typeface="Wingdings" panose="05000000000000000000" pitchFamily="2" charset="2"/>
                            </a:rPr>
                            <a:t></a:t>
                          </a:r>
                          <a:r>
                            <a:rPr lang="en-US" sz="1200" dirty="0">
                              <a:effectLst/>
                            </a:rPr>
                            <a:t> MSB (Most Significant Bit)</a:t>
                          </a:r>
                          <a:endParaRPr lang="da-DK" sz="1200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extLst>
                      <a:ext uri="{0D108BD9-81ED-4DB2-BD59-A6C34878D82A}">
                        <a16:rowId xmlns:a16="http://schemas.microsoft.com/office/drawing/2014/main" val="394886780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3" name="Content Placeholder 12">
                <a:extLst>
                  <a:ext uri="{FF2B5EF4-FFF2-40B4-BE49-F238E27FC236}">
                    <a16:creationId xmlns:a16="http://schemas.microsoft.com/office/drawing/2014/main" id="{7A30EE75-B17F-450E-A7E8-FE0C6BBFB711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6182972" y="3049142"/>
              <a:ext cx="5194299" cy="2513903"/>
            </p:xfrm>
            <a:graphic>
              <a:graphicData uri="http://schemas.openxmlformats.org/drawingml/2006/table">
                <a:tbl>
                  <a:tblPr firstRow="1" firstCol="1" lastRow="1" lastCol="1" bandRow="1">
                    <a:tableStyleId>{5C22544A-7EE6-4342-B048-85BDC9FD1C3A}</a:tableStyleId>
                  </a:tblPr>
                  <a:tblGrid>
                    <a:gridCol w="1731253">
                      <a:extLst>
                        <a:ext uri="{9D8B030D-6E8A-4147-A177-3AD203B41FA5}">
                          <a16:colId xmlns:a16="http://schemas.microsoft.com/office/drawing/2014/main" val="1358077356"/>
                        </a:ext>
                      </a:extLst>
                    </a:gridCol>
                    <a:gridCol w="1731253">
                      <a:extLst>
                        <a:ext uri="{9D8B030D-6E8A-4147-A177-3AD203B41FA5}">
                          <a16:colId xmlns:a16="http://schemas.microsoft.com/office/drawing/2014/main" val="705137221"/>
                        </a:ext>
                      </a:extLst>
                    </a:gridCol>
                    <a:gridCol w="1731793">
                      <a:extLst>
                        <a:ext uri="{9D8B030D-6E8A-4147-A177-3AD203B41FA5}">
                          <a16:colId xmlns:a16="http://schemas.microsoft.com/office/drawing/2014/main" val="2834013156"/>
                        </a:ext>
                      </a:extLst>
                    </a:gridCol>
                  </a:tblGrid>
                  <a:tr h="152409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</a:rPr>
                                  <m:t>𝒅𝒆𝒄𝒊𝒎𝒂𝒍𝒕𝒂𝒍</m:t>
                                </m:r>
                                <m:r>
                                  <a:rPr lang="en-US" sz="1200">
                                    <a:effectLst/>
                                  </a:rPr>
                                  <m:t>÷</m:t>
                                </m:r>
                                <m:r>
                                  <a:rPr lang="en-US" sz="1200">
                                    <a:effectLst/>
                                  </a:rPr>
                                  <m:t>𝒓𝒂𝒅𝒊𝒙</m:t>
                                </m:r>
                              </m:oMath>
                            </m:oMathPara>
                          </a14:m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Resultat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Rest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extLst>
                      <a:ext uri="{0D108BD9-81ED-4DB2-BD59-A6C34878D82A}">
                        <a16:rowId xmlns:a16="http://schemas.microsoft.com/office/drawing/2014/main" val="4022735453"/>
                      </a:ext>
                    </a:extLst>
                  </a:tr>
                  <a:tr h="152409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sz="1200">
                                    <a:effectLst/>
                                  </a:rPr>
                                  <m:t>𝟒𝟏𝟐</m:t>
                                </m:r>
                                <m:r>
                                  <a:rPr lang="en-US" sz="1200">
                                    <a:effectLst/>
                                  </a:rPr>
                                  <m:t>÷</m:t>
                                </m:r>
                                <m:r>
                                  <a:rPr lang="en-US" sz="1200">
                                    <a:effectLst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206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0 </a:t>
                          </a:r>
                          <a:r>
                            <a:rPr lang="en-US" sz="1200">
                              <a:effectLst/>
                              <a:sym typeface="Wingdings" panose="05000000000000000000" pitchFamily="2" charset="2"/>
                            </a:rPr>
                            <a:t></a:t>
                          </a:r>
                          <a:r>
                            <a:rPr lang="en-US" sz="1200">
                              <a:effectLst/>
                            </a:rPr>
                            <a:t> LSB (Least Significant Bit)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extLst>
                      <a:ext uri="{0D108BD9-81ED-4DB2-BD59-A6C34878D82A}">
                        <a16:rowId xmlns:a16="http://schemas.microsoft.com/office/drawing/2014/main" val="1997938009"/>
                      </a:ext>
                    </a:extLst>
                  </a:tr>
                  <a:tr h="152409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sz="1200">
                                    <a:effectLst/>
                                  </a:rPr>
                                  <m:t>𝟐𝟎𝟔</m:t>
                                </m:r>
                                <m:r>
                                  <a:rPr lang="da-DK" sz="1200">
                                    <a:effectLst/>
                                  </a:rPr>
                                  <m:t>÷</m:t>
                                </m:r>
                                <m:r>
                                  <a:rPr lang="da-DK" sz="1200">
                                    <a:effectLst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103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0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extLst>
                      <a:ext uri="{0D108BD9-81ED-4DB2-BD59-A6C34878D82A}">
                        <a16:rowId xmlns:a16="http://schemas.microsoft.com/office/drawing/2014/main" val="3390037243"/>
                      </a:ext>
                    </a:extLst>
                  </a:tr>
                  <a:tr h="152409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sz="1200">
                                    <a:effectLst/>
                                  </a:rPr>
                                  <m:t>𝟏𝟎𝟑</m:t>
                                </m:r>
                                <m:r>
                                  <a:rPr lang="da-DK" sz="1200">
                                    <a:effectLst/>
                                  </a:rPr>
                                  <m:t>÷</m:t>
                                </m:r>
                                <m:r>
                                  <a:rPr lang="da-DK" sz="1200">
                                    <a:effectLst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51,5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1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extLst>
                      <a:ext uri="{0D108BD9-81ED-4DB2-BD59-A6C34878D82A}">
                        <a16:rowId xmlns:a16="http://schemas.microsoft.com/office/drawing/2014/main" val="2488534709"/>
                      </a:ext>
                    </a:extLst>
                  </a:tr>
                  <a:tr h="152409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sz="1200">
                                    <a:effectLst/>
                                  </a:rPr>
                                  <m:t>𝟓𝟏</m:t>
                                </m:r>
                                <m:r>
                                  <a:rPr lang="da-DK" sz="1200">
                                    <a:effectLst/>
                                  </a:rPr>
                                  <m:t>÷</m:t>
                                </m:r>
                                <m:r>
                                  <a:rPr lang="da-DK" sz="1200">
                                    <a:effectLst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25,5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1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extLst>
                      <a:ext uri="{0D108BD9-81ED-4DB2-BD59-A6C34878D82A}">
                        <a16:rowId xmlns:a16="http://schemas.microsoft.com/office/drawing/2014/main" val="3347506644"/>
                      </a:ext>
                    </a:extLst>
                  </a:tr>
                  <a:tr h="152409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sz="1200">
                                    <a:effectLst/>
                                  </a:rPr>
                                  <m:t>𝟐𝟓</m:t>
                                </m:r>
                                <m:r>
                                  <a:rPr lang="da-DK" sz="1200">
                                    <a:effectLst/>
                                  </a:rPr>
                                  <m:t>÷</m:t>
                                </m:r>
                                <m:r>
                                  <a:rPr lang="da-DK" sz="1200">
                                    <a:effectLst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12,5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1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extLst>
                      <a:ext uri="{0D108BD9-81ED-4DB2-BD59-A6C34878D82A}">
                        <a16:rowId xmlns:a16="http://schemas.microsoft.com/office/drawing/2014/main" val="2163121059"/>
                      </a:ext>
                    </a:extLst>
                  </a:tr>
                  <a:tr h="152409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sz="1200">
                                    <a:effectLst/>
                                  </a:rPr>
                                  <m:t>𝟏𝟐</m:t>
                                </m:r>
                                <m:r>
                                  <a:rPr lang="da-DK" sz="1200">
                                    <a:effectLst/>
                                  </a:rPr>
                                  <m:t>÷</m:t>
                                </m:r>
                                <m:r>
                                  <a:rPr lang="da-DK" sz="1200">
                                    <a:effectLst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6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0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extLst>
                      <a:ext uri="{0D108BD9-81ED-4DB2-BD59-A6C34878D82A}">
                        <a16:rowId xmlns:a16="http://schemas.microsoft.com/office/drawing/2014/main" val="645904950"/>
                      </a:ext>
                    </a:extLst>
                  </a:tr>
                  <a:tr h="152409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sz="1200">
                                    <a:effectLst/>
                                  </a:rPr>
                                  <m:t>𝟔</m:t>
                                </m:r>
                                <m:r>
                                  <a:rPr lang="da-DK" sz="1200">
                                    <a:effectLst/>
                                  </a:rPr>
                                  <m:t>÷</m:t>
                                </m:r>
                                <m:r>
                                  <a:rPr lang="da-DK" sz="1200">
                                    <a:effectLst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3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0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extLst>
                      <a:ext uri="{0D108BD9-81ED-4DB2-BD59-A6C34878D82A}">
                        <a16:rowId xmlns:a16="http://schemas.microsoft.com/office/drawing/2014/main" val="2500385072"/>
                      </a:ext>
                    </a:extLst>
                  </a:tr>
                  <a:tr h="152409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sz="1200">
                                    <a:effectLst/>
                                  </a:rPr>
                                  <m:t>𝟑</m:t>
                                </m:r>
                                <m:r>
                                  <a:rPr lang="da-DK" sz="1200">
                                    <a:effectLst/>
                                  </a:rPr>
                                  <m:t>÷</m:t>
                                </m:r>
                                <m:r>
                                  <a:rPr lang="da-DK" sz="1200">
                                    <a:effectLst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1,5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1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extLst>
                      <a:ext uri="{0D108BD9-81ED-4DB2-BD59-A6C34878D82A}">
                        <a16:rowId xmlns:a16="http://schemas.microsoft.com/office/drawing/2014/main" val="1857708307"/>
                      </a:ext>
                    </a:extLst>
                  </a:tr>
                  <a:tr h="152409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sz="1200">
                                    <a:effectLst/>
                                  </a:rPr>
                                  <m:t>𝟏</m:t>
                                </m:r>
                                <m:r>
                                  <a:rPr lang="da-DK" sz="1200">
                                    <a:effectLst/>
                                  </a:rPr>
                                  <m:t>÷</m:t>
                                </m:r>
                                <m:r>
                                  <a:rPr lang="da-DK" sz="1200">
                                    <a:effectLst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0,5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1 </a:t>
                          </a:r>
                          <a:r>
                            <a:rPr lang="en-US" sz="1200">
                              <a:effectLst/>
                              <a:sym typeface="Wingdings" panose="05000000000000000000" pitchFamily="2" charset="2"/>
                            </a:rPr>
                            <a:t></a:t>
                          </a:r>
                          <a:r>
                            <a:rPr lang="en-US" sz="1200">
                              <a:effectLst/>
                            </a:rPr>
                            <a:t> MSB (Most Significant Bit)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extLst>
                      <a:ext uri="{0D108BD9-81ED-4DB2-BD59-A6C34878D82A}">
                        <a16:rowId xmlns:a16="http://schemas.microsoft.com/office/drawing/2014/main" val="3948867801"/>
                      </a:ext>
                    </a:extLst>
                  </a:tr>
                  <a:tr h="14566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Binært tal: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 gridSpan="2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 dirty="0">
                              <a:effectLst/>
                            </a:rPr>
                            <a:t>1 1001 1100</a:t>
                          </a:r>
                          <a:r>
                            <a:rPr lang="da-DK" sz="1200" baseline="-25000" dirty="0">
                              <a:effectLst/>
                            </a:rPr>
                            <a:t>2</a:t>
                          </a:r>
                          <a:endParaRPr lang="da-DK" sz="1200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 hMerge="1"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8927642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3" name="Content Placeholder 12">
                <a:extLst>
                  <a:ext uri="{FF2B5EF4-FFF2-40B4-BE49-F238E27FC236}">
                    <a16:creationId xmlns:a16="http://schemas.microsoft.com/office/drawing/2014/main" id="{7A30EE75-B17F-450E-A7E8-FE0C6BBFB711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6182972" y="3049142"/>
              <a:ext cx="5194299" cy="2513903"/>
            </p:xfrm>
            <a:graphic>
              <a:graphicData uri="http://schemas.openxmlformats.org/drawingml/2006/table">
                <a:tbl>
                  <a:tblPr firstRow="1" firstCol="1" lastRow="1" lastCol="1" bandRow="1">
                    <a:tableStyleId>{5C22544A-7EE6-4342-B048-85BDC9FD1C3A}</a:tableStyleId>
                  </a:tblPr>
                  <a:tblGrid>
                    <a:gridCol w="1731253">
                      <a:extLst>
                        <a:ext uri="{9D8B030D-6E8A-4147-A177-3AD203B41FA5}">
                          <a16:colId xmlns:a16="http://schemas.microsoft.com/office/drawing/2014/main" val="1358077356"/>
                        </a:ext>
                      </a:extLst>
                    </a:gridCol>
                    <a:gridCol w="1731253">
                      <a:extLst>
                        <a:ext uri="{9D8B030D-6E8A-4147-A177-3AD203B41FA5}">
                          <a16:colId xmlns:a16="http://schemas.microsoft.com/office/drawing/2014/main" val="705137221"/>
                        </a:ext>
                      </a:extLst>
                    </a:gridCol>
                    <a:gridCol w="1731793">
                      <a:extLst>
                        <a:ext uri="{9D8B030D-6E8A-4147-A177-3AD203B41FA5}">
                          <a16:colId xmlns:a16="http://schemas.microsoft.com/office/drawing/2014/main" val="2834013156"/>
                        </a:ext>
                      </a:extLst>
                    </a:gridCol>
                  </a:tblGrid>
                  <a:tr h="195707"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 marL="58266" marR="58266" marT="0" marB="0">
                        <a:blipFill>
                          <a:blip r:embed="rId12"/>
                          <a:stretch>
                            <a:fillRect l="-352" t="-25000" r="-201761" b="-123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Resultat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Rest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extLst>
                      <a:ext uri="{0D108BD9-81ED-4DB2-BD59-A6C34878D82A}">
                        <a16:rowId xmlns:a16="http://schemas.microsoft.com/office/drawing/2014/main" val="4022735453"/>
                      </a:ext>
                    </a:extLst>
                  </a:tr>
                  <a:tr h="381318"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 marL="58266" marR="58266" marT="0" marB="0">
                        <a:blipFill>
                          <a:blip r:embed="rId12"/>
                          <a:stretch>
                            <a:fillRect l="-352" t="-63492" r="-201761" b="-52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206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0 </a:t>
                          </a:r>
                          <a:r>
                            <a:rPr lang="en-US" sz="1200">
                              <a:effectLst/>
                              <a:sym typeface="Wingdings" panose="05000000000000000000" pitchFamily="2" charset="2"/>
                            </a:rPr>
                            <a:t></a:t>
                          </a:r>
                          <a:r>
                            <a:rPr lang="en-US" sz="1200">
                              <a:effectLst/>
                            </a:rPr>
                            <a:t> LSB (Least Significant Bit)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extLst>
                      <a:ext uri="{0D108BD9-81ED-4DB2-BD59-A6C34878D82A}">
                        <a16:rowId xmlns:a16="http://schemas.microsoft.com/office/drawing/2014/main" val="1997938009"/>
                      </a:ext>
                    </a:extLst>
                  </a:tr>
                  <a:tr h="195707"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 marL="58266" marR="58266" marT="0" marB="0">
                        <a:blipFill>
                          <a:blip r:embed="rId12"/>
                          <a:stretch>
                            <a:fillRect l="-352" t="-321875" r="-201761" b="-9406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103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0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extLst>
                      <a:ext uri="{0D108BD9-81ED-4DB2-BD59-A6C34878D82A}">
                        <a16:rowId xmlns:a16="http://schemas.microsoft.com/office/drawing/2014/main" val="3390037243"/>
                      </a:ext>
                    </a:extLst>
                  </a:tr>
                  <a:tr h="195707"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 marL="58266" marR="58266" marT="0" marB="0">
                        <a:blipFill>
                          <a:blip r:embed="rId12"/>
                          <a:stretch>
                            <a:fillRect l="-352" t="-421875" r="-201761" b="-8406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51,5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1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extLst>
                      <a:ext uri="{0D108BD9-81ED-4DB2-BD59-A6C34878D82A}">
                        <a16:rowId xmlns:a16="http://schemas.microsoft.com/office/drawing/2014/main" val="2488534709"/>
                      </a:ext>
                    </a:extLst>
                  </a:tr>
                  <a:tr h="195707"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 marL="58266" marR="58266" marT="0" marB="0">
                        <a:blipFill>
                          <a:blip r:embed="rId12"/>
                          <a:stretch>
                            <a:fillRect l="-352" t="-521875" r="-201761" b="-7406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25,5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1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extLst>
                      <a:ext uri="{0D108BD9-81ED-4DB2-BD59-A6C34878D82A}">
                        <a16:rowId xmlns:a16="http://schemas.microsoft.com/office/drawing/2014/main" val="3347506644"/>
                      </a:ext>
                    </a:extLst>
                  </a:tr>
                  <a:tr h="195707"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 marL="58266" marR="58266" marT="0" marB="0">
                        <a:blipFill>
                          <a:blip r:embed="rId12"/>
                          <a:stretch>
                            <a:fillRect l="-352" t="-621875" r="-201761" b="-6406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12,5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1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extLst>
                      <a:ext uri="{0D108BD9-81ED-4DB2-BD59-A6C34878D82A}">
                        <a16:rowId xmlns:a16="http://schemas.microsoft.com/office/drawing/2014/main" val="2163121059"/>
                      </a:ext>
                    </a:extLst>
                  </a:tr>
                  <a:tr h="195707"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 marL="58266" marR="58266" marT="0" marB="0">
                        <a:blipFill>
                          <a:blip r:embed="rId12"/>
                          <a:stretch>
                            <a:fillRect l="-352" t="-700000" r="-201761" b="-5212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6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0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extLst>
                      <a:ext uri="{0D108BD9-81ED-4DB2-BD59-A6C34878D82A}">
                        <a16:rowId xmlns:a16="http://schemas.microsoft.com/office/drawing/2014/main" val="645904950"/>
                      </a:ext>
                    </a:extLst>
                  </a:tr>
                  <a:tr h="195707"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 marL="58266" marR="58266" marT="0" marB="0">
                        <a:blipFill>
                          <a:blip r:embed="rId12"/>
                          <a:stretch>
                            <a:fillRect l="-352" t="-825000" r="-201761" b="-43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3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0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extLst>
                      <a:ext uri="{0D108BD9-81ED-4DB2-BD59-A6C34878D82A}">
                        <a16:rowId xmlns:a16="http://schemas.microsoft.com/office/drawing/2014/main" val="2500385072"/>
                      </a:ext>
                    </a:extLst>
                  </a:tr>
                  <a:tr h="195707"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 marL="58266" marR="58266" marT="0" marB="0">
                        <a:blipFill>
                          <a:blip r:embed="rId12"/>
                          <a:stretch>
                            <a:fillRect l="-352" t="-925000" r="-201761" b="-33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1,5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1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extLst>
                      <a:ext uri="{0D108BD9-81ED-4DB2-BD59-A6C34878D82A}">
                        <a16:rowId xmlns:a16="http://schemas.microsoft.com/office/drawing/2014/main" val="1857708307"/>
                      </a:ext>
                    </a:extLst>
                  </a:tr>
                  <a:tr h="381318"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 marL="58266" marR="58266" marT="0" marB="0">
                        <a:blipFill>
                          <a:blip r:embed="rId12"/>
                          <a:stretch>
                            <a:fillRect l="-352" t="-520635" r="-201761" b="-7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0,5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1 </a:t>
                          </a:r>
                          <a:r>
                            <a:rPr lang="en-US" sz="1200">
                              <a:effectLst/>
                              <a:sym typeface="Wingdings" panose="05000000000000000000" pitchFamily="2" charset="2"/>
                            </a:rPr>
                            <a:t></a:t>
                          </a:r>
                          <a:r>
                            <a:rPr lang="en-US" sz="1200">
                              <a:effectLst/>
                            </a:rPr>
                            <a:t> MSB (Most Significant Bit)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extLst>
                      <a:ext uri="{0D108BD9-81ED-4DB2-BD59-A6C34878D82A}">
                        <a16:rowId xmlns:a16="http://schemas.microsoft.com/office/drawing/2014/main" val="3948867801"/>
                      </a:ext>
                    </a:extLst>
                  </a:tr>
                  <a:tr h="185611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Binært tal: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 gridSpan="2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 dirty="0">
                              <a:effectLst/>
                            </a:rPr>
                            <a:t>1 1001 1100</a:t>
                          </a:r>
                          <a:r>
                            <a:rPr lang="da-DK" sz="1200" baseline="-25000" dirty="0">
                              <a:effectLst/>
                            </a:rPr>
                            <a:t>2</a:t>
                          </a:r>
                          <a:endParaRPr lang="da-DK" sz="1200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 hMerge="1"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8927642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87882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7CA10-C038-478A-9E53-F88B00924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26499"/>
            <a:ext cx="10571998" cy="970450"/>
          </a:xfrm>
        </p:spPr>
        <p:txBody>
          <a:bodyPr/>
          <a:lstStyle/>
          <a:p>
            <a:r>
              <a:rPr lang="da-DK" dirty="0"/>
              <a:t>Decimal til binær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277F50-039C-4273-B8C1-67B66786A5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728" y="1032995"/>
            <a:ext cx="5189857" cy="576262"/>
          </a:xfrm>
        </p:spPr>
        <p:txBody>
          <a:bodyPr/>
          <a:lstStyle/>
          <a:p>
            <a:pPr algn="l"/>
            <a:r>
              <a:rPr lang="da-DK" sz="2800" dirty="0" err="1"/>
              <a:t>Succesiv</a:t>
            </a:r>
            <a:r>
              <a:rPr lang="da-DK" sz="2800" b="1" dirty="0"/>
              <a:t> </a:t>
            </a:r>
            <a:r>
              <a:rPr lang="da-DK" sz="2800" dirty="0"/>
              <a:t>division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1D8CB3-2C92-4BBC-9943-5217472E6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/>
          <a:lstStyle/>
          <a:p>
            <a:r>
              <a:rPr lang="da-DK" dirty="0"/>
              <a:t>Dividér decimaltal med radix</a:t>
            </a:r>
          </a:p>
          <a:p>
            <a:r>
              <a:rPr lang="da-DK" dirty="0"/>
              <a:t>Find resultat og udtræk rest</a:t>
            </a:r>
          </a:p>
          <a:p>
            <a:r>
              <a:rPr lang="da-DK" dirty="0"/>
              <a:t>Gentag indtil resultat &lt; radix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016B61-3908-4135-9938-B0DB8D24C9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a-DK" dirty="0"/>
              <a:t>Eksempel: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3" name="Content Placeholder 12">
                <a:extLst>
                  <a:ext uri="{FF2B5EF4-FFF2-40B4-BE49-F238E27FC236}">
                    <a16:creationId xmlns:a16="http://schemas.microsoft.com/office/drawing/2014/main" id="{C1BFEB21-3D49-4D69-82AA-F8F86BA077B4}"/>
                  </a:ext>
                </a:extLst>
              </p:cNvPr>
              <p:cNvGraphicFramePr>
                <a:graphicFrameLocks noGrp="1"/>
              </p:cNvGraphicFramePr>
              <p:nvPr>
                <p:ph sz="quarter" idx="4"/>
              </p:nvPr>
            </p:nvGraphicFramePr>
            <p:xfrm>
              <a:off x="6182972" y="3049142"/>
              <a:ext cx="5194299" cy="2513903"/>
            </p:xfrm>
            <a:graphic>
              <a:graphicData uri="http://schemas.openxmlformats.org/drawingml/2006/table">
                <a:tbl>
                  <a:tblPr firstRow="1" firstCol="1" lastRow="1" lastCol="1" bandRow="1">
                    <a:tableStyleId>{5C22544A-7EE6-4342-B048-85BDC9FD1C3A}</a:tableStyleId>
                  </a:tblPr>
                  <a:tblGrid>
                    <a:gridCol w="1731253">
                      <a:extLst>
                        <a:ext uri="{9D8B030D-6E8A-4147-A177-3AD203B41FA5}">
                          <a16:colId xmlns:a16="http://schemas.microsoft.com/office/drawing/2014/main" val="1358077356"/>
                        </a:ext>
                      </a:extLst>
                    </a:gridCol>
                    <a:gridCol w="1731253">
                      <a:extLst>
                        <a:ext uri="{9D8B030D-6E8A-4147-A177-3AD203B41FA5}">
                          <a16:colId xmlns:a16="http://schemas.microsoft.com/office/drawing/2014/main" val="705137221"/>
                        </a:ext>
                      </a:extLst>
                    </a:gridCol>
                    <a:gridCol w="1731793">
                      <a:extLst>
                        <a:ext uri="{9D8B030D-6E8A-4147-A177-3AD203B41FA5}">
                          <a16:colId xmlns:a16="http://schemas.microsoft.com/office/drawing/2014/main" val="2834013156"/>
                        </a:ext>
                      </a:extLst>
                    </a:gridCol>
                  </a:tblGrid>
                  <a:tr h="152409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</a:rPr>
                                  <m:t>𝒅𝒆𝒄𝒊𝒎𝒂𝒍𝒕𝒂𝒍</m:t>
                                </m:r>
                                <m:r>
                                  <a:rPr lang="en-US" sz="1200">
                                    <a:effectLst/>
                                  </a:rPr>
                                  <m:t>÷</m:t>
                                </m:r>
                                <m:r>
                                  <a:rPr lang="en-US" sz="1200">
                                    <a:effectLst/>
                                  </a:rPr>
                                  <m:t>𝒓𝒂𝒅𝒊𝒙</m:t>
                                </m:r>
                              </m:oMath>
                            </m:oMathPara>
                          </a14:m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Resultat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Rest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extLst>
                      <a:ext uri="{0D108BD9-81ED-4DB2-BD59-A6C34878D82A}">
                        <a16:rowId xmlns:a16="http://schemas.microsoft.com/office/drawing/2014/main" val="4022735453"/>
                      </a:ext>
                    </a:extLst>
                  </a:tr>
                  <a:tr h="152409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sz="1200">
                                    <a:effectLst/>
                                  </a:rPr>
                                  <m:t>𝟒𝟏𝟐</m:t>
                                </m:r>
                                <m:r>
                                  <a:rPr lang="en-US" sz="1200">
                                    <a:effectLst/>
                                  </a:rPr>
                                  <m:t>÷</m:t>
                                </m:r>
                                <m:r>
                                  <a:rPr lang="en-US" sz="1200">
                                    <a:effectLst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206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0 </a:t>
                          </a:r>
                          <a:r>
                            <a:rPr lang="en-US" sz="1200">
                              <a:effectLst/>
                              <a:sym typeface="Wingdings" panose="05000000000000000000" pitchFamily="2" charset="2"/>
                            </a:rPr>
                            <a:t></a:t>
                          </a:r>
                          <a:r>
                            <a:rPr lang="en-US" sz="1200">
                              <a:effectLst/>
                            </a:rPr>
                            <a:t> LSB (Least Significant Bit)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extLst>
                      <a:ext uri="{0D108BD9-81ED-4DB2-BD59-A6C34878D82A}">
                        <a16:rowId xmlns:a16="http://schemas.microsoft.com/office/drawing/2014/main" val="1997938009"/>
                      </a:ext>
                    </a:extLst>
                  </a:tr>
                  <a:tr h="152409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sz="1200">
                                    <a:effectLst/>
                                  </a:rPr>
                                  <m:t>𝟐𝟎𝟔</m:t>
                                </m:r>
                                <m:r>
                                  <a:rPr lang="da-DK" sz="1200">
                                    <a:effectLst/>
                                  </a:rPr>
                                  <m:t>÷</m:t>
                                </m:r>
                                <m:r>
                                  <a:rPr lang="da-DK" sz="1200">
                                    <a:effectLst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103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0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extLst>
                      <a:ext uri="{0D108BD9-81ED-4DB2-BD59-A6C34878D82A}">
                        <a16:rowId xmlns:a16="http://schemas.microsoft.com/office/drawing/2014/main" val="3390037243"/>
                      </a:ext>
                    </a:extLst>
                  </a:tr>
                  <a:tr h="152409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sz="1200">
                                    <a:effectLst/>
                                  </a:rPr>
                                  <m:t>𝟏𝟎𝟑</m:t>
                                </m:r>
                                <m:r>
                                  <a:rPr lang="da-DK" sz="1200">
                                    <a:effectLst/>
                                  </a:rPr>
                                  <m:t>÷</m:t>
                                </m:r>
                                <m:r>
                                  <a:rPr lang="da-DK" sz="1200">
                                    <a:effectLst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51,5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1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extLst>
                      <a:ext uri="{0D108BD9-81ED-4DB2-BD59-A6C34878D82A}">
                        <a16:rowId xmlns:a16="http://schemas.microsoft.com/office/drawing/2014/main" val="2488534709"/>
                      </a:ext>
                    </a:extLst>
                  </a:tr>
                  <a:tr h="152409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sz="1200">
                                    <a:effectLst/>
                                  </a:rPr>
                                  <m:t>𝟓𝟏</m:t>
                                </m:r>
                                <m:r>
                                  <a:rPr lang="da-DK" sz="1200">
                                    <a:effectLst/>
                                  </a:rPr>
                                  <m:t>÷</m:t>
                                </m:r>
                                <m:r>
                                  <a:rPr lang="da-DK" sz="1200">
                                    <a:effectLst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25,5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1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extLst>
                      <a:ext uri="{0D108BD9-81ED-4DB2-BD59-A6C34878D82A}">
                        <a16:rowId xmlns:a16="http://schemas.microsoft.com/office/drawing/2014/main" val="3347506644"/>
                      </a:ext>
                    </a:extLst>
                  </a:tr>
                  <a:tr h="152409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sz="1200">
                                    <a:effectLst/>
                                  </a:rPr>
                                  <m:t>𝟐𝟓</m:t>
                                </m:r>
                                <m:r>
                                  <a:rPr lang="da-DK" sz="1200">
                                    <a:effectLst/>
                                  </a:rPr>
                                  <m:t>÷</m:t>
                                </m:r>
                                <m:r>
                                  <a:rPr lang="da-DK" sz="1200">
                                    <a:effectLst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12,5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1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extLst>
                      <a:ext uri="{0D108BD9-81ED-4DB2-BD59-A6C34878D82A}">
                        <a16:rowId xmlns:a16="http://schemas.microsoft.com/office/drawing/2014/main" val="2163121059"/>
                      </a:ext>
                    </a:extLst>
                  </a:tr>
                  <a:tr h="152409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sz="1200">
                                    <a:effectLst/>
                                  </a:rPr>
                                  <m:t>𝟏𝟐</m:t>
                                </m:r>
                                <m:r>
                                  <a:rPr lang="da-DK" sz="1200">
                                    <a:effectLst/>
                                  </a:rPr>
                                  <m:t>÷</m:t>
                                </m:r>
                                <m:r>
                                  <a:rPr lang="da-DK" sz="1200">
                                    <a:effectLst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6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0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extLst>
                      <a:ext uri="{0D108BD9-81ED-4DB2-BD59-A6C34878D82A}">
                        <a16:rowId xmlns:a16="http://schemas.microsoft.com/office/drawing/2014/main" val="645904950"/>
                      </a:ext>
                    </a:extLst>
                  </a:tr>
                  <a:tr h="152409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sz="1200">
                                    <a:effectLst/>
                                  </a:rPr>
                                  <m:t>𝟔</m:t>
                                </m:r>
                                <m:r>
                                  <a:rPr lang="da-DK" sz="1200">
                                    <a:effectLst/>
                                  </a:rPr>
                                  <m:t>÷</m:t>
                                </m:r>
                                <m:r>
                                  <a:rPr lang="da-DK" sz="1200">
                                    <a:effectLst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3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0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extLst>
                      <a:ext uri="{0D108BD9-81ED-4DB2-BD59-A6C34878D82A}">
                        <a16:rowId xmlns:a16="http://schemas.microsoft.com/office/drawing/2014/main" val="2500385072"/>
                      </a:ext>
                    </a:extLst>
                  </a:tr>
                  <a:tr h="152409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sz="1200">
                                    <a:effectLst/>
                                  </a:rPr>
                                  <m:t>𝟑</m:t>
                                </m:r>
                                <m:r>
                                  <a:rPr lang="da-DK" sz="1200">
                                    <a:effectLst/>
                                  </a:rPr>
                                  <m:t>÷</m:t>
                                </m:r>
                                <m:r>
                                  <a:rPr lang="da-DK" sz="1200">
                                    <a:effectLst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1,5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1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extLst>
                      <a:ext uri="{0D108BD9-81ED-4DB2-BD59-A6C34878D82A}">
                        <a16:rowId xmlns:a16="http://schemas.microsoft.com/office/drawing/2014/main" val="1857708307"/>
                      </a:ext>
                    </a:extLst>
                  </a:tr>
                  <a:tr h="152409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sz="1200">
                                    <a:effectLst/>
                                  </a:rPr>
                                  <m:t>𝟏</m:t>
                                </m:r>
                                <m:r>
                                  <a:rPr lang="da-DK" sz="1200">
                                    <a:effectLst/>
                                  </a:rPr>
                                  <m:t>÷</m:t>
                                </m:r>
                                <m:r>
                                  <a:rPr lang="da-DK" sz="1200">
                                    <a:effectLst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0,5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1 </a:t>
                          </a:r>
                          <a:r>
                            <a:rPr lang="en-US" sz="1200">
                              <a:effectLst/>
                              <a:sym typeface="Wingdings" panose="05000000000000000000" pitchFamily="2" charset="2"/>
                            </a:rPr>
                            <a:t></a:t>
                          </a:r>
                          <a:r>
                            <a:rPr lang="en-US" sz="1200">
                              <a:effectLst/>
                            </a:rPr>
                            <a:t> MSB (Most Significant Bit)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extLst>
                      <a:ext uri="{0D108BD9-81ED-4DB2-BD59-A6C34878D82A}">
                        <a16:rowId xmlns:a16="http://schemas.microsoft.com/office/drawing/2014/main" val="3948867801"/>
                      </a:ext>
                    </a:extLst>
                  </a:tr>
                  <a:tr h="14566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Binært tal: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 gridSpan="2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 dirty="0">
                              <a:effectLst/>
                            </a:rPr>
                            <a:t>1 1001 1100</a:t>
                          </a:r>
                          <a:r>
                            <a:rPr lang="da-DK" sz="1200" baseline="-25000" dirty="0">
                              <a:effectLst/>
                            </a:rPr>
                            <a:t>2</a:t>
                          </a:r>
                          <a:endParaRPr lang="da-DK" sz="1200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 hMerge="1"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8927642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3" name="Content Placeholder 12">
                <a:extLst>
                  <a:ext uri="{FF2B5EF4-FFF2-40B4-BE49-F238E27FC236}">
                    <a16:creationId xmlns:a16="http://schemas.microsoft.com/office/drawing/2014/main" id="{C1BFEB21-3D49-4D69-82AA-F8F86BA077B4}"/>
                  </a:ext>
                </a:extLst>
              </p:cNvPr>
              <p:cNvGraphicFramePr>
                <a:graphicFrameLocks noGrp="1"/>
              </p:cNvGraphicFramePr>
              <p:nvPr>
                <p:ph sz="quarter" idx="4"/>
              </p:nvPr>
            </p:nvGraphicFramePr>
            <p:xfrm>
              <a:off x="6182972" y="3049142"/>
              <a:ext cx="5194299" cy="2513903"/>
            </p:xfrm>
            <a:graphic>
              <a:graphicData uri="http://schemas.openxmlformats.org/drawingml/2006/table">
                <a:tbl>
                  <a:tblPr firstRow="1" firstCol="1" lastRow="1" lastCol="1" bandRow="1">
                    <a:tableStyleId>{5C22544A-7EE6-4342-B048-85BDC9FD1C3A}</a:tableStyleId>
                  </a:tblPr>
                  <a:tblGrid>
                    <a:gridCol w="1731253">
                      <a:extLst>
                        <a:ext uri="{9D8B030D-6E8A-4147-A177-3AD203B41FA5}">
                          <a16:colId xmlns:a16="http://schemas.microsoft.com/office/drawing/2014/main" val="1358077356"/>
                        </a:ext>
                      </a:extLst>
                    </a:gridCol>
                    <a:gridCol w="1731253">
                      <a:extLst>
                        <a:ext uri="{9D8B030D-6E8A-4147-A177-3AD203B41FA5}">
                          <a16:colId xmlns:a16="http://schemas.microsoft.com/office/drawing/2014/main" val="705137221"/>
                        </a:ext>
                      </a:extLst>
                    </a:gridCol>
                    <a:gridCol w="1731793">
                      <a:extLst>
                        <a:ext uri="{9D8B030D-6E8A-4147-A177-3AD203B41FA5}">
                          <a16:colId xmlns:a16="http://schemas.microsoft.com/office/drawing/2014/main" val="2834013156"/>
                        </a:ext>
                      </a:extLst>
                    </a:gridCol>
                  </a:tblGrid>
                  <a:tr h="195707"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 marL="58266" marR="58266" marT="0" marB="0">
                        <a:blipFill>
                          <a:blip r:embed="rId2"/>
                          <a:stretch>
                            <a:fillRect l="-352" t="-25000" r="-201761" b="-123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Resultat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Rest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extLst>
                      <a:ext uri="{0D108BD9-81ED-4DB2-BD59-A6C34878D82A}">
                        <a16:rowId xmlns:a16="http://schemas.microsoft.com/office/drawing/2014/main" val="4022735453"/>
                      </a:ext>
                    </a:extLst>
                  </a:tr>
                  <a:tr h="381318"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 marL="58266" marR="58266" marT="0" marB="0">
                        <a:blipFill>
                          <a:blip r:embed="rId2"/>
                          <a:stretch>
                            <a:fillRect l="-352" t="-63492" r="-201761" b="-52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206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0 </a:t>
                          </a:r>
                          <a:r>
                            <a:rPr lang="en-US" sz="1200">
                              <a:effectLst/>
                              <a:sym typeface="Wingdings" panose="05000000000000000000" pitchFamily="2" charset="2"/>
                            </a:rPr>
                            <a:t></a:t>
                          </a:r>
                          <a:r>
                            <a:rPr lang="en-US" sz="1200">
                              <a:effectLst/>
                            </a:rPr>
                            <a:t> LSB (Least Significant Bit)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extLst>
                      <a:ext uri="{0D108BD9-81ED-4DB2-BD59-A6C34878D82A}">
                        <a16:rowId xmlns:a16="http://schemas.microsoft.com/office/drawing/2014/main" val="1997938009"/>
                      </a:ext>
                    </a:extLst>
                  </a:tr>
                  <a:tr h="195707"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 marL="58266" marR="58266" marT="0" marB="0">
                        <a:blipFill>
                          <a:blip r:embed="rId2"/>
                          <a:stretch>
                            <a:fillRect l="-352" t="-321875" r="-201761" b="-9406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103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0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extLst>
                      <a:ext uri="{0D108BD9-81ED-4DB2-BD59-A6C34878D82A}">
                        <a16:rowId xmlns:a16="http://schemas.microsoft.com/office/drawing/2014/main" val="3390037243"/>
                      </a:ext>
                    </a:extLst>
                  </a:tr>
                  <a:tr h="195707"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 marL="58266" marR="58266" marT="0" marB="0">
                        <a:blipFill>
                          <a:blip r:embed="rId2"/>
                          <a:stretch>
                            <a:fillRect l="-352" t="-421875" r="-201761" b="-8406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51,5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1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extLst>
                      <a:ext uri="{0D108BD9-81ED-4DB2-BD59-A6C34878D82A}">
                        <a16:rowId xmlns:a16="http://schemas.microsoft.com/office/drawing/2014/main" val="2488534709"/>
                      </a:ext>
                    </a:extLst>
                  </a:tr>
                  <a:tr h="195707"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 marL="58266" marR="58266" marT="0" marB="0">
                        <a:blipFill>
                          <a:blip r:embed="rId2"/>
                          <a:stretch>
                            <a:fillRect l="-352" t="-521875" r="-201761" b="-7406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25,5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1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extLst>
                      <a:ext uri="{0D108BD9-81ED-4DB2-BD59-A6C34878D82A}">
                        <a16:rowId xmlns:a16="http://schemas.microsoft.com/office/drawing/2014/main" val="3347506644"/>
                      </a:ext>
                    </a:extLst>
                  </a:tr>
                  <a:tr h="195707"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 marL="58266" marR="58266" marT="0" marB="0">
                        <a:blipFill>
                          <a:blip r:embed="rId2"/>
                          <a:stretch>
                            <a:fillRect l="-352" t="-621875" r="-201761" b="-6406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12,5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1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extLst>
                      <a:ext uri="{0D108BD9-81ED-4DB2-BD59-A6C34878D82A}">
                        <a16:rowId xmlns:a16="http://schemas.microsoft.com/office/drawing/2014/main" val="2163121059"/>
                      </a:ext>
                    </a:extLst>
                  </a:tr>
                  <a:tr h="195707"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 marL="58266" marR="58266" marT="0" marB="0">
                        <a:blipFill>
                          <a:blip r:embed="rId2"/>
                          <a:stretch>
                            <a:fillRect l="-352" t="-700000" r="-201761" b="-5212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6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0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extLst>
                      <a:ext uri="{0D108BD9-81ED-4DB2-BD59-A6C34878D82A}">
                        <a16:rowId xmlns:a16="http://schemas.microsoft.com/office/drawing/2014/main" val="645904950"/>
                      </a:ext>
                    </a:extLst>
                  </a:tr>
                  <a:tr h="195707"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 marL="58266" marR="58266" marT="0" marB="0">
                        <a:blipFill>
                          <a:blip r:embed="rId2"/>
                          <a:stretch>
                            <a:fillRect l="-352" t="-825000" r="-201761" b="-43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3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0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extLst>
                      <a:ext uri="{0D108BD9-81ED-4DB2-BD59-A6C34878D82A}">
                        <a16:rowId xmlns:a16="http://schemas.microsoft.com/office/drawing/2014/main" val="2500385072"/>
                      </a:ext>
                    </a:extLst>
                  </a:tr>
                  <a:tr h="195707"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 marL="58266" marR="58266" marT="0" marB="0">
                        <a:blipFill>
                          <a:blip r:embed="rId2"/>
                          <a:stretch>
                            <a:fillRect l="-352" t="-925000" r="-201761" b="-33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1,5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1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extLst>
                      <a:ext uri="{0D108BD9-81ED-4DB2-BD59-A6C34878D82A}">
                        <a16:rowId xmlns:a16="http://schemas.microsoft.com/office/drawing/2014/main" val="1857708307"/>
                      </a:ext>
                    </a:extLst>
                  </a:tr>
                  <a:tr h="381318">
                    <a:tc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 marL="58266" marR="58266" marT="0" marB="0">
                        <a:blipFill>
                          <a:blip r:embed="rId2"/>
                          <a:stretch>
                            <a:fillRect l="-352" t="-520635" r="-201761" b="-7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0,5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1 </a:t>
                          </a:r>
                          <a:r>
                            <a:rPr lang="en-US" sz="1200">
                              <a:effectLst/>
                              <a:sym typeface="Wingdings" panose="05000000000000000000" pitchFamily="2" charset="2"/>
                            </a:rPr>
                            <a:t></a:t>
                          </a:r>
                          <a:r>
                            <a:rPr lang="en-US" sz="1200">
                              <a:effectLst/>
                            </a:rPr>
                            <a:t> MSB (Most Significant Bit)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extLst>
                      <a:ext uri="{0D108BD9-81ED-4DB2-BD59-A6C34878D82A}">
                        <a16:rowId xmlns:a16="http://schemas.microsoft.com/office/drawing/2014/main" val="3948867801"/>
                      </a:ext>
                    </a:extLst>
                  </a:tr>
                  <a:tr h="185611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>
                              <a:effectLst/>
                            </a:rPr>
                            <a:t>Binært tal:</a:t>
                          </a:r>
                          <a:endParaRPr lang="da-DK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 gridSpan="2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200" dirty="0">
                              <a:effectLst/>
                            </a:rPr>
                            <a:t>1 1001 1100</a:t>
                          </a:r>
                          <a:r>
                            <a:rPr lang="da-DK" sz="1200" baseline="-25000" dirty="0">
                              <a:effectLst/>
                            </a:rPr>
                            <a:t>2</a:t>
                          </a:r>
                          <a:endParaRPr lang="da-DK" sz="1200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66" marR="58266" marT="0" marB="0"/>
                    </a:tc>
                    <a:tc hMerge="1"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8927642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286047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7476B-D408-4105-B6FB-39AA5E9D8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Konverteringer	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A3ABD1-1908-4C5B-B506-1FD7BDF97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728" y="1129507"/>
            <a:ext cx="5189857" cy="576262"/>
          </a:xfrm>
        </p:spPr>
        <p:txBody>
          <a:bodyPr/>
          <a:lstStyle/>
          <a:p>
            <a:pPr algn="l"/>
            <a:r>
              <a:rPr lang="da-DK" dirty="0"/>
              <a:t>Binær til </a:t>
            </a:r>
            <a:r>
              <a:rPr lang="da-DK" dirty="0" err="1"/>
              <a:t>hexadecimal</a:t>
            </a:r>
            <a:endParaRPr lang="da-DK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88AF9C-DEEC-4959-8F6A-682B79B249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4729" y="2388088"/>
            <a:ext cx="5189856" cy="3109913"/>
          </a:xfrm>
        </p:spPr>
        <p:txBody>
          <a:bodyPr/>
          <a:lstStyle/>
          <a:p>
            <a:r>
              <a:rPr lang="da-DK" dirty="0"/>
              <a:t>4 bit svarer til ét </a:t>
            </a:r>
            <a:r>
              <a:rPr lang="da-DK" dirty="0" err="1"/>
              <a:t>hexadecimalt</a:t>
            </a:r>
            <a:r>
              <a:rPr lang="da-DK" dirty="0"/>
              <a:t> ciffer. </a:t>
            </a:r>
          </a:p>
          <a:p>
            <a:r>
              <a:rPr lang="da-DK" dirty="0"/>
              <a:t>Binært tal: 1101 1011 1111 0011 0110</a:t>
            </a:r>
            <a:r>
              <a:rPr lang="da-DK" baseline="-25000" dirty="0"/>
              <a:t>2</a:t>
            </a:r>
            <a:endParaRPr lang="da-DK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719F890B-6C54-45D8-888D-D19698F0E1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090650"/>
              </p:ext>
            </p:extLst>
          </p:nvPr>
        </p:nvGraphicFramePr>
        <p:xfrm>
          <a:off x="1621487" y="3429000"/>
          <a:ext cx="9131859" cy="3184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25803">
                  <a:extLst>
                    <a:ext uri="{9D8B030D-6E8A-4147-A177-3AD203B41FA5}">
                      <a16:colId xmlns:a16="http://schemas.microsoft.com/office/drawing/2014/main" val="318484447"/>
                    </a:ext>
                  </a:extLst>
                </a:gridCol>
                <a:gridCol w="1461968">
                  <a:extLst>
                    <a:ext uri="{9D8B030D-6E8A-4147-A177-3AD203B41FA5}">
                      <a16:colId xmlns:a16="http://schemas.microsoft.com/office/drawing/2014/main" val="2963441600"/>
                    </a:ext>
                  </a:extLst>
                </a:gridCol>
                <a:gridCol w="1461022">
                  <a:extLst>
                    <a:ext uri="{9D8B030D-6E8A-4147-A177-3AD203B41FA5}">
                      <a16:colId xmlns:a16="http://schemas.microsoft.com/office/drawing/2014/main" val="3190053617"/>
                    </a:ext>
                  </a:extLst>
                </a:gridCol>
                <a:gridCol w="1461022">
                  <a:extLst>
                    <a:ext uri="{9D8B030D-6E8A-4147-A177-3AD203B41FA5}">
                      <a16:colId xmlns:a16="http://schemas.microsoft.com/office/drawing/2014/main" val="2841622738"/>
                    </a:ext>
                  </a:extLst>
                </a:gridCol>
                <a:gridCol w="1461022">
                  <a:extLst>
                    <a:ext uri="{9D8B030D-6E8A-4147-A177-3AD203B41FA5}">
                      <a16:colId xmlns:a16="http://schemas.microsoft.com/office/drawing/2014/main" val="1384872005"/>
                    </a:ext>
                  </a:extLst>
                </a:gridCol>
                <a:gridCol w="1461022">
                  <a:extLst>
                    <a:ext uri="{9D8B030D-6E8A-4147-A177-3AD203B41FA5}">
                      <a16:colId xmlns:a16="http://schemas.microsoft.com/office/drawing/2014/main" val="1208652770"/>
                    </a:ext>
                  </a:extLst>
                </a:gridCol>
              </a:tblGrid>
              <a:tr h="318432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400">
                          <a:effectLst/>
                        </a:rPr>
                        <a:t>Binær:</a:t>
                      </a:r>
                      <a:endParaRPr lang="da-DK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400">
                          <a:effectLst/>
                        </a:rPr>
                        <a:t>1101</a:t>
                      </a:r>
                      <a:endParaRPr lang="da-DK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400">
                          <a:effectLst/>
                        </a:rPr>
                        <a:t>1011</a:t>
                      </a:r>
                      <a:endParaRPr lang="da-DK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400" dirty="0">
                          <a:effectLst/>
                        </a:rPr>
                        <a:t>1111</a:t>
                      </a:r>
                      <a:endParaRPr lang="da-DK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400" dirty="0">
                          <a:effectLst/>
                        </a:rPr>
                        <a:t>0011</a:t>
                      </a:r>
                      <a:endParaRPr lang="da-DK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400" dirty="0">
                          <a:effectLst/>
                        </a:rPr>
                        <a:t>0110</a:t>
                      </a:r>
                      <a:endParaRPr lang="da-DK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24153053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5040DD9C-4617-40BA-AB29-5741DD40AC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6064053"/>
              </p:ext>
            </p:extLst>
          </p:nvPr>
        </p:nvGraphicFramePr>
        <p:xfrm>
          <a:off x="1621487" y="3429000"/>
          <a:ext cx="9131859" cy="97266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25803">
                  <a:extLst>
                    <a:ext uri="{9D8B030D-6E8A-4147-A177-3AD203B41FA5}">
                      <a16:colId xmlns:a16="http://schemas.microsoft.com/office/drawing/2014/main" val="318484447"/>
                    </a:ext>
                  </a:extLst>
                </a:gridCol>
                <a:gridCol w="1461968">
                  <a:extLst>
                    <a:ext uri="{9D8B030D-6E8A-4147-A177-3AD203B41FA5}">
                      <a16:colId xmlns:a16="http://schemas.microsoft.com/office/drawing/2014/main" val="2963441600"/>
                    </a:ext>
                  </a:extLst>
                </a:gridCol>
                <a:gridCol w="1461022">
                  <a:extLst>
                    <a:ext uri="{9D8B030D-6E8A-4147-A177-3AD203B41FA5}">
                      <a16:colId xmlns:a16="http://schemas.microsoft.com/office/drawing/2014/main" val="3190053617"/>
                    </a:ext>
                  </a:extLst>
                </a:gridCol>
                <a:gridCol w="1461022">
                  <a:extLst>
                    <a:ext uri="{9D8B030D-6E8A-4147-A177-3AD203B41FA5}">
                      <a16:colId xmlns:a16="http://schemas.microsoft.com/office/drawing/2014/main" val="2841622738"/>
                    </a:ext>
                  </a:extLst>
                </a:gridCol>
                <a:gridCol w="1461022">
                  <a:extLst>
                    <a:ext uri="{9D8B030D-6E8A-4147-A177-3AD203B41FA5}">
                      <a16:colId xmlns:a16="http://schemas.microsoft.com/office/drawing/2014/main" val="1384872005"/>
                    </a:ext>
                  </a:extLst>
                </a:gridCol>
                <a:gridCol w="1461022">
                  <a:extLst>
                    <a:ext uri="{9D8B030D-6E8A-4147-A177-3AD203B41FA5}">
                      <a16:colId xmlns:a16="http://schemas.microsoft.com/office/drawing/2014/main" val="1208652770"/>
                    </a:ext>
                  </a:extLst>
                </a:gridCol>
              </a:tblGrid>
              <a:tr h="318432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400">
                          <a:effectLst/>
                        </a:rPr>
                        <a:t>Binær:</a:t>
                      </a:r>
                      <a:endParaRPr lang="da-DK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400">
                          <a:effectLst/>
                        </a:rPr>
                        <a:t>1101</a:t>
                      </a:r>
                      <a:endParaRPr lang="da-DK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400">
                          <a:effectLst/>
                        </a:rPr>
                        <a:t>1011</a:t>
                      </a:r>
                      <a:endParaRPr lang="da-DK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400" dirty="0">
                          <a:effectLst/>
                        </a:rPr>
                        <a:t>1111</a:t>
                      </a:r>
                      <a:endParaRPr lang="da-DK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400" dirty="0">
                          <a:effectLst/>
                        </a:rPr>
                        <a:t>0011</a:t>
                      </a:r>
                      <a:endParaRPr lang="da-DK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400" dirty="0">
                          <a:effectLst/>
                        </a:rPr>
                        <a:t>0110</a:t>
                      </a:r>
                      <a:endParaRPr lang="da-DK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24153053"/>
                  </a:ext>
                </a:extLst>
              </a:tr>
              <a:tr h="65423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400">
                          <a:effectLst/>
                        </a:rPr>
                        <a:t>Decimalværdi:</a:t>
                      </a:r>
                      <a:endParaRPr lang="da-DK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400">
                          <a:effectLst/>
                        </a:rPr>
                        <a:t>13</a:t>
                      </a:r>
                      <a:endParaRPr lang="da-DK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400">
                          <a:effectLst/>
                        </a:rPr>
                        <a:t>11</a:t>
                      </a:r>
                      <a:endParaRPr lang="da-DK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400">
                          <a:effectLst/>
                        </a:rPr>
                        <a:t>15</a:t>
                      </a:r>
                      <a:endParaRPr lang="da-DK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400">
                          <a:effectLst/>
                        </a:rPr>
                        <a:t>3</a:t>
                      </a:r>
                      <a:endParaRPr lang="da-DK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400" dirty="0">
                          <a:effectLst/>
                        </a:rPr>
                        <a:t>6</a:t>
                      </a:r>
                      <a:endParaRPr lang="da-DK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26300760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1EA0F29E-EB4D-46B7-91C1-64ECC0AC0A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225577"/>
              </p:ext>
            </p:extLst>
          </p:nvPr>
        </p:nvGraphicFramePr>
        <p:xfrm>
          <a:off x="1621487" y="3429000"/>
          <a:ext cx="9131859" cy="162690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25803">
                  <a:extLst>
                    <a:ext uri="{9D8B030D-6E8A-4147-A177-3AD203B41FA5}">
                      <a16:colId xmlns:a16="http://schemas.microsoft.com/office/drawing/2014/main" val="318484447"/>
                    </a:ext>
                  </a:extLst>
                </a:gridCol>
                <a:gridCol w="1461968">
                  <a:extLst>
                    <a:ext uri="{9D8B030D-6E8A-4147-A177-3AD203B41FA5}">
                      <a16:colId xmlns:a16="http://schemas.microsoft.com/office/drawing/2014/main" val="2963441600"/>
                    </a:ext>
                  </a:extLst>
                </a:gridCol>
                <a:gridCol w="1461022">
                  <a:extLst>
                    <a:ext uri="{9D8B030D-6E8A-4147-A177-3AD203B41FA5}">
                      <a16:colId xmlns:a16="http://schemas.microsoft.com/office/drawing/2014/main" val="3190053617"/>
                    </a:ext>
                  </a:extLst>
                </a:gridCol>
                <a:gridCol w="1461022">
                  <a:extLst>
                    <a:ext uri="{9D8B030D-6E8A-4147-A177-3AD203B41FA5}">
                      <a16:colId xmlns:a16="http://schemas.microsoft.com/office/drawing/2014/main" val="2841622738"/>
                    </a:ext>
                  </a:extLst>
                </a:gridCol>
                <a:gridCol w="1461022">
                  <a:extLst>
                    <a:ext uri="{9D8B030D-6E8A-4147-A177-3AD203B41FA5}">
                      <a16:colId xmlns:a16="http://schemas.microsoft.com/office/drawing/2014/main" val="1384872005"/>
                    </a:ext>
                  </a:extLst>
                </a:gridCol>
                <a:gridCol w="1461022">
                  <a:extLst>
                    <a:ext uri="{9D8B030D-6E8A-4147-A177-3AD203B41FA5}">
                      <a16:colId xmlns:a16="http://schemas.microsoft.com/office/drawing/2014/main" val="1208652770"/>
                    </a:ext>
                  </a:extLst>
                </a:gridCol>
              </a:tblGrid>
              <a:tr h="318432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400">
                          <a:effectLst/>
                        </a:rPr>
                        <a:t>Binær:</a:t>
                      </a:r>
                      <a:endParaRPr lang="da-DK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400">
                          <a:effectLst/>
                        </a:rPr>
                        <a:t>1101</a:t>
                      </a:r>
                      <a:endParaRPr lang="da-DK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400">
                          <a:effectLst/>
                        </a:rPr>
                        <a:t>1011</a:t>
                      </a:r>
                      <a:endParaRPr lang="da-DK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400" dirty="0">
                          <a:effectLst/>
                        </a:rPr>
                        <a:t>1111</a:t>
                      </a:r>
                      <a:endParaRPr lang="da-DK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400" dirty="0">
                          <a:effectLst/>
                        </a:rPr>
                        <a:t>0011</a:t>
                      </a:r>
                      <a:endParaRPr lang="da-DK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400" dirty="0">
                          <a:effectLst/>
                        </a:rPr>
                        <a:t>0110</a:t>
                      </a:r>
                      <a:endParaRPr lang="da-DK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24153053"/>
                  </a:ext>
                </a:extLst>
              </a:tr>
              <a:tr h="65423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400">
                          <a:effectLst/>
                        </a:rPr>
                        <a:t>Decimalværdi:</a:t>
                      </a:r>
                      <a:endParaRPr lang="da-DK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400">
                          <a:effectLst/>
                        </a:rPr>
                        <a:t>13</a:t>
                      </a:r>
                      <a:endParaRPr lang="da-DK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400">
                          <a:effectLst/>
                        </a:rPr>
                        <a:t>11</a:t>
                      </a:r>
                      <a:endParaRPr lang="da-DK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400">
                          <a:effectLst/>
                        </a:rPr>
                        <a:t>15</a:t>
                      </a:r>
                      <a:endParaRPr lang="da-DK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400">
                          <a:effectLst/>
                        </a:rPr>
                        <a:t>3</a:t>
                      </a:r>
                      <a:endParaRPr lang="da-DK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400">
                          <a:effectLst/>
                        </a:rPr>
                        <a:t>6</a:t>
                      </a:r>
                      <a:endParaRPr lang="da-DK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26300760"/>
                  </a:ext>
                </a:extLst>
              </a:tr>
              <a:tr h="65423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400">
                          <a:effectLst/>
                        </a:rPr>
                        <a:t>Hexadecimalciffer:</a:t>
                      </a:r>
                      <a:endParaRPr lang="da-DK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400">
                          <a:effectLst/>
                        </a:rPr>
                        <a:t>D</a:t>
                      </a:r>
                      <a:endParaRPr lang="da-DK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400">
                          <a:effectLst/>
                        </a:rPr>
                        <a:t>B</a:t>
                      </a:r>
                      <a:endParaRPr lang="da-DK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400">
                          <a:effectLst/>
                        </a:rPr>
                        <a:t>F</a:t>
                      </a:r>
                      <a:endParaRPr lang="da-DK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400">
                          <a:effectLst/>
                        </a:rPr>
                        <a:t>3</a:t>
                      </a:r>
                      <a:endParaRPr lang="da-DK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400" dirty="0">
                          <a:effectLst/>
                        </a:rPr>
                        <a:t>6</a:t>
                      </a:r>
                      <a:endParaRPr lang="da-DK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85601091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45993F99-2CD5-470F-99DB-DA575F79C914}"/>
              </a:ext>
            </a:extLst>
          </p:cNvPr>
          <p:cNvGraphicFramePr>
            <a:graphicFrameLocks noGrp="1"/>
          </p:cNvGraphicFramePr>
          <p:nvPr/>
        </p:nvGraphicFramePr>
        <p:xfrm>
          <a:off x="1621487" y="3429000"/>
          <a:ext cx="9131859" cy="22811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25803">
                  <a:extLst>
                    <a:ext uri="{9D8B030D-6E8A-4147-A177-3AD203B41FA5}">
                      <a16:colId xmlns:a16="http://schemas.microsoft.com/office/drawing/2014/main" val="318484447"/>
                    </a:ext>
                  </a:extLst>
                </a:gridCol>
                <a:gridCol w="1461968">
                  <a:extLst>
                    <a:ext uri="{9D8B030D-6E8A-4147-A177-3AD203B41FA5}">
                      <a16:colId xmlns:a16="http://schemas.microsoft.com/office/drawing/2014/main" val="2963441600"/>
                    </a:ext>
                  </a:extLst>
                </a:gridCol>
                <a:gridCol w="1461022">
                  <a:extLst>
                    <a:ext uri="{9D8B030D-6E8A-4147-A177-3AD203B41FA5}">
                      <a16:colId xmlns:a16="http://schemas.microsoft.com/office/drawing/2014/main" val="3190053617"/>
                    </a:ext>
                  </a:extLst>
                </a:gridCol>
                <a:gridCol w="1461022">
                  <a:extLst>
                    <a:ext uri="{9D8B030D-6E8A-4147-A177-3AD203B41FA5}">
                      <a16:colId xmlns:a16="http://schemas.microsoft.com/office/drawing/2014/main" val="2841622738"/>
                    </a:ext>
                  </a:extLst>
                </a:gridCol>
                <a:gridCol w="1461022">
                  <a:extLst>
                    <a:ext uri="{9D8B030D-6E8A-4147-A177-3AD203B41FA5}">
                      <a16:colId xmlns:a16="http://schemas.microsoft.com/office/drawing/2014/main" val="1384872005"/>
                    </a:ext>
                  </a:extLst>
                </a:gridCol>
                <a:gridCol w="1461022">
                  <a:extLst>
                    <a:ext uri="{9D8B030D-6E8A-4147-A177-3AD203B41FA5}">
                      <a16:colId xmlns:a16="http://schemas.microsoft.com/office/drawing/2014/main" val="1208652770"/>
                    </a:ext>
                  </a:extLst>
                </a:gridCol>
              </a:tblGrid>
              <a:tr h="318432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400">
                          <a:effectLst/>
                        </a:rPr>
                        <a:t>Binær:</a:t>
                      </a:r>
                      <a:endParaRPr lang="da-DK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400">
                          <a:effectLst/>
                        </a:rPr>
                        <a:t>1101</a:t>
                      </a:r>
                      <a:endParaRPr lang="da-DK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400">
                          <a:effectLst/>
                        </a:rPr>
                        <a:t>1011</a:t>
                      </a:r>
                      <a:endParaRPr lang="da-DK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400" dirty="0">
                          <a:effectLst/>
                        </a:rPr>
                        <a:t>1111</a:t>
                      </a:r>
                      <a:endParaRPr lang="da-DK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400" dirty="0">
                          <a:effectLst/>
                        </a:rPr>
                        <a:t>0011</a:t>
                      </a:r>
                      <a:endParaRPr lang="da-DK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400" dirty="0">
                          <a:effectLst/>
                        </a:rPr>
                        <a:t>0110</a:t>
                      </a:r>
                      <a:endParaRPr lang="da-DK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24153053"/>
                  </a:ext>
                </a:extLst>
              </a:tr>
              <a:tr h="65423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400">
                          <a:effectLst/>
                        </a:rPr>
                        <a:t>Decimalværdi:</a:t>
                      </a:r>
                      <a:endParaRPr lang="da-DK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400">
                          <a:effectLst/>
                        </a:rPr>
                        <a:t>13</a:t>
                      </a:r>
                      <a:endParaRPr lang="da-DK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400">
                          <a:effectLst/>
                        </a:rPr>
                        <a:t>11</a:t>
                      </a:r>
                      <a:endParaRPr lang="da-DK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400">
                          <a:effectLst/>
                        </a:rPr>
                        <a:t>15</a:t>
                      </a:r>
                      <a:endParaRPr lang="da-DK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400">
                          <a:effectLst/>
                        </a:rPr>
                        <a:t>3</a:t>
                      </a:r>
                      <a:endParaRPr lang="da-DK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400">
                          <a:effectLst/>
                        </a:rPr>
                        <a:t>6</a:t>
                      </a:r>
                      <a:endParaRPr lang="da-DK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26300760"/>
                  </a:ext>
                </a:extLst>
              </a:tr>
              <a:tr h="65423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400">
                          <a:effectLst/>
                        </a:rPr>
                        <a:t>Hexadecimalciffer:</a:t>
                      </a:r>
                      <a:endParaRPr lang="da-DK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400">
                          <a:effectLst/>
                        </a:rPr>
                        <a:t>D</a:t>
                      </a:r>
                      <a:endParaRPr lang="da-DK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400">
                          <a:effectLst/>
                        </a:rPr>
                        <a:t>B</a:t>
                      </a:r>
                      <a:endParaRPr lang="da-DK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400">
                          <a:effectLst/>
                        </a:rPr>
                        <a:t>F</a:t>
                      </a:r>
                      <a:endParaRPr lang="da-DK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400">
                          <a:effectLst/>
                        </a:rPr>
                        <a:t>3</a:t>
                      </a:r>
                      <a:endParaRPr lang="da-DK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400">
                          <a:effectLst/>
                        </a:rPr>
                        <a:t>6</a:t>
                      </a:r>
                      <a:endParaRPr lang="da-DK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85601091"/>
                  </a:ext>
                </a:extLst>
              </a:tr>
              <a:tr h="65423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400">
                          <a:effectLst/>
                        </a:rPr>
                        <a:t>Hexadecimal:</a:t>
                      </a:r>
                      <a:endParaRPr lang="da-DK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5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400" dirty="0">
                          <a:effectLst/>
                        </a:rPr>
                        <a:t>1101 1011 1111 0011 0110</a:t>
                      </a:r>
                      <a:r>
                        <a:rPr lang="da-DK" sz="1400" baseline="-25000" dirty="0">
                          <a:effectLst/>
                        </a:rPr>
                        <a:t>2</a:t>
                      </a:r>
                      <a:r>
                        <a:rPr lang="da-DK" sz="1400" dirty="0">
                          <a:effectLst/>
                        </a:rPr>
                        <a:t> </a:t>
                      </a:r>
                      <a:r>
                        <a:rPr lang="en-US" sz="1400" dirty="0">
                          <a:effectLst/>
                        </a:rPr>
                        <a:t>= </a:t>
                      </a:r>
                      <a:r>
                        <a:rPr lang="da-DK" sz="1400" dirty="0">
                          <a:effectLst/>
                        </a:rPr>
                        <a:t>DBF36</a:t>
                      </a:r>
                      <a:r>
                        <a:rPr lang="da-DK" sz="1400" baseline="-25000" dirty="0">
                          <a:effectLst/>
                        </a:rPr>
                        <a:t>16</a:t>
                      </a:r>
                      <a:endParaRPr lang="da-DK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9847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8352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7476B-D408-4105-B6FB-39AA5E9D8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Konverteringer	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A3ABD1-1908-4C5B-B506-1FD7BDF97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728" y="1129507"/>
            <a:ext cx="5189857" cy="576262"/>
          </a:xfrm>
        </p:spPr>
        <p:txBody>
          <a:bodyPr/>
          <a:lstStyle/>
          <a:p>
            <a:pPr algn="l"/>
            <a:r>
              <a:rPr lang="da-DK" dirty="0"/>
              <a:t>Binær til </a:t>
            </a:r>
            <a:r>
              <a:rPr lang="da-DK" dirty="0" err="1"/>
              <a:t>hexadecimal</a:t>
            </a:r>
            <a:endParaRPr lang="da-DK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88AF9C-DEEC-4959-8F6A-682B79B249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4729" y="2388088"/>
            <a:ext cx="5189856" cy="3109913"/>
          </a:xfrm>
        </p:spPr>
        <p:txBody>
          <a:bodyPr/>
          <a:lstStyle/>
          <a:p>
            <a:r>
              <a:rPr lang="da-DK" dirty="0"/>
              <a:t>4 bit svarer til ét </a:t>
            </a:r>
            <a:r>
              <a:rPr lang="da-DK" dirty="0" err="1"/>
              <a:t>hexadecimalt</a:t>
            </a:r>
            <a:r>
              <a:rPr lang="da-DK" dirty="0"/>
              <a:t> ciffer. </a:t>
            </a:r>
          </a:p>
          <a:p>
            <a:r>
              <a:rPr lang="da-DK" dirty="0"/>
              <a:t>Binært tal: 1101 1011 1111 0011 0110</a:t>
            </a:r>
            <a:r>
              <a:rPr lang="da-DK" baseline="-25000" dirty="0"/>
              <a:t>2</a:t>
            </a:r>
            <a:endParaRPr lang="da-DK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719F890B-6C54-45D8-888D-D19698F0E1AD}"/>
              </a:ext>
            </a:extLst>
          </p:cNvPr>
          <p:cNvGraphicFramePr>
            <a:graphicFrameLocks noGrp="1"/>
          </p:cNvGraphicFramePr>
          <p:nvPr/>
        </p:nvGraphicFramePr>
        <p:xfrm>
          <a:off x="1621487" y="3429000"/>
          <a:ext cx="9131859" cy="22811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25803">
                  <a:extLst>
                    <a:ext uri="{9D8B030D-6E8A-4147-A177-3AD203B41FA5}">
                      <a16:colId xmlns:a16="http://schemas.microsoft.com/office/drawing/2014/main" val="318484447"/>
                    </a:ext>
                  </a:extLst>
                </a:gridCol>
                <a:gridCol w="1461968">
                  <a:extLst>
                    <a:ext uri="{9D8B030D-6E8A-4147-A177-3AD203B41FA5}">
                      <a16:colId xmlns:a16="http://schemas.microsoft.com/office/drawing/2014/main" val="2963441600"/>
                    </a:ext>
                  </a:extLst>
                </a:gridCol>
                <a:gridCol w="1461022">
                  <a:extLst>
                    <a:ext uri="{9D8B030D-6E8A-4147-A177-3AD203B41FA5}">
                      <a16:colId xmlns:a16="http://schemas.microsoft.com/office/drawing/2014/main" val="3190053617"/>
                    </a:ext>
                  </a:extLst>
                </a:gridCol>
                <a:gridCol w="1461022">
                  <a:extLst>
                    <a:ext uri="{9D8B030D-6E8A-4147-A177-3AD203B41FA5}">
                      <a16:colId xmlns:a16="http://schemas.microsoft.com/office/drawing/2014/main" val="2841622738"/>
                    </a:ext>
                  </a:extLst>
                </a:gridCol>
                <a:gridCol w="1461022">
                  <a:extLst>
                    <a:ext uri="{9D8B030D-6E8A-4147-A177-3AD203B41FA5}">
                      <a16:colId xmlns:a16="http://schemas.microsoft.com/office/drawing/2014/main" val="1384872005"/>
                    </a:ext>
                  </a:extLst>
                </a:gridCol>
                <a:gridCol w="1461022">
                  <a:extLst>
                    <a:ext uri="{9D8B030D-6E8A-4147-A177-3AD203B41FA5}">
                      <a16:colId xmlns:a16="http://schemas.microsoft.com/office/drawing/2014/main" val="1208652770"/>
                    </a:ext>
                  </a:extLst>
                </a:gridCol>
              </a:tblGrid>
              <a:tr h="318432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400">
                          <a:effectLst/>
                        </a:rPr>
                        <a:t>Binær:</a:t>
                      </a:r>
                      <a:endParaRPr lang="da-DK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400">
                          <a:effectLst/>
                        </a:rPr>
                        <a:t>1101</a:t>
                      </a:r>
                      <a:endParaRPr lang="da-DK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400">
                          <a:effectLst/>
                        </a:rPr>
                        <a:t>1011</a:t>
                      </a:r>
                      <a:endParaRPr lang="da-DK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400" dirty="0">
                          <a:effectLst/>
                        </a:rPr>
                        <a:t>1111</a:t>
                      </a:r>
                      <a:endParaRPr lang="da-DK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400" dirty="0">
                          <a:effectLst/>
                        </a:rPr>
                        <a:t>0011</a:t>
                      </a:r>
                      <a:endParaRPr lang="da-DK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400" dirty="0">
                          <a:effectLst/>
                        </a:rPr>
                        <a:t>0110</a:t>
                      </a:r>
                      <a:endParaRPr lang="da-DK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24153053"/>
                  </a:ext>
                </a:extLst>
              </a:tr>
              <a:tr h="65423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400" dirty="0">
                          <a:effectLst/>
                        </a:rPr>
                        <a:t>Decimalværdi:</a:t>
                      </a:r>
                      <a:endParaRPr lang="da-DK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400">
                          <a:effectLst/>
                        </a:rPr>
                        <a:t>13</a:t>
                      </a:r>
                      <a:endParaRPr lang="da-DK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400">
                          <a:effectLst/>
                        </a:rPr>
                        <a:t>11</a:t>
                      </a:r>
                      <a:endParaRPr lang="da-DK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400">
                          <a:effectLst/>
                        </a:rPr>
                        <a:t>15</a:t>
                      </a:r>
                      <a:endParaRPr lang="da-DK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400">
                          <a:effectLst/>
                        </a:rPr>
                        <a:t>3</a:t>
                      </a:r>
                      <a:endParaRPr lang="da-DK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400">
                          <a:effectLst/>
                        </a:rPr>
                        <a:t>6</a:t>
                      </a:r>
                      <a:endParaRPr lang="da-DK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26300760"/>
                  </a:ext>
                </a:extLst>
              </a:tr>
              <a:tr h="65423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400" dirty="0" err="1">
                          <a:effectLst/>
                        </a:rPr>
                        <a:t>Hexadecimalciffer</a:t>
                      </a:r>
                      <a:r>
                        <a:rPr lang="da-DK" sz="1400" dirty="0">
                          <a:effectLst/>
                        </a:rPr>
                        <a:t>:</a:t>
                      </a:r>
                      <a:endParaRPr lang="da-DK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400" dirty="0">
                          <a:effectLst/>
                        </a:rPr>
                        <a:t>D</a:t>
                      </a:r>
                      <a:endParaRPr lang="da-DK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400">
                          <a:effectLst/>
                        </a:rPr>
                        <a:t>B</a:t>
                      </a:r>
                      <a:endParaRPr lang="da-DK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400">
                          <a:effectLst/>
                        </a:rPr>
                        <a:t>F</a:t>
                      </a:r>
                      <a:endParaRPr lang="da-DK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400">
                          <a:effectLst/>
                        </a:rPr>
                        <a:t>3</a:t>
                      </a:r>
                      <a:endParaRPr lang="da-DK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400">
                          <a:effectLst/>
                        </a:rPr>
                        <a:t>6</a:t>
                      </a:r>
                      <a:endParaRPr lang="da-DK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85601091"/>
                  </a:ext>
                </a:extLst>
              </a:tr>
              <a:tr h="65423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400">
                          <a:effectLst/>
                        </a:rPr>
                        <a:t>Hexadecimal:</a:t>
                      </a:r>
                      <a:endParaRPr lang="da-DK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5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400" dirty="0">
                          <a:effectLst/>
                        </a:rPr>
                        <a:t>1101 1011 1111 0011 0110</a:t>
                      </a:r>
                      <a:r>
                        <a:rPr lang="da-DK" sz="1400" baseline="-25000" dirty="0">
                          <a:effectLst/>
                        </a:rPr>
                        <a:t>2</a:t>
                      </a:r>
                      <a:r>
                        <a:rPr lang="da-DK" sz="1400" dirty="0">
                          <a:effectLst/>
                        </a:rPr>
                        <a:t> </a:t>
                      </a:r>
                      <a:r>
                        <a:rPr lang="en-US" sz="1400" dirty="0">
                          <a:effectLst/>
                        </a:rPr>
                        <a:t>= </a:t>
                      </a:r>
                      <a:r>
                        <a:rPr lang="da-DK" sz="1400" dirty="0">
                          <a:effectLst/>
                        </a:rPr>
                        <a:t>DBF36</a:t>
                      </a:r>
                      <a:r>
                        <a:rPr lang="da-DK" sz="1400" baseline="-25000" dirty="0">
                          <a:effectLst/>
                        </a:rPr>
                        <a:t>16</a:t>
                      </a:r>
                      <a:endParaRPr lang="da-DK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9847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14515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7476B-D408-4105-B6FB-39AA5E9D8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364" y="447188"/>
            <a:ext cx="10571998" cy="970450"/>
          </a:xfrm>
        </p:spPr>
        <p:txBody>
          <a:bodyPr/>
          <a:lstStyle/>
          <a:p>
            <a:r>
              <a:rPr lang="da-DK" dirty="0"/>
              <a:t>Konverteringer	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52C5BC-A3CD-4C6F-BC69-9CBCDC266B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12364" y="1129507"/>
            <a:ext cx="5194583" cy="576262"/>
          </a:xfrm>
        </p:spPr>
        <p:txBody>
          <a:bodyPr/>
          <a:lstStyle/>
          <a:p>
            <a:pPr algn="l"/>
            <a:r>
              <a:rPr lang="da-DK" dirty="0" err="1"/>
              <a:t>Hexadecimal</a:t>
            </a:r>
            <a:r>
              <a:rPr lang="da-DK" dirty="0"/>
              <a:t> til binær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07E850-792D-47A4-84DD-E26D4428AC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2364" y="2388088"/>
            <a:ext cx="5194583" cy="3109913"/>
          </a:xfrm>
        </p:spPr>
        <p:txBody>
          <a:bodyPr/>
          <a:lstStyle/>
          <a:p>
            <a:r>
              <a:rPr lang="da-DK" dirty="0"/>
              <a:t>Ét </a:t>
            </a:r>
            <a:r>
              <a:rPr lang="da-DK" dirty="0" err="1"/>
              <a:t>hexadecimalt</a:t>
            </a:r>
            <a:r>
              <a:rPr lang="da-DK" dirty="0"/>
              <a:t> ciffer svarer til 4 bit.</a:t>
            </a:r>
          </a:p>
          <a:p>
            <a:r>
              <a:rPr lang="da-DK" dirty="0" err="1"/>
              <a:t>Hexadecimalt</a:t>
            </a:r>
            <a:r>
              <a:rPr lang="da-DK" dirty="0"/>
              <a:t> tal: F37A0</a:t>
            </a:r>
            <a:r>
              <a:rPr lang="da-DK" baseline="-25000" dirty="0"/>
              <a:t>16</a:t>
            </a:r>
            <a:endParaRPr lang="da-DK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3BE946A-B6D6-43CD-B92A-74D1D58C17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3370190"/>
              </p:ext>
            </p:extLst>
          </p:nvPr>
        </p:nvGraphicFramePr>
        <p:xfrm>
          <a:off x="2515149" y="3429000"/>
          <a:ext cx="7161701" cy="5353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31893">
                  <a:extLst>
                    <a:ext uri="{9D8B030D-6E8A-4147-A177-3AD203B41FA5}">
                      <a16:colId xmlns:a16="http://schemas.microsoft.com/office/drawing/2014/main" val="2714719890"/>
                    </a:ext>
                  </a:extLst>
                </a:gridCol>
                <a:gridCol w="1146556">
                  <a:extLst>
                    <a:ext uri="{9D8B030D-6E8A-4147-A177-3AD203B41FA5}">
                      <a16:colId xmlns:a16="http://schemas.microsoft.com/office/drawing/2014/main" val="2680169424"/>
                    </a:ext>
                  </a:extLst>
                </a:gridCol>
                <a:gridCol w="1145813">
                  <a:extLst>
                    <a:ext uri="{9D8B030D-6E8A-4147-A177-3AD203B41FA5}">
                      <a16:colId xmlns:a16="http://schemas.microsoft.com/office/drawing/2014/main" val="2757526828"/>
                    </a:ext>
                  </a:extLst>
                </a:gridCol>
                <a:gridCol w="1145813">
                  <a:extLst>
                    <a:ext uri="{9D8B030D-6E8A-4147-A177-3AD203B41FA5}">
                      <a16:colId xmlns:a16="http://schemas.microsoft.com/office/drawing/2014/main" val="1106833908"/>
                    </a:ext>
                  </a:extLst>
                </a:gridCol>
                <a:gridCol w="1145813">
                  <a:extLst>
                    <a:ext uri="{9D8B030D-6E8A-4147-A177-3AD203B41FA5}">
                      <a16:colId xmlns:a16="http://schemas.microsoft.com/office/drawing/2014/main" val="3916889078"/>
                    </a:ext>
                  </a:extLst>
                </a:gridCol>
                <a:gridCol w="1145813">
                  <a:extLst>
                    <a:ext uri="{9D8B030D-6E8A-4147-A177-3AD203B41FA5}">
                      <a16:colId xmlns:a16="http://schemas.microsoft.com/office/drawing/2014/main" val="81554766"/>
                    </a:ext>
                  </a:extLst>
                </a:gridCol>
              </a:tblGrid>
              <a:tr h="535376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400" dirty="0" err="1">
                          <a:effectLst/>
                        </a:rPr>
                        <a:t>Hexadecimal</a:t>
                      </a:r>
                      <a:r>
                        <a:rPr lang="da-DK" sz="1400" dirty="0">
                          <a:effectLst/>
                        </a:rPr>
                        <a:t>:</a:t>
                      </a:r>
                      <a:endParaRPr lang="da-DK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400">
                          <a:effectLst/>
                        </a:rPr>
                        <a:t>F</a:t>
                      </a:r>
                      <a:endParaRPr lang="da-DK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400">
                          <a:effectLst/>
                        </a:rPr>
                        <a:t>3</a:t>
                      </a:r>
                      <a:endParaRPr lang="da-DK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400">
                          <a:effectLst/>
                        </a:rPr>
                        <a:t>7</a:t>
                      </a:r>
                      <a:endParaRPr lang="da-DK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400">
                          <a:effectLst/>
                        </a:rPr>
                        <a:t>A</a:t>
                      </a:r>
                      <a:endParaRPr lang="da-DK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400" dirty="0">
                          <a:effectLst/>
                        </a:rPr>
                        <a:t>0</a:t>
                      </a:r>
                      <a:endParaRPr lang="da-DK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50260217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6D3E371-2505-47F5-80F7-4BE3177B01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310029"/>
              </p:ext>
            </p:extLst>
          </p:nvPr>
        </p:nvGraphicFramePr>
        <p:xfrm>
          <a:off x="2515149" y="3429000"/>
          <a:ext cx="7161701" cy="10707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31893">
                  <a:extLst>
                    <a:ext uri="{9D8B030D-6E8A-4147-A177-3AD203B41FA5}">
                      <a16:colId xmlns:a16="http://schemas.microsoft.com/office/drawing/2014/main" val="2714719890"/>
                    </a:ext>
                  </a:extLst>
                </a:gridCol>
                <a:gridCol w="1146556">
                  <a:extLst>
                    <a:ext uri="{9D8B030D-6E8A-4147-A177-3AD203B41FA5}">
                      <a16:colId xmlns:a16="http://schemas.microsoft.com/office/drawing/2014/main" val="2680169424"/>
                    </a:ext>
                  </a:extLst>
                </a:gridCol>
                <a:gridCol w="1145813">
                  <a:extLst>
                    <a:ext uri="{9D8B030D-6E8A-4147-A177-3AD203B41FA5}">
                      <a16:colId xmlns:a16="http://schemas.microsoft.com/office/drawing/2014/main" val="2757526828"/>
                    </a:ext>
                  </a:extLst>
                </a:gridCol>
                <a:gridCol w="1145813">
                  <a:extLst>
                    <a:ext uri="{9D8B030D-6E8A-4147-A177-3AD203B41FA5}">
                      <a16:colId xmlns:a16="http://schemas.microsoft.com/office/drawing/2014/main" val="1106833908"/>
                    </a:ext>
                  </a:extLst>
                </a:gridCol>
                <a:gridCol w="1145813">
                  <a:extLst>
                    <a:ext uri="{9D8B030D-6E8A-4147-A177-3AD203B41FA5}">
                      <a16:colId xmlns:a16="http://schemas.microsoft.com/office/drawing/2014/main" val="3916889078"/>
                    </a:ext>
                  </a:extLst>
                </a:gridCol>
                <a:gridCol w="1145813">
                  <a:extLst>
                    <a:ext uri="{9D8B030D-6E8A-4147-A177-3AD203B41FA5}">
                      <a16:colId xmlns:a16="http://schemas.microsoft.com/office/drawing/2014/main" val="81554766"/>
                    </a:ext>
                  </a:extLst>
                </a:gridCol>
              </a:tblGrid>
              <a:tr h="535376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400" dirty="0" err="1">
                          <a:effectLst/>
                        </a:rPr>
                        <a:t>Hexadecimal</a:t>
                      </a:r>
                      <a:r>
                        <a:rPr lang="da-DK" sz="1400" dirty="0">
                          <a:effectLst/>
                        </a:rPr>
                        <a:t>:</a:t>
                      </a:r>
                      <a:endParaRPr lang="da-DK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400">
                          <a:effectLst/>
                        </a:rPr>
                        <a:t>F</a:t>
                      </a:r>
                      <a:endParaRPr lang="da-DK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400">
                          <a:effectLst/>
                        </a:rPr>
                        <a:t>3</a:t>
                      </a:r>
                      <a:endParaRPr lang="da-DK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400">
                          <a:effectLst/>
                        </a:rPr>
                        <a:t>7</a:t>
                      </a:r>
                      <a:endParaRPr lang="da-DK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400">
                          <a:effectLst/>
                        </a:rPr>
                        <a:t>A</a:t>
                      </a:r>
                      <a:endParaRPr lang="da-DK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400">
                          <a:effectLst/>
                        </a:rPr>
                        <a:t>0</a:t>
                      </a:r>
                      <a:endParaRPr lang="da-DK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50260217"/>
                  </a:ext>
                </a:extLst>
              </a:tr>
              <a:tr h="535376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400">
                          <a:effectLst/>
                        </a:rPr>
                        <a:t>Decimalværdi:</a:t>
                      </a:r>
                      <a:endParaRPr lang="da-DK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400">
                          <a:effectLst/>
                        </a:rPr>
                        <a:t>15</a:t>
                      </a:r>
                      <a:endParaRPr lang="da-DK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400">
                          <a:effectLst/>
                        </a:rPr>
                        <a:t>3</a:t>
                      </a:r>
                      <a:endParaRPr lang="da-DK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400">
                          <a:effectLst/>
                        </a:rPr>
                        <a:t>7</a:t>
                      </a:r>
                      <a:endParaRPr lang="da-DK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400">
                          <a:effectLst/>
                        </a:rPr>
                        <a:t>10</a:t>
                      </a:r>
                      <a:endParaRPr lang="da-DK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400" dirty="0">
                          <a:effectLst/>
                        </a:rPr>
                        <a:t>0</a:t>
                      </a:r>
                      <a:endParaRPr lang="da-DK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42977584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E3A32A05-FF9E-46A0-B15C-6D6B1F0D67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6683096"/>
              </p:ext>
            </p:extLst>
          </p:nvPr>
        </p:nvGraphicFramePr>
        <p:xfrm>
          <a:off x="2515149" y="3429000"/>
          <a:ext cx="7161701" cy="13314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31893">
                  <a:extLst>
                    <a:ext uri="{9D8B030D-6E8A-4147-A177-3AD203B41FA5}">
                      <a16:colId xmlns:a16="http://schemas.microsoft.com/office/drawing/2014/main" val="2714719890"/>
                    </a:ext>
                  </a:extLst>
                </a:gridCol>
                <a:gridCol w="1146556">
                  <a:extLst>
                    <a:ext uri="{9D8B030D-6E8A-4147-A177-3AD203B41FA5}">
                      <a16:colId xmlns:a16="http://schemas.microsoft.com/office/drawing/2014/main" val="2680169424"/>
                    </a:ext>
                  </a:extLst>
                </a:gridCol>
                <a:gridCol w="1145813">
                  <a:extLst>
                    <a:ext uri="{9D8B030D-6E8A-4147-A177-3AD203B41FA5}">
                      <a16:colId xmlns:a16="http://schemas.microsoft.com/office/drawing/2014/main" val="2757526828"/>
                    </a:ext>
                  </a:extLst>
                </a:gridCol>
                <a:gridCol w="1145813">
                  <a:extLst>
                    <a:ext uri="{9D8B030D-6E8A-4147-A177-3AD203B41FA5}">
                      <a16:colId xmlns:a16="http://schemas.microsoft.com/office/drawing/2014/main" val="1106833908"/>
                    </a:ext>
                  </a:extLst>
                </a:gridCol>
                <a:gridCol w="1145813">
                  <a:extLst>
                    <a:ext uri="{9D8B030D-6E8A-4147-A177-3AD203B41FA5}">
                      <a16:colId xmlns:a16="http://schemas.microsoft.com/office/drawing/2014/main" val="3916889078"/>
                    </a:ext>
                  </a:extLst>
                </a:gridCol>
                <a:gridCol w="1145813">
                  <a:extLst>
                    <a:ext uri="{9D8B030D-6E8A-4147-A177-3AD203B41FA5}">
                      <a16:colId xmlns:a16="http://schemas.microsoft.com/office/drawing/2014/main" val="81554766"/>
                    </a:ext>
                  </a:extLst>
                </a:gridCol>
              </a:tblGrid>
              <a:tr h="535376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400" dirty="0" err="1">
                          <a:effectLst/>
                        </a:rPr>
                        <a:t>Hexadecimal</a:t>
                      </a:r>
                      <a:r>
                        <a:rPr lang="da-DK" sz="1400" dirty="0">
                          <a:effectLst/>
                        </a:rPr>
                        <a:t>:</a:t>
                      </a:r>
                      <a:endParaRPr lang="da-DK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400">
                          <a:effectLst/>
                        </a:rPr>
                        <a:t>F</a:t>
                      </a:r>
                      <a:endParaRPr lang="da-DK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400">
                          <a:effectLst/>
                        </a:rPr>
                        <a:t>3</a:t>
                      </a:r>
                      <a:endParaRPr lang="da-DK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400">
                          <a:effectLst/>
                        </a:rPr>
                        <a:t>7</a:t>
                      </a:r>
                      <a:endParaRPr lang="da-DK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400">
                          <a:effectLst/>
                        </a:rPr>
                        <a:t>A</a:t>
                      </a:r>
                      <a:endParaRPr lang="da-DK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400">
                          <a:effectLst/>
                        </a:rPr>
                        <a:t>0</a:t>
                      </a:r>
                      <a:endParaRPr lang="da-DK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50260217"/>
                  </a:ext>
                </a:extLst>
              </a:tr>
              <a:tr h="535376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400">
                          <a:effectLst/>
                        </a:rPr>
                        <a:t>Decimalværdi:</a:t>
                      </a:r>
                      <a:endParaRPr lang="da-DK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400">
                          <a:effectLst/>
                        </a:rPr>
                        <a:t>15</a:t>
                      </a:r>
                      <a:endParaRPr lang="da-DK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400">
                          <a:effectLst/>
                        </a:rPr>
                        <a:t>3</a:t>
                      </a:r>
                      <a:endParaRPr lang="da-DK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400">
                          <a:effectLst/>
                        </a:rPr>
                        <a:t>7</a:t>
                      </a:r>
                      <a:endParaRPr lang="da-DK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400">
                          <a:effectLst/>
                        </a:rPr>
                        <a:t>10</a:t>
                      </a:r>
                      <a:endParaRPr lang="da-DK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400">
                          <a:effectLst/>
                        </a:rPr>
                        <a:t>0</a:t>
                      </a:r>
                      <a:endParaRPr lang="da-DK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42977584"/>
                  </a:ext>
                </a:extLst>
              </a:tr>
              <a:tr h="260732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400">
                          <a:effectLst/>
                        </a:rPr>
                        <a:t>Binærværdi:</a:t>
                      </a:r>
                      <a:endParaRPr lang="da-DK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400">
                          <a:effectLst/>
                        </a:rPr>
                        <a:t>1111</a:t>
                      </a:r>
                      <a:endParaRPr lang="da-DK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400">
                          <a:effectLst/>
                        </a:rPr>
                        <a:t>0011</a:t>
                      </a:r>
                      <a:endParaRPr lang="da-DK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400">
                          <a:effectLst/>
                        </a:rPr>
                        <a:t>0111</a:t>
                      </a:r>
                      <a:endParaRPr lang="da-DK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400">
                          <a:effectLst/>
                        </a:rPr>
                        <a:t>1010</a:t>
                      </a:r>
                      <a:endParaRPr lang="da-DK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400" dirty="0">
                          <a:effectLst/>
                        </a:rPr>
                        <a:t>0000</a:t>
                      </a:r>
                      <a:endParaRPr lang="da-DK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1792520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633E545A-2DD6-4F64-94B2-2FAC8185EDB8}"/>
              </a:ext>
            </a:extLst>
          </p:cNvPr>
          <p:cNvGraphicFramePr>
            <a:graphicFrameLocks noGrp="1"/>
          </p:cNvGraphicFramePr>
          <p:nvPr/>
        </p:nvGraphicFramePr>
        <p:xfrm>
          <a:off x="2515149" y="3429000"/>
          <a:ext cx="7161701" cy="15922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31893">
                  <a:extLst>
                    <a:ext uri="{9D8B030D-6E8A-4147-A177-3AD203B41FA5}">
                      <a16:colId xmlns:a16="http://schemas.microsoft.com/office/drawing/2014/main" val="2714719890"/>
                    </a:ext>
                  </a:extLst>
                </a:gridCol>
                <a:gridCol w="1146556">
                  <a:extLst>
                    <a:ext uri="{9D8B030D-6E8A-4147-A177-3AD203B41FA5}">
                      <a16:colId xmlns:a16="http://schemas.microsoft.com/office/drawing/2014/main" val="2680169424"/>
                    </a:ext>
                  </a:extLst>
                </a:gridCol>
                <a:gridCol w="1145813">
                  <a:extLst>
                    <a:ext uri="{9D8B030D-6E8A-4147-A177-3AD203B41FA5}">
                      <a16:colId xmlns:a16="http://schemas.microsoft.com/office/drawing/2014/main" val="2757526828"/>
                    </a:ext>
                  </a:extLst>
                </a:gridCol>
                <a:gridCol w="1145813">
                  <a:extLst>
                    <a:ext uri="{9D8B030D-6E8A-4147-A177-3AD203B41FA5}">
                      <a16:colId xmlns:a16="http://schemas.microsoft.com/office/drawing/2014/main" val="1106833908"/>
                    </a:ext>
                  </a:extLst>
                </a:gridCol>
                <a:gridCol w="1145813">
                  <a:extLst>
                    <a:ext uri="{9D8B030D-6E8A-4147-A177-3AD203B41FA5}">
                      <a16:colId xmlns:a16="http://schemas.microsoft.com/office/drawing/2014/main" val="3916889078"/>
                    </a:ext>
                  </a:extLst>
                </a:gridCol>
                <a:gridCol w="1145813">
                  <a:extLst>
                    <a:ext uri="{9D8B030D-6E8A-4147-A177-3AD203B41FA5}">
                      <a16:colId xmlns:a16="http://schemas.microsoft.com/office/drawing/2014/main" val="81554766"/>
                    </a:ext>
                  </a:extLst>
                </a:gridCol>
              </a:tblGrid>
              <a:tr h="535376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400" dirty="0" err="1">
                          <a:effectLst/>
                        </a:rPr>
                        <a:t>Hexadecimal</a:t>
                      </a:r>
                      <a:r>
                        <a:rPr lang="da-DK" sz="1400" dirty="0">
                          <a:effectLst/>
                        </a:rPr>
                        <a:t>:</a:t>
                      </a:r>
                      <a:endParaRPr lang="da-DK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400">
                          <a:effectLst/>
                        </a:rPr>
                        <a:t>F</a:t>
                      </a:r>
                      <a:endParaRPr lang="da-DK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400">
                          <a:effectLst/>
                        </a:rPr>
                        <a:t>3</a:t>
                      </a:r>
                      <a:endParaRPr lang="da-DK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400">
                          <a:effectLst/>
                        </a:rPr>
                        <a:t>7</a:t>
                      </a:r>
                      <a:endParaRPr lang="da-DK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400">
                          <a:effectLst/>
                        </a:rPr>
                        <a:t>A</a:t>
                      </a:r>
                      <a:endParaRPr lang="da-DK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400">
                          <a:effectLst/>
                        </a:rPr>
                        <a:t>0</a:t>
                      </a:r>
                      <a:endParaRPr lang="da-DK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50260217"/>
                  </a:ext>
                </a:extLst>
              </a:tr>
              <a:tr h="535376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400">
                          <a:effectLst/>
                        </a:rPr>
                        <a:t>Decimalværdi:</a:t>
                      </a:r>
                      <a:endParaRPr lang="da-DK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400">
                          <a:effectLst/>
                        </a:rPr>
                        <a:t>15</a:t>
                      </a:r>
                      <a:endParaRPr lang="da-DK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400">
                          <a:effectLst/>
                        </a:rPr>
                        <a:t>3</a:t>
                      </a:r>
                      <a:endParaRPr lang="da-DK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400">
                          <a:effectLst/>
                        </a:rPr>
                        <a:t>7</a:t>
                      </a:r>
                      <a:endParaRPr lang="da-DK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400">
                          <a:effectLst/>
                        </a:rPr>
                        <a:t>10</a:t>
                      </a:r>
                      <a:endParaRPr lang="da-DK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400">
                          <a:effectLst/>
                        </a:rPr>
                        <a:t>0</a:t>
                      </a:r>
                      <a:endParaRPr lang="da-DK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42977584"/>
                  </a:ext>
                </a:extLst>
              </a:tr>
              <a:tr h="260732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400">
                          <a:effectLst/>
                        </a:rPr>
                        <a:t>Binærværdi:</a:t>
                      </a:r>
                      <a:endParaRPr lang="da-DK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400">
                          <a:effectLst/>
                        </a:rPr>
                        <a:t>1111</a:t>
                      </a:r>
                      <a:endParaRPr lang="da-DK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400">
                          <a:effectLst/>
                        </a:rPr>
                        <a:t>0011</a:t>
                      </a:r>
                      <a:endParaRPr lang="da-DK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400">
                          <a:effectLst/>
                        </a:rPr>
                        <a:t>0111</a:t>
                      </a:r>
                      <a:endParaRPr lang="da-DK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400">
                          <a:effectLst/>
                        </a:rPr>
                        <a:t>1010</a:t>
                      </a:r>
                      <a:endParaRPr lang="da-DK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400">
                          <a:effectLst/>
                        </a:rPr>
                        <a:t>0000</a:t>
                      </a:r>
                      <a:endParaRPr lang="da-DK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1792520"/>
                  </a:ext>
                </a:extLst>
              </a:tr>
              <a:tr h="260732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400">
                          <a:effectLst/>
                        </a:rPr>
                        <a:t>Binær:</a:t>
                      </a:r>
                      <a:endParaRPr lang="da-DK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5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400" dirty="0">
                          <a:effectLst/>
                        </a:rPr>
                        <a:t>F37A0</a:t>
                      </a:r>
                      <a:r>
                        <a:rPr lang="da-DK" sz="1400" baseline="-25000" dirty="0">
                          <a:effectLst/>
                        </a:rPr>
                        <a:t>16</a:t>
                      </a:r>
                      <a:r>
                        <a:rPr lang="da-DK" sz="1400" dirty="0">
                          <a:effectLst/>
                        </a:rPr>
                        <a:t> </a:t>
                      </a:r>
                      <a:r>
                        <a:rPr lang="en-US" sz="1400" dirty="0">
                          <a:effectLst/>
                        </a:rPr>
                        <a:t>= 1111 0011 0111 1010 0000</a:t>
                      </a:r>
                      <a:r>
                        <a:rPr lang="da-DK" sz="1400" baseline="-25000" dirty="0">
                          <a:effectLst/>
                        </a:rPr>
                        <a:t>2</a:t>
                      </a:r>
                      <a:endParaRPr lang="da-DK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06600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989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7476B-D408-4105-B6FB-39AA5E9D8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364" y="447188"/>
            <a:ext cx="10571998" cy="970450"/>
          </a:xfrm>
        </p:spPr>
        <p:txBody>
          <a:bodyPr/>
          <a:lstStyle/>
          <a:p>
            <a:r>
              <a:rPr lang="da-DK" dirty="0"/>
              <a:t>Konverteringer	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52C5BC-A3CD-4C6F-BC69-9CBCDC266B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12364" y="1129507"/>
            <a:ext cx="5194583" cy="576262"/>
          </a:xfrm>
        </p:spPr>
        <p:txBody>
          <a:bodyPr/>
          <a:lstStyle/>
          <a:p>
            <a:pPr algn="l"/>
            <a:r>
              <a:rPr lang="da-DK" dirty="0" err="1"/>
              <a:t>Hexadecimal</a:t>
            </a:r>
            <a:r>
              <a:rPr lang="da-DK" dirty="0"/>
              <a:t> til binær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07E850-792D-47A4-84DD-E26D4428AC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2364" y="2388088"/>
            <a:ext cx="5194583" cy="3109913"/>
          </a:xfrm>
        </p:spPr>
        <p:txBody>
          <a:bodyPr/>
          <a:lstStyle/>
          <a:p>
            <a:r>
              <a:rPr lang="da-DK" dirty="0"/>
              <a:t>Ét </a:t>
            </a:r>
            <a:r>
              <a:rPr lang="da-DK" dirty="0" err="1"/>
              <a:t>hexadecimalt</a:t>
            </a:r>
            <a:r>
              <a:rPr lang="da-DK" dirty="0"/>
              <a:t> ciffer svarer til 4 bit.</a:t>
            </a:r>
          </a:p>
          <a:p>
            <a:r>
              <a:rPr lang="da-DK" dirty="0" err="1"/>
              <a:t>Hexadecimalt</a:t>
            </a:r>
            <a:r>
              <a:rPr lang="da-DK" dirty="0"/>
              <a:t> tal: F37A0</a:t>
            </a:r>
            <a:r>
              <a:rPr lang="da-DK" baseline="-25000" dirty="0"/>
              <a:t>16</a:t>
            </a:r>
            <a:endParaRPr lang="da-DK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3BE946A-B6D6-43CD-B92A-74D1D58C17A7}"/>
              </a:ext>
            </a:extLst>
          </p:cNvPr>
          <p:cNvGraphicFramePr>
            <a:graphicFrameLocks noGrp="1"/>
          </p:cNvGraphicFramePr>
          <p:nvPr/>
        </p:nvGraphicFramePr>
        <p:xfrm>
          <a:off x="2515149" y="3429000"/>
          <a:ext cx="7161701" cy="15922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31893">
                  <a:extLst>
                    <a:ext uri="{9D8B030D-6E8A-4147-A177-3AD203B41FA5}">
                      <a16:colId xmlns:a16="http://schemas.microsoft.com/office/drawing/2014/main" val="2714719890"/>
                    </a:ext>
                  </a:extLst>
                </a:gridCol>
                <a:gridCol w="1146556">
                  <a:extLst>
                    <a:ext uri="{9D8B030D-6E8A-4147-A177-3AD203B41FA5}">
                      <a16:colId xmlns:a16="http://schemas.microsoft.com/office/drawing/2014/main" val="2680169424"/>
                    </a:ext>
                  </a:extLst>
                </a:gridCol>
                <a:gridCol w="1145813">
                  <a:extLst>
                    <a:ext uri="{9D8B030D-6E8A-4147-A177-3AD203B41FA5}">
                      <a16:colId xmlns:a16="http://schemas.microsoft.com/office/drawing/2014/main" val="2757526828"/>
                    </a:ext>
                  </a:extLst>
                </a:gridCol>
                <a:gridCol w="1145813">
                  <a:extLst>
                    <a:ext uri="{9D8B030D-6E8A-4147-A177-3AD203B41FA5}">
                      <a16:colId xmlns:a16="http://schemas.microsoft.com/office/drawing/2014/main" val="1106833908"/>
                    </a:ext>
                  </a:extLst>
                </a:gridCol>
                <a:gridCol w="1145813">
                  <a:extLst>
                    <a:ext uri="{9D8B030D-6E8A-4147-A177-3AD203B41FA5}">
                      <a16:colId xmlns:a16="http://schemas.microsoft.com/office/drawing/2014/main" val="3916889078"/>
                    </a:ext>
                  </a:extLst>
                </a:gridCol>
                <a:gridCol w="1145813">
                  <a:extLst>
                    <a:ext uri="{9D8B030D-6E8A-4147-A177-3AD203B41FA5}">
                      <a16:colId xmlns:a16="http://schemas.microsoft.com/office/drawing/2014/main" val="81554766"/>
                    </a:ext>
                  </a:extLst>
                </a:gridCol>
              </a:tblGrid>
              <a:tr h="535376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400" dirty="0" err="1">
                          <a:effectLst/>
                        </a:rPr>
                        <a:t>Hexadecimal</a:t>
                      </a:r>
                      <a:r>
                        <a:rPr lang="da-DK" sz="1400" dirty="0">
                          <a:effectLst/>
                        </a:rPr>
                        <a:t>:</a:t>
                      </a:r>
                      <a:endParaRPr lang="da-DK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400">
                          <a:effectLst/>
                        </a:rPr>
                        <a:t>F</a:t>
                      </a:r>
                      <a:endParaRPr lang="da-DK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400">
                          <a:effectLst/>
                        </a:rPr>
                        <a:t>3</a:t>
                      </a:r>
                      <a:endParaRPr lang="da-DK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400">
                          <a:effectLst/>
                        </a:rPr>
                        <a:t>7</a:t>
                      </a:r>
                      <a:endParaRPr lang="da-DK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400">
                          <a:effectLst/>
                        </a:rPr>
                        <a:t>A</a:t>
                      </a:r>
                      <a:endParaRPr lang="da-DK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400">
                          <a:effectLst/>
                        </a:rPr>
                        <a:t>0</a:t>
                      </a:r>
                      <a:endParaRPr lang="da-DK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50260217"/>
                  </a:ext>
                </a:extLst>
              </a:tr>
              <a:tr h="535376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400">
                          <a:effectLst/>
                        </a:rPr>
                        <a:t>Decimalværdi:</a:t>
                      </a:r>
                      <a:endParaRPr lang="da-DK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400">
                          <a:effectLst/>
                        </a:rPr>
                        <a:t>15</a:t>
                      </a:r>
                      <a:endParaRPr lang="da-DK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400">
                          <a:effectLst/>
                        </a:rPr>
                        <a:t>3</a:t>
                      </a:r>
                      <a:endParaRPr lang="da-DK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400">
                          <a:effectLst/>
                        </a:rPr>
                        <a:t>7</a:t>
                      </a:r>
                      <a:endParaRPr lang="da-DK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400">
                          <a:effectLst/>
                        </a:rPr>
                        <a:t>10</a:t>
                      </a:r>
                      <a:endParaRPr lang="da-DK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400">
                          <a:effectLst/>
                        </a:rPr>
                        <a:t>0</a:t>
                      </a:r>
                      <a:endParaRPr lang="da-DK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42977584"/>
                  </a:ext>
                </a:extLst>
              </a:tr>
              <a:tr h="260732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400">
                          <a:effectLst/>
                        </a:rPr>
                        <a:t>Binærværdi:</a:t>
                      </a:r>
                      <a:endParaRPr lang="da-DK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400">
                          <a:effectLst/>
                        </a:rPr>
                        <a:t>1111</a:t>
                      </a:r>
                      <a:endParaRPr lang="da-DK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400">
                          <a:effectLst/>
                        </a:rPr>
                        <a:t>0011</a:t>
                      </a:r>
                      <a:endParaRPr lang="da-DK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400">
                          <a:effectLst/>
                        </a:rPr>
                        <a:t>0111</a:t>
                      </a:r>
                      <a:endParaRPr lang="da-DK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400">
                          <a:effectLst/>
                        </a:rPr>
                        <a:t>1010</a:t>
                      </a:r>
                      <a:endParaRPr lang="da-DK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400">
                          <a:effectLst/>
                        </a:rPr>
                        <a:t>0000</a:t>
                      </a:r>
                      <a:endParaRPr lang="da-DK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1792520"/>
                  </a:ext>
                </a:extLst>
              </a:tr>
              <a:tr h="260732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400">
                          <a:effectLst/>
                        </a:rPr>
                        <a:t>Binær:</a:t>
                      </a:r>
                      <a:endParaRPr lang="da-DK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5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400" dirty="0">
                          <a:effectLst/>
                        </a:rPr>
                        <a:t>F37A0</a:t>
                      </a:r>
                      <a:r>
                        <a:rPr lang="da-DK" sz="1400" baseline="-25000" dirty="0">
                          <a:effectLst/>
                        </a:rPr>
                        <a:t>16</a:t>
                      </a:r>
                      <a:r>
                        <a:rPr lang="da-DK" sz="1400" dirty="0">
                          <a:effectLst/>
                        </a:rPr>
                        <a:t> </a:t>
                      </a:r>
                      <a:r>
                        <a:rPr lang="en-US" sz="1400" dirty="0">
                          <a:effectLst/>
                        </a:rPr>
                        <a:t>= 1111 0011 0111 1010 0000</a:t>
                      </a:r>
                      <a:r>
                        <a:rPr lang="da-DK" sz="1400" baseline="-25000" dirty="0">
                          <a:effectLst/>
                        </a:rPr>
                        <a:t>2</a:t>
                      </a:r>
                      <a:endParaRPr lang="da-DK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06600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9419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2111B-A6AF-49DE-B33F-079F0D107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Tally</a:t>
            </a:r>
            <a:r>
              <a:rPr lang="da-DK" dirty="0"/>
              <a:t> marks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8ED07-1015-46A8-A95D-3EC111E1E6E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a-DK" dirty="0"/>
              <a:t>Ingen ord til at definere mængder.</a:t>
            </a:r>
          </a:p>
          <a:p>
            <a:r>
              <a:rPr lang="da-DK" dirty="0"/>
              <a:t>Fornemmelse for total mængde.</a:t>
            </a:r>
          </a:p>
          <a:p>
            <a:r>
              <a:rPr lang="da-DK" dirty="0"/>
              <a:t>7 streger er hurtigt at forstå.</a:t>
            </a:r>
          </a:p>
          <a:p>
            <a:r>
              <a:rPr lang="da-DK" dirty="0"/>
              <a:t>Forestil dig 253 streger.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7D409B3-E36C-4E02-AE29-97481A10666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442200" y="3598862"/>
            <a:ext cx="2686050" cy="88582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456964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F7593-3678-4FDE-9D71-5104EB7A1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Tally</a:t>
            </a:r>
            <a:r>
              <a:rPr lang="da-DK" dirty="0"/>
              <a:t> marks - gruppering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E2FD2-F13E-455B-9F06-FAF03B4ED5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77434" y="1802565"/>
            <a:ext cx="5185873" cy="3638763"/>
          </a:xfrm>
        </p:spPr>
        <p:txBody>
          <a:bodyPr/>
          <a:lstStyle/>
          <a:p>
            <a:r>
              <a:rPr lang="da-DK" dirty="0"/>
              <a:t>Øget læsbarheden og læsehastighed.</a:t>
            </a:r>
          </a:p>
          <a:p>
            <a:endParaRPr lang="da-DK" dirty="0"/>
          </a:p>
        </p:txBody>
      </p:sp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FFCA66CF-B2E3-4C6A-9BBF-5286E7A74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5946" y="4413250"/>
            <a:ext cx="2228850" cy="85725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5FC45380-F725-4E4F-B03E-CFC1036F060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 flipH="1">
            <a:off x="7142162" y="2813050"/>
            <a:ext cx="3286125" cy="245745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169615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EECF8-0842-4188-A87F-B88196106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Radix/base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48FCB-DFB3-4483-9978-F0A47347A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”</a:t>
            </a:r>
            <a:r>
              <a:rPr lang="da-DK" dirty="0" err="1"/>
              <a:t>Unary</a:t>
            </a:r>
            <a:r>
              <a:rPr lang="da-DK" dirty="0"/>
              <a:t> </a:t>
            </a:r>
            <a:r>
              <a:rPr lang="da-DK" dirty="0" err="1"/>
              <a:t>numeral</a:t>
            </a:r>
            <a:r>
              <a:rPr lang="da-DK" dirty="0"/>
              <a:t> system” / </a:t>
            </a:r>
            <a:r>
              <a:rPr lang="da-DK" dirty="0" err="1"/>
              <a:t>unært</a:t>
            </a:r>
            <a:r>
              <a:rPr lang="da-DK" dirty="0"/>
              <a:t> talsystem.</a:t>
            </a:r>
          </a:p>
          <a:p>
            <a:pPr lvl="1"/>
            <a:r>
              <a:rPr lang="da-DK" dirty="0"/>
              <a:t>Talsystem med grundtallet 1</a:t>
            </a:r>
          </a:p>
          <a:p>
            <a:r>
              <a:rPr lang="da-DK" dirty="0"/>
              <a:t>Radix definerer, hvor mange værdier, der bliver brugt til at repræsentere en mængde.</a:t>
            </a:r>
          </a:p>
          <a:p>
            <a:r>
              <a:rPr lang="da-DK" dirty="0"/>
              <a:t>∞ antal talsystemer: For radix </a:t>
            </a:r>
            <a:r>
              <a:rPr lang="da-DK" i="1" dirty="0"/>
              <a:t>N</a:t>
            </a:r>
            <a:r>
              <a:rPr lang="da-DK" dirty="0"/>
              <a:t> skal man have </a:t>
            </a:r>
            <a:r>
              <a:rPr lang="da-DK" i="1" dirty="0"/>
              <a:t>N</a:t>
            </a:r>
            <a:r>
              <a:rPr lang="da-DK" dirty="0"/>
              <a:t> værdier.</a:t>
            </a:r>
          </a:p>
        </p:txBody>
      </p:sp>
    </p:spTree>
    <p:extLst>
      <p:ext uri="{BB962C8B-B14F-4D97-AF65-F5344CB8AC3E}">
        <p14:creationId xmlns:p14="http://schemas.microsoft.com/office/powerpoint/2010/main" val="269926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3DD64-550C-4802-94E2-0245A6A66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Radix/base – eksempler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E3D08-F841-401C-B28C-BE3572926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Radix 200.000 – 11</a:t>
            </a:r>
            <a:r>
              <a:rPr lang="da-DK" baseline="-25000" dirty="0"/>
              <a:t>200.000 </a:t>
            </a:r>
            <a:r>
              <a:rPr lang="da-DK" dirty="0"/>
              <a:t> = x</a:t>
            </a:r>
            <a:r>
              <a:rPr lang="da-DK" baseline="-25000" dirty="0"/>
              <a:t>10</a:t>
            </a:r>
          </a:p>
          <a:p>
            <a:r>
              <a:rPr lang="da-DK" dirty="0"/>
              <a:t>Reelt anvendelige talsystemer:</a:t>
            </a:r>
          </a:p>
          <a:p>
            <a:pPr lvl="1"/>
            <a:r>
              <a:rPr lang="da-DK" dirty="0"/>
              <a:t>Det binære talsystem – radix 2.</a:t>
            </a:r>
          </a:p>
          <a:p>
            <a:pPr lvl="1"/>
            <a:r>
              <a:rPr lang="da-DK" dirty="0"/>
              <a:t>Det </a:t>
            </a:r>
            <a:r>
              <a:rPr lang="da-DK" dirty="0" err="1"/>
              <a:t>oktale</a:t>
            </a:r>
            <a:r>
              <a:rPr lang="da-DK" dirty="0"/>
              <a:t> talsystem – radix 8.</a:t>
            </a:r>
          </a:p>
          <a:p>
            <a:pPr lvl="1"/>
            <a:r>
              <a:rPr lang="da-DK" dirty="0"/>
              <a:t>Det decimale talsystem – radix 10.</a:t>
            </a:r>
          </a:p>
          <a:p>
            <a:pPr lvl="1"/>
            <a:r>
              <a:rPr lang="da-DK" dirty="0"/>
              <a:t>Det </a:t>
            </a:r>
            <a:r>
              <a:rPr lang="da-DK" dirty="0" err="1"/>
              <a:t>hexadecimale</a:t>
            </a:r>
            <a:r>
              <a:rPr lang="da-DK" dirty="0"/>
              <a:t> talsystem – radix 16.</a:t>
            </a:r>
          </a:p>
        </p:txBody>
      </p:sp>
    </p:spTree>
    <p:extLst>
      <p:ext uri="{BB962C8B-B14F-4D97-AF65-F5344CB8AC3E}">
        <p14:creationId xmlns:p14="http://schemas.microsoft.com/office/powerpoint/2010/main" val="1069347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D102E-4C78-42B9-B668-0D7475111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Det decimale talsystem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33347-805F-4CBA-9ED9-45DD75ABB18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a-DK" dirty="0"/>
              <a:t>Hvorfor radix 10?</a:t>
            </a:r>
          </a:p>
          <a:p>
            <a:r>
              <a:rPr lang="da-DK" dirty="0"/>
              <a:t>10 værdier: 0, 1, 2, 3, 4, 5, 6, 7, 8 og 9.</a:t>
            </a:r>
          </a:p>
          <a:p>
            <a:r>
              <a:rPr lang="da-DK" dirty="0"/>
              <a:t>Repræsentation af enhver ønsket mængde.</a:t>
            </a:r>
          </a:p>
          <a:p>
            <a:r>
              <a:rPr lang="da-DK" dirty="0"/>
              <a:t>Hvordan? Positionsnotation.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DD362B-2579-466F-8C90-FABB02BCB20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a-DK" dirty="0"/>
              <a:t>Tallet 19.735</a:t>
            </a:r>
            <a:r>
              <a:rPr lang="da-DK" baseline="-25000" dirty="0"/>
              <a:t>10</a:t>
            </a:r>
          </a:p>
          <a:p>
            <a:pPr lvl="1"/>
            <a:r>
              <a:rPr lang="da-DK" dirty="0"/>
              <a:t>5 symboler.</a:t>
            </a:r>
          </a:p>
          <a:p>
            <a:r>
              <a:rPr lang="da-DK" dirty="0"/>
              <a:t>Decimal værdi af mængden:</a:t>
            </a:r>
          </a:p>
          <a:p>
            <a:pPr lvl="1"/>
            <a:r>
              <a:rPr lang="da-DK" dirty="0"/>
              <a:t>Symbol * radix</a:t>
            </a:r>
            <a:r>
              <a:rPr lang="da-DK" baseline="30000" dirty="0"/>
              <a:t>position </a:t>
            </a:r>
            <a:r>
              <a:rPr lang="da-DK" i="1" baseline="30000" dirty="0"/>
              <a:t>N – 1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189454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1BD8A-3EE8-4C18-9F9D-6B8078656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Det decimale talsystem - opbygning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AFF94349-76CF-4376-863F-D33E2A08053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70059175"/>
                  </p:ext>
                </p:extLst>
              </p:nvPr>
            </p:nvGraphicFramePr>
            <p:xfrm>
              <a:off x="1835667" y="2579678"/>
              <a:ext cx="8520666" cy="383113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634126">
                      <a:extLst>
                        <a:ext uri="{9D8B030D-6E8A-4147-A177-3AD203B41FA5}">
                          <a16:colId xmlns:a16="http://schemas.microsoft.com/office/drawing/2014/main" val="3352507743"/>
                        </a:ext>
                      </a:extLst>
                    </a:gridCol>
                    <a:gridCol w="1204916">
                      <a:extLst>
                        <a:ext uri="{9D8B030D-6E8A-4147-A177-3AD203B41FA5}">
                          <a16:colId xmlns:a16="http://schemas.microsoft.com/office/drawing/2014/main" val="862628909"/>
                        </a:ext>
                      </a:extLst>
                    </a:gridCol>
                    <a:gridCol w="1420406">
                      <a:extLst>
                        <a:ext uri="{9D8B030D-6E8A-4147-A177-3AD203B41FA5}">
                          <a16:colId xmlns:a16="http://schemas.microsoft.com/office/drawing/2014/main" val="2512326351"/>
                        </a:ext>
                      </a:extLst>
                    </a:gridCol>
                    <a:gridCol w="1420406">
                      <a:extLst>
                        <a:ext uri="{9D8B030D-6E8A-4147-A177-3AD203B41FA5}">
                          <a16:colId xmlns:a16="http://schemas.microsoft.com/office/drawing/2014/main" val="2579165486"/>
                        </a:ext>
                      </a:extLst>
                    </a:gridCol>
                    <a:gridCol w="1420406">
                      <a:extLst>
                        <a:ext uri="{9D8B030D-6E8A-4147-A177-3AD203B41FA5}">
                          <a16:colId xmlns:a16="http://schemas.microsoft.com/office/drawing/2014/main" val="1951256896"/>
                        </a:ext>
                      </a:extLst>
                    </a:gridCol>
                    <a:gridCol w="1420406">
                      <a:extLst>
                        <a:ext uri="{9D8B030D-6E8A-4147-A177-3AD203B41FA5}">
                          <a16:colId xmlns:a16="http://schemas.microsoft.com/office/drawing/2014/main" val="2089713423"/>
                        </a:ext>
                      </a:extLst>
                    </a:gridCol>
                  </a:tblGrid>
                  <a:tr h="325217"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Ciffer: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1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9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7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3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5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608438266"/>
                      </a:ext>
                    </a:extLst>
                  </a:tr>
                  <a:tr h="325460"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Position: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5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4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3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2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1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720154926"/>
                      </a:ext>
                    </a:extLst>
                  </a:tr>
                  <a:tr h="628100"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Potens: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10</a:t>
                          </a:r>
                          <a:r>
                            <a:rPr lang="da-DK" sz="1600" baseline="30000">
                              <a:effectLst/>
                            </a:rPr>
                            <a:t>5-1 </a:t>
                          </a:r>
                          <a:r>
                            <a:rPr lang="da-DK" sz="1600">
                              <a:effectLst/>
                            </a:rPr>
                            <a:t>= 10</a:t>
                          </a:r>
                          <a:r>
                            <a:rPr lang="da-DK" sz="1600" baseline="30000">
                              <a:effectLst/>
                            </a:rPr>
                            <a:t>4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 dirty="0">
                              <a:effectLst/>
                            </a:rPr>
                            <a:t>10</a:t>
                          </a:r>
                          <a:r>
                            <a:rPr lang="da-DK" sz="1600" baseline="30000" dirty="0">
                              <a:effectLst/>
                            </a:rPr>
                            <a:t>4-1 </a:t>
                          </a:r>
                          <a:r>
                            <a:rPr lang="da-DK" sz="1600" dirty="0">
                              <a:effectLst/>
                            </a:rPr>
                            <a:t>= 10</a:t>
                          </a:r>
                          <a:r>
                            <a:rPr lang="da-DK" sz="1600" baseline="30000" dirty="0">
                              <a:effectLst/>
                            </a:rPr>
                            <a:t>3</a:t>
                          </a:r>
                          <a:endParaRPr lang="da-DK" sz="1600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10</a:t>
                          </a:r>
                          <a:r>
                            <a:rPr lang="da-DK" sz="1600" baseline="30000">
                              <a:effectLst/>
                            </a:rPr>
                            <a:t>3-1 </a:t>
                          </a:r>
                          <a:r>
                            <a:rPr lang="da-DK" sz="1600">
                              <a:effectLst/>
                            </a:rPr>
                            <a:t>= 10</a:t>
                          </a:r>
                          <a:r>
                            <a:rPr lang="da-DK" sz="1600" baseline="30000">
                              <a:effectLst/>
                            </a:rPr>
                            <a:t>2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10</a:t>
                          </a:r>
                          <a:r>
                            <a:rPr lang="da-DK" sz="1600" baseline="30000">
                              <a:effectLst/>
                            </a:rPr>
                            <a:t>2-1 </a:t>
                          </a:r>
                          <a:r>
                            <a:rPr lang="da-DK" sz="1600">
                              <a:effectLst/>
                            </a:rPr>
                            <a:t>= 10</a:t>
                          </a:r>
                          <a:r>
                            <a:rPr lang="da-DK" sz="1600" baseline="30000">
                              <a:effectLst/>
                            </a:rPr>
                            <a:t>1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10</a:t>
                          </a:r>
                          <a:r>
                            <a:rPr lang="da-DK" sz="1600" baseline="30000">
                              <a:effectLst/>
                            </a:rPr>
                            <a:t>1-1 </a:t>
                          </a:r>
                          <a:r>
                            <a:rPr lang="da-DK" sz="1600">
                              <a:effectLst/>
                            </a:rPr>
                            <a:t>= 10</a:t>
                          </a:r>
                          <a:r>
                            <a:rPr lang="da-DK" sz="1600" baseline="30000">
                              <a:effectLst/>
                            </a:rPr>
                            <a:t>0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8681618"/>
                      </a:ext>
                    </a:extLst>
                  </a:tr>
                  <a:tr h="668529"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 dirty="0">
                              <a:effectLst/>
                            </a:rPr>
                            <a:t>Potensværdi:</a:t>
                          </a:r>
                          <a:endParaRPr lang="da-DK" sz="1600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10</a:t>
                          </a:r>
                          <a:r>
                            <a:rPr lang="da-DK" sz="1600" baseline="30000">
                              <a:effectLst/>
                            </a:rPr>
                            <a:t>4</a:t>
                          </a:r>
                          <a:r>
                            <a:rPr lang="da-DK" sz="1600">
                              <a:effectLst/>
                            </a:rPr>
                            <a:t> = 10.000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 dirty="0">
                              <a:effectLst/>
                            </a:rPr>
                            <a:t>10</a:t>
                          </a:r>
                          <a:r>
                            <a:rPr lang="da-DK" sz="1600" baseline="30000" dirty="0">
                              <a:effectLst/>
                            </a:rPr>
                            <a:t>3</a:t>
                          </a:r>
                          <a:r>
                            <a:rPr lang="da-DK" sz="1600" dirty="0">
                              <a:effectLst/>
                            </a:rPr>
                            <a:t> = 1.000</a:t>
                          </a:r>
                          <a:endParaRPr lang="da-DK" sz="1600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10</a:t>
                          </a:r>
                          <a:r>
                            <a:rPr lang="da-DK" sz="1600" baseline="30000">
                              <a:effectLst/>
                            </a:rPr>
                            <a:t>2</a:t>
                          </a:r>
                          <a:r>
                            <a:rPr lang="da-DK" sz="1600">
                              <a:effectLst/>
                            </a:rPr>
                            <a:t> = 100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10</a:t>
                          </a:r>
                          <a:r>
                            <a:rPr lang="da-DK" sz="1600" baseline="30000">
                              <a:effectLst/>
                            </a:rPr>
                            <a:t>1</a:t>
                          </a:r>
                          <a:r>
                            <a:rPr lang="da-DK" sz="1600">
                              <a:effectLst/>
                            </a:rPr>
                            <a:t> = 10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10</a:t>
                          </a:r>
                          <a:r>
                            <a:rPr lang="da-DK" sz="1600" baseline="30000">
                              <a:effectLst/>
                            </a:rPr>
                            <a:t>0</a:t>
                          </a:r>
                          <a:r>
                            <a:rPr lang="da-DK" sz="1600">
                              <a:effectLst/>
                            </a:rPr>
                            <a:t> = 1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983051794"/>
                      </a:ext>
                    </a:extLst>
                  </a:tr>
                  <a:tr h="628100"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Positionsnavn: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Titusinder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Tusinder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Hundreder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Tiere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Enere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612570466"/>
                      </a:ext>
                    </a:extLst>
                  </a:tr>
                  <a:tr h="627864"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Regnestykke 1: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gridSpan="5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sz="1600">
                                    <a:effectLst/>
                                  </a:rPr>
                                  <m:t>1</m:t>
                                </m:r>
                                <m:r>
                                  <a:rPr lang="en-US" sz="1600">
                                    <a:effectLst/>
                                  </a:rPr>
                                  <m:t>⋅</m:t>
                                </m:r>
                                <m:r>
                                  <a:rPr lang="da-DK" sz="1600">
                                    <a:effectLst/>
                                  </a:rPr>
                                  <m:t>10.000+9</m:t>
                                </m:r>
                                <m:r>
                                  <a:rPr lang="en-US" sz="1600">
                                    <a:effectLst/>
                                  </a:rPr>
                                  <m:t>⋅</m:t>
                                </m:r>
                                <m:r>
                                  <a:rPr lang="da-DK" sz="1600">
                                    <a:effectLst/>
                                  </a:rPr>
                                  <m:t>1.000+7</m:t>
                                </m:r>
                                <m:r>
                                  <a:rPr lang="en-US" sz="1600">
                                    <a:effectLst/>
                                  </a:rPr>
                                  <m:t>⋅</m:t>
                                </m:r>
                                <m:r>
                                  <a:rPr lang="da-DK" sz="1600">
                                    <a:effectLst/>
                                  </a:rPr>
                                  <m:t>100+3</m:t>
                                </m:r>
                                <m:r>
                                  <a:rPr lang="en-US" sz="1600">
                                    <a:effectLst/>
                                  </a:rPr>
                                  <m:t>⋅</m:t>
                                </m:r>
                                <m:r>
                                  <a:rPr lang="da-DK" sz="1600">
                                    <a:effectLst/>
                                  </a:rPr>
                                  <m:t>10+5</m:t>
                                </m:r>
                                <m:r>
                                  <a:rPr lang="en-US" sz="1600">
                                    <a:effectLst/>
                                  </a:rPr>
                                  <m:t>⋅</m:t>
                                </m:r>
                                <m:r>
                                  <a:rPr lang="da-DK" sz="1600">
                                    <a:effectLst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38686935"/>
                      </a:ext>
                    </a:extLst>
                  </a:tr>
                  <a:tr h="627864"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Regnestykke 2: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gridSpan="5"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sz="1600">
                                    <a:effectLst/>
                                  </a:rPr>
                                  <m:t>10.000+9.000+700+30+5=</m:t>
                                </m:r>
                                <m:r>
                                  <a:rPr lang="en-US" sz="1600">
                                    <a:effectLst/>
                                  </a:rPr>
                                  <m:t>𝟏𝟗</m:t>
                                </m:r>
                                <m:r>
                                  <a:rPr lang="en-US" sz="1600">
                                    <a:effectLst/>
                                  </a:rPr>
                                  <m:t>.</m:t>
                                </m:r>
                                <m:r>
                                  <a:rPr lang="en-US" sz="1600">
                                    <a:effectLst/>
                                  </a:rPr>
                                  <m:t>𝟕𝟑</m:t>
                                </m:r>
                                <m:sSub>
                                  <m:sSubPr>
                                    <m:ctrlPr>
                                      <a:rPr lang="da-DK" sz="16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>
                                        <a:effectLst/>
                                      </a:rPr>
                                      <m:t>𝟓</m:t>
                                    </m:r>
                                  </m:e>
                                  <m:sub>
                                    <m:r>
                                      <a:rPr lang="en-US" sz="1600">
                                        <a:effectLst/>
                                      </a:rPr>
                                      <m:t>𝟏𝟎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a-DK" sz="1600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324267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AFF94349-76CF-4376-863F-D33E2A08053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70059175"/>
                  </p:ext>
                </p:extLst>
              </p:nvPr>
            </p:nvGraphicFramePr>
            <p:xfrm>
              <a:off x="1835667" y="2579678"/>
              <a:ext cx="8520666" cy="383113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634126">
                      <a:extLst>
                        <a:ext uri="{9D8B030D-6E8A-4147-A177-3AD203B41FA5}">
                          <a16:colId xmlns:a16="http://schemas.microsoft.com/office/drawing/2014/main" val="3352507743"/>
                        </a:ext>
                      </a:extLst>
                    </a:gridCol>
                    <a:gridCol w="1204916">
                      <a:extLst>
                        <a:ext uri="{9D8B030D-6E8A-4147-A177-3AD203B41FA5}">
                          <a16:colId xmlns:a16="http://schemas.microsoft.com/office/drawing/2014/main" val="862628909"/>
                        </a:ext>
                      </a:extLst>
                    </a:gridCol>
                    <a:gridCol w="1420406">
                      <a:extLst>
                        <a:ext uri="{9D8B030D-6E8A-4147-A177-3AD203B41FA5}">
                          <a16:colId xmlns:a16="http://schemas.microsoft.com/office/drawing/2014/main" val="2512326351"/>
                        </a:ext>
                      </a:extLst>
                    </a:gridCol>
                    <a:gridCol w="1420406">
                      <a:extLst>
                        <a:ext uri="{9D8B030D-6E8A-4147-A177-3AD203B41FA5}">
                          <a16:colId xmlns:a16="http://schemas.microsoft.com/office/drawing/2014/main" val="2579165486"/>
                        </a:ext>
                      </a:extLst>
                    </a:gridCol>
                    <a:gridCol w="1420406">
                      <a:extLst>
                        <a:ext uri="{9D8B030D-6E8A-4147-A177-3AD203B41FA5}">
                          <a16:colId xmlns:a16="http://schemas.microsoft.com/office/drawing/2014/main" val="1951256896"/>
                        </a:ext>
                      </a:extLst>
                    </a:gridCol>
                    <a:gridCol w="1420406">
                      <a:extLst>
                        <a:ext uri="{9D8B030D-6E8A-4147-A177-3AD203B41FA5}">
                          <a16:colId xmlns:a16="http://schemas.microsoft.com/office/drawing/2014/main" val="2089713423"/>
                        </a:ext>
                      </a:extLst>
                    </a:gridCol>
                  </a:tblGrid>
                  <a:tr h="325217"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Ciffer: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1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9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7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3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5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608438266"/>
                      </a:ext>
                    </a:extLst>
                  </a:tr>
                  <a:tr h="325460"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Position: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5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4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3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2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1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720154926"/>
                      </a:ext>
                    </a:extLst>
                  </a:tr>
                  <a:tr h="628100"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Potens: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10</a:t>
                          </a:r>
                          <a:r>
                            <a:rPr lang="da-DK" sz="1600" baseline="30000">
                              <a:effectLst/>
                            </a:rPr>
                            <a:t>5-1 </a:t>
                          </a:r>
                          <a:r>
                            <a:rPr lang="da-DK" sz="1600">
                              <a:effectLst/>
                            </a:rPr>
                            <a:t>= 10</a:t>
                          </a:r>
                          <a:r>
                            <a:rPr lang="da-DK" sz="1600" baseline="30000">
                              <a:effectLst/>
                            </a:rPr>
                            <a:t>4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 dirty="0">
                              <a:effectLst/>
                            </a:rPr>
                            <a:t>10</a:t>
                          </a:r>
                          <a:r>
                            <a:rPr lang="da-DK" sz="1600" baseline="30000" dirty="0">
                              <a:effectLst/>
                            </a:rPr>
                            <a:t>4-1 </a:t>
                          </a:r>
                          <a:r>
                            <a:rPr lang="da-DK" sz="1600" dirty="0">
                              <a:effectLst/>
                            </a:rPr>
                            <a:t>= 10</a:t>
                          </a:r>
                          <a:r>
                            <a:rPr lang="da-DK" sz="1600" baseline="30000" dirty="0">
                              <a:effectLst/>
                            </a:rPr>
                            <a:t>3</a:t>
                          </a:r>
                          <a:endParaRPr lang="da-DK" sz="1600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10</a:t>
                          </a:r>
                          <a:r>
                            <a:rPr lang="da-DK" sz="1600" baseline="30000">
                              <a:effectLst/>
                            </a:rPr>
                            <a:t>3-1 </a:t>
                          </a:r>
                          <a:r>
                            <a:rPr lang="da-DK" sz="1600">
                              <a:effectLst/>
                            </a:rPr>
                            <a:t>= 10</a:t>
                          </a:r>
                          <a:r>
                            <a:rPr lang="da-DK" sz="1600" baseline="30000">
                              <a:effectLst/>
                            </a:rPr>
                            <a:t>2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10</a:t>
                          </a:r>
                          <a:r>
                            <a:rPr lang="da-DK" sz="1600" baseline="30000">
                              <a:effectLst/>
                            </a:rPr>
                            <a:t>2-1 </a:t>
                          </a:r>
                          <a:r>
                            <a:rPr lang="da-DK" sz="1600">
                              <a:effectLst/>
                            </a:rPr>
                            <a:t>= 10</a:t>
                          </a:r>
                          <a:r>
                            <a:rPr lang="da-DK" sz="1600" baseline="30000">
                              <a:effectLst/>
                            </a:rPr>
                            <a:t>1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10</a:t>
                          </a:r>
                          <a:r>
                            <a:rPr lang="da-DK" sz="1600" baseline="30000">
                              <a:effectLst/>
                            </a:rPr>
                            <a:t>1-1 </a:t>
                          </a:r>
                          <a:r>
                            <a:rPr lang="da-DK" sz="1600">
                              <a:effectLst/>
                            </a:rPr>
                            <a:t>= 10</a:t>
                          </a:r>
                          <a:r>
                            <a:rPr lang="da-DK" sz="1600" baseline="30000">
                              <a:effectLst/>
                            </a:rPr>
                            <a:t>0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8681618"/>
                      </a:ext>
                    </a:extLst>
                  </a:tr>
                  <a:tr h="668529"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 dirty="0">
                              <a:effectLst/>
                            </a:rPr>
                            <a:t>Potensværdi:</a:t>
                          </a:r>
                          <a:endParaRPr lang="da-DK" sz="1600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10</a:t>
                          </a:r>
                          <a:r>
                            <a:rPr lang="da-DK" sz="1600" baseline="30000">
                              <a:effectLst/>
                            </a:rPr>
                            <a:t>4</a:t>
                          </a:r>
                          <a:r>
                            <a:rPr lang="da-DK" sz="1600">
                              <a:effectLst/>
                            </a:rPr>
                            <a:t> = 10.000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 dirty="0">
                              <a:effectLst/>
                            </a:rPr>
                            <a:t>10</a:t>
                          </a:r>
                          <a:r>
                            <a:rPr lang="da-DK" sz="1600" baseline="30000" dirty="0">
                              <a:effectLst/>
                            </a:rPr>
                            <a:t>3</a:t>
                          </a:r>
                          <a:r>
                            <a:rPr lang="da-DK" sz="1600" dirty="0">
                              <a:effectLst/>
                            </a:rPr>
                            <a:t> = 1.000</a:t>
                          </a:r>
                          <a:endParaRPr lang="da-DK" sz="1600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10</a:t>
                          </a:r>
                          <a:r>
                            <a:rPr lang="da-DK" sz="1600" baseline="30000">
                              <a:effectLst/>
                            </a:rPr>
                            <a:t>2</a:t>
                          </a:r>
                          <a:r>
                            <a:rPr lang="da-DK" sz="1600">
                              <a:effectLst/>
                            </a:rPr>
                            <a:t> = 100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10</a:t>
                          </a:r>
                          <a:r>
                            <a:rPr lang="da-DK" sz="1600" baseline="30000">
                              <a:effectLst/>
                            </a:rPr>
                            <a:t>1</a:t>
                          </a:r>
                          <a:r>
                            <a:rPr lang="da-DK" sz="1600">
                              <a:effectLst/>
                            </a:rPr>
                            <a:t> = 10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10</a:t>
                          </a:r>
                          <a:r>
                            <a:rPr lang="da-DK" sz="1600" baseline="30000">
                              <a:effectLst/>
                            </a:rPr>
                            <a:t>0</a:t>
                          </a:r>
                          <a:r>
                            <a:rPr lang="da-DK" sz="1600">
                              <a:effectLst/>
                            </a:rPr>
                            <a:t> = 1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983051794"/>
                      </a:ext>
                    </a:extLst>
                  </a:tr>
                  <a:tr h="628100"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Positionsnavn: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Titusinder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Tusinder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Hundreder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Tiere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Enere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612570466"/>
                      </a:ext>
                    </a:extLst>
                  </a:tr>
                  <a:tr h="627864"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Regnestykke 1: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gridSpan="5"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23805" t="-421359" r="-442" b="-10194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38686935"/>
                      </a:ext>
                    </a:extLst>
                  </a:tr>
                  <a:tr h="627864"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Regnestykke 2: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gridSpan="5"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23805" t="-521359" r="-442" b="-194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324267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48804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1BD8A-3EE8-4C18-9F9D-6B8078656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Det decimale talsystem - opbygning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FF94349-76CF-4376-863F-D33E2A0805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4348701"/>
              </p:ext>
            </p:extLst>
          </p:nvPr>
        </p:nvGraphicFramePr>
        <p:xfrm>
          <a:off x="1835667" y="2579678"/>
          <a:ext cx="8520666" cy="32521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34126">
                  <a:extLst>
                    <a:ext uri="{9D8B030D-6E8A-4147-A177-3AD203B41FA5}">
                      <a16:colId xmlns:a16="http://schemas.microsoft.com/office/drawing/2014/main" val="3352507743"/>
                    </a:ext>
                  </a:extLst>
                </a:gridCol>
                <a:gridCol w="1204916">
                  <a:extLst>
                    <a:ext uri="{9D8B030D-6E8A-4147-A177-3AD203B41FA5}">
                      <a16:colId xmlns:a16="http://schemas.microsoft.com/office/drawing/2014/main" val="862628909"/>
                    </a:ext>
                  </a:extLst>
                </a:gridCol>
                <a:gridCol w="1420406">
                  <a:extLst>
                    <a:ext uri="{9D8B030D-6E8A-4147-A177-3AD203B41FA5}">
                      <a16:colId xmlns:a16="http://schemas.microsoft.com/office/drawing/2014/main" val="2512326351"/>
                    </a:ext>
                  </a:extLst>
                </a:gridCol>
                <a:gridCol w="1420406">
                  <a:extLst>
                    <a:ext uri="{9D8B030D-6E8A-4147-A177-3AD203B41FA5}">
                      <a16:colId xmlns:a16="http://schemas.microsoft.com/office/drawing/2014/main" val="2579165486"/>
                    </a:ext>
                  </a:extLst>
                </a:gridCol>
                <a:gridCol w="1420406">
                  <a:extLst>
                    <a:ext uri="{9D8B030D-6E8A-4147-A177-3AD203B41FA5}">
                      <a16:colId xmlns:a16="http://schemas.microsoft.com/office/drawing/2014/main" val="1951256896"/>
                    </a:ext>
                  </a:extLst>
                </a:gridCol>
                <a:gridCol w="1420406">
                  <a:extLst>
                    <a:ext uri="{9D8B030D-6E8A-4147-A177-3AD203B41FA5}">
                      <a16:colId xmlns:a16="http://schemas.microsoft.com/office/drawing/2014/main" val="2089713423"/>
                    </a:ext>
                  </a:extLst>
                </a:gridCol>
              </a:tblGrid>
              <a:tr h="32521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</a:rPr>
                        <a:t>Ciffer:</a:t>
                      </a:r>
                      <a:endParaRPr lang="da-DK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</a:rPr>
                        <a:t>1</a:t>
                      </a:r>
                      <a:endParaRPr lang="da-DK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</a:rPr>
                        <a:t>9</a:t>
                      </a:r>
                      <a:endParaRPr lang="da-DK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</a:rPr>
                        <a:t>7</a:t>
                      </a:r>
                      <a:endParaRPr lang="da-DK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</a:rPr>
                        <a:t>3</a:t>
                      </a:r>
                      <a:endParaRPr lang="da-DK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 dirty="0">
                          <a:effectLst/>
                        </a:rPr>
                        <a:t>5</a:t>
                      </a:r>
                      <a:endParaRPr lang="da-DK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08438266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1E4A2A18-3988-41BF-A401-C7A820B2C71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2551677"/>
              </p:ext>
            </p:extLst>
          </p:nvPr>
        </p:nvGraphicFramePr>
        <p:xfrm>
          <a:off x="1835667" y="2579678"/>
          <a:ext cx="8520666" cy="65067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34126">
                  <a:extLst>
                    <a:ext uri="{9D8B030D-6E8A-4147-A177-3AD203B41FA5}">
                      <a16:colId xmlns:a16="http://schemas.microsoft.com/office/drawing/2014/main" val="3352507743"/>
                    </a:ext>
                  </a:extLst>
                </a:gridCol>
                <a:gridCol w="1204916">
                  <a:extLst>
                    <a:ext uri="{9D8B030D-6E8A-4147-A177-3AD203B41FA5}">
                      <a16:colId xmlns:a16="http://schemas.microsoft.com/office/drawing/2014/main" val="862628909"/>
                    </a:ext>
                  </a:extLst>
                </a:gridCol>
                <a:gridCol w="1420406">
                  <a:extLst>
                    <a:ext uri="{9D8B030D-6E8A-4147-A177-3AD203B41FA5}">
                      <a16:colId xmlns:a16="http://schemas.microsoft.com/office/drawing/2014/main" val="2512326351"/>
                    </a:ext>
                  </a:extLst>
                </a:gridCol>
                <a:gridCol w="1420406">
                  <a:extLst>
                    <a:ext uri="{9D8B030D-6E8A-4147-A177-3AD203B41FA5}">
                      <a16:colId xmlns:a16="http://schemas.microsoft.com/office/drawing/2014/main" val="2579165486"/>
                    </a:ext>
                  </a:extLst>
                </a:gridCol>
                <a:gridCol w="1420406">
                  <a:extLst>
                    <a:ext uri="{9D8B030D-6E8A-4147-A177-3AD203B41FA5}">
                      <a16:colId xmlns:a16="http://schemas.microsoft.com/office/drawing/2014/main" val="1951256896"/>
                    </a:ext>
                  </a:extLst>
                </a:gridCol>
                <a:gridCol w="1420406">
                  <a:extLst>
                    <a:ext uri="{9D8B030D-6E8A-4147-A177-3AD203B41FA5}">
                      <a16:colId xmlns:a16="http://schemas.microsoft.com/office/drawing/2014/main" val="2089713423"/>
                    </a:ext>
                  </a:extLst>
                </a:gridCol>
              </a:tblGrid>
              <a:tr h="32521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</a:rPr>
                        <a:t>Ciffer:</a:t>
                      </a:r>
                      <a:endParaRPr lang="da-DK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</a:rPr>
                        <a:t>1</a:t>
                      </a:r>
                      <a:endParaRPr lang="da-DK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</a:rPr>
                        <a:t>9</a:t>
                      </a:r>
                      <a:endParaRPr lang="da-DK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</a:rPr>
                        <a:t>7</a:t>
                      </a:r>
                      <a:endParaRPr lang="da-DK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</a:rPr>
                        <a:t>3</a:t>
                      </a:r>
                      <a:endParaRPr lang="da-DK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</a:rPr>
                        <a:t>5</a:t>
                      </a:r>
                      <a:endParaRPr lang="da-DK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08438266"/>
                  </a:ext>
                </a:extLst>
              </a:tr>
              <a:tr h="32546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</a:rPr>
                        <a:t>Position:</a:t>
                      </a:r>
                      <a:endParaRPr lang="da-DK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</a:rPr>
                        <a:t>5</a:t>
                      </a:r>
                      <a:endParaRPr lang="da-DK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</a:rPr>
                        <a:t>4</a:t>
                      </a:r>
                      <a:endParaRPr lang="da-DK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</a:rPr>
                        <a:t>3</a:t>
                      </a:r>
                      <a:endParaRPr lang="da-DK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</a:rPr>
                        <a:t>2</a:t>
                      </a:r>
                      <a:endParaRPr lang="da-DK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 dirty="0">
                          <a:effectLst/>
                        </a:rPr>
                        <a:t>1</a:t>
                      </a:r>
                      <a:endParaRPr lang="da-DK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0154926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9A3D7FAF-F09F-45FE-BDC0-D2F319F29AB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3865921"/>
              </p:ext>
            </p:extLst>
          </p:nvPr>
        </p:nvGraphicFramePr>
        <p:xfrm>
          <a:off x="1835667" y="2579678"/>
          <a:ext cx="8520666" cy="127877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34126">
                  <a:extLst>
                    <a:ext uri="{9D8B030D-6E8A-4147-A177-3AD203B41FA5}">
                      <a16:colId xmlns:a16="http://schemas.microsoft.com/office/drawing/2014/main" val="3352507743"/>
                    </a:ext>
                  </a:extLst>
                </a:gridCol>
                <a:gridCol w="1204916">
                  <a:extLst>
                    <a:ext uri="{9D8B030D-6E8A-4147-A177-3AD203B41FA5}">
                      <a16:colId xmlns:a16="http://schemas.microsoft.com/office/drawing/2014/main" val="862628909"/>
                    </a:ext>
                  </a:extLst>
                </a:gridCol>
                <a:gridCol w="1420406">
                  <a:extLst>
                    <a:ext uri="{9D8B030D-6E8A-4147-A177-3AD203B41FA5}">
                      <a16:colId xmlns:a16="http://schemas.microsoft.com/office/drawing/2014/main" val="2512326351"/>
                    </a:ext>
                  </a:extLst>
                </a:gridCol>
                <a:gridCol w="1420406">
                  <a:extLst>
                    <a:ext uri="{9D8B030D-6E8A-4147-A177-3AD203B41FA5}">
                      <a16:colId xmlns:a16="http://schemas.microsoft.com/office/drawing/2014/main" val="2579165486"/>
                    </a:ext>
                  </a:extLst>
                </a:gridCol>
                <a:gridCol w="1420406">
                  <a:extLst>
                    <a:ext uri="{9D8B030D-6E8A-4147-A177-3AD203B41FA5}">
                      <a16:colId xmlns:a16="http://schemas.microsoft.com/office/drawing/2014/main" val="1951256896"/>
                    </a:ext>
                  </a:extLst>
                </a:gridCol>
                <a:gridCol w="1420406">
                  <a:extLst>
                    <a:ext uri="{9D8B030D-6E8A-4147-A177-3AD203B41FA5}">
                      <a16:colId xmlns:a16="http://schemas.microsoft.com/office/drawing/2014/main" val="2089713423"/>
                    </a:ext>
                  </a:extLst>
                </a:gridCol>
              </a:tblGrid>
              <a:tr h="32521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</a:rPr>
                        <a:t>Ciffer:</a:t>
                      </a:r>
                      <a:endParaRPr lang="da-DK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</a:rPr>
                        <a:t>1</a:t>
                      </a:r>
                      <a:endParaRPr lang="da-DK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</a:rPr>
                        <a:t>9</a:t>
                      </a:r>
                      <a:endParaRPr lang="da-DK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</a:rPr>
                        <a:t>7</a:t>
                      </a:r>
                      <a:endParaRPr lang="da-DK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</a:rPr>
                        <a:t>3</a:t>
                      </a:r>
                      <a:endParaRPr lang="da-DK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</a:rPr>
                        <a:t>5</a:t>
                      </a:r>
                      <a:endParaRPr lang="da-DK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08438266"/>
                  </a:ext>
                </a:extLst>
              </a:tr>
              <a:tr h="32546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</a:rPr>
                        <a:t>Position:</a:t>
                      </a:r>
                      <a:endParaRPr lang="da-DK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</a:rPr>
                        <a:t>5</a:t>
                      </a:r>
                      <a:endParaRPr lang="da-DK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</a:rPr>
                        <a:t>4</a:t>
                      </a:r>
                      <a:endParaRPr lang="da-DK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</a:rPr>
                        <a:t>3</a:t>
                      </a:r>
                      <a:endParaRPr lang="da-DK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</a:rPr>
                        <a:t>2</a:t>
                      </a:r>
                      <a:endParaRPr lang="da-DK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</a:rPr>
                        <a:t>1</a:t>
                      </a:r>
                      <a:endParaRPr lang="da-DK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0154926"/>
                  </a:ext>
                </a:extLst>
              </a:tr>
              <a:tr h="6281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</a:rPr>
                        <a:t>Potens:</a:t>
                      </a:r>
                      <a:endParaRPr lang="da-DK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</a:rPr>
                        <a:t>10</a:t>
                      </a:r>
                      <a:r>
                        <a:rPr lang="da-DK" sz="1600" baseline="30000">
                          <a:effectLst/>
                        </a:rPr>
                        <a:t>5-1 </a:t>
                      </a:r>
                      <a:r>
                        <a:rPr lang="da-DK" sz="1600">
                          <a:effectLst/>
                        </a:rPr>
                        <a:t>= 10</a:t>
                      </a:r>
                      <a:r>
                        <a:rPr lang="da-DK" sz="1600" baseline="30000">
                          <a:effectLst/>
                        </a:rPr>
                        <a:t>4</a:t>
                      </a:r>
                      <a:endParaRPr lang="da-DK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 dirty="0">
                          <a:effectLst/>
                        </a:rPr>
                        <a:t>10</a:t>
                      </a:r>
                      <a:r>
                        <a:rPr lang="da-DK" sz="1600" baseline="30000" dirty="0">
                          <a:effectLst/>
                        </a:rPr>
                        <a:t>4-1 </a:t>
                      </a:r>
                      <a:r>
                        <a:rPr lang="da-DK" sz="1600" dirty="0">
                          <a:effectLst/>
                        </a:rPr>
                        <a:t>= 10</a:t>
                      </a:r>
                      <a:r>
                        <a:rPr lang="da-DK" sz="1600" baseline="30000" dirty="0">
                          <a:effectLst/>
                        </a:rPr>
                        <a:t>3</a:t>
                      </a:r>
                      <a:endParaRPr lang="da-DK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</a:rPr>
                        <a:t>10</a:t>
                      </a:r>
                      <a:r>
                        <a:rPr lang="da-DK" sz="1600" baseline="30000">
                          <a:effectLst/>
                        </a:rPr>
                        <a:t>3-1 </a:t>
                      </a:r>
                      <a:r>
                        <a:rPr lang="da-DK" sz="1600">
                          <a:effectLst/>
                        </a:rPr>
                        <a:t>= 10</a:t>
                      </a:r>
                      <a:r>
                        <a:rPr lang="da-DK" sz="1600" baseline="30000">
                          <a:effectLst/>
                        </a:rPr>
                        <a:t>2</a:t>
                      </a:r>
                      <a:endParaRPr lang="da-DK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</a:rPr>
                        <a:t>10</a:t>
                      </a:r>
                      <a:r>
                        <a:rPr lang="da-DK" sz="1600" baseline="30000">
                          <a:effectLst/>
                        </a:rPr>
                        <a:t>2-1 </a:t>
                      </a:r>
                      <a:r>
                        <a:rPr lang="da-DK" sz="1600">
                          <a:effectLst/>
                        </a:rPr>
                        <a:t>= 10</a:t>
                      </a:r>
                      <a:r>
                        <a:rPr lang="da-DK" sz="1600" baseline="30000">
                          <a:effectLst/>
                        </a:rPr>
                        <a:t>1</a:t>
                      </a:r>
                      <a:endParaRPr lang="da-DK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 dirty="0">
                          <a:effectLst/>
                        </a:rPr>
                        <a:t>10</a:t>
                      </a:r>
                      <a:r>
                        <a:rPr lang="da-DK" sz="1600" baseline="30000" dirty="0">
                          <a:effectLst/>
                        </a:rPr>
                        <a:t>1-1 </a:t>
                      </a:r>
                      <a:r>
                        <a:rPr lang="da-DK" sz="1600" dirty="0">
                          <a:effectLst/>
                        </a:rPr>
                        <a:t>= 10</a:t>
                      </a:r>
                      <a:r>
                        <a:rPr lang="da-DK" sz="1600" baseline="30000" dirty="0">
                          <a:effectLst/>
                        </a:rPr>
                        <a:t>0</a:t>
                      </a:r>
                      <a:endParaRPr lang="da-DK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681618"/>
                  </a:ext>
                </a:extLst>
              </a:tr>
            </a:tbl>
          </a:graphicData>
        </a:graphic>
      </p:graphicFrame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42F1D097-8A7E-474B-895B-3620F27E7B9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8162891"/>
              </p:ext>
            </p:extLst>
          </p:nvPr>
        </p:nvGraphicFramePr>
        <p:xfrm>
          <a:off x="1835667" y="2579678"/>
          <a:ext cx="8520666" cy="194730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34126">
                  <a:extLst>
                    <a:ext uri="{9D8B030D-6E8A-4147-A177-3AD203B41FA5}">
                      <a16:colId xmlns:a16="http://schemas.microsoft.com/office/drawing/2014/main" val="3352507743"/>
                    </a:ext>
                  </a:extLst>
                </a:gridCol>
                <a:gridCol w="1204916">
                  <a:extLst>
                    <a:ext uri="{9D8B030D-6E8A-4147-A177-3AD203B41FA5}">
                      <a16:colId xmlns:a16="http://schemas.microsoft.com/office/drawing/2014/main" val="862628909"/>
                    </a:ext>
                  </a:extLst>
                </a:gridCol>
                <a:gridCol w="1420406">
                  <a:extLst>
                    <a:ext uri="{9D8B030D-6E8A-4147-A177-3AD203B41FA5}">
                      <a16:colId xmlns:a16="http://schemas.microsoft.com/office/drawing/2014/main" val="2512326351"/>
                    </a:ext>
                  </a:extLst>
                </a:gridCol>
                <a:gridCol w="1420406">
                  <a:extLst>
                    <a:ext uri="{9D8B030D-6E8A-4147-A177-3AD203B41FA5}">
                      <a16:colId xmlns:a16="http://schemas.microsoft.com/office/drawing/2014/main" val="2579165486"/>
                    </a:ext>
                  </a:extLst>
                </a:gridCol>
                <a:gridCol w="1420406">
                  <a:extLst>
                    <a:ext uri="{9D8B030D-6E8A-4147-A177-3AD203B41FA5}">
                      <a16:colId xmlns:a16="http://schemas.microsoft.com/office/drawing/2014/main" val="1951256896"/>
                    </a:ext>
                  </a:extLst>
                </a:gridCol>
                <a:gridCol w="1420406">
                  <a:extLst>
                    <a:ext uri="{9D8B030D-6E8A-4147-A177-3AD203B41FA5}">
                      <a16:colId xmlns:a16="http://schemas.microsoft.com/office/drawing/2014/main" val="2089713423"/>
                    </a:ext>
                  </a:extLst>
                </a:gridCol>
              </a:tblGrid>
              <a:tr h="32521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</a:rPr>
                        <a:t>Ciffer:</a:t>
                      </a:r>
                      <a:endParaRPr lang="da-DK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</a:rPr>
                        <a:t>1</a:t>
                      </a:r>
                      <a:endParaRPr lang="da-DK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</a:rPr>
                        <a:t>9</a:t>
                      </a:r>
                      <a:endParaRPr lang="da-DK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</a:rPr>
                        <a:t>7</a:t>
                      </a:r>
                      <a:endParaRPr lang="da-DK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</a:rPr>
                        <a:t>3</a:t>
                      </a:r>
                      <a:endParaRPr lang="da-DK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</a:rPr>
                        <a:t>5</a:t>
                      </a:r>
                      <a:endParaRPr lang="da-DK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08438266"/>
                  </a:ext>
                </a:extLst>
              </a:tr>
              <a:tr h="32546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</a:rPr>
                        <a:t>Position:</a:t>
                      </a:r>
                      <a:endParaRPr lang="da-DK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</a:rPr>
                        <a:t>5</a:t>
                      </a:r>
                      <a:endParaRPr lang="da-DK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</a:rPr>
                        <a:t>4</a:t>
                      </a:r>
                      <a:endParaRPr lang="da-DK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</a:rPr>
                        <a:t>3</a:t>
                      </a:r>
                      <a:endParaRPr lang="da-DK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</a:rPr>
                        <a:t>2</a:t>
                      </a:r>
                      <a:endParaRPr lang="da-DK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</a:rPr>
                        <a:t>1</a:t>
                      </a:r>
                      <a:endParaRPr lang="da-DK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0154926"/>
                  </a:ext>
                </a:extLst>
              </a:tr>
              <a:tr h="6281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</a:rPr>
                        <a:t>Potens:</a:t>
                      </a:r>
                      <a:endParaRPr lang="da-DK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</a:rPr>
                        <a:t>10</a:t>
                      </a:r>
                      <a:r>
                        <a:rPr lang="da-DK" sz="1600" baseline="30000">
                          <a:effectLst/>
                        </a:rPr>
                        <a:t>5-1 </a:t>
                      </a:r>
                      <a:r>
                        <a:rPr lang="da-DK" sz="1600">
                          <a:effectLst/>
                        </a:rPr>
                        <a:t>= 10</a:t>
                      </a:r>
                      <a:r>
                        <a:rPr lang="da-DK" sz="1600" baseline="30000">
                          <a:effectLst/>
                        </a:rPr>
                        <a:t>4</a:t>
                      </a:r>
                      <a:endParaRPr lang="da-DK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 dirty="0">
                          <a:effectLst/>
                        </a:rPr>
                        <a:t>10</a:t>
                      </a:r>
                      <a:r>
                        <a:rPr lang="da-DK" sz="1600" baseline="30000" dirty="0">
                          <a:effectLst/>
                        </a:rPr>
                        <a:t>4-1 </a:t>
                      </a:r>
                      <a:r>
                        <a:rPr lang="da-DK" sz="1600" dirty="0">
                          <a:effectLst/>
                        </a:rPr>
                        <a:t>= 10</a:t>
                      </a:r>
                      <a:r>
                        <a:rPr lang="da-DK" sz="1600" baseline="30000" dirty="0">
                          <a:effectLst/>
                        </a:rPr>
                        <a:t>3</a:t>
                      </a:r>
                      <a:endParaRPr lang="da-DK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</a:rPr>
                        <a:t>10</a:t>
                      </a:r>
                      <a:r>
                        <a:rPr lang="da-DK" sz="1600" baseline="30000">
                          <a:effectLst/>
                        </a:rPr>
                        <a:t>3-1 </a:t>
                      </a:r>
                      <a:r>
                        <a:rPr lang="da-DK" sz="1600">
                          <a:effectLst/>
                        </a:rPr>
                        <a:t>= 10</a:t>
                      </a:r>
                      <a:r>
                        <a:rPr lang="da-DK" sz="1600" baseline="30000">
                          <a:effectLst/>
                        </a:rPr>
                        <a:t>2</a:t>
                      </a:r>
                      <a:endParaRPr lang="da-DK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</a:rPr>
                        <a:t>10</a:t>
                      </a:r>
                      <a:r>
                        <a:rPr lang="da-DK" sz="1600" baseline="30000">
                          <a:effectLst/>
                        </a:rPr>
                        <a:t>2-1 </a:t>
                      </a:r>
                      <a:r>
                        <a:rPr lang="da-DK" sz="1600">
                          <a:effectLst/>
                        </a:rPr>
                        <a:t>= 10</a:t>
                      </a:r>
                      <a:r>
                        <a:rPr lang="da-DK" sz="1600" baseline="30000">
                          <a:effectLst/>
                        </a:rPr>
                        <a:t>1</a:t>
                      </a:r>
                      <a:endParaRPr lang="da-DK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</a:rPr>
                        <a:t>10</a:t>
                      </a:r>
                      <a:r>
                        <a:rPr lang="da-DK" sz="1600" baseline="30000">
                          <a:effectLst/>
                        </a:rPr>
                        <a:t>1-1 </a:t>
                      </a:r>
                      <a:r>
                        <a:rPr lang="da-DK" sz="1600">
                          <a:effectLst/>
                        </a:rPr>
                        <a:t>= 10</a:t>
                      </a:r>
                      <a:r>
                        <a:rPr lang="da-DK" sz="1600" baseline="30000">
                          <a:effectLst/>
                        </a:rPr>
                        <a:t>0</a:t>
                      </a:r>
                      <a:endParaRPr lang="da-DK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681618"/>
                  </a:ext>
                </a:extLst>
              </a:tr>
              <a:tr h="66852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 dirty="0">
                          <a:effectLst/>
                        </a:rPr>
                        <a:t>Potensværdi:</a:t>
                      </a:r>
                      <a:endParaRPr lang="da-DK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</a:rPr>
                        <a:t>10</a:t>
                      </a:r>
                      <a:r>
                        <a:rPr lang="da-DK" sz="1600" baseline="30000">
                          <a:effectLst/>
                        </a:rPr>
                        <a:t>4</a:t>
                      </a:r>
                      <a:r>
                        <a:rPr lang="da-DK" sz="1600">
                          <a:effectLst/>
                        </a:rPr>
                        <a:t> = 10.000</a:t>
                      </a:r>
                      <a:endParaRPr lang="da-DK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 dirty="0">
                          <a:effectLst/>
                        </a:rPr>
                        <a:t>10</a:t>
                      </a:r>
                      <a:r>
                        <a:rPr lang="da-DK" sz="1600" baseline="30000" dirty="0">
                          <a:effectLst/>
                        </a:rPr>
                        <a:t>3</a:t>
                      </a:r>
                      <a:r>
                        <a:rPr lang="da-DK" sz="1600" dirty="0">
                          <a:effectLst/>
                        </a:rPr>
                        <a:t> = 1.000</a:t>
                      </a:r>
                      <a:endParaRPr lang="da-DK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</a:rPr>
                        <a:t>10</a:t>
                      </a:r>
                      <a:r>
                        <a:rPr lang="da-DK" sz="1600" baseline="30000">
                          <a:effectLst/>
                        </a:rPr>
                        <a:t>2</a:t>
                      </a:r>
                      <a:r>
                        <a:rPr lang="da-DK" sz="1600">
                          <a:effectLst/>
                        </a:rPr>
                        <a:t> = 100</a:t>
                      </a:r>
                      <a:endParaRPr lang="da-DK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</a:rPr>
                        <a:t>10</a:t>
                      </a:r>
                      <a:r>
                        <a:rPr lang="da-DK" sz="1600" baseline="30000">
                          <a:effectLst/>
                        </a:rPr>
                        <a:t>1</a:t>
                      </a:r>
                      <a:r>
                        <a:rPr lang="da-DK" sz="1600">
                          <a:effectLst/>
                        </a:rPr>
                        <a:t> = 10</a:t>
                      </a:r>
                      <a:endParaRPr lang="da-DK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 dirty="0">
                          <a:effectLst/>
                        </a:rPr>
                        <a:t>10</a:t>
                      </a:r>
                      <a:r>
                        <a:rPr lang="da-DK" sz="1600" baseline="30000" dirty="0">
                          <a:effectLst/>
                        </a:rPr>
                        <a:t>0</a:t>
                      </a:r>
                      <a:r>
                        <a:rPr lang="da-DK" sz="1600" dirty="0">
                          <a:effectLst/>
                        </a:rPr>
                        <a:t> = 1</a:t>
                      </a:r>
                      <a:endParaRPr lang="da-DK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83051794"/>
                  </a:ext>
                </a:extLst>
              </a:tr>
            </a:tbl>
          </a:graphicData>
        </a:graphic>
      </p:graphicFrame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73E4FFFA-69A5-440E-B3C8-B49B173EE62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084837"/>
              </p:ext>
            </p:extLst>
          </p:nvPr>
        </p:nvGraphicFramePr>
        <p:xfrm>
          <a:off x="1835667" y="2579678"/>
          <a:ext cx="8520666" cy="257540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34126">
                  <a:extLst>
                    <a:ext uri="{9D8B030D-6E8A-4147-A177-3AD203B41FA5}">
                      <a16:colId xmlns:a16="http://schemas.microsoft.com/office/drawing/2014/main" val="3352507743"/>
                    </a:ext>
                  </a:extLst>
                </a:gridCol>
                <a:gridCol w="1204916">
                  <a:extLst>
                    <a:ext uri="{9D8B030D-6E8A-4147-A177-3AD203B41FA5}">
                      <a16:colId xmlns:a16="http://schemas.microsoft.com/office/drawing/2014/main" val="862628909"/>
                    </a:ext>
                  </a:extLst>
                </a:gridCol>
                <a:gridCol w="1420406">
                  <a:extLst>
                    <a:ext uri="{9D8B030D-6E8A-4147-A177-3AD203B41FA5}">
                      <a16:colId xmlns:a16="http://schemas.microsoft.com/office/drawing/2014/main" val="2512326351"/>
                    </a:ext>
                  </a:extLst>
                </a:gridCol>
                <a:gridCol w="1420406">
                  <a:extLst>
                    <a:ext uri="{9D8B030D-6E8A-4147-A177-3AD203B41FA5}">
                      <a16:colId xmlns:a16="http://schemas.microsoft.com/office/drawing/2014/main" val="2579165486"/>
                    </a:ext>
                  </a:extLst>
                </a:gridCol>
                <a:gridCol w="1420406">
                  <a:extLst>
                    <a:ext uri="{9D8B030D-6E8A-4147-A177-3AD203B41FA5}">
                      <a16:colId xmlns:a16="http://schemas.microsoft.com/office/drawing/2014/main" val="1951256896"/>
                    </a:ext>
                  </a:extLst>
                </a:gridCol>
                <a:gridCol w="1420406">
                  <a:extLst>
                    <a:ext uri="{9D8B030D-6E8A-4147-A177-3AD203B41FA5}">
                      <a16:colId xmlns:a16="http://schemas.microsoft.com/office/drawing/2014/main" val="2089713423"/>
                    </a:ext>
                  </a:extLst>
                </a:gridCol>
              </a:tblGrid>
              <a:tr h="32521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</a:rPr>
                        <a:t>Ciffer:</a:t>
                      </a:r>
                      <a:endParaRPr lang="da-DK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</a:rPr>
                        <a:t>1</a:t>
                      </a:r>
                      <a:endParaRPr lang="da-DK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</a:rPr>
                        <a:t>9</a:t>
                      </a:r>
                      <a:endParaRPr lang="da-DK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</a:rPr>
                        <a:t>7</a:t>
                      </a:r>
                      <a:endParaRPr lang="da-DK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</a:rPr>
                        <a:t>3</a:t>
                      </a:r>
                      <a:endParaRPr lang="da-DK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</a:rPr>
                        <a:t>5</a:t>
                      </a:r>
                      <a:endParaRPr lang="da-DK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08438266"/>
                  </a:ext>
                </a:extLst>
              </a:tr>
              <a:tr h="32546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</a:rPr>
                        <a:t>Position:</a:t>
                      </a:r>
                      <a:endParaRPr lang="da-DK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</a:rPr>
                        <a:t>5</a:t>
                      </a:r>
                      <a:endParaRPr lang="da-DK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</a:rPr>
                        <a:t>4</a:t>
                      </a:r>
                      <a:endParaRPr lang="da-DK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</a:rPr>
                        <a:t>3</a:t>
                      </a:r>
                      <a:endParaRPr lang="da-DK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</a:rPr>
                        <a:t>2</a:t>
                      </a:r>
                      <a:endParaRPr lang="da-DK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</a:rPr>
                        <a:t>1</a:t>
                      </a:r>
                      <a:endParaRPr lang="da-DK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0154926"/>
                  </a:ext>
                </a:extLst>
              </a:tr>
              <a:tr h="6281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</a:rPr>
                        <a:t>Potens:</a:t>
                      </a:r>
                      <a:endParaRPr lang="da-DK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</a:rPr>
                        <a:t>10</a:t>
                      </a:r>
                      <a:r>
                        <a:rPr lang="da-DK" sz="1600" baseline="30000">
                          <a:effectLst/>
                        </a:rPr>
                        <a:t>5-1 </a:t>
                      </a:r>
                      <a:r>
                        <a:rPr lang="da-DK" sz="1600">
                          <a:effectLst/>
                        </a:rPr>
                        <a:t>= 10</a:t>
                      </a:r>
                      <a:r>
                        <a:rPr lang="da-DK" sz="1600" baseline="30000">
                          <a:effectLst/>
                        </a:rPr>
                        <a:t>4</a:t>
                      </a:r>
                      <a:endParaRPr lang="da-DK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 dirty="0">
                          <a:effectLst/>
                        </a:rPr>
                        <a:t>10</a:t>
                      </a:r>
                      <a:r>
                        <a:rPr lang="da-DK" sz="1600" baseline="30000" dirty="0">
                          <a:effectLst/>
                        </a:rPr>
                        <a:t>4-1 </a:t>
                      </a:r>
                      <a:r>
                        <a:rPr lang="da-DK" sz="1600" dirty="0">
                          <a:effectLst/>
                        </a:rPr>
                        <a:t>= 10</a:t>
                      </a:r>
                      <a:r>
                        <a:rPr lang="da-DK" sz="1600" baseline="30000" dirty="0">
                          <a:effectLst/>
                        </a:rPr>
                        <a:t>3</a:t>
                      </a:r>
                      <a:endParaRPr lang="da-DK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</a:rPr>
                        <a:t>10</a:t>
                      </a:r>
                      <a:r>
                        <a:rPr lang="da-DK" sz="1600" baseline="30000">
                          <a:effectLst/>
                        </a:rPr>
                        <a:t>3-1 </a:t>
                      </a:r>
                      <a:r>
                        <a:rPr lang="da-DK" sz="1600">
                          <a:effectLst/>
                        </a:rPr>
                        <a:t>= 10</a:t>
                      </a:r>
                      <a:r>
                        <a:rPr lang="da-DK" sz="1600" baseline="30000">
                          <a:effectLst/>
                        </a:rPr>
                        <a:t>2</a:t>
                      </a:r>
                      <a:endParaRPr lang="da-DK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</a:rPr>
                        <a:t>10</a:t>
                      </a:r>
                      <a:r>
                        <a:rPr lang="da-DK" sz="1600" baseline="30000">
                          <a:effectLst/>
                        </a:rPr>
                        <a:t>2-1 </a:t>
                      </a:r>
                      <a:r>
                        <a:rPr lang="da-DK" sz="1600">
                          <a:effectLst/>
                        </a:rPr>
                        <a:t>= 10</a:t>
                      </a:r>
                      <a:r>
                        <a:rPr lang="da-DK" sz="1600" baseline="30000">
                          <a:effectLst/>
                        </a:rPr>
                        <a:t>1</a:t>
                      </a:r>
                      <a:endParaRPr lang="da-DK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</a:rPr>
                        <a:t>10</a:t>
                      </a:r>
                      <a:r>
                        <a:rPr lang="da-DK" sz="1600" baseline="30000">
                          <a:effectLst/>
                        </a:rPr>
                        <a:t>1-1 </a:t>
                      </a:r>
                      <a:r>
                        <a:rPr lang="da-DK" sz="1600">
                          <a:effectLst/>
                        </a:rPr>
                        <a:t>= 10</a:t>
                      </a:r>
                      <a:r>
                        <a:rPr lang="da-DK" sz="1600" baseline="30000">
                          <a:effectLst/>
                        </a:rPr>
                        <a:t>0</a:t>
                      </a:r>
                      <a:endParaRPr lang="da-DK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681618"/>
                  </a:ext>
                </a:extLst>
              </a:tr>
              <a:tr h="66852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 dirty="0">
                          <a:effectLst/>
                        </a:rPr>
                        <a:t>Potensværdi:</a:t>
                      </a:r>
                      <a:endParaRPr lang="da-DK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</a:rPr>
                        <a:t>10</a:t>
                      </a:r>
                      <a:r>
                        <a:rPr lang="da-DK" sz="1600" baseline="30000">
                          <a:effectLst/>
                        </a:rPr>
                        <a:t>4</a:t>
                      </a:r>
                      <a:r>
                        <a:rPr lang="da-DK" sz="1600">
                          <a:effectLst/>
                        </a:rPr>
                        <a:t> = 10.000</a:t>
                      </a:r>
                      <a:endParaRPr lang="da-DK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 dirty="0">
                          <a:effectLst/>
                        </a:rPr>
                        <a:t>10</a:t>
                      </a:r>
                      <a:r>
                        <a:rPr lang="da-DK" sz="1600" baseline="30000" dirty="0">
                          <a:effectLst/>
                        </a:rPr>
                        <a:t>3</a:t>
                      </a:r>
                      <a:r>
                        <a:rPr lang="da-DK" sz="1600" dirty="0">
                          <a:effectLst/>
                        </a:rPr>
                        <a:t> = 1.000</a:t>
                      </a:r>
                      <a:endParaRPr lang="da-DK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</a:rPr>
                        <a:t>10</a:t>
                      </a:r>
                      <a:r>
                        <a:rPr lang="da-DK" sz="1600" baseline="30000">
                          <a:effectLst/>
                        </a:rPr>
                        <a:t>2</a:t>
                      </a:r>
                      <a:r>
                        <a:rPr lang="da-DK" sz="1600">
                          <a:effectLst/>
                        </a:rPr>
                        <a:t> = 100</a:t>
                      </a:r>
                      <a:endParaRPr lang="da-DK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</a:rPr>
                        <a:t>10</a:t>
                      </a:r>
                      <a:r>
                        <a:rPr lang="da-DK" sz="1600" baseline="30000">
                          <a:effectLst/>
                        </a:rPr>
                        <a:t>1</a:t>
                      </a:r>
                      <a:r>
                        <a:rPr lang="da-DK" sz="1600">
                          <a:effectLst/>
                        </a:rPr>
                        <a:t> = 10</a:t>
                      </a:r>
                      <a:endParaRPr lang="da-DK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</a:rPr>
                        <a:t>10</a:t>
                      </a:r>
                      <a:r>
                        <a:rPr lang="da-DK" sz="1600" baseline="30000">
                          <a:effectLst/>
                        </a:rPr>
                        <a:t>0</a:t>
                      </a:r>
                      <a:r>
                        <a:rPr lang="da-DK" sz="1600">
                          <a:effectLst/>
                        </a:rPr>
                        <a:t> = 1</a:t>
                      </a:r>
                      <a:endParaRPr lang="da-DK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83051794"/>
                  </a:ext>
                </a:extLst>
              </a:tr>
              <a:tr h="6281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</a:rPr>
                        <a:t>Positionsnavn:</a:t>
                      </a:r>
                      <a:endParaRPr lang="da-DK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</a:rPr>
                        <a:t>Titusinder</a:t>
                      </a:r>
                      <a:endParaRPr lang="da-DK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</a:rPr>
                        <a:t>Tusinder</a:t>
                      </a:r>
                      <a:endParaRPr lang="da-DK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</a:rPr>
                        <a:t>Hundreder</a:t>
                      </a:r>
                      <a:endParaRPr lang="da-DK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</a:rPr>
                        <a:t>Tiere</a:t>
                      </a:r>
                      <a:endParaRPr lang="da-DK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 dirty="0">
                          <a:effectLst/>
                        </a:rPr>
                        <a:t>Enere</a:t>
                      </a:r>
                      <a:endParaRPr lang="da-DK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1257046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Content Placeholder 3">
                <a:extLst>
                  <a:ext uri="{FF2B5EF4-FFF2-40B4-BE49-F238E27FC236}">
                    <a16:creationId xmlns:a16="http://schemas.microsoft.com/office/drawing/2014/main" id="{5D4F89E6-179E-430D-871B-3C6BB3A298B8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064162027"/>
                  </p:ext>
                </p:extLst>
              </p:nvPr>
            </p:nvGraphicFramePr>
            <p:xfrm>
              <a:off x="1835667" y="2579678"/>
              <a:ext cx="8520666" cy="320327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634126">
                      <a:extLst>
                        <a:ext uri="{9D8B030D-6E8A-4147-A177-3AD203B41FA5}">
                          <a16:colId xmlns:a16="http://schemas.microsoft.com/office/drawing/2014/main" val="3352507743"/>
                        </a:ext>
                      </a:extLst>
                    </a:gridCol>
                    <a:gridCol w="1204916">
                      <a:extLst>
                        <a:ext uri="{9D8B030D-6E8A-4147-A177-3AD203B41FA5}">
                          <a16:colId xmlns:a16="http://schemas.microsoft.com/office/drawing/2014/main" val="862628909"/>
                        </a:ext>
                      </a:extLst>
                    </a:gridCol>
                    <a:gridCol w="1420406">
                      <a:extLst>
                        <a:ext uri="{9D8B030D-6E8A-4147-A177-3AD203B41FA5}">
                          <a16:colId xmlns:a16="http://schemas.microsoft.com/office/drawing/2014/main" val="2512326351"/>
                        </a:ext>
                      </a:extLst>
                    </a:gridCol>
                    <a:gridCol w="1420406">
                      <a:extLst>
                        <a:ext uri="{9D8B030D-6E8A-4147-A177-3AD203B41FA5}">
                          <a16:colId xmlns:a16="http://schemas.microsoft.com/office/drawing/2014/main" val="2579165486"/>
                        </a:ext>
                      </a:extLst>
                    </a:gridCol>
                    <a:gridCol w="1420406">
                      <a:extLst>
                        <a:ext uri="{9D8B030D-6E8A-4147-A177-3AD203B41FA5}">
                          <a16:colId xmlns:a16="http://schemas.microsoft.com/office/drawing/2014/main" val="1951256896"/>
                        </a:ext>
                      </a:extLst>
                    </a:gridCol>
                    <a:gridCol w="1420406">
                      <a:extLst>
                        <a:ext uri="{9D8B030D-6E8A-4147-A177-3AD203B41FA5}">
                          <a16:colId xmlns:a16="http://schemas.microsoft.com/office/drawing/2014/main" val="2089713423"/>
                        </a:ext>
                      </a:extLst>
                    </a:gridCol>
                  </a:tblGrid>
                  <a:tr h="325217"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Ciffer: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1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9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7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3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5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608438266"/>
                      </a:ext>
                    </a:extLst>
                  </a:tr>
                  <a:tr h="325460"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Position: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5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4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3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2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1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720154926"/>
                      </a:ext>
                    </a:extLst>
                  </a:tr>
                  <a:tr h="628100"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Potens: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10</a:t>
                          </a:r>
                          <a:r>
                            <a:rPr lang="da-DK" sz="1600" baseline="30000">
                              <a:effectLst/>
                            </a:rPr>
                            <a:t>5-1 </a:t>
                          </a:r>
                          <a:r>
                            <a:rPr lang="da-DK" sz="1600">
                              <a:effectLst/>
                            </a:rPr>
                            <a:t>= 10</a:t>
                          </a:r>
                          <a:r>
                            <a:rPr lang="da-DK" sz="1600" baseline="30000">
                              <a:effectLst/>
                            </a:rPr>
                            <a:t>4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 dirty="0">
                              <a:effectLst/>
                            </a:rPr>
                            <a:t>10</a:t>
                          </a:r>
                          <a:r>
                            <a:rPr lang="da-DK" sz="1600" baseline="30000" dirty="0">
                              <a:effectLst/>
                            </a:rPr>
                            <a:t>4-1 </a:t>
                          </a:r>
                          <a:r>
                            <a:rPr lang="da-DK" sz="1600" dirty="0">
                              <a:effectLst/>
                            </a:rPr>
                            <a:t>= 10</a:t>
                          </a:r>
                          <a:r>
                            <a:rPr lang="da-DK" sz="1600" baseline="30000" dirty="0">
                              <a:effectLst/>
                            </a:rPr>
                            <a:t>3</a:t>
                          </a:r>
                          <a:endParaRPr lang="da-DK" sz="1600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10</a:t>
                          </a:r>
                          <a:r>
                            <a:rPr lang="da-DK" sz="1600" baseline="30000">
                              <a:effectLst/>
                            </a:rPr>
                            <a:t>3-1 </a:t>
                          </a:r>
                          <a:r>
                            <a:rPr lang="da-DK" sz="1600">
                              <a:effectLst/>
                            </a:rPr>
                            <a:t>= 10</a:t>
                          </a:r>
                          <a:r>
                            <a:rPr lang="da-DK" sz="1600" baseline="30000">
                              <a:effectLst/>
                            </a:rPr>
                            <a:t>2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10</a:t>
                          </a:r>
                          <a:r>
                            <a:rPr lang="da-DK" sz="1600" baseline="30000">
                              <a:effectLst/>
                            </a:rPr>
                            <a:t>2-1 </a:t>
                          </a:r>
                          <a:r>
                            <a:rPr lang="da-DK" sz="1600">
                              <a:effectLst/>
                            </a:rPr>
                            <a:t>= 10</a:t>
                          </a:r>
                          <a:r>
                            <a:rPr lang="da-DK" sz="1600" baseline="30000">
                              <a:effectLst/>
                            </a:rPr>
                            <a:t>1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10</a:t>
                          </a:r>
                          <a:r>
                            <a:rPr lang="da-DK" sz="1600" baseline="30000">
                              <a:effectLst/>
                            </a:rPr>
                            <a:t>1-1 </a:t>
                          </a:r>
                          <a:r>
                            <a:rPr lang="da-DK" sz="1600">
                              <a:effectLst/>
                            </a:rPr>
                            <a:t>= 10</a:t>
                          </a:r>
                          <a:r>
                            <a:rPr lang="da-DK" sz="1600" baseline="30000">
                              <a:effectLst/>
                            </a:rPr>
                            <a:t>0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8681618"/>
                      </a:ext>
                    </a:extLst>
                  </a:tr>
                  <a:tr h="668529"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 dirty="0">
                              <a:effectLst/>
                            </a:rPr>
                            <a:t>Potensværdi:</a:t>
                          </a:r>
                          <a:endParaRPr lang="da-DK" sz="1600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10</a:t>
                          </a:r>
                          <a:r>
                            <a:rPr lang="da-DK" sz="1600" baseline="30000">
                              <a:effectLst/>
                            </a:rPr>
                            <a:t>4</a:t>
                          </a:r>
                          <a:r>
                            <a:rPr lang="da-DK" sz="1600">
                              <a:effectLst/>
                            </a:rPr>
                            <a:t> = 10.000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 dirty="0">
                              <a:effectLst/>
                            </a:rPr>
                            <a:t>10</a:t>
                          </a:r>
                          <a:r>
                            <a:rPr lang="da-DK" sz="1600" baseline="30000" dirty="0">
                              <a:effectLst/>
                            </a:rPr>
                            <a:t>3</a:t>
                          </a:r>
                          <a:r>
                            <a:rPr lang="da-DK" sz="1600" dirty="0">
                              <a:effectLst/>
                            </a:rPr>
                            <a:t> = 1.000</a:t>
                          </a:r>
                          <a:endParaRPr lang="da-DK" sz="1600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10</a:t>
                          </a:r>
                          <a:r>
                            <a:rPr lang="da-DK" sz="1600" baseline="30000">
                              <a:effectLst/>
                            </a:rPr>
                            <a:t>2</a:t>
                          </a:r>
                          <a:r>
                            <a:rPr lang="da-DK" sz="1600">
                              <a:effectLst/>
                            </a:rPr>
                            <a:t> = 100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10</a:t>
                          </a:r>
                          <a:r>
                            <a:rPr lang="da-DK" sz="1600" baseline="30000">
                              <a:effectLst/>
                            </a:rPr>
                            <a:t>1</a:t>
                          </a:r>
                          <a:r>
                            <a:rPr lang="da-DK" sz="1600">
                              <a:effectLst/>
                            </a:rPr>
                            <a:t> = 10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10</a:t>
                          </a:r>
                          <a:r>
                            <a:rPr lang="da-DK" sz="1600" baseline="30000">
                              <a:effectLst/>
                            </a:rPr>
                            <a:t>0</a:t>
                          </a:r>
                          <a:r>
                            <a:rPr lang="da-DK" sz="1600">
                              <a:effectLst/>
                            </a:rPr>
                            <a:t> = 1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983051794"/>
                      </a:ext>
                    </a:extLst>
                  </a:tr>
                  <a:tr h="628100"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Positionsnavn: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Titusinder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Tusinder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Hundreder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Tiere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Enere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612570466"/>
                      </a:ext>
                    </a:extLst>
                  </a:tr>
                  <a:tr h="627864"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Regnestykke 1: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gridSpan="5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sz="1600">
                                    <a:effectLst/>
                                  </a:rPr>
                                  <m:t>1</m:t>
                                </m:r>
                                <m:r>
                                  <a:rPr lang="en-US" sz="1600">
                                    <a:effectLst/>
                                  </a:rPr>
                                  <m:t>⋅</m:t>
                                </m:r>
                                <m:r>
                                  <a:rPr lang="da-DK" sz="1600">
                                    <a:effectLst/>
                                  </a:rPr>
                                  <m:t>10.000+9</m:t>
                                </m:r>
                                <m:r>
                                  <a:rPr lang="en-US" sz="1600">
                                    <a:effectLst/>
                                  </a:rPr>
                                  <m:t>⋅</m:t>
                                </m:r>
                                <m:r>
                                  <a:rPr lang="da-DK" sz="1600">
                                    <a:effectLst/>
                                  </a:rPr>
                                  <m:t>1.000+7</m:t>
                                </m:r>
                                <m:r>
                                  <a:rPr lang="en-US" sz="1600">
                                    <a:effectLst/>
                                  </a:rPr>
                                  <m:t>⋅</m:t>
                                </m:r>
                                <m:r>
                                  <a:rPr lang="da-DK" sz="1600">
                                    <a:effectLst/>
                                  </a:rPr>
                                  <m:t>100+3</m:t>
                                </m:r>
                                <m:r>
                                  <a:rPr lang="en-US" sz="1600">
                                    <a:effectLst/>
                                  </a:rPr>
                                  <m:t>⋅</m:t>
                                </m:r>
                                <m:r>
                                  <a:rPr lang="da-DK" sz="1600">
                                    <a:effectLst/>
                                  </a:rPr>
                                  <m:t>10+5</m:t>
                                </m:r>
                                <m:r>
                                  <a:rPr lang="en-US" sz="1600">
                                    <a:effectLst/>
                                  </a:rPr>
                                  <m:t>⋅</m:t>
                                </m:r>
                                <m:r>
                                  <a:rPr lang="da-DK" sz="1600">
                                    <a:effectLst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da-DK" sz="1600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3868693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Content Placeholder 3">
                <a:extLst>
                  <a:ext uri="{FF2B5EF4-FFF2-40B4-BE49-F238E27FC236}">
                    <a16:creationId xmlns:a16="http://schemas.microsoft.com/office/drawing/2014/main" id="{5D4F89E6-179E-430D-871B-3C6BB3A298B8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064162027"/>
                  </p:ext>
                </p:extLst>
              </p:nvPr>
            </p:nvGraphicFramePr>
            <p:xfrm>
              <a:off x="1835667" y="2579678"/>
              <a:ext cx="8520666" cy="320327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634126">
                      <a:extLst>
                        <a:ext uri="{9D8B030D-6E8A-4147-A177-3AD203B41FA5}">
                          <a16:colId xmlns:a16="http://schemas.microsoft.com/office/drawing/2014/main" val="3352507743"/>
                        </a:ext>
                      </a:extLst>
                    </a:gridCol>
                    <a:gridCol w="1204916">
                      <a:extLst>
                        <a:ext uri="{9D8B030D-6E8A-4147-A177-3AD203B41FA5}">
                          <a16:colId xmlns:a16="http://schemas.microsoft.com/office/drawing/2014/main" val="862628909"/>
                        </a:ext>
                      </a:extLst>
                    </a:gridCol>
                    <a:gridCol w="1420406">
                      <a:extLst>
                        <a:ext uri="{9D8B030D-6E8A-4147-A177-3AD203B41FA5}">
                          <a16:colId xmlns:a16="http://schemas.microsoft.com/office/drawing/2014/main" val="2512326351"/>
                        </a:ext>
                      </a:extLst>
                    </a:gridCol>
                    <a:gridCol w="1420406">
                      <a:extLst>
                        <a:ext uri="{9D8B030D-6E8A-4147-A177-3AD203B41FA5}">
                          <a16:colId xmlns:a16="http://schemas.microsoft.com/office/drawing/2014/main" val="2579165486"/>
                        </a:ext>
                      </a:extLst>
                    </a:gridCol>
                    <a:gridCol w="1420406">
                      <a:extLst>
                        <a:ext uri="{9D8B030D-6E8A-4147-A177-3AD203B41FA5}">
                          <a16:colId xmlns:a16="http://schemas.microsoft.com/office/drawing/2014/main" val="1951256896"/>
                        </a:ext>
                      </a:extLst>
                    </a:gridCol>
                    <a:gridCol w="1420406">
                      <a:extLst>
                        <a:ext uri="{9D8B030D-6E8A-4147-A177-3AD203B41FA5}">
                          <a16:colId xmlns:a16="http://schemas.microsoft.com/office/drawing/2014/main" val="2089713423"/>
                        </a:ext>
                      </a:extLst>
                    </a:gridCol>
                  </a:tblGrid>
                  <a:tr h="325217"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Ciffer: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1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9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7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3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5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608438266"/>
                      </a:ext>
                    </a:extLst>
                  </a:tr>
                  <a:tr h="325460"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Position: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5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4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3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2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1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720154926"/>
                      </a:ext>
                    </a:extLst>
                  </a:tr>
                  <a:tr h="628100"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Potens: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10</a:t>
                          </a:r>
                          <a:r>
                            <a:rPr lang="da-DK" sz="1600" baseline="30000">
                              <a:effectLst/>
                            </a:rPr>
                            <a:t>5-1 </a:t>
                          </a:r>
                          <a:r>
                            <a:rPr lang="da-DK" sz="1600">
                              <a:effectLst/>
                            </a:rPr>
                            <a:t>= 10</a:t>
                          </a:r>
                          <a:r>
                            <a:rPr lang="da-DK" sz="1600" baseline="30000">
                              <a:effectLst/>
                            </a:rPr>
                            <a:t>4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 dirty="0">
                              <a:effectLst/>
                            </a:rPr>
                            <a:t>10</a:t>
                          </a:r>
                          <a:r>
                            <a:rPr lang="da-DK" sz="1600" baseline="30000" dirty="0">
                              <a:effectLst/>
                            </a:rPr>
                            <a:t>4-1 </a:t>
                          </a:r>
                          <a:r>
                            <a:rPr lang="da-DK" sz="1600" dirty="0">
                              <a:effectLst/>
                            </a:rPr>
                            <a:t>= 10</a:t>
                          </a:r>
                          <a:r>
                            <a:rPr lang="da-DK" sz="1600" baseline="30000" dirty="0">
                              <a:effectLst/>
                            </a:rPr>
                            <a:t>3</a:t>
                          </a:r>
                          <a:endParaRPr lang="da-DK" sz="1600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10</a:t>
                          </a:r>
                          <a:r>
                            <a:rPr lang="da-DK" sz="1600" baseline="30000">
                              <a:effectLst/>
                            </a:rPr>
                            <a:t>3-1 </a:t>
                          </a:r>
                          <a:r>
                            <a:rPr lang="da-DK" sz="1600">
                              <a:effectLst/>
                            </a:rPr>
                            <a:t>= 10</a:t>
                          </a:r>
                          <a:r>
                            <a:rPr lang="da-DK" sz="1600" baseline="30000">
                              <a:effectLst/>
                            </a:rPr>
                            <a:t>2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10</a:t>
                          </a:r>
                          <a:r>
                            <a:rPr lang="da-DK" sz="1600" baseline="30000">
                              <a:effectLst/>
                            </a:rPr>
                            <a:t>2-1 </a:t>
                          </a:r>
                          <a:r>
                            <a:rPr lang="da-DK" sz="1600">
                              <a:effectLst/>
                            </a:rPr>
                            <a:t>= 10</a:t>
                          </a:r>
                          <a:r>
                            <a:rPr lang="da-DK" sz="1600" baseline="30000">
                              <a:effectLst/>
                            </a:rPr>
                            <a:t>1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10</a:t>
                          </a:r>
                          <a:r>
                            <a:rPr lang="da-DK" sz="1600" baseline="30000">
                              <a:effectLst/>
                            </a:rPr>
                            <a:t>1-1 </a:t>
                          </a:r>
                          <a:r>
                            <a:rPr lang="da-DK" sz="1600">
                              <a:effectLst/>
                            </a:rPr>
                            <a:t>= 10</a:t>
                          </a:r>
                          <a:r>
                            <a:rPr lang="da-DK" sz="1600" baseline="30000">
                              <a:effectLst/>
                            </a:rPr>
                            <a:t>0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8681618"/>
                      </a:ext>
                    </a:extLst>
                  </a:tr>
                  <a:tr h="668529"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 dirty="0">
                              <a:effectLst/>
                            </a:rPr>
                            <a:t>Potensværdi:</a:t>
                          </a:r>
                          <a:endParaRPr lang="da-DK" sz="1600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10</a:t>
                          </a:r>
                          <a:r>
                            <a:rPr lang="da-DK" sz="1600" baseline="30000">
                              <a:effectLst/>
                            </a:rPr>
                            <a:t>4</a:t>
                          </a:r>
                          <a:r>
                            <a:rPr lang="da-DK" sz="1600">
                              <a:effectLst/>
                            </a:rPr>
                            <a:t> = 10.000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 dirty="0">
                              <a:effectLst/>
                            </a:rPr>
                            <a:t>10</a:t>
                          </a:r>
                          <a:r>
                            <a:rPr lang="da-DK" sz="1600" baseline="30000" dirty="0">
                              <a:effectLst/>
                            </a:rPr>
                            <a:t>3</a:t>
                          </a:r>
                          <a:r>
                            <a:rPr lang="da-DK" sz="1600" dirty="0">
                              <a:effectLst/>
                            </a:rPr>
                            <a:t> = 1.000</a:t>
                          </a:r>
                          <a:endParaRPr lang="da-DK" sz="1600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10</a:t>
                          </a:r>
                          <a:r>
                            <a:rPr lang="da-DK" sz="1600" baseline="30000">
                              <a:effectLst/>
                            </a:rPr>
                            <a:t>2</a:t>
                          </a:r>
                          <a:r>
                            <a:rPr lang="da-DK" sz="1600">
                              <a:effectLst/>
                            </a:rPr>
                            <a:t> = 100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10</a:t>
                          </a:r>
                          <a:r>
                            <a:rPr lang="da-DK" sz="1600" baseline="30000">
                              <a:effectLst/>
                            </a:rPr>
                            <a:t>1</a:t>
                          </a:r>
                          <a:r>
                            <a:rPr lang="da-DK" sz="1600">
                              <a:effectLst/>
                            </a:rPr>
                            <a:t> = 10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10</a:t>
                          </a:r>
                          <a:r>
                            <a:rPr lang="da-DK" sz="1600" baseline="30000">
                              <a:effectLst/>
                            </a:rPr>
                            <a:t>0</a:t>
                          </a:r>
                          <a:r>
                            <a:rPr lang="da-DK" sz="1600">
                              <a:effectLst/>
                            </a:rPr>
                            <a:t> = 1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983051794"/>
                      </a:ext>
                    </a:extLst>
                  </a:tr>
                  <a:tr h="628100"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Positionsnavn: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Titusinder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Tusinder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Hundreder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Tiere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Enere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612570466"/>
                      </a:ext>
                    </a:extLst>
                  </a:tr>
                  <a:tr h="627864"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Regnestykke 1: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gridSpan="5"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23805" t="-421359" r="-442" b="-194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3868693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Content Placeholder 3">
                <a:extLst>
                  <a:ext uri="{FF2B5EF4-FFF2-40B4-BE49-F238E27FC236}">
                    <a16:creationId xmlns:a16="http://schemas.microsoft.com/office/drawing/2014/main" id="{C0AFB837-D26C-43F6-B051-2155F4CE96A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417102530"/>
                  </p:ext>
                </p:extLst>
              </p:nvPr>
            </p:nvGraphicFramePr>
            <p:xfrm>
              <a:off x="1835667" y="2579678"/>
              <a:ext cx="8520666" cy="383113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634126">
                      <a:extLst>
                        <a:ext uri="{9D8B030D-6E8A-4147-A177-3AD203B41FA5}">
                          <a16:colId xmlns:a16="http://schemas.microsoft.com/office/drawing/2014/main" val="3352507743"/>
                        </a:ext>
                      </a:extLst>
                    </a:gridCol>
                    <a:gridCol w="1204916">
                      <a:extLst>
                        <a:ext uri="{9D8B030D-6E8A-4147-A177-3AD203B41FA5}">
                          <a16:colId xmlns:a16="http://schemas.microsoft.com/office/drawing/2014/main" val="862628909"/>
                        </a:ext>
                      </a:extLst>
                    </a:gridCol>
                    <a:gridCol w="1420406">
                      <a:extLst>
                        <a:ext uri="{9D8B030D-6E8A-4147-A177-3AD203B41FA5}">
                          <a16:colId xmlns:a16="http://schemas.microsoft.com/office/drawing/2014/main" val="2512326351"/>
                        </a:ext>
                      </a:extLst>
                    </a:gridCol>
                    <a:gridCol w="1420406">
                      <a:extLst>
                        <a:ext uri="{9D8B030D-6E8A-4147-A177-3AD203B41FA5}">
                          <a16:colId xmlns:a16="http://schemas.microsoft.com/office/drawing/2014/main" val="2579165486"/>
                        </a:ext>
                      </a:extLst>
                    </a:gridCol>
                    <a:gridCol w="1420406">
                      <a:extLst>
                        <a:ext uri="{9D8B030D-6E8A-4147-A177-3AD203B41FA5}">
                          <a16:colId xmlns:a16="http://schemas.microsoft.com/office/drawing/2014/main" val="1951256896"/>
                        </a:ext>
                      </a:extLst>
                    </a:gridCol>
                    <a:gridCol w="1420406">
                      <a:extLst>
                        <a:ext uri="{9D8B030D-6E8A-4147-A177-3AD203B41FA5}">
                          <a16:colId xmlns:a16="http://schemas.microsoft.com/office/drawing/2014/main" val="2089713423"/>
                        </a:ext>
                      </a:extLst>
                    </a:gridCol>
                  </a:tblGrid>
                  <a:tr h="325217"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Ciffer: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1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9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7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3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5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608438266"/>
                      </a:ext>
                    </a:extLst>
                  </a:tr>
                  <a:tr h="325460"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Position: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5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4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3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2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1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720154926"/>
                      </a:ext>
                    </a:extLst>
                  </a:tr>
                  <a:tr h="628100"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Potens: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10</a:t>
                          </a:r>
                          <a:r>
                            <a:rPr lang="da-DK" sz="1600" baseline="30000">
                              <a:effectLst/>
                            </a:rPr>
                            <a:t>5-1 </a:t>
                          </a:r>
                          <a:r>
                            <a:rPr lang="da-DK" sz="1600">
                              <a:effectLst/>
                            </a:rPr>
                            <a:t>= 10</a:t>
                          </a:r>
                          <a:r>
                            <a:rPr lang="da-DK" sz="1600" baseline="30000">
                              <a:effectLst/>
                            </a:rPr>
                            <a:t>4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 dirty="0">
                              <a:effectLst/>
                            </a:rPr>
                            <a:t>10</a:t>
                          </a:r>
                          <a:r>
                            <a:rPr lang="da-DK" sz="1600" baseline="30000" dirty="0">
                              <a:effectLst/>
                            </a:rPr>
                            <a:t>4-1 </a:t>
                          </a:r>
                          <a:r>
                            <a:rPr lang="da-DK" sz="1600" dirty="0">
                              <a:effectLst/>
                            </a:rPr>
                            <a:t>= 10</a:t>
                          </a:r>
                          <a:r>
                            <a:rPr lang="da-DK" sz="1600" baseline="30000" dirty="0">
                              <a:effectLst/>
                            </a:rPr>
                            <a:t>3</a:t>
                          </a:r>
                          <a:endParaRPr lang="da-DK" sz="1600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10</a:t>
                          </a:r>
                          <a:r>
                            <a:rPr lang="da-DK" sz="1600" baseline="30000">
                              <a:effectLst/>
                            </a:rPr>
                            <a:t>3-1 </a:t>
                          </a:r>
                          <a:r>
                            <a:rPr lang="da-DK" sz="1600">
                              <a:effectLst/>
                            </a:rPr>
                            <a:t>= 10</a:t>
                          </a:r>
                          <a:r>
                            <a:rPr lang="da-DK" sz="1600" baseline="30000">
                              <a:effectLst/>
                            </a:rPr>
                            <a:t>2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10</a:t>
                          </a:r>
                          <a:r>
                            <a:rPr lang="da-DK" sz="1600" baseline="30000">
                              <a:effectLst/>
                            </a:rPr>
                            <a:t>2-1 </a:t>
                          </a:r>
                          <a:r>
                            <a:rPr lang="da-DK" sz="1600">
                              <a:effectLst/>
                            </a:rPr>
                            <a:t>= 10</a:t>
                          </a:r>
                          <a:r>
                            <a:rPr lang="da-DK" sz="1600" baseline="30000">
                              <a:effectLst/>
                            </a:rPr>
                            <a:t>1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10</a:t>
                          </a:r>
                          <a:r>
                            <a:rPr lang="da-DK" sz="1600" baseline="30000">
                              <a:effectLst/>
                            </a:rPr>
                            <a:t>1-1 </a:t>
                          </a:r>
                          <a:r>
                            <a:rPr lang="da-DK" sz="1600">
                              <a:effectLst/>
                            </a:rPr>
                            <a:t>= 10</a:t>
                          </a:r>
                          <a:r>
                            <a:rPr lang="da-DK" sz="1600" baseline="30000">
                              <a:effectLst/>
                            </a:rPr>
                            <a:t>0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8681618"/>
                      </a:ext>
                    </a:extLst>
                  </a:tr>
                  <a:tr h="668529"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 dirty="0">
                              <a:effectLst/>
                            </a:rPr>
                            <a:t>Potensværdi:</a:t>
                          </a:r>
                          <a:endParaRPr lang="da-DK" sz="1600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10</a:t>
                          </a:r>
                          <a:r>
                            <a:rPr lang="da-DK" sz="1600" baseline="30000">
                              <a:effectLst/>
                            </a:rPr>
                            <a:t>4</a:t>
                          </a:r>
                          <a:r>
                            <a:rPr lang="da-DK" sz="1600">
                              <a:effectLst/>
                            </a:rPr>
                            <a:t> = 10.000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 dirty="0">
                              <a:effectLst/>
                            </a:rPr>
                            <a:t>10</a:t>
                          </a:r>
                          <a:r>
                            <a:rPr lang="da-DK" sz="1600" baseline="30000" dirty="0">
                              <a:effectLst/>
                            </a:rPr>
                            <a:t>3</a:t>
                          </a:r>
                          <a:r>
                            <a:rPr lang="da-DK" sz="1600" dirty="0">
                              <a:effectLst/>
                            </a:rPr>
                            <a:t> = 1.000</a:t>
                          </a:r>
                          <a:endParaRPr lang="da-DK" sz="1600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10</a:t>
                          </a:r>
                          <a:r>
                            <a:rPr lang="da-DK" sz="1600" baseline="30000">
                              <a:effectLst/>
                            </a:rPr>
                            <a:t>2</a:t>
                          </a:r>
                          <a:r>
                            <a:rPr lang="da-DK" sz="1600">
                              <a:effectLst/>
                            </a:rPr>
                            <a:t> = 100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10</a:t>
                          </a:r>
                          <a:r>
                            <a:rPr lang="da-DK" sz="1600" baseline="30000">
                              <a:effectLst/>
                            </a:rPr>
                            <a:t>1</a:t>
                          </a:r>
                          <a:r>
                            <a:rPr lang="da-DK" sz="1600">
                              <a:effectLst/>
                            </a:rPr>
                            <a:t> = 10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10</a:t>
                          </a:r>
                          <a:r>
                            <a:rPr lang="da-DK" sz="1600" baseline="30000">
                              <a:effectLst/>
                            </a:rPr>
                            <a:t>0</a:t>
                          </a:r>
                          <a:r>
                            <a:rPr lang="da-DK" sz="1600">
                              <a:effectLst/>
                            </a:rPr>
                            <a:t> = 1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983051794"/>
                      </a:ext>
                    </a:extLst>
                  </a:tr>
                  <a:tr h="628100"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Positionsnavn: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Titusinder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Tusinder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Hundreder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Tiere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Enere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612570466"/>
                      </a:ext>
                    </a:extLst>
                  </a:tr>
                  <a:tr h="627864"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Regnestykke 1: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gridSpan="5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sz="1600">
                                    <a:effectLst/>
                                  </a:rPr>
                                  <m:t>1</m:t>
                                </m:r>
                                <m:r>
                                  <a:rPr lang="en-US" sz="1600">
                                    <a:effectLst/>
                                  </a:rPr>
                                  <m:t>⋅</m:t>
                                </m:r>
                                <m:r>
                                  <a:rPr lang="da-DK" sz="1600">
                                    <a:effectLst/>
                                  </a:rPr>
                                  <m:t>10.000+9</m:t>
                                </m:r>
                                <m:r>
                                  <a:rPr lang="en-US" sz="1600">
                                    <a:effectLst/>
                                  </a:rPr>
                                  <m:t>⋅</m:t>
                                </m:r>
                                <m:r>
                                  <a:rPr lang="da-DK" sz="1600">
                                    <a:effectLst/>
                                  </a:rPr>
                                  <m:t>1.000+7</m:t>
                                </m:r>
                                <m:r>
                                  <a:rPr lang="en-US" sz="1600">
                                    <a:effectLst/>
                                  </a:rPr>
                                  <m:t>⋅</m:t>
                                </m:r>
                                <m:r>
                                  <a:rPr lang="da-DK" sz="1600">
                                    <a:effectLst/>
                                  </a:rPr>
                                  <m:t>100+3</m:t>
                                </m:r>
                                <m:r>
                                  <a:rPr lang="en-US" sz="1600">
                                    <a:effectLst/>
                                  </a:rPr>
                                  <m:t>⋅</m:t>
                                </m:r>
                                <m:r>
                                  <a:rPr lang="da-DK" sz="1600">
                                    <a:effectLst/>
                                  </a:rPr>
                                  <m:t>10+5</m:t>
                                </m:r>
                                <m:r>
                                  <a:rPr lang="en-US" sz="1600">
                                    <a:effectLst/>
                                  </a:rPr>
                                  <m:t>⋅</m:t>
                                </m:r>
                                <m:r>
                                  <a:rPr lang="da-DK" sz="1600">
                                    <a:effectLst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38686935"/>
                      </a:ext>
                    </a:extLst>
                  </a:tr>
                  <a:tr h="627864"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Regnestykke 2: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gridSpan="5"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sz="1600">
                                    <a:effectLst/>
                                  </a:rPr>
                                  <m:t>10.000+9.000+700+30+5=</m:t>
                                </m:r>
                                <m:r>
                                  <a:rPr lang="en-US" sz="1600">
                                    <a:effectLst/>
                                  </a:rPr>
                                  <m:t>𝟏𝟗</m:t>
                                </m:r>
                                <m:r>
                                  <a:rPr lang="en-US" sz="1600">
                                    <a:effectLst/>
                                  </a:rPr>
                                  <m:t>.</m:t>
                                </m:r>
                                <m:r>
                                  <a:rPr lang="en-US" sz="1600">
                                    <a:effectLst/>
                                  </a:rPr>
                                  <m:t>𝟕𝟑</m:t>
                                </m:r>
                                <m:sSub>
                                  <m:sSubPr>
                                    <m:ctrlPr>
                                      <a:rPr lang="da-DK" sz="16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>
                                        <a:effectLst/>
                                      </a:rPr>
                                      <m:t>𝟓</m:t>
                                    </m:r>
                                  </m:e>
                                  <m:sub>
                                    <m:r>
                                      <a:rPr lang="en-US" sz="1600">
                                        <a:effectLst/>
                                      </a:rPr>
                                      <m:t>𝟏𝟎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a-DK" sz="1600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324267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Content Placeholder 3">
                <a:extLst>
                  <a:ext uri="{FF2B5EF4-FFF2-40B4-BE49-F238E27FC236}">
                    <a16:creationId xmlns:a16="http://schemas.microsoft.com/office/drawing/2014/main" id="{C0AFB837-D26C-43F6-B051-2155F4CE96A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417102530"/>
                  </p:ext>
                </p:extLst>
              </p:nvPr>
            </p:nvGraphicFramePr>
            <p:xfrm>
              <a:off x="1835667" y="2579678"/>
              <a:ext cx="8520666" cy="383113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634126">
                      <a:extLst>
                        <a:ext uri="{9D8B030D-6E8A-4147-A177-3AD203B41FA5}">
                          <a16:colId xmlns:a16="http://schemas.microsoft.com/office/drawing/2014/main" val="3352507743"/>
                        </a:ext>
                      </a:extLst>
                    </a:gridCol>
                    <a:gridCol w="1204916">
                      <a:extLst>
                        <a:ext uri="{9D8B030D-6E8A-4147-A177-3AD203B41FA5}">
                          <a16:colId xmlns:a16="http://schemas.microsoft.com/office/drawing/2014/main" val="862628909"/>
                        </a:ext>
                      </a:extLst>
                    </a:gridCol>
                    <a:gridCol w="1420406">
                      <a:extLst>
                        <a:ext uri="{9D8B030D-6E8A-4147-A177-3AD203B41FA5}">
                          <a16:colId xmlns:a16="http://schemas.microsoft.com/office/drawing/2014/main" val="2512326351"/>
                        </a:ext>
                      </a:extLst>
                    </a:gridCol>
                    <a:gridCol w="1420406">
                      <a:extLst>
                        <a:ext uri="{9D8B030D-6E8A-4147-A177-3AD203B41FA5}">
                          <a16:colId xmlns:a16="http://schemas.microsoft.com/office/drawing/2014/main" val="2579165486"/>
                        </a:ext>
                      </a:extLst>
                    </a:gridCol>
                    <a:gridCol w="1420406">
                      <a:extLst>
                        <a:ext uri="{9D8B030D-6E8A-4147-A177-3AD203B41FA5}">
                          <a16:colId xmlns:a16="http://schemas.microsoft.com/office/drawing/2014/main" val="1951256896"/>
                        </a:ext>
                      </a:extLst>
                    </a:gridCol>
                    <a:gridCol w="1420406">
                      <a:extLst>
                        <a:ext uri="{9D8B030D-6E8A-4147-A177-3AD203B41FA5}">
                          <a16:colId xmlns:a16="http://schemas.microsoft.com/office/drawing/2014/main" val="2089713423"/>
                        </a:ext>
                      </a:extLst>
                    </a:gridCol>
                  </a:tblGrid>
                  <a:tr h="325217"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Ciffer: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1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9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7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3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5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608438266"/>
                      </a:ext>
                    </a:extLst>
                  </a:tr>
                  <a:tr h="325460"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Position: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5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4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3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2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1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720154926"/>
                      </a:ext>
                    </a:extLst>
                  </a:tr>
                  <a:tr h="628100"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Potens: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10</a:t>
                          </a:r>
                          <a:r>
                            <a:rPr lang="da-DK" sz="1600" baseline="30000">
                              <a:effectLst/>
                            </a:rPr>
                            <a:t>5-1 </a:t>
                          </a:r>
                          <a:r>
                            <a:rPr lang="da-DK" sz="1600">
                              <a:effectLst/>
                            </a:rPr>
                            <a:t>= 10</a:t>
                          </a:r>
                          <a:r>
                            <a:rPr lang="da-DK" sz="1600" baseline="30000">
                              <a:effectLst/>
                            </a:rPr>
                            <a:t>4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 dirty="0">
                              <a:effectLst/>
                            </a:rPr>
                            <a:t>10</a:t>
                          </a:r>
                          <a:r>
                            <a:rPr lang="da-DK" sz="1600" baseline="30000" dirty="0">
                              <a:effectLst/>
                            </a:rPr>
                            <a:t>4-1 </a:t>
                          </a:r>
                          <a:r>
                            <a:rPr lang="da-DK" sz="1600" dirty="0">
                              <a:effectLst/>
                            </a:rPr>
                            <a:t>= 10</a:t>
                          </a:r>
                          <a:r>
                            <a:rPr lang="da-DK" sz="1600" baseline="30000" dirty="0">
                              <a:effectLst/>
                            </a:rPr>
                            <a:t>3</a:t>
                          </a:r>
                          <a:endParaRPr lang="da-DK" sz="1600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10</a:t>
                          </a:r>
                          <a:r>
                            <a:rPr lang="da-DK" sz="1600" baseline="30000">
                              <a:effectLst/>
                            </a:rPr>
                            <a:t>3-1 </a:t>
                          </a:r>
                          <a:r>
                            <a:rPr lang="da-DK" sz="1600">
                              <a:effectLst/>
                            </a:rPr>
                            <a:t>= 10</a:t>
                          </a:r>
                          <a:r>
                            <a:rPr lang="da-DK" sz="1600" baseline="30000">
                              <a:effectLst/>
                            </a:rPr>
                            <a:t>2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10</a:t>
                          </a:r>
                          <a:r>
                            <a:rPr lang="da-DK" sz="1600" baseline="30000">
                              <a:effectLst/>
                            </a:rPr>
                            <a:t>2-1 </a:t>
                          </a:r>
                          <a:r>
                            <a:rPr lang="da-DK" sz="1600">
                              <a:effectLst/>
                            </a:rPr>
                            <a:t>= 10</a:t>
                          </a:r>
                          <a:r>
                            <a:rPr lang="da-DK" sz="1600" baseline="30000">
                              <a:effectLst/>
                            </a:rPr>
                            <a:t>1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10</a:t>
                          </a:r>
                          <a:r>
                            <a:rPr lang="da-DK" sz="1600" baseline="30000">
                              <a:effectLst/>
                            </a:rPr>
                            <a:t>1-1 </a:t>
                          </a:r>
                          <a:r>
                            <a:rPr lang="da-DK" sz="1600">
                              <a:effectLst/>
                            </a:rPr>
                            <a:t>= 10</a:t>
                          </a:r>
                          <a:r>
                            <a:rPr lang="da-DK" sz="1600" baseline="30000">
                              <a:effectLst/>
                            </a:rPr>
                            <a:t>0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8681618"/>
                      </a:ext>
                    </a:extLst>
                  </a:tr>
                  <a:tr h="668529"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 dirty="0">
                              <a:effectLst/>
                            </a:rPr>
                            <a:t>Potensværdi:</a:t>
                          </a:r>
                          <a:endParaRPr lang="da-DK" sz="1600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10</a:t>
                          </a:r>
                          <a:r>
                            <a:rPr lang="da-DK" sz="1600" baseline="30000">
                              <a:effectLst/>
                            </a:rPr>
                            <a:t>4</a:t>
                          </a:r>
                          <a:r>
                            <a:rPr lang="da-DK" sz="1600">
                              <a:effectLst/>
                            </a:rPr>
                            <a:t> = 10.000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 dirty="0">
                              <a:effectLst/>
                            </a:rPr>
                            <a:t>10</a:t>
                          </a:r>
                          <a:r>
                            <a:rPr lang="da-DK" sz="1600" baseline="30000" dirty="0">
                              <a:effectLst/>
                            </a:rPr>
                            <a:t>3</a:t>
                          </a:r>
                          <a:r>
                            <a:rPr lang="da-DK" sz="1600" dirty="0">
                              <a:effectLst/>
                            </a:rPr>
                            <a:t> = 1.000</a:t>
                          </a:r>
                          <a:endParaRPr lang="da-DK" sz="1600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10</a:t>
                          </a:r>
                          <a:r>
                            <a:rPr lang="da-DK" sz="1600" baseline="30000">
                              <a:effectLst/>
                            </a:rPr>
                            <a:t>2</a:t>
                          </a:r>
                          <a:r>
                            <a:rPr lang="da-DK" sz="1600">
                              <a:effectLst/>
                            </a:rPr>
                            <a:t> = 100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10</a:t>
                          </a:r>
                          <a:r>
                            <a:rPr lang="da-DK" sz="1600" baseline="30000">
                              <a:effectLst/>
                            </a:rPr>
                            <a:t>1</a:t>
                          </a:r>
                          <a:r>
                            <a:rPr lang="da-DK" sz="1600">
                              <a:effectLst/>
                            </a:rPr>
                            <a:t> = 10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10</a:t>
                          </a:r>
                          <a:r>
                            <a:rPr lang="da-DK" sz="1600" baseline="30000">
                              <a:effectLst/>
                            </a:rPr>
                            <a:t>0</a:t>
                          </a:r>
                          <a:r>
                            <a:rPr lang="da-DK" sz="1600">
                              <a:effectLst/>
                            </a:rPr>
                            <a:t> = 1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983051794"/>
                      </a:ext>
                    </a:extLst>
                  </a:tr>
                  <a:tr h="628100"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Positionsnavn: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Titusinder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Tusinder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Hundreder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Tiere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Enere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612570466"/>
                      </a:ext>
                    </a:extLst>
                  </a:tr>
                  <a:tr h="627864"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Regnestykke 1: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gridSpan="5"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3805" t="-421359" r="-442" b="-10194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38686935"/>
                      </a:ext>
                    </a:extLst>
                  </a:tr>
                  <a:tr h="627864"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a-DK" sz="1600">
                              <a:effectLst/>
                            </a:rPr>
                            <a:t>Regnestykke 2:</a:t>
                          </a:r>
                          <a:endParaRPr lang="da-DK" sz="16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gridSpan="5"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3805" t="-521359" r="-442" b="-194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324267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22483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8664B0"/>
      </a:accent1>
      <a:accent2>
        <a:srgbClr val="D75BCD"/>
      </a:accent2>
      <a:accent3>
        <a:srgbClr val="E54D86"/>
      </a:accent3>
      <a:accent4>
        <a:srgbClr val="DE4547"/>
      </a:accent4>
      <a:accent5>
        <a:srgbClr val="F16E40"/>
      </a:accent5>
      <a:accent6>
        <a:srgbClr val="EB9C5A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7AF46513-5B0D-4B03-9323-32F3F0BFC9D6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4652E24158A344A2FA1F8795F41542" ma:contentTypeVersion="9" ma:contentTypeDescription="Create a new document." ma:contentTypeScope="" ma:versionID="644d548ccefc06791e41645797aef1ae">
  <xsd:schema xmlns:xsd="http://www.w3.org/2001/XMLSchema" xmlns:xs="http://www.w3.org/2001/XMLSchema" xmlns:p="http://schemas.microsoft.com/office/2006/metadata/properties" xmlns:ns3="4c450e51-b397-4a22-8b40-f97e8e3e276b" xmlns:ns4="c07ed712-591d-460a-929f-af3bcca849cb" targetNamespace="http://schemas.microsoft.com/office/2006/metadata/properties" ma:root="true" ma:fieldsID="174269db151b9c3046e08109e9c636f5" ns3:_="" ns4:_="">
    <xsd:import namespace="4c450e51-b397-4a22-8b40-f97e8e3e276b"/>
    <xsd:import namespace="c07ed712-591d-460a-929f-af3bcca849c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450e51-b397-4a22-8b40-f97e8e3e276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7ed712-591d-460a-929f-af3bcca849cb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97081A6-35D0-47D7-B3E9-28CD798C49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c450e51-b397-4a22-8b40-f97e8e3e276b"/>
    <ds:schemaRef ds:uri="c07ed712-591d-460a-929f-af3bcca849c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8091B84-2273-42BB-BF71-DFE6ED58FC1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4B43C55-9B9A-4C5E-90B9-28EE2200C394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179</TotalTime>
  <Words>2680</Words>
  <Application>Microsoft Office PowerPoint</Application>
  <PresentationFormat>Widescreen</PresentationFormat>
  <Paragraphs>1178</Paragraphs>
  <Slides>27</Slides>
  <Notes>0</Notes>
  <HiddenSlides>7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Century Gothic</vt:lpstr>
      <vt:lpstr>Wingdings</vt:lpstr>
      <vt:lpstr>Wingdings 2</vt:lpstr>
      <vt:lpstr>Quotable</vt:lpstr>
      <vt:lpstr>Introduktion til talsystemer</vt:lpstr>
      <vt:lpstr>Tally marks</vt:lpstr>
      <vt:lpstr>Tally marks</vt:lpstr>
      <vt:lpstr>Tally marks - gruppering</vt:lpstr>
      <vt:lpstr>Radix/base</vt:lpstr>
      <vt:lpstr>Radix/base – eksempler</vt:lpstr>
      <vt:lpstr>Det decimale talsystem</vt:lpstr>
      <vt:lpstr>Det decimale talsystem - opbygning</vt:lpstr>
      <vt:lpstr>Det decimale talsystem - opbygning</vt:lpstr>
      <vt:lpstr>Det binære talsystem</vt:lpstr>
      <vt:lpstr>Det binære talsystem - opbygning</vt:lpstr>
      <vt:lpstr>Det binære talsystem - opbygning</vt:lpstr>
      <vt:lpstr>Regneopgave</vt:lpstr>
      <vt:lpstr>Regneopgave</vt:lpstr>
      <vt:lpstr>Det hexadecimale talsystem</vt:lpstr>
      <vt:lpstr>Det hexadecimale talsystem - opbygning</vt:lpstr>
      <vt:lpstr>Det hexadecimale talsystem - opbygning</vt:lpstr>
      <vt:lpstr>Regneopgave</vt:lpstr>
      <vt:lpstr>Regneopgave</vt:lpstr>
      <vt:lpstr>Decimal til andre talsystemer</vt:lpstr>
      <vt:lpstr>Decimal til andre talsystemer</vt:lpstr>
      <vt:lpstr>Decimal til binær</vt:lpstr>
      <vt:lpstr>Decimal til binær</vt:lpstr>
      <vt:lpstr>Konverteringer </vt:lpstr>
      <vt:lpstr>Konverteringer </vt:lpstr>
      <vt:lpstr>Konverteringer </vt:lpstr>
      <vt:lpstr>Konverteringer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Introduktion til talsystemer</dc:title>
  <dc:creator>Nilsen, Frederick Aleksander (SMO NEE RC-DK EN DINF)</dc:creator>
  <cp:keywords>C_Unrestricted</cp:keywords>
  <cp:lastModifiedBy>Nilsen, Frederick Aleksander (SMO NEE RC-DK EN DINF)</cp:lastModifiedBy>
  <cp:revision>16</cp:revision>
  <dcterms:created xsi:type="dcterms:W3CDTF">2020-01-31T22:11:46Z</dcterms:created>
  <dcterms:modified xsi:type="dcterms:W3CDTF">2020-02-01T01:10:54Z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 Confidentiality">
    <vt:lpwstr>Unrestricted</vt:lpwstr>
  </property>
  <property fmtid="{D5CDD505-2E9C-101B-9397-08002B2CF9AE}" pid="3" name="ContentTypeId">
    <vt:lpwstr>0x010100A64652E24158A344A2FA1F8795F41542</vt:lpwstr>
  </property>
</Properties>
</file>