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98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31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96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73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99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3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5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0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7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4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70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2B21-9807-4230-A612-B06BFFB02030}" type="datetimeFigureOut">
              <a:rPr lang="es-ES" smtClean="0"/>
              <a:t>09/12/2019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315B6-B26E-4E37-8FE8-3153EABC8C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39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5 Conector recto"/>
          <p:cNvCxnSpPr/>
          <p:nvPr/>
        </p:nvCxnSpPr>
        <p:spPr>
          <a:xfrm>
            <a:off x="0" y="1700808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107504" y="1988840"/>
            <a:ext cx="892899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/>
              <a:t>Financial</a:t>
            </a:r>
            <a:r>
              <a:rPr lang="es-ES" sz="4400" b="1" dirty="0"/>
              <a:t> data </a:t>
            </a:r>
            <a:r>
              <a:rPr lang="es-ES" sz="4400" b="1" dirty="0" err="1"/>
              <a:t>simulations</a:t>
            </a:r>
            <a:r>
              <a:rPr lang="es-ES" sz="4400" b="1" dirty="0"/>
              <a:t> </a:t>
            </a:r>
            <a:r>
              <a:rPr lang="es-ES" sz="4400" b="1" dirty="0" err="1"/>
              <a:t>with</a:t>
            </a:r>
            <a:r>
              <a:rPr lang="es-ES" sz="4400" b="1" dirty="0"/>
              <a:t> a Quantum </a:t>
            </a:r>
            <a:r>
              <a:rPr lang="es-ES" sz="4400" b="1" dirty="0" err="1"/>
              <a:t>Boltzmann</a:t>
            </a:r>
            <a:r>
              <a:rPr lang="es-ES" sz="4400" b="1" dirty="0"/>
              <a:t> </a:t>
            </a:r>
            <a:r>
              <a:rPr lang="es-ES" sz="4400" b="1" dirty="0" smtClean="0"/>
              <a:t>Machine </a:t>
            </a:r>
            <a:endParaRPr lang="es-ES" sz="4400" b="1" dirty="0"/>
          </a:p>
          <a:p>
            <a:pPr algn="ctr"/>
            <a:endParaRPr lang="es-ES" dirty="0"/>
          </a:p>
        </p:txBody>
      </p:sp>
      <p:pic>
        <p:nvPicPr>
          <p:cNvPr id="1035" name="Picture 11" descr="Resultado de imagen de financial market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6" y="3883465"/>
            <a:ext cx="3887352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873146" y="3883466"/>
            <a:ext cx="3887352" cy="2585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147609" y="3882197"/>
            <a:ext cx="4023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/>
              <a:t>Fernando </a:t>
            </a:r>
            <a:r>
              <a:rPr lang="es-ES" b="1" dirty="0" smtClean="0"/>
              <a:t>Macho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/>
              <a:t>Jon </a:t>
            </a:r>
            <a:r>
              <a:rPr lang="es-ES" b="1" dirty="0" err="1"/>
              <a:t>Ander</a:t>
            </a:r>
            <a:r>
              <a:rPr lang="es-ES" b="1" dirty="0"/>
              <a:t> </a:t>
            </a:r>
            <a:r>
              <a:rPr lang="es-ES" b="1" dirty="0" smtClean="0"/>
              <a:t>Oribe</a:t>
            </a:r>
          </a:p>
          <a:p>
            <a:pPr marL="285750" indent="-285750">
              <a:buFont typeface="Arial" pitchFamily="34" charset="0"/>
              <a:buChar char="•"/>
            </a:pPr>
            <a:endParaRPr lang="es-E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/>
              <a:t>Joel </a:t>
            </a:r>
            <a:r>
              <a:rPr lang="es-ES" b="1" dirty="0" err="1"/>
              <a:t>Auccapuclla</a:t>
            </a:r>
            <a:r>
              <a:rPr lang="es-ES" b="1" dirty="0"/>
              <a:t> </a:t>
            </a:r>
            <a:endParaRPr lang="es-ES" b="1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/>
              <a:t>Rodrigo </a:t>
            </a:r>
            <a:r>
              <a:rPr lang="es-ES" b="1" dirty="0" smtClean="0"/>
              <a:t>Asensio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Javier González</a:t>
            </a:r>
            <a:endParaRPr lang="es-ES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7596336" y="6322802"/>
            <a:ext cx="2277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1" dirty="0" smtClean="0"/>
              <a:t>DEEP</a:t>
            </a:r>
            <a:endParaRPr lang="es-ES" sz="3200" b="1" i="1" dirty="0"/>
          </a:p>
        </p:txBody>
      </p:sp>
    </p:spTree>
    <p:extLst>
      <p:ext uri="{BB962C8B-B14F-4D97-AF65-F5344CB8AC3E}">
        <p14:creationId xmlns:p14="http://schemas.microsoft.com/office/powerpoint/2010/main" val="7447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6" y="2659059"/>
            <a:ext cx="8101338" cy="31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"/>
          <p:cNvCxnSpPr/>
          <p:nvPr/>
        </p:nvCxnSpPr>
        <p:spPr>
          <a:xfrm flipV="1">
            <a:off x="2161591" y="1675495"/>
            <a:ext cx="857987" cy="1559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2602285" y="3739179"/>
            <a:ext cx="417293" cy="2413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161591" y="3235123"/>
            <a:ext cx="440694" cy="745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78" y="1675495"/>
            <a:ext cx="5346188" cy="20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Rectángulo"/>
          <p:cNvSpPr/>
          <p:nvPr/>
        </p:nvSpPr>
        <p:spPr>
          <a:xfrm>
            <a:off x="3025687" y="1675495"/>
            <a:ext cx="5346188" cy="206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5" name="Picture 7" descr="Resultado de imagen de icono montón de moneda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74" y="4838276"/>
            <a:ext cx="3733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Resultado de imagen de icono montón de moneda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17" y="4838275"/>
            <a:ext cx="3733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Resultado de imagen de icono montón de moneda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79" y="4879112"/>
            <a:ext cx="3733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8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6" y="2659059"/>
            <a:ext cx="8101338" cy="31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4 Conector recto"/>
          <p:cNvCxnSpPr/>
          <p:nvPr/>
        </p:nvCxnSpPr>
        <p:spPr>
          <a:xfrm flipV="1">
            <a:off x="2161591" y="1675495"/>
            <a:ext cx="857987" cy="1559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 flipV="1">
            <a:off x="2602285" y="3739179"/>
            <a:ext cx="417293" cy="2413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2161591" y="3235123"/>
            <a:ext cx="440694" cy="745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14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578" y="1675495"/>
            <a:ext cx="5346188" cy="20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23 Rectángulo"/>
          <p:cNvSpPr/>
          <p:nvPr/>
        </p:nvSpPr>
        <p:spPr>
          <a:xfrm>
            <a:off x="3025687" y="1675495"/>
            <a:ext cx="5346188" cy="20636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5" name="Picture 7" descr="Resultado de imagen de icono montón de moneda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774" y="4838276"/>
            <a:ext cx="3733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Resultado de imagen de icono montón de moneda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717" y="4838275"/>
            <a:ext cx="3733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Resultado de imagen de icono montón de moneda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879" y="4879112"/>
            <a:ext cx="3733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quitaniev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484" y="3980547"/>
            <a:ext cx="6372996" cy="31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Resultado de imagen de gorra de ce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AutoShape 8" descr="Resultado de imagen de gorra de ce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AutoShape 10" descr="Resultado de imagen de gorra de ce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032" y="4879112"/>
            <a:ext cx="4776489" cy="186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1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1.37118 0.0328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59" y="16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 L -1.15989 0.00486 " pathEditMode="relative" rAng="0" ptsTypes="AA">
                                      <p:cBhvr>
                                        <p:cTn id="8" dur="375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3" y="2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44444E-6 -1.38568E-7 L -0.91129 0.00485 " pathEditMode="relative" rAng="0" ptsTypes="AA">
                                      <p:cBhvr>
                                        <p:cTn id="10" dur="3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56" y="2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5.55556E-7 0 L -0.64549 0.00486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74" y="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02135 0.00578 L -1.28698 -0.01593 " pathEditMode="relative" rAng="0" ptsTypes="AA">
                                      <p:cBhvr>
                                        <p:cTn id="14" dur="2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17" y="-10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69978"/>
            <a:ext cx="5037553" cy="177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2270751" y="1872729"/>
            <a:ext cx="5037553" cy="1772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Flecha abajo"/>
          <p:cNvSpPr/>
          <p:nvPr/>
        </p:nvSpPr>
        <p:spPr>
          <a:xfrm>
            <a:off x="4544204" y="3789040"/>
            <a:ext cx="484632" cy="720080"/>
          </a:xfrm>
          <a:prstGeom prst="downArrow">
            <a:avLst>
              <a:gd name="adj1" fmla="val 50000"/>
              <a:gd name="adj2" fmla="val 5325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267745" y="3789040"/>
            <a:ext cx="2276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i="1" dirty="0" smtClean="0"/>
              <a:t>Hipótesis:</a:t>
            </a:r>
            <a:endParaRPr lang="es-ES" sz="4000" i="1" dirty="0"/>
          </a:p>
        </p:txBody>
      </p:sp>
      <p:sp>
        <p:nvSpPr>
          <p:cNvPr id="15" name="14 Recortar rectángulo de esquina diagonal"/>
          <p:cNvSpPr/>
          <p:nvPr/>
        </p:nvSpPr>
        <p:spPr>
          <a:xfrm>
            <a:off x="1189127" y="4565723"/>
            <a:ext cx="7415321" cy="669285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dirty="0">
                <a:solidFill>
                  <a:schemeClr val="tx1"/>
                </a:solidFill>
              </a:rPr>
              <a:t>Distribución de probabilidad subyacente </a:t>
            </a:r>
            <a:r>
              <a:rPr lang="es-ES" sz="28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s-ES" sz="3600" dirty="0" smtClean="0">
                <a:solidFill>
                  <a:schemeClr val="tx1"/>
                </a:solidFill>
              </a:rPr>
              <a:t>f(x</a:t>
            </a:r>
            <a:r>
              <a:rPr lang="es-ES" sz="3600" dirty="0">
                <a:solidFill>
                  <a:schemeClr val="tx1"/>
                </a:solidFill>
              </a:rPr>
              <a:t>)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16" name="15 Flecha doblada hacia arriba"/>
          <p:cNvSpPr/>
          <p:nvPr/>
        </p:nvSpPr>
        <p:spPr>
          <a:xfrm rot="5400000">
            <a:off x="1731645" y="5488061"/>
            <a:ext cx="1010161" cy="504056"/>
          </a:xfrm>
          <a:prstGeom prst="bent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CuadroTexto"/>
          <p:cNvSpPr txBox="1"/>
          <p:nvPr/>
        </p:nvSpPr>
        <p:spPr>
          <a:xfrm>
            <a:off x="2340668" y="5517232"/>
            <a:ext cx="5465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 smtClean="0"/>
              <a:t>Producir nuevos muestreos de f(x) </a:t>
            </a:r>
          </a:p>
          <a:p>
            <a:pPr algn="ctr"/>
            <a:r>
              <a:rPr lang="es-ES" sz="2800" i="1" dirty="0" smtClean="0"/>
              <a:t>(series temporales sintéticas)</a:t>
            </a:r>
            <a:endParaRPr lang="es-ES" sz="2800" i="1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19 Conector recto de flecha"/>
          <p:cNvCxnSpPr/>
          <p:nvPr/>
        </p:nvCxnSpPr>
        <p:spPr>
          <a:xfrm flipV="1">
            <a:off x="1984697" y="1700808"/>
            <a:ext cx="0" cy="19442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Abrir llave"/>
          <p:cNvSpPr/>
          <p:nvPr/>
        </p:nvSpPr>
        <p:spPr>
          <a:xfrm>
            <a:off x="1691680" y="1869978"/>
            <a:ext cx="130120" cy="3960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Abrir llave"/>
          <p:cNvSpPr/>
          <p:nvPr/>
        </p:nvSpPr>
        <p:spPr>
          <a:xfrm>
            <a:off x="1690133" y="2276872"/>
            <a:ext cx="130120" cy="396044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Abrir llave"/>
          <p:cNvSpPr/>
          <p:nvPr/>
        </p:nvSpPr>
        <p:spPr>
          <a:xfrm>
            <a:off x="1691680" y="2672916"/>
            <a:ext cx="130120" cy="3960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1431157" y="31011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x64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774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 animBg="1"/>
      <p:bldP spid="16" grpId="0" animBg="1"/>
      <p:bldP spid="17" grpId="0"/>
      <p:bldP spid="24" grpId="0" animBg="1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s-E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90018" y="1700808"/>
            <a:ext cx="6695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i="1" dirty="0" smtClean="0"/>
              <a:t>Series temporales sintéticas</a:t>
            </a:r>
            <a:endParaRPr lang="es-ES" sz="4400" i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084668" y="2949341"/>
            <a:ext cx="496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/>
              <a:t>Quantum Machine </a:t>
            </a:r>
            <a:r>
              <a:rPr lang="es-ES" sz="3600" b="1" dirty="0" err="1" smtClean="0"/>
              <a:t>Learning</a:t>
            </a:r>
            <a:r>
              <a:rPr lang="es-ES" sz="3600" b="1" dirty="0" smtClean="0"/>
              <a:t>: QBM</a:t>
            </a:r>
            <a:endParaRPr lang="es-ES" sz="3600" b="1" dirty="0"/>
          </a:p>
        </p:txBody>
      </p:sp>
      <p:sp>
        <p:nvSpPr>
          <p:cNvPr id="13" name="12 Hexágono"/>
          <p:cNvSpPr/>
          <p:nvPr/>
        </p:nvSpPr>
        <p:spPr>
          <a:xfrm>
            <a:off x="2352044" y="2852935"/>
            <a:ext cx="4433801" cy="1393143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Flecha derecha"/>
          <p:cNvSpPr/>
          <p:nvPr/>
        </p:nvSpPr>
        <p:spPr>
          <a:xfrm rot="18890620">
            <a:off x="1730078" y="4602764"/>
            <a:ext cx="124393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Flecha derecha"/>
          <p:cNvSpPr/>
          <p:nvPr/>
        </p:nvSpPr>
        <p:spPr>
          <a:xfrm rot="2212048">
            <a:off x="6137791" y="4609823"/>
            <a:ext cx="124393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16 Rectángulo"/>
          <p:cNvSpPr/>
          <p:nvPr/>
        </p:nvSpPr>
        <p:spPr>
          <a:xfrm>
            <a:off x="352884" y="5329738"/>
            <a:ext cx="2880320" cy="124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"/>
          <p:cNvSpPr/>
          <p:nvPr/>
        </p:nvSpPr>
        <p:spPr>
          <a:xfrm>
            <a:off x="6092593" y="5307022"/>
            <a:ext cx="2791393" cy="1327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438957" y="5787395"/>
            <a:ext cx="2708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Serie temporal histórica</a:t>
            </a:r>
            <a:endParaRPr lang="es-ES" sz="20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116341" y="5787395"/>
            <a:ext cx="2767645" cy="402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Serie temporal sintética</a:t>
            </a:r>
            <a:endParaRPr lang="es-ES" sz="2000" b="1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33986" y="4413452"/>
            <a:ext cx="173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Entrenamiento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919817" y="4413452"/>
            <a:ext cx="173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Medición</a:t>
            </a:r>
            <a:endParaRPr lang="es-ES" dirty="0"/>
          </a:p>
        </p:txBody>
      </p:sp>
      <p:pic>
        <p:nvPicPr>
          <p:cNvPr id="8194" name="Picture 2" descr="Resultado de imagen de red cros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910" y="3408718"/>
            <a:ext cx="1001676" cy="86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7" grpId="0" animBg="1"/>
      <p:bldP spid="18" grpId="0" animBg="1"/>
      <p:bldP spid="20" grpId="0"/>
      <p:bldP spid="21" grpId="0"/>
      <p:bldP spid="24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"/>
          <p:cNvCxnSpPr/>
          <p:nvPr/>
        </p:nvCxnSpPr>
        <p:spPr>
          <a:xfrm flipV="1">
            <a:off x="647443" y="2995468"/>
            <a:ext cx="754764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V="1">
            <a:off x="637124" y="3595543"/>
            <a:ext cx="754764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V="1">
            <a:off x="669704" y="4819679"/>
            <a:ext cx="754764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flipV="1">
            <a:off x="611319" y="4171607"/>
            <a:ext cx="754764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 flipV="1">
            <a:off x="705828" y="6115823"/>
            <a:ext cx="754764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 flipV="1">
            <a:off x="647443" y="5467751"/>
            <a:ext cx="7547642" cy="36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154119" y="2947471"/>
            <a:ext cx="771037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5542271" y="2922318"/>
            <a:ext cx="3143497" cy="3312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Rectángulo"/>
          <p:cNvSpPr/>
          <p:nvPr/>
        </p:nvSpPr>
        <p:spPr>
          <a:xfrm>
            <a:off x="1141180" y="2707436"/>
            <a:ext cx="460179" cy="528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H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1141180" y="3331509"/>
            <a:ext cx="460179" cy="528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H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1145891" y="3925575"/>
            <a:ext cx="460179" cy="528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H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1141179" y="4555645"/>
            <a:ext cx="460179" cy="528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H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141179" y="5203717"/>
            <a:ext cx="460179" cy="528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H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1141179" y="5851789"/>
            <a:ext cx="460179" cy="528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tx1"/>
                </a:solidFill>
              </a:rPr>
              <a:t>H</a:t>
            </a:r>
            <a:endParaRPr lang="es-ES" sz="2800" dirty="0">
              <a:solidFill>
                <a:schemeClr val="tx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29931" y="28468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|0&gt;</a:t>
            </a:r>
            <a:endParaRPr lang="es-ES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29931" y="341442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|0&gt;</a:t>
            </a:r>
            <a:endParaRPr lang="es-E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441582" y="59491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|0&gt;</a:t>
            </a:r>
            <a:endParaRPr lang="es-ES" dirty="0"/>
          </a:p>
        </p:txBody>
      </p:sp>
      <p:sp>
        <p:nvSpPr>
          <p:cNvPr id="32" name="31 CuadroTexto"/>
          <p:cNvSpPr txBox="1"/>
          <p:nvPr/>
        </p:nvSpPr>
        <p:spPr>
          <a:xfrm>
            <a:off x="429931" y="53190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|0&gt;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406408" y="4036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|0&gt;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411203" y="463501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|0&gt;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34 Rectángulo"/>
              <p:cNvSpPr/>
              <p:nvPr/>
            </p:nvSpPr>
            <p:spPr>
              <a:xfrm>
                <a:off x="2149292" y="2681142"/>
                <a:ext cx="2235848" cy="3794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s-E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𝐻𝑡</m:t>
                          </m:r>
                        </m:sup>
                      </m:sSup>
                      <m:r>
                        <a:rPr lang="es-E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s-E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3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292" y="2681142"/>
                <a:ext cx="2235848" cy="379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35 CuadroTexto"/>
              <p:cNvSpPr txBox="1"/>
              <p:nvPr/>
            </p:nvSpPr>
            <p:spPr>
              <a:xfrm>
                <a:off x="3234906" y="1556792"/>
                <a:ext cx="5166799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𝐻</m:t>
                      </m:r>
                      <m:r>
                        <a:rPr lang="es-E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/>
                                </a:rPr>
                                <m:t>𝑧</m:t>
                              </m:r>
                            </m:sup>
                          </m:sSubSup>
                          <m:r>
                            <a:rPr lang="es-ES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" b="0" i="1" smtClean="0">
                                      <a:latin typeface="Cambria Math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s-ES" b="0" i="1" smtClean="0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E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s-E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6" name="3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06" y="1556792"/>
                <a:ext cx="5166799" cy="7958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37 Conector recto de flecha"/>
          <p:cNvCxnSpPr>
            <a:stCxn id="35" idx="0"/>
          </p:cNvCxnSpPr>
          <p:nvPr/>
        </p:nvCxnSpPr>
        <p:spPr>
          <a:xfrm flipV="1">
            <a:off x="3267216" y="2204864"/>
            <a:ext cx="512696" cy="4762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4896036" y="2681142"/>
            <a:ext cx="360040" cy="379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42 CuadroTexto"/>
              <p:cNvSpPr txBox="1"/>
              <p:nvPr/>
            </p:nvSpPr>
            <p:spPr>
              <a:xfrm>
                <a:off x="4720186" y="2289560"/>
                <a:ext cx="830805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𝑓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3" name="4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186" y="2289560"/>
                <a:ext cx="830805" cy="391582"/>
              </a:xfrm>
              <a:prstGeom prst="rect">
                <a:avLst/>
              </a:prstGeom>
              <a:blipFill rotWithShape="1"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44 CuadroTexto"/>
          <p:cNvSpPr txBox="1"/>
          <p:nvPr/>
        </p:nvSpPr>
        <p:spPr>
          <a:xfrm>
            <a:off x="5755609" y="5836320"/>
            <a:ext cx="293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 err="1" smtClean="0"/>
              <a:t>Ansatz</a:t>
            </a:r>
            <a:r>
              <a:rPr lang="es-ES" i="1" dirty="0" smtClean="0"/>
              <a:t> </a:t>
            </a:r>
            <a:endParaRPr lang="es-E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47 CuadroTexto"/>
              <p:cNvSpPr txBox="1"/>
              <p:nvPr/>
            </p:nvSpPr>
            <p:spPr>
              <a:xfrm>
                <a:off x="6530074" y="5503755"/>
                <a:ext cx="139582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𝛽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𝛾</m:t>
                          </m:r>
                          <m:r>
                            <a:rPr lang="es-ES" b="0" i="1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8" name="4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74" y="5503755"/>
                <a:ext cx="1395820" cy="391646"/>
              </a:xfrm>
              <a:prstGeom prst="rect">
                <a:avLst/>
              </a:prstGeom>
              <a:blipFill rotWithShape="1"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48 Elipse"/>
          <p:cNvSpPr/>
          <p:nvPr/>
        </p:nvSpPr>
        <p:spPr>
          <a:xfrm>
            <a:off x="6135086" y="5389950"/>
            <a:ext cx="2191551" cy="892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Flecha derecha"/>
          <p:cNvSpPr/>
          <p:nvPr/>
        </p:nvSpPr>
        <p:spPr>
          <a:xfrm rot="16200000">
            <a:off x="6401097" y="3975049"/>
            <a:ext cx="1632925" cy="58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lipse"/>
          <p:cNvSpPr/>
          <p:nvPr/>
        </p:nvSpPr>
        <p:spPr>
          <a:xfrm>
            <a:off x="6360667" y="2538601"/>
            <a:ext cx="1856679" cy="817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51 CuadroTexto"/>
              <p:cNvSpPr txBox="1"/>
              <p:nvPr/>
            </p:nvSpPr>
            <p:spPr>
              <a:xfrm>
                <a:off x="6565495" y="2751648"/>
                <a:ext cx="139582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/>
                            </a:rPr>
                            <m:t>𝛾</m:t>
                          </m:r>
                        </m:e>
                        <m:sub>
                          <m:r>
                            <a:rPr lang="es-E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2" name="5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95" y="2751648"/>
                <a:ext cx="1395820" cy="391646"/>
              </a:xfrm>
              <a:prstGeom prst="rect">
                <a:avLst/>
              </a:prstGeom>
              <a:blipFill rotWithShape="1">
                <a:blip r:embed="rId11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54 CuadroTexto"/>
          <p:cNvSpPr txBox="1"/>
          <p:nvPr/>
        </p:nvSpPr>
        <p:spPr>
          <a:xfrm>
            <a:off x="7486674" y="4220698"/>
            <a:ext cx="1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Optimizando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347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31" grpId="0"/>
      <p:bldP spid="32" grpId="0"/>
      <p:bldP spid="33" grpId="0"/>
      <p:bldP spid="34" grpId="0"/>
      <p:bldP spid="35" grpId="0" animBg="1"/>
      <p:bldP spid="36" grpId="0"/>
      <p:bldP spid="41" grpId="0" animBg="1"/>
      <p:bldP spid="43" grpId="0"/>
      <p:bldP spid="45" grpId="0"/>
      <p:bldP spid="48" grpId="0"/>
      <p:bldP spid="49" grpId="0" animBg="1"/>
      <p:bldP spid="50" grpId="0" animBg="1"/>
      <p:bldP spid="51" grpId="0" animBg="1"/>
      <p:bldP spid="52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8" descr="Resultado de imagen de gorra de ce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0" descr="Resultado de imagen de gorra de ce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3" y="2492896"/>
            <a:ext cx="8343626" cy="18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80" y="4797152"/>
            <a:ext cx="8340859" cy="1914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07974" y="4456440"/>
            <a:ext cx="728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smtClean="0"/>
              <a:t>Distribución Precios tras 1000 </a:t>
            </a:r>
            <a:r>
              <a:rPr lang="es-ES" b="1" i="1" dirty="0" err="1" smtClean="0"/>
              <a:t>shots</a:t>
            </a:r>
            <a:r>
              <a:rPr lang="es-ES" b="1" i="1" dirty="0" smtClean="0"/>
              <a:t> (50 min de evolución sintética ).</a:t>
            </a:r>
            <a:endParaRPr lang="es-ES" b="1" i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45319" y="2090349"/>
            <a:ext cx="5378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smtClean="0"/>
              <a:t>Distribución </a:t>
            </a:r>
            <a:r>
              <a:rPr lang="es-ES" b="1" i="1" dirty="0" smtClean="0"/>
              <a:t>original Precios (según el histórico).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302347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712"/>
            <a:ext cx="8883987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4043"/>
            <a:ext cx="12763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5" y="204043"/>
            <a:ext cx="37242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245" y="246906"/>
            <a:ext cx="2476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02" y="0"/>
            <a:ext cx="984798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8" descr="Resultado de imagen de gorra de ce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1" name="AutoShape 10" descr="Resultado de imagen de gorra de ce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612775" y="2780928"/>
            <a:ext cx="7920880" cy="36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974047" y="2091701"/>
            <a:ext cx="396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i="1" dirty="0" smtClean="0"/>
              <a:t>Conclusiones y perspectivas</a:t>
            </a:r>
            <a:endParaRPr lang="es-ES" sz="2400" b="1" i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148601" y="2976512"/>
            <a:ext cx="6586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Crear series sintéticas temporales para otros parámetros de mercado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Mejorar la optimización del set de parámetros que construyen la transformación del estado cuántico</a:t>
            </a:r>
          </a:p>
          <a:p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Incrementar la eficiencia de la </a:t>
            </a:r>
            <a:r>
              <a:rPr lang="es-ES" dirty="0" err="1" smtClean="0"/>
              <a:t>Trotterización</a:t>
            </a:r>
            <a:endParaRPr lang="es-ES" dirty="0" smtClean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Refinar la modelización de los datos con la </a:t>
            </a:r>
            <a:r>
              <a:rPr lang="es-ES" dirty="0" err="1" smtClean="0"/>
              <a:t>intrdoucción</a:t>
            </a:r>
            <a:r>
              <a:rPr lang="es-ES" dirty="0" smtClean="0"/>
              <a:t> de ruido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r>
              <a:rPr lang="es-ES" dirty="0" smtClean="0"/>
              <a:t>Comprobar la robustez del modelo </a:t>
            </a:r>
          </a:p>
          <a:p>
            <a:pPr marL="285750" indent="-285750">
              <a:buFont typeface="Arial" pitchFamily="34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1605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42" name="Picture 2" descr="Resultado de imagen de gracias por su aten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026" y="0"/>
            <a:ext cx="9331026" cy="746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244</Words>
  <Application>Microsoft Office PowerPoint</Application>
  <PresentationFormat>Presentación en pantalla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23</cp:revision>
  <dcterms:created xsi:type="dcterms:W3CDTF">2019-12-09T20:46:48Z</dcterms:created>
  <dcterms:modified xsi:type="dcterms:W3CDTF">2019-12-10T08:53:20Z</dcterms:modified>
</cp:coreProperties>
</file>