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3"/>
    <p:sldId id="259" r:id="rId4"/>
    <p:sldId id="267" r:id="rId5"/>
    <p:sldId id="258" r:id="rId6"/>
    <p:sldId id="265" r:id="rId7"/>
    <p:sldId id="257" r:id="rId8"/>
    <p:sldId id="300" r:id="rId9"/>
    <p:sldId id="327" r:id="rId10"/>
    <p:sldId id="270" r:id="rId11"/>
    <p:sldId id="269" r:id="rId12"/>
    <p:sldId id="275" r:id="rId13"/>
    <p:sldId id="271" r:id="rId14"/>
    <p:sldId id="328" r:id="rId15"/>
    <p:sldId id="326" r:id="rId16"/>
    <p:sldId id="273" r:id="rId17"/>
    <p:sldId id="276" r:id="rId18"/>
    <p:sldId id="329" r:id="rId19"/>
    <p:sldId id="278" r:id="rId20"/>
    <p:sldId id="330" r:id="rId21"/>
    <p:sldId id="332" r:id="rId22"/>
    <p:sldId id="331" r:id="rId23"/>
    <p:sldId id="333" r:id="rId24"/>
    <p:sldId id="335" r:id="rId25"/>
    <p:sldId id="336" r:id="rId26"/>
    <p:sldId id="334" r:id="rId27"/>
    <p:sldId id="298" r:id="rId28"/>
    <p:sldId id="354" r:id="rId29"/>
    <p:sldId id="286" r:id="rId30"/>
    <p:sldId id="289" r:id="rId31"/>
    <p:sldId id="279" r:id="rId32"/>
    <p:sldId id="290" r:id="rId33"/>
    <p:sldId id="337" r:id="rId34"/>
    <p:sldId id="295" r:id="rId35"/>
    <p:sldId id="29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E5"/>
    <a:srgbClr val="FFFFFF"/>
    <a:srgbClr val="FDE9E8"/>
    <a:srgbClr val="003828"/>
    <a:srgbClr val="004833"/>
    <a:srgbClr val="D94308"/>
    <a:srgbClr val="2A96BE"/>
    <a:srgbClr val="8DFFE6"/>
    <a:srgbClr val="D9D9D9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02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Relationship Id="rId3" Type="http://schemas.openxmlformats.org/officeDocument/2006/relationships/image" Target="file:///C:\Users\JZY\AppData\Local\Temp\wps\INetCache\2190bcf402aded219dc086206224e286" TargetMode="External"/><Relationship Id="rId2" Type="http://schemas.openxmlformats.org/officeDocument/2006/relationships/image" Target="../media/image5.jpeg"/><Relationship Id="rId1" Type="http://schemas.openxmlformats.org/officeDocument/2006/relationships/tags" Target="../tags/tag9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78.xml"/><Relationship Id="rId14" Type="http://schemas.openxmlformats.org/officeDocument/2006/relationships/image" Target="../media/image2.jpeg"/><Relationship Id="rId13" Type="http://schemas.openxmlformats.org/officeDocument/2006/relationships/image" Target="../media/image1.png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2" Type="http://schemas.openxmlformats.org/officeDocument/2006/relationships/image" Target="file:///C:\Users\JZY\AppData\Local\Temp\wps\INetCache\36cd6e7916476b3981f3fa59617b1b0b" TargetMode="External"/><Relationship Id="rId1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rgbClr val="003828"/>
                </a:solidFill>
              </a:rPr>
              <a:t> RE:</a:t>
            </a:r>
            <a:r>
              <a:rPr lang="zh-CN" altLang="en-US">
                <a:solidFill>
                  <a:srgbClr val="003828"/>
                </a:solidFill>
              </a:rPr>
              <a:t>高考志愿推荐系统</a:t>
            </a:r>
            <a:endParaRPr lang="zh-CN" altLang="en-US" b="0">
              <a:solidFill>
                <a:srgbClr val="00382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 Semilight" panose="020B0502040204020203" charset="-122"/>
              <a:ea typeface="Malgun Gothic Semilight" panose="020B050204020402020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/>
          <a:lstStyle/>
          <a:p>
            <a:r>
              <a:rPr lang="zh-CN" altLang="en-US" sz="2800">
                <a:solidFill>
                  <a:srgbClr val="003828"/>
                </a:solidFill>
                <a:sym typeface="+mn-ea"/>
              </a:rPr>
              <a:t>新形势下的高考志愿推荐</a:t>
            </a:r>
            <a:endParaRPr lang="zh-CN" altLang="en-US" sz="2800">
              <a:solidFill>
                <a:srgbClr val="003828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074410"/>
            <a:ext cx="12191365" cy="460375"/>
          </a:xfrm>
          <a:prstGeom prst="rect">
            <a:avLst/>
          </a:prstGeom>
          <a:solidFill>
            <a:srgbClr val="004833"/>
          </a:solidFill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1600" b="1" dirty="0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58119113 </a:t>
            </a:r>
            <a:r>
              <a:rPr lang="zh-CN" altLang="en-US" sz="1600" b="1" dirty="0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龚天凌</a:t>
            </a:r>
            <a:r>
              <a:rPr lang="en-US" altLang="zh-CN" sz="1600" b="1" dirty="0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          </a:t>
            </a:r>
            <a:r>
              <a:rPr lang="en-US" altLang="zh-CN" sz="1600" b="1" dirty="0">
                <a:solidFill>
                  <a:srgbClr val="FDE9E8"/>
                </a:solidFill>
                <a:ea typeface="仿宋" panose="02010609060101010101" charset="-122"/>
                <a:cs typeface="+mn-lt"/>
              </a:rPr>
              <a:t>58119115 </a:t>
            </a:r>
            <a:r>
              <a:rPr lang="zh-CN" altLang="en-US" sz="1600" b="1" dirty="0">
                <a:solidFill>
                  <a:srgbClr val="FDE9E8"/>
                </a:solidFill>
                <a:ea typeface="仿宋" panose="02010609060101010101" charset="-122"/>
                <a:cs typeface="+mn-lt"/>
              </a:rPr>
              <a:t>张潘</a:t>
            </a:r>
            <a:r>
              <a:rPr lang="en-US" altLang="zh-CN" sz="1600" b="1" dirty="0">
                <a:solidFill>
                  <a:srgbClr val="FDE9E8"/>
                </a:solidFill>
                <a:ea typeface="仿宋" panose="02010609060101010101" charset="-122"/>
                <a:cs typeface="+mn-lt"/>
              </a:rPr>
              <a:t>          58119125 </a:t>
            </a:r>
            <a:r>
              <a:rPr lang="zh-CN" altLang="en-US" sz="1600" b="1" dirty="0" err="1">
                <a:solidFill>
                  <a:srgbClr val="FDE9E8"/>
                </a:solidFill>
                <a:ea typeface="仿宋" panose="02010609060101010101" charset="-122"/>
                <a:cs typeface="+mn-lt"/>
              </a:rPr>
              <a:t>蒋卓洋</a:t>
            </a:r>
            <a:r>
              <a:rPr lang="en-US" altLang="zh-CN" sz="1600" b="1" dirty="0">
                <a:solidFill>
                  <a:srgbClr val="FDE9E8"/>
                </a:solidFill>
                <a:ea typeface="仿宋" panose="02010609060101010101" charset="-122"/>
                <a:cs typeface="+mn-lt"/>
              </a:rPr>
              <a:t>          58119130 </a:t>
            </a:r>
            <a:r>
              <a:rPr lang="zh-CN" altLang="en-US" sz="1600" b="1" dirty="0" err="1">
                <a:solidFill>
                  <a:srgbClr val="FDE9E8"/>
                </a:solidFill>
                <a:ea typeface="仿宋" panose="02010609060101010101" charset="-122"/>
                <a:cs typeface="+mn-lt"/>
              </a:rPr>
              <a:t>吴映彤</a:t>
            </a:r>
            <a:endParaRPr lang="zh-CN" altLang="en-US" sz="1600" b="1" dirty="0" err="1">
              <a:solidFill>
                <a:srgbClr val="FDE9E8"/>
              </a:solidFill>
              <a:ea typeface="仿宋" panose="02010609060101010101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技术流程</a:t>
            </a:r>
            <a:endParaRPr lang="en-US" altLang="zh-CN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C0104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2.</a:t>
            </a:r>
            <a:r>
              <a:rPr lang="en-US" altLang="zh-CN" sz="2800" dirty="0">
                <a:solidFill>
                  <a:srgbClr val="0C0104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UI</a:t>
            </a:r>
            <a:r>
              <a:rPr lang="zh-CN" altLang="en-US" sz="2800" b="1" dirty="0">
                <a:solidFill>
                  <a:srgbClr val="0C0104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设计</a:t>
            </a:r>
            <a:endParaRPr lang="zh-CN" altLang="en-US" sz="2800" b="1" dirty="0">
              <a:solidFill>
                <a:srgbClr val="0C0104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995805" y="2353310"/>
            <a:ext cx="7475220" cy="4036060"/>
            <a:chOff x="2468" y="3486"/>
            <a:chExt cx="12414" cy="6794"/>
          </a:xfrm>
        </p:grpSpPr>
        <p:sp>
          <p:nvSpPr>
            <p:cNvPr id="11" name="圆角矩形 10"/>
            <p:cNvSpPr/>
            <p:nvPr/>
          </p:nvSpPr>
          <p:spPr>
            <a:xfrm>
              <a:off x="2468" y="3486"/>
              <a:ext cx="5439" cy="1975"/>
            </a:xfrm>
            <a:prstGeom prst="roundRect">
              <a:avLst/>
            </a:prstGeom>
            <a:pattFill prst="pct5">
              <a:fgClr>
                <a:srgbClr val="004833"/>
              </a:fgClr>
              <a:bgClr>
                <a:srgbClr val="003828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>
                  <a:solidFill>
                    <a:srgbClr val="FDE9E8"/>
                  </a:solidFill>
                  <a:sym typeface="+mn-ea"/>
                </a:rPr>
                <a:t>基于</a:t>
              </a:r>
              <a:r>
                <a:rPr lang="en-US" altLang="zh-CN" sz="3200">
                  <a:solidFill>
                    <a:srgbClr val="FDE9E8"/>
                  </a:solidFill>
                  <a:sym typeface="+mn-ea"/>
                </a:rPr>
                <a:t>Bootstrap</a:t>
              </a:r>
              <a:endParaRPr lang="en-US" altLang="zh-CN" sz="3200">
                <a:solidFill>
                  <a:srgbClr val="FDE9E8"/>
                </a:solidFill>
                <a:sym typeface="+mn-ea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9428" y="3486"/>
              <a:ext cx="5439" cy="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 b="1">
                  <a:solidFill>
                    <a:schemeClr val="tx1"/>
                  </a:solidFill>
                  <a:sym typeface="+mn-ea"/>
                </a:rPr>
                <a:t>扁平化、简约</a:t>
              </a:r>
              <a:endParaRPr lang="zh-CN" altLang="en-US" sz="32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468" y="5892"/>
              <a:ext cx="5439" cy="1975"/>
            </a:xfrm>
            <a:prstGeom prst="roundRect">
              <a:avLst/>
            </a:prstGeom>
            <a:pattFill prst="pct5">
              <a:fgClr>
                <a:srgbClr val="004833"/>
              </a:fgClr>
              <a:bgClr>
                <a:srgbClr val="003828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>
                  <a:solidFill>
                    <a:srgbClr val="FDE9E8"/>
                  </a:solidFill>
                  <a:sym typeface="+mn-ea"/>
                </a:rPr>
                <a:t>多样的交互接口</a:t>
              </a:r>
              <a:endParaRPr lang="zh-CN" altLang="en-US" sz="3200">
                <a:solidFill>
                  <a:srgbClr val="FDE9E8"/>
                </a:solidFill>
                <a:sym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428" y="5892"/>
              <a:ext cx="5439" cy="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 b="1">
                  <a:solidFill>
                    <a:schemeClr val="tx1"/>
                  </a:solidFill>
                  <a:sym typeface="+mn-ea"/>
                </a:rPr>
                <a:t>清晰、引导性强</a:t>
              </a:r>
              <a:endParaRPr lang="zh-CN" altLang="en-US" sz="32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68" y="8306"/>
              <a:ext cx="5439" cy="1975"/>
            </a:xfrm>
            <a:prstGeom prst="roundRect">
              <a:avLst/>
            </a:prstGeom>
            <a:pattFill prst="pct5">
              <a:fgClr>
                <a:srgbClr val="004833"/>
              </a:fgClr>
              <a:bgClr>
                <a:srgbClr val="003828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>
                  <a:solidFill>
                    <a:srgbClr val="FDE9E8"/>
                  </a:solidFill>
                  <a:sym typeface="+mn-ea"/>
                </a:rPr>
                <a:t>增加图片放映</a:t>
              </a:r>
              <a:endParaRPr lang="en-US" altLang="zh-CN" sz="3200">
                <a:solidFill>
                  <a:srgbClr val="FDE9E8"/>
                </a:solidFill>
                <a:sym typeface="+mn-ea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428" y="8306"/>
              <a:ext cx="5439" cy="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 b="1">
                  <a:solidFill>
                    <a:schemeClr val="tx1"/>
                  </a:solidFill>
                  <a:sym typeface="+mn-ea"/>
                </a:rPr>
                <a:t>美化界面</a:t>
              </a:r>
              <a:endParaRPr lang="zh-CN" altLang="en-US" sz="32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484" y="3486"/>
              <a:ext cx="5439" cy="1975"/>
            </a:xfrm>
            <a:prstGeom prst="roundRect">
              <a:avLst/>
            </a:prstGeom>
            <a:pattFill prst="pct5">
              <a:fgClr>
                <a:srgbClr val="004833"/>
              </a:fgClr>
              <a:bgClr>
                <a:srgbClr val="003828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>
                  <a:solidFill>
                    <a:srgbClr val="FDE9E8"/>
                  </a:solidFill>
                  <a:sym typeface="+mn-ea"/>
                </a:rPr>
                <a:t>基于</a:t>
              </a:r>
              <a:r>
                <a:rPr lang="en-US" altLang="zh-CN" sz="3200">
                  <a:solidFill>
                    <a:srgbClr val="FDE9E8"/>
                  </a:solidFill>
                  <a:sym typeface="+mn-ea"/>
                </a:rPr>
                <a:t>Bootstrap</a:t>
              </a:r>
              <a:endParaRPr lang="en-US" altLang="zh-CN" sz="3200">
                <a:solidFill>
                  <a:srgbClr val="FDE9E8"/>
                </a:solidFill>
                <a:sym typeface="+mn-ea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444" y="3486"/>
              <a:ext cx="5439" cy="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 b="1">
                  <a:solidFill>
                    <a:schemeClr val="tx1"/>
                  </a:solidFill>
                  <a:sym typeface="+mn-ea"/>
                </a:rPr>
                <a:t>扁平化、简约</a:t>
              </a:r>
              <a:endParaRPr lang="zh-CN" altLang="en-US" sz="32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484" y="5892"/>
              <a:ext cx="5439" cy="1975"/>
            </a:xfrm>
            <a:prstGeom prst="roundRect">
              <a:avLst/>
            </a:prstGeom>
            <a:pattFill prst="pct5">
              <a:fgClr>
                <a:srgbClr val="004833"/>
              </a:fgClr>
              <a:bgClr>
                <a:srgbClr val="003828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>
                  <a:solidFill>
                    <a:srgbClr val="FDE9E8"/>
                  </a:solidFill>
                  <a:sym typeface="+mn-ea"/>
                </a:rPr>
                <a:t>多样的交互接口</a:t>
              </a:r>
              <a:endParaRPr lang="zh-CN" altLang="en-US" sz="3200">
                <a:solidFill>
                  <a:srgbClr val="FDE9E8"/>
                </a:solidFill>
                <a:sym typeface="+mn-ea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444" y="5892"/>
              <a:ext cx="5439" cy="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 b="1">
                  <a:solidFill>
                    <a:schemeClr val="tx1"/>
                  </a:solidFill>
                  <a:sym typeface="+mn-ea"/>
                </a:rPr>
                <a:t>清晰、引导性强</a:t>
              </a:r>
              <a:endParaRPr lang="zh-CN" altLang="en-US" sz="32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484" y="8306"/>
              <a:ext cx="5439" cy="1975"/>
            </a:xfrm>
            <a:prstGeom prst="roundRect">
              <a:avLst/>
            </a:prstGeom>
            <a:pattFill prst="pct5">
              <a:fgClr>
                <a:srgbClr val="004833"/>
              </a:fgClr>
              <a:bgClr>
                <a:srgbClr val="003828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>
                  <a:solidFill>
                    <a:srgbClr val="FDE9E8"/>
                  </a:solidFill>
                  <a:sym typeface="+mn-ea"/>
                </a:rPr>
                <a:t>增加图片放映</a:t>
              </a:r>
              <a:endParaRPr lang="en-US" altLang="zh-CN" sz="3200">
                <a:solidFill>
                  <a:srgbClr val="FDE9E8"/>
                </a:solidFill>
                <a:sym typeface="+mn-ea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444" y="8306"/>
              <a:ext cx="5439" cy="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 b="1">
                  <a:solidFill>
                    <a:schemeClr val="tx1"/>
                  </a:solidFill>
                  <a:sym typeface="+mn-ea"/>
                </a:rPr>
                <a:t>美化界面</a:t>
              </a:r>
              <a:endParaRPr lang="zh-CN" altLang="en-US" sz="3200" b="1">
                <a:solidFill>
                  <a:schemeClr val="tx1"/>
                </a:solidFill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技术流程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96710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C0104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3.</a:t>
            </a:r>
            <a:r>
              <a:rPr lang="zh-CN" altLang="en-US" sz="2800" dirty="0">
                <a:solidFill>
                  <a:srgbClr val="0C0104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数据爬取</a:t>
            </a:r>
            <a:endParaRPr lang="zh-CN" altLang="en-US" sz="2800" dirty="0">
              <a:solidFill>
                <a:srgbClr val="0C0104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endParaRPr lang="zh-CN" altLang="en-US" sz="2800" dirty="0">
              <a:solidFill>
                <a:schemeClr val="tx1"/>
              </a:solidFill>
              <a:ea typeface="Open Sans" panose="020B0606030504020204" pitchFamily="34" charset="0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7475" y="3658235"/>
            <a:ext cx="4043680" cy="1537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Chinese password</a:t>
            </a:r>
            <a:endParaRPr lang="zh-CN" altLang="en-US" sz="320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694805" y="2552065"/>
            <a:ext cx="4307840" cy="3767455"/>
            <a:chOff x="11047" y="4019"/>
            <a:chExt cx="6784" cy="5933"/>
          </a:xfrm>
        </p:grpSpPr>
        <p:sp>
          <p:nvSpPr>
            <p:cNvPr id="11" name="圆角矩形 10"/>
            <p:cNvSpPr/>
            <p:nvPr/>
          </p:nvSpPr>
          <p:spPr>
            <a:xfrm>
              <a:off x="11047" y="4019"/>
              <a:ext cx="6731" cy="2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less</a:t>
              </a:r>
              <a:r>
                <a:rPr lang="zh-CN" alt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resistance to 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ctr"/>
              <a:r>
                <a:rPr lang="zh-CN" alt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online guessing attack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101" y="7332"/>
              <a:ext cx="6731" cy="2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more </a:t>
              </a:r>
              <a:r>
                <a:rPr lang="zh-CN" alt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resistant to 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ctr"/>
              <a:r>
                <a:rPr lang="zh-CN" alt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offline guessing attack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1" name="右箭头 20"/>
          <p:cNvSpPr/>
          <p:nvPr/>
        </p:nvSpPr>
        <p:spPr>
          <a:xfrm rot="19740000">
            <a:off x="5756275" y="3938270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100000">
            <a:off x="5755640" y="4485640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技术流程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967105"/>
          </a:xfrm>
        </p:spPr>
        <p:txBody>
          <a:bodyPr/>
          <a:lstStyle/>
          <a:p>
            <a:r>
              <a:rPr lang="en-US" altLang="zh-CN" sz="2800" dirty="0">
                <a:solidFill>
                  <a:srgbClr val="0C0104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4.</a:t>
            </a:r>
            <a:r>
              <a:rPr lang="zh-CN" altLang="en-US" sz="2800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推荐算法</a:t>
            </a:r>
            <a:endParaRPr lang="zh-CN" altLang="en-US" sz="2800" dirty="0">
              <a:solidFill>
                <a:srgbClr val="0C0104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01395" y="3124835"/>
            <a:ext cx="3194685" cy="2239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ym typeface="+mn-ea"/>
              </a:rPr>
              <a:t>专业推荐：</a:t>
            </a:r>
            <a:endParaRPr lang="zh-CN" altLang="en-US" b="1">
              <a:sym typeface="+mn-ea"/>
            </a:endParaRPr>
          </a:p>
          <a:p>
            <a:pPr algn="ctr"/>
            <a:r>
              <a:rPr lang="zh-CN" altLang="en-US" b="1">
                <a:sym typeface="+mn-ea"/>
              </a:rPr>
              <a:t>基于内容的推荐算法（Content-Based）)</a:t>
            </a:r>
            <a:endParaRPr lang="zh-CN" altLang="en-US" b="1"/>
          </a:p>
        </p:txBody>
      </p:sp>
      <p:grpSp>
        <p:nvGrpSpPr>
          <p:cNvPr id="8" name="组合 7"/>
          <p:cNvGrpSpPr/>
          <p:nvPr/>
        </p:nvGrpSpPr>
        <p:grpSpPr>
          <a:xfrm>
            <a:off x="5030470" y="2569210"/>
            <a:ext cx="1703070" cy="3631565"/>
            <a:chOff x="7360" y="3614"/>
            <a:chExt cx="2682" cy="5719"/>
          </a:xfrm>
          <a:pattFill prst="pct5">
            <a:fgClr>
              <a:srgbClr val="FDE9E8"/>
            </a:fgClr>
            <a:bgClr>
              <a:srgbClr val="FDE9E8"/>
            </a:bgClr>
          </a:pattFill>
        </p:grpSpPr>
        <p:sp>
          <p:nvSpPr>
            <p:cNvPr id="5" name="圆角矩形 4"/>
            <p:cNvSpPr/>
            <p:nvPr/>
          </p:nvSpPr>
          <p:spPr>
            <a:xfrm>
              <a:off x="7360" y="3614"/>
              <a:ext cx="2683" cy="2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sym typeface="+mn-ea"/>
                </a:rPr>
                <a:t>PGC</a:t>
              </a:r>
              <a:endParaRPr lang="zh-CN" altLang="en-US" b="1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sym typeface="+mn-ea"/>
                </a:rPr>
                <a:t>物品画像</a:t>
              </a:r>
              <a:endParaRPr lang="zh-CN" altLang="en-US" b="1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sym typeface="+mn-ea"/>
                </a:rPr>
                <a:t>（冷启动）</a:t>
              </a:r>
              <a:endParaRPr lang="zh-CN" altLang="en-US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60" y="6999"/>
              <a:ext cx="2683" cy="2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sym typeface="+mn-ea"/>
                </a:rPr>
                <a:t>UGC</a:t>
              </a:r>
              <a:endParaRPr lang="zh-CN" altLang="en-US" b="1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sym typeface="+mn-ea"/>
                </a:rPr>
                <a:t>冷启动问题</a:t>
              </a:r>
              <a:endParaRPr lang="zh-CN" altLang="en-US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7639050" y="2581910"/>
            <a:ext cx="3453765" cy="1254125"/>
          </a:xfrm>
          <a:prstGeom prst="roundRect">
            <a:avLst/>
          </a:prstGeom>
          <a:pattFill prst="pct5">
            <a:fgClr>
              <a:srgbClr val="004833"/>
            </a:fgClr>
            <a:bgClr>
              <a:srgbClr val="003828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DE9E8"/>
                </a:solidFill>
                <a:sym typeface="+mn-ea"/>
              </a:rPr>
              <a:t>各个专业的属性分析</a:t>
            </a:r>
            <a:endParaRPr lang="zh-CN" altLang="en-US">
              <a:solidFill>
                <a:srgbClr val="FDE9E8"/>
              </a:solidFill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639050" y="4718685"/>
            <a:ext cx="3404235" cy="1482725"/>
          </a:xfrm>
          <a:prstGeom prst="roundRect">
            <a:avLst/>
          </a:prstGeom>
          <a:pattFill prst="pct5">
            <a:fgClr>
              <a:srgbClr val="003828"/>
            </a:fgClr>
            <a:bgClr>
              <a:srgbClr val="003828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DE9E8"/>
                </a:solidFill>
                <a:sym typeface="+mn-ea"/>
              </a:rPr>
              <a:t>考生个人的性格测试情况</a:t>
            </a:r>
            <a:endParaRPr lang="zh-CN" altLang="en-US">
              <a:solidFill>
                <a:srgbClr val="FDE9E8"/>
              </a:solidFill>
              <a:sym typeface="+mn-ea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837045" y="3160395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862445" y="5364480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9740000">
            <a:off x="4289425" y="3969385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100000">
            <a:off x="4288790" y="4516755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技术流程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967105"/>
          </a:xfrm>
        </p:spPr>
        <p:txBody>
          <a:bodyPr/>
          <a:lstStyle/>
          <a:p>
            <a:r>
              <a:rPr lang="en-US" altLang="zh-CN" sz="2800" dirty="0">
                <a:solidFill>
                  <a:srgbClr val="0C0104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4.</a:t>
            </a:r>
            <a:r>
              <a:rPr lang="zh-CN" altLang="en-US" sz="2800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推荐算法</a:t>
            </a:r>
            <a:endParaRPr lang="zh-CN" altLang="en-US" sz="2800" dirty="0">
              <a:solidFill>
                <a:srgbClr val="0C0104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01395" y="3124835"/>
            <a:ext cx="3194685" cy="2239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ym typeface="+mn-ea"/>
              </a:rPr>
              <a:t>志愿推荐：</a:t>
            </a:r>
            <a:endParaRPr lang="zh-CN" altLang="en-US" b="1">
              <a:sym typeface="+mn-ea"/>
            </a:endParaRPr>
          </a:p>
          <a:p>
            <a:pPr algn="ctr"/>
            <a:r>
              <a:rPr lang="zh-CN" altLang="en-US" b="1">
                <a:sym typeface="+mn-ea"/>
              </a:rPr>
              <a:t>基于内容的推荐算法（Content-Based）)</a:t>
            </a:r>
            <a:endParaRPr lang="zh-CN" altLang="en-US" b="1"/>
          </a:p>
        </p:txBody>
      </p:sp>
      <p:grpSp>
        <p:nvGrpSpPr>
          <p:cNvPr id="8" name="组合 7"/>
          <p:cNvGrpSpPr/>
          <p:nvPr/>
        </p:nvGrpSpPr>
        <p:grpSpPr>
          <a:xfrm>
            <a:off x="5030470" y="2569210"/>
            <a:ext cx="1703070" cy="3631565"/>
            <a:chOff x="7360" y="3614"/>
            <a:chExt cx="2682" cy="5719"/>
          </a:xfrm>
          <a:pattFill prst="pct5">
            <a:fgClr>
              <a:srgbClr val="FDE9E8"/>
            </a:fgClr>
            <a:bgClr>
              <a:srgbClr val="FDE9E8"/>
            </a:bgClr>
          </a:pattFill>
        </p:grpSpPr>
        <p:sp>
          <p:nvSpPr>
            <p:cNvPr id="5" name="圆角矩形 4"/>
            <p:cNvSpPr/>
            <p:nvPr/>
          </p:nvSpPr>
          <p:spPr>
            <a:xfrm>
              <a:off x="7360" y="3614"/>
              <a:ext cx="2683" cy="2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sym typeface="+mn-ea"/>
                </a:rPr>
                <a:t>PGC</a:t>
              </a:r>
              <a:endParaRPr lang="zh-CN" altLang="en-US" b="1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sym typeface="+mn-ea"/>
                </a:rPr>
                <a:t>物品画像</a:t>
              </a:r>
              <a:endParaRPr lang="zh-CN" altLang="en-US" b="1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sym typeface="+mn-ea"/>
                </a:rPr>
                <a:t>（冷启动）</a:t>
              </a:r>
              <a:endParaRPr lang="zh-CN" altLang="en-US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60" y="6999"/>
              <a:ext cx="2683" cy="2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sym typeface="+mn-ea"/>
                </a:rPr>
                <a:t>UGC</a:t>
              </a:r>
              <a:endParaRPr lang="zh-CN" altLang="en-US" b="1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sym typeface="+mn-ea"/>
                </a:rPr>
                <a:t>冷启动问题</a:t>
              </a:r>
              <a:endParaRPr lang="zh-CN" altLang="en-US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7639050" y="2581910"/>
            <a:ext cx="3453765" cy="1254125"/>
          </a:xfrm>
          <a:prstGeom prst="roundRect">
            <a:avLst/>
          </a:prstGeom>
          <a:pattFill prst="pct5">
            <a:fgClr>
              <a:srgbClr val="004833"/>
            </a:fgClr>
            <a:bgClr>
              <a:srgbClr val="003828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DE9E8"/>
                </a:solidFill>
                <a:sym typeface="+mn-ea"/>
              </a:rPr>
              <a:t>历年各院校高考录取情况</a:t>
            </a:r>
            <a:endParaRPr lang="zh-CN" altLang="en-US">
              <a:solidFill>
                <a:srgbClr val="FDE9E8"/>
              </a:solidFill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639050" y="4718685"/>
            <a:ext cx="3404235" cy="1482725"/>
          </a:xfrm>
          <a:prstGeom prst="roundRect">
            <a:avLst/>
          </a:prstGeom>
          <a:pattFill prst="pct5">
            <a:fgClr>
              <a:srgbClr val="003828"/>
            </a:fgClr>
            <a:bgClr>
              <a:srgbClr val="003828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DE9E8"/>
                </a:solidFill>
                <a:sym typeface="+mn-ea"/>
              </a:rPr>
              <a:t>考生个人的考试情况（分数）</a:t>
            </a:r>
            <a:endParaRPr lang="zh-CN" altLang="en-US">
              <a:solidFill>
                <a:srgbClr val="FDE9E8"/>
              </a:solidFill>
              <a:sym typeface="+mn-ea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837045" y="3160395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862445" y="5364480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9740000">
            <a:off x="4289425" y="3969385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100000">
            <a:off x="4288790" y="4516755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技术流程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967105"/>
          </a:xfrm>
        </p:spPr>
        <p:txBody>
          <a:bodyPr/>
          <a:lstStyle/>
          <a:p>
            <a:r>
              <a:rPr lang="en-US" altLang="zh-CN" sz="2800" dirty="0">
                <a:solidFill>
                  <a:srgbClr val="0C0104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5.</a:t>
            </a:r>
            <a:r>
              <a:rPr lang="zh-CN" altLang="en-US" sz="2800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网站调试</a:t>
            </a:r>
            <a:endParaRPr lang="zh-CN" altLang="en-US" sz="2800" dirty="0">
              <a:solidFill>
                <a:schemeClr val="tx1"/>
              </a:solidFill>
              <a:ea typeface="Open Sans" panose="020B0606030504020204" pitchFamily="34" charset="0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8330" y="1689100"/>
            <a:ext cx="10968990" cy="4799330"/>
          </a:xfrm>
          <a:prstGeom prst="rect">
            <a:avLst/>
          </a:prstGeom>
          <a:solidFill>
            <a:srgbClr val="FDE9E8"/>
          </a:solidFill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C0104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5.</a:t>
            </a:r>
            <a:r>
              <a:rPr lang="zh-CN" altLang="en-US" sz="2800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网站调试（标准）</a:t>
            </a:r>
            <a:endParaRPr lang="zh-CN" altLang="en-US" sz="2800" dirty="0">
              <a:solidFill>
                <a:srgbClr val="0C0104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endParaRPr lang="zh-CN" altLang="en-US" sz="2400"/>
          </a:p>
          <a:p>
            <a:r>
              <a:rPr lang="zh-CN" sz="2800"/>
              <a:t>用户系统可以正常使用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r>
              <a:rPr lang="zh-CN" altLang="en-US" sz="2800">
                <a:sym typeface="+mn-ea"/>
              </a:rPr>
              <a:t>基本功能完整，功能稳定性强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基本链接、导航与按钮功能及定位正确，网站路由结构清晰</a:t>
            </a:r>
            <a:endParaRPr lang="zh-CN" altLang="en-US" sz="28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6436360" y="1490345"/>
            <a:ext cx="4262755" cy="31927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4833"/>
          </a:fgClr>
          <a:bgClr>
            <a:srgbClr val="00483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76985" y="2802255"/>
            <a:ext cx="9799320" cy="1253490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rgbClr val="FDE9E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微软雅黑" panose="020B0503020204020204" pitchFamily="34" charset="-122"/>
                <a:sym typeface="Arial" panose="020B0604020202020204" pitchFamily="34" charset="0"/>
              </a:rPr>
              <a:t>3. 结果展示</a:t>
            </a:r>
            <a:endParaRPr lang="en-US" altLang="zh-CN" b="0" dirty="0">
              <a:solidFill>
                <a:srgbClr val="FDE9E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zh-CN" altLang="en-US" dirty="0">
              <a:solidFill>
                <a:schemeClr val="tx1"/>
              </a:solidFill>
              <a:ea typeface="Open Sans" panose="020B0606030504020204" pitchFamily="34" charset="0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44575" y="1793240"/>
            <a:ext cx="4826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首页效果概览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29095" y="1793240"/>
            <a:ext cx="4545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基本接口概览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 descr="QQ截图202107300849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" y="2409825"/>
            <a:ext cx="10452100" cy="4234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en-US" altLang="zh-CN" dirty="0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270" y="612140"/>
            <a:ext cx="5448300" cy="893445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chemeClr val="tx1"/>
                </a:solidFill>
              </a:rPr>
              <a:t>推荐功能展示</a:t>
            </a:r>
            <a:r>
              <a:rPr lang="en-US" altLang="zh-CN" sz="2800" b="1">
                <a:solidFill>
                  <a:schemeClr val="tx1"/>
                </a:solidFill>
              </a:rPr>
              <a:t>   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专业推荐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10" name="图片 9" descr="QQ截图202107300859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1505585"/>
            <a:ext cx="10943590" cy="520319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42490" y="2666365"/>
            <a:ext cx="6628130" cy="1727835"/>
            <a:chOff x="3374" y="4199"/>
            <a:chExt cx="10438" cy="2721"/>
          </a:xfrm>
        </p:grpSpPr>
        <p:pic>
          <p:nvPicPr>
            <p:cNvPr id="4" name="图片 3" descr="QQ截图20210730085910&amp;pfm8220337791&amp;&amp;spt111&amp;&amp;bdt100&amp;&amp;wdt2413&amp;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/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3374" y="4978"/>
              <a:ext cx="9931" cy="1943"/>
            </a:xfrm>
            <a:prstGeom prst="rect">
              <a:avLst/>
            </a:prstGeom>
          </p:spPr>
        </p:pic>
        <p:sp>
          <p:nvSpPr>
            <p:cNvPr id="5" name="右箭头 4"/>
            <p:cNvSpPr/>
            <p:nvPr/>
          </p:nvSpPr>
          <p:spPr>
            <a:xfrm rot="8880000">
              <a:off x="12302" y="4199"/>
              <a:ext cx="1510" cy="41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en-US" altLang="zh-CN" dirty="0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270" y="612140"/>
            <a:ext cx="5448300" cy="893445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chemeClr val="tx1"/>
                </a:solidFill>
              </a:rPr>
              <a:t>推荐功能展示</a:t>
            </a:r>
            <a:r>
              <a:rPr lang="en-US" altLang="zh-CN" sz="2800" b="1">
                <a:solidFill>
                  <a:schemeClr val="tx1"/>
                </a:solidFill>
              </a:rPr>
              <a:t>   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专业推荐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11" name="图片 10" descr="QQ截图202107300856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715" y="4764405"/>
            <a:ext cx="9686925" cy="1619885"/>
          </a:xfrm>
          <a:prstGeom prst="rect">
            <a:avLst/>
          </a:prstGeom>
        </p:spPr>
      </p:pic>
      <p:pic>
        <p:nvPicPr>
          <p:cNvPr id="12" name="图片 11" descr="QQ截图20210730085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10" y="1642745"/>
            <a:ext cx="6865620" cy="27927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en-US" altLang="zh-CN" dirty="0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270" y="612140"/>
            <a:ext cx="5448300" cy="893445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chemeClr val="tx1"/>
                </a:solidFill>
              </a:rPr>
              <a:t>推荐功能展示</a:t>
            </a:r>
            <a:r>
              <a:rPr lang="en-US" altLang="zh-CN" sz="2800" b="1">
                <a:solidFill>
                  <a:schemeClr val="tx1"/>
                </a:solidFill>
              </a:rPr>
              <a:t>   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专业推荐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4" name="图片 3" descr="QQ截图202107300856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1442720"/>
            <a:ext cx="10540365" cy="5047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项目准备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SYS.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技术流程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总结改进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3" name="图片占位符 1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3" r="-116" b="5553"/>
          <a:stretch>
            <a:fillRect/>
          </a:stretch>
        </p:blipFill>
        <p:spPr>
          <a:xfrm>
            <a:off x="1420495" y="2843530"/>
            <a:ext cx="3201670" cy="2647950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en-US" altLang="zh-CN" dirty="0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270" y="612140"/>
            <a:ext cx="5448300" cy="893445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chemeClr val="tx1"/>
                </a:solidFill>
              </a:rPr>
              <a:t>推荐功能展示</a:t>
            </a:r>
            <a:r>
              <a:rPr lang="en-US" altLang="zh-CN" sz="2800" b="1">
                <a:solidFill>
                  <a:schemeClr val="tx1"/>
                </a:solidFill>
              </a:rPr>
              <a:t>   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志愿推荐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4" name="图片 3" descr="QQ截图20210730085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724025"/>
            <a:ext cx="11239500" cy="4542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en-US" altLang="zh-CN" dirty="0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270" y="612140"/>
            <a:ext cx="5448300" cy="893445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chemeClr val="tx1"/>
                </a:solidFill>
              </a:rPr>
              <a:t>推荐功能展示</a:t>
            </a:r>
            <a:r>
              <a:rPr lang="en-US" altLang="zh-CN" sz="2800" b="1">
                <a:solidFill>
                  <a:schemeClr val="tx1"/>
                </a:solidFill>
              </a:rPr>
              <a:t>   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志愿推荐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5" name="图片 4" descr="QQ截图202107300857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85" y="1428750"/>
            <a:ext cx="11028045" cy="4951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en-US" altLang="zh-CN" dirty="0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270" y="612140"/>
            <a:ext cx="5448300" cy="893445"/>
          </a:xfrm>
        </p:spPr>
        <p:txBody>
          <a:bodyPr>
            <a:normAutofit/>
          </a:bodyPr>
          <a:lstStyle/>
          <a:p>
            <a:r>
              <a:rPr lang="zh-CN" sz="2800" b="1">
                <a:solidFill>
                  <a:schemeClr val="tx1"/>
                </a:solidFill>
              </a:rPr>
              <a:t>信息检索功能概览</a:t>
            </a:r>
            <a:endParaRPr lang="zh-CN" sz="2800" b="1">
              <a:solidFill>
                <a:schemeClr val="tx1"/>
              </a:solidFill>
            </a:endParaRPr>
          </a:p>
        </p:txBody>
      </p:sp>
      <p:pic>
        <p:nvPicPr>
          <p:cNvPr id="8" name="图片 7" descr="QQ截图202107300909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1592580"/>
            <a:ext cx="10231755" cy="4849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12210"/>
            <a:ext cx="10969200" cy="705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en-US" altLang="zh-CN" dirty="0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270" y="612140"/>
            <a:ext cx="5448300" cy="893445"/>
          </a:xfrm>
        </p:spPr>
        <p:txBody>
          <a:bodyPr>
            <a:normAutofit/>
          </a:bodyPr>
          <a:lstStyle/>
          <a:p>
            <a:r>
              <a:rPr lang="zh-CN" sz="2800" b="1">
                <a:solidFill>
                  <a:schemeClr val="tx1"/>
                </a:solidFill>
              </a:rPr>
              <a:t>信息检索功能概览</a:t>
            </a:r>
            <a:endParaRPr lang="zh-CN" sz="2800" b="1">
              <a:solidFill>
                <a:schemeClr val="tx1"/>
              </a:solidFill>
            </a:endParaRPr>
          </a:p>
        </p:txBody>
      </p:sp>
      <p:pic>
        <p:nvPicPr>
          <p:cNvPr id="5" name="图片 4" descr="QQ截图202107300923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" y="1505585"/>
            <a:ext cx="3717290" cy="4831715"/>
          </a:xfrm>
          <a:prstGeom prst="rect">
            <a:avLst/>
          </a:prstGeom>
        </p:spPr>
      </p:pic>
      <p:pic>
        <p:nvPicPr>
          <p:cNvPr id="6" name="图片 5" descr="QQ截图20210730092351"/>
          <p:cNvPicPr>
            <a:picLocks noChangeAspect="1"/>
          </p:cNvPicPr>
          <p:nvPr/>
        </p:nvPicPr>
        <p:blipFill>
          <a:blip r:embed="rId2"/>
          <a:srcRect t="1678" r="47833"/>
          <a:stretch>
            <a:fillRect/>
          </a:stretch>
        </p:blipFill>
        <p:spPr>
          <a:xfrm>
            <a:off x="4987290" y="2154555"/>
            <a:ext cx="6360160" cy="3533775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cxnSp>
        <p:nvCxnSpPr>
          <p:cNvPr id="9" name="直接箭头连接符 8"/>
          <p:cNvCxnSpPr/>
          <p:nvPr/>
        </p:nvCxnSpPr>
        <p:spPr>
          <a:xfrm>
            <a:off x="2074545" y="2816860"/>
            <a:ext cx="2836545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34440" y="2602230"/>
            <a:ext cx="776605" cy="428625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12210"/>
            <a:ext cx="10969200" cy="705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en-US" altLang="zh-CN" dirty="0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270" y="612140"/>
            <a:ext cx="5448300" cy="893445"/>
          </a:xfrm>
        </p:spPr>
        <p:txBody>
          <a:bodyPr>
            <a:normAutofit/>
          </a:bodyPr>
          <a:lstStyle/>
          <a:p>
            <a:r>
              <a:rPr lang="zh-CN" sz="2800" b="1">
                <a:solidFill>
                  <a:schemeClr val="tx1"/>
                </a:solidFill>
              </a:rPr>
              <a:t>信息检索功能概览</a:t>
            </a:r>
            <a:endParaRPr lang="zh-CN" sz="2800" b="1">
              <a:solidFill>
                <a:schemeClr val="tx1"/>
              </a:solidFill>
            </a:endParaRPr>
          </a:p>
        </p:txBody>
      </p:sp>
      <p:pic>
        <p:nvPicPr>
          <p:cNvPr id="4" name="图片 3" descr="QQ截图202107300927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515" y="1380490"/>
            <a:ext cx="9822815" cy="5217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en-US" altLang="zh-CN" dirty="0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270" y="612140"/>
            <a:ext cx="5448300" cy="893445"/>
          </a:xfrm>
        </p:spPr>
        <p:txBody>
          <a:bodyPr>
            <a:normAutofit/>
          </a:bodyPr>
          <a:lstStyle/>
          <a:p>
            <a:r>
              <a:rPr lang="zh-CN" sz="2800" b="1">
                <a:solidFill>
                  <a:schemeClr val="tx1"/>
                </a:solidFill>
              </a:rPr>
              <a:t>信息检索功能概览</a:t>
            </a:r>
            <a:endParaRPr lang="zh-CN" sz="2800" b="1">
              <a:solidFill>
                <a:schemeClr val="tx1"/>
              </a:solidFill>
            </a:endParaRPr>
          </a:p>
        </p:txBody>
      </p:sp>
      <p:pic>
        <p:nvPicPr>
          <p:cNvPr id="5" name="图片 4" descr="QQ截图20210730091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1505585"/>
            <a:ext cx="1518285" cy="5076825"/>
          </a:xfrm>
          <a:prstGeom prst="rect">
            <a:avLst/>
          </a:prstGeom>
        </p:spPr>
      </p:pic>
      <p:pic>
        <p:nvPicPr>
          <p:cNvPr id="6" name="图片 5" descr="QQ截图20210730091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25" y="1505585"/>
            <a:ext cx="7472045" cy="484314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776605" y="2131695"/>
            <a:ext cx="10638790" cy="2781935"/>
            <a:chOff x="1218" y="3312"/>
            <a:chExt cx="16754" cy="4381"/>
          </a:xfrm>
        </p:grpSpPr>
        <p:sp>
          <p:nvSpPr>
            <p:cNvPr id="14" name="矩形 13"/>
            <p:cNvSpPr/>
            <p:nvPr/>
          </p:nvSpPr>
          <p:spPr>
            <a:xfrm>
              <a:off x="5964" y="3312"/>
              <a:ext cx="3152" cy="567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8662" y="3879"/>
              <a:ext cx="172" cy="1081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218" y="5069"/>
              <a:ext cx="16754" cy="2624"/>
              <a:chOff x="1223" y="5116"/>
              <a:chExt cx="16754" cy="2624"/>
            </a:xfrm>
          </p:grpSpPr>
          <p:pic>
            <p:nvPicPr>
              <p:cNvPr id="13" name="图片 12" descr="QQ截图2021073009154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" y="5122"/>
                <a:ext cx="16754" cy="2618"/>
              </a:xfrm>
              <a:prstGeom prst="rect">
                <a:avLst/>
              </a:prstGeom>
            </p:spPr>
          </p:pic>
          <p:sp>
            <p:nvSpPr>
              <p:cNvPr id="22" name="矩形 21"/>
              <p:cNvSpPr/>
              <p:nvPr/>
            </p:nvSpPr>
            <p:spPr>
              <a:xfrm>
                <a:off x="1223" y="5116"/>
                <a:ext cx="16753" cy="2578"/>
              </a:xfrm>
              <a:prstGeom prst="rect">
                <a:avLst/>
              </a:prstGeom>
              <a:noFill/>
              <a:ln w="76200"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4833"/>
          </a:fgClr>
          <a:bgClr>
            <a:srgbClr val="00483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76985" y="2802255"/>
            <a:ext cx="9799320" cy="1253490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rgbClr val="FDE9E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微软雅黑" panose="020B0503020204020204" pitchFamily="34" charset="-122"/>
                <a:sym typeface="Arial" panose="020B0604020202020204" pitchFamily="34" charset="0"/>
              </a:rPr>
              <a:t>4. </a:t>
            </a:r>
            <a:r>
              <a:rPr lang="zh-CN" altLang="en-US" b="0" dirty="0">
                <a:solidFill>
                  <a:srgbClr val="FDE9E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微软雅黑" panose="020B0503020204020204" pitchFamily="34" charset="-122"/>
                <a:sym typeface="Arial" panose="020B0604020202020204" pitchFamily="34" charset="0"/>
              </a:rPr>
              <a:t>总结改进</a:t>
            </a:r>
            <a:endParaRPr lang="zh-CN" altLang="en-US" b="0" dirty="0">
              <a:solidFill>
                <a:srgbClr val="FDE9E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学习心得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708785"/>
            <a:ext cx="10507980" cy="4728845"/>
          </a:xfrm>
        </p:spPr>
        <p:txBody>
          <a:bodyPr>
            <a:normAutofit/>
          </a:bodyPr>
          <a:lstStyle/>
          <a:p>
            <a:endParaRPr lang="en-US" altLang="zh-CN" sz="2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C0104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Advantage</a:t>
            </a:r>
            <a:endParaRPr lang="en-US" altLang="zh-CN" dirty="0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0" y="2899636"/>
            <a:ext cx="12192000" cy="2696901"/>
          </a:xfrm>
          <a:custGeom>
            <a:avLst/>
            <a:gdLst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-1" fmla="*/ 0 w 9157063"/>
              <a:gd name="connsiteY0-2" fmla="*/ 130629 h 3095898"/>
              <a:gd name="connsiteX1-3" fmla="*/ 2286000 w 9157063"/>
              <a:gd name="connsiteY1-4" fmla="*/ 0 h 3095898"/>
              <a:gd name="connsiteX2-5" fmla="*/ 5329646 w 9157063"/>
              <a:gd name="connsiteY2-6" fmla="*/ 2155372 h 3095898"/>
              <a:gd name="connsiteX3-7" fmla="*/ 9157063 w 9157063"/>
              <a:gd name="connsiteY3-8" fmla="*/ 3095898 h 3095898"/>
              <a:gd name="connsiteX0-9" fmla="*/ 0 w 9157063"/>
              <a:gd name="connsiteY0-10" fmla="*/ 259961 h 3225230"/>
              <a:gd name="connsiteX1-11" fmla="*/ 2286000 w 9157063"/>
              <a:gd name="connsiteY1-12" fmla="*/ 129332 h 3225230"/>
              <a:gd name="connsiteX2-13" fmla="*/ 5329646 w 9157063"/>
              <a:gd name="connsiteY2-14" fmla="*/ 2284704 h 3225230"/>
              <a:gd name="connsiteX3-15" fmla="*/ 9157063 w 9157063"/>
              <a:gd name="connsiteY3-16" fmla="*/ 3225230 h 3225230"/>
              <a:gd name="connsiteX0-17" fmla="*/ 0 w 9157063"/>
              <a:gd name="connsiteY0-18" fmla="*/ 259961 h 3225230"/>
              <a:gd name="connsiteX1-19" fmla="*/ 2286000 w 9157063"/>
              <a:gd name="connsiteY1-20" fmla="*/ 129332 h 3225230"/>
              <a:gd name="connsiteX2-21" fmla="*/ 5329646 w 9157063"/>
              <a:gd name="connsiteY2-22" fmla="*/ 2284704 h 3225230"/>
              <a:gd name="connsiteX3-23" fmla="*/ 9157063 w 9157063"/>
              <a:gd name="connsiteY3-24" fmla="*/ 3225230 h 3225230"/>
              <a:gd name="connsiteX0-25" fmla="*/ 0 w 9157063"/>
              <a:gd name="connsiteY0-26" fmla="*/ 259961 h 3227547"/>
              <a:gd name="connsiteX1-27" fmla="*/ 2286000 w 9157063"/>
              <a:gd name="connsiteY1-28" fmla="*/ 129332 h 3227547"/>
              <a:gd name="connsiteX2-29" fmla="*/ 5329646 w 9157063"/>
              <a:gd name="connsiteY2-30" fmla="*/ 2284704 h 3227547"/>
              <a:gd name="connsiteX3-31" fmla="*/ 9157063 w 9157063"/>
              <a:gd name="connsiteY3-32" fmla="*/ 3225230 h 3227547"/>
              <a:gd name="connsiteX0-33" fmla="*/ 0 w 9157063"/>
              <a:gd name="connsiteY0-34" fmla="*/ 141919 h 3109392"/>
              <a:gd name="connsiteX1-35" fmla="*/ 2756263 w 9157063"/>
              <a:gd name="connsiteY1-36" fmla="*/ 168045 h 3109392"/>
              <a:gd name="connsiteX2-37" fmla="*/ 5329646 w 9157063"/>
              <a:gd name="connsiteY2-38" fmla="*/ 2166662 h 3109392"/>
              <a:gd name="connsiteX3-39" fmla="*/ 9157063 w 9157063"/>
              <a:gd name="connsiteY3-40" fmla="*/ 3107188 h 3109392"/>
              <a:gd name="connsiteX0-41" fmla="*/ 0 w 9157063"/>
              <a:gd name="connsiteY0-42" fmla="*/ 189830 h 3157303"/>
              <a:gd name="connsiteX1-43" fmla="*/ 2756263 w 9157063"/>
              <a:gd name="connsiteY1-44" fmla="*/ 215956 h 3157303"/>
              <a:gd name="connsiteX2-45" fmla="*/ 5329646 w 9157063"/>
              <a:gd name="connsiteY2-46" fmla="*/ 2214573 h 3157303"/>
              <a:gd name="connsiteX3-47" fmla="*/ 9157063 w 9157063"/>
              <a:gd name="connsiteY3-48" fmla="*/ 3155099 h 3157303"/>
              <a:gd name="connsiteX0-49" fmla="*/ 0 w 9104811"/>
              <a:gd name="connsiteY0-50" fmla="*/ 391083 h 3045048"/>
              <a:gd name="connsiteX1-51" fmla="*/ 2704011 w 9104811"/>
              <a:gd name="connsiteY1-52" fmla="*/ 103701 h 3045048"/>
              <a:gd name="connsiteX2-53" fmla="*/ 5277394 w 9104811"/>
              <a:gd name="connsiteY2-54" fmla="*/ 2102318 h 3045048"/>
              <a:gd name="connsiteX3-55" fmla="*/ 9104811 w 9104811"/>
              <a:gd name="connsiteY3-56" fmla="*/ 3042844 h 3045048"/>
              <a:gd name="connsiteX0-57" fmla="*/ 0 w 9170125"/>
              <a:gd name="connsiteY0-58" fmla="*/ 401085 h 3041987"/>
              <a:gd name="connsiteX1-59" fmla="*/ 2769325 w 9170125"/>
              <a:gd name="connsiteY1-60" fmla="*/ 100640 h 3041987"/>
              <a:gd name="connsiteX2-61" fmla="*/ 5342708 w 9170125"/>
              <a:gd name="connsiteY2-62" fmla="*/ 2099257 h 3041987"/>
              <a:gd name="connsiteX3-63" fmla="*/ 9170125 w 9170125"/>
              <a:gd name="connsiteY3-64" fmla="*/ 3039783 h 3041987"/>
              <a:gd name="connsiteX0-65" fmla="*/ 0 w 9170125"/>
              <a:gd name="connsiteY0-66" fmla="*/ 401085 h 3041987"/>
              <a:gd name="connsiteX1-67" fmla="*/ 2677885 w 9170125"/>
              <a:gd name="connsiteY1-68" fmla="*/ 100640 h 3041987"/>
              <a:gd name="connsiteX2-69" fmla="*/ 5342708 w 9170125"/>
              <a:gd name="connsiteY2-70" fmla="*/ 2099257 h 3041987"/>
              <a:gd name="connsiteX3-71" fmla="*/ 9170125 w 9170125"/>
              <a:gd name="connsiteY3-72" fmla="*/ 3039783 h 3041987"/>
              <a:gd name="connsiteX0-73" fmla="*/ 0 w 9170125"/>
              <a:gd name="connsiteY0-74" fmla="*/ 468432 h 3109334"/>
              <a:gd name="connsiteX1-75" fmla="*/ 2677885 w 9170125"/>
              <a:gd name="connsiteY1-76" fmla="*/ 167987 h 3109334"/>
              <a:gd name="connsiteX2-77" fmla="*/ 5342708 w 9170125"/>
              <a:gd name="connsiteY2-78" fmla="*/ 2166604 h 3109334"/>
              <a:gd name="connsiteX3-79" fmla="*/ 9170125 w 9170125"/>
              <a:gd name="connsiteY3-80" fmla="*/ 3107130 h 3109334"/>
              <a:gd name="connsiteX0-81" fmla="*/ 0 w 9170125"/>
              <a:gd name="connsiteY0-82" fmla="*/ 406629 h 3047531"/>
              <a:gd name="connsiteX1-83" fmla="*/ 2677885 w 9170125"/>
              <a:gd name="connsiteY1-84" fmla="*/ 106184 h 3047531"/>
              <a:gd name="connsiteX2-85" fmla="*/ 5342708 w 9170125"/>
              <a:gd name="connsiteY2-86" fmla="*/ 2104801 h 3047531"/>
              <a:gd name="connsiteX3-87" fmla="*/ 9170125 w 9170125"/>
              <a:gd name="connsiteY3-88" fmla="*/ 3045327 h 3047531"/>
              <a:gd name="connsiteX0-89" fmla="*/ 0 w 9170125"/>
              <a:gd name="connsiteY0-90" fmla="*/ 414045 h 3056100"/>
              <a:gd name="connsiteX1-91" fmla="*/ 2677885 w 9170125"/>
              <a:gd name="connsiteY1-92" fmla="*/ 113600 h 3056100"/>
              <a:gd name="connsiteX2-93" fmla="*/ 5564777 w 9170125"/>
              <a:gd name="connsiteY2-94" fmla="*/ 2295097 h 3056100"/>
              <a:gd name="connsiteX3-95" fmla="*/ 9170125 w 9170125"/>
              <a:gd name="connsiteY3-96" fmla="*/ 3052743 h 3056100"/>
              <a:gd name="connsiteX0-97" fmla="*/ 0 w 9170125"/>
              <a:gd name="connsiteY0-98" fmla="*/ 414045 h 3061846"/>
              <a:gd name="connsiteX1-99" fmla="*/ 2677885 w 9170125"/>
              <a:gd name="connsiteY1-100" fmla="*/ 113600 h 3061846"/>
              <a:gd name="connsiteX2-101" fmla="*/ 5564777 w 9170125"/>
              <a:gd name="connsiteY2-102" fmla="*/ 2295097 h 3061846"/>
              <a:gd name="connsiteX3-103" fmla="*/ 9170125 w 9170125"/>
              <a:gd name="connsiteY3-104" fmla="*/ 3052743 h 3061846"/>
              <a:gd name="connsiteX0-105" fmla="*/ 0 w 9170125"/>
              <a:gd name="connsiteY0-106" fmla="*/ 410334 h 3055876"/>
              <a:gd name="connsiteX1-107" fmla="*/ 2677885 w 9170125"/>
              <a:gd name="connsiteY1-108" fmla="*/ 109889 h 3055876"/>
              <a:gd name="connsiteX2-109" fmla="*/ 5747657 w 9170125"/>
              <a:gd name="connsiteY2-110" fmla="*/ 2239135 h 3055876"/>
              <a:gd name="connsiteX3-111" fmla="*/ 9170125 w 9170125"/>
              <a:gd name="connsiteY3-112" fmla="*/ 3049032 h 30558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5" h="3055876">
                <a:moveTo>
                  <a:pt x="0" y="410334"/>
                </a:moveTo>
                <a:cubicBezTo>
                  <a:pt x="500742" y="210037"/>
                  <a:pt x="1719942" y="-194911"/>
                  <a:pt x="2677885" y="109889"/>
                </a:cubicBezTo>
                <a:cubicBezTo>
                  <a:pt x="3635828" y="414689"/>
                  <a:pt x="4116977" y="1501084"/>
                  <a:pt x="5747657" y="2239135"/>
                </a:cubicBezTo>
                <a:cubicBezTo>
                  <a:pt x="7378337" y="2977186"/>
                  <a:pt x="8181701" y="3088220"/>
                  <a:pt x="9170125" y="3049032"/>
                </a:cubicBezTo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3064430"/>
            <a:ext cx="12192000" cy="2154395"/>
          </a:xfrm>
          <a:custGeom>
            <a:avLst/>
            <a:gdLst>
              <a:gd name="connsiteX0" fmla="*/ 0 w 9170126"/>
              <a:gd name="connsiteY0" fmla="*/ 2011680 h 2011680"/>
              <a:gd name="connsiteX1" fmla="*/ 3187337 w 9170126"/>
              <a:gd name="connsiteY1" fmla="*/ 78377 h 2011680"/>
              <a:gd name="connsiteX2" fmla="*/ 6544492 w 9170126"/>
              <a:gd name="connsiteY2" fmla="*/ 0 h 2011680"/>
              <a:gd name="connsiteX3" fmla="*/ 9170126 w 9170126"/>
              <a:gd name="connsiteY3" fmla="*/ 757645 h 2011680"/>
              <a:gd name="connsiteX0-1" fmla="*/ 0 w 9170126"/>
              <a:gd name="connsiteY0-2" fmla="*/ 2141544 h 2141544"/>
              <a:gd name="connsiteX1-3" fmla="*/ 3187337 w 9170126"/>
              <a:gd name="connsiteY1-4" fmla="*/ 208241 h 2141544"/>
              <a:gd name="connsiteX2-5" fmla="*/ 6544492 w 9170126"/>
              <a:gd name="connsiteY2-6" fmla="*/ 129864 h 2141544"/>
              <a:gd name="connsiteX3-7" fmla="*/ 9170126 w 9170126"/>
              <a:gd name="connsiteY3-8" fmla="*/ 887509 h 2141544"/>
              <a:gd name="connsiteX0-9" fmla="*/ 0 w 9170126"/>
              <a:gd name="connsiteY0-10" fmla="*/ 2141544 h 2141544"/>
              <a:gd name="connsiteX1-11" fmla="*/ 3187337 w 9170126"/>
              <a:gd name="connsiteY1-12" fmla="*/ 208241 h 2141544"/>
              <a:gd name="connsiteX2-13" fmla="*/ 6544492 w 9170126"/>
              <a:gd name="connsiteY2-14" fmla="*/ 129864 h 2141544"/>
              <a:gd name="connsiteX3-15" fmla="*/ 9170126 w 9170126"/>
              <a:gd name="connsiteY3-16" fmla="*/ 887509 h 2141544"/>
              <a:gd name="connsiteX0-17" fmla="*/ 0 w 9170126"/>
              <a:gd name="connsiteY0-18" fmla="*/ 2141544 h 2141544"/>
              <a:gd name="connsiteX1-19" fmla="*/ 3187337 w 9170126"/>
              <a:gd name="connsiteY1-20" fmla="*/ 208241 h 2141544"/>
              <a:gd name="connsiteX2-21" fmla="*/ 6544492 w 9170126"/>
              <a:gd name="connsiteY2-22" fmla="*/ 129864 h 2141544"/>
              <a:gd name="connsiteX3-23" fmla="*/ 9170126 w 9170126"/>
              <a:gd name="connsiteY3-24" fmla="*/ 887509 h 2141544"/>
              <a:gd name="connsiteX0-25" fmla="*/ 0 w 9170126"/>
              <a:gd name="connsiteY0-26" fmla="*/ 2141544 h 2141544"/>
              <a:gd name="connsiteX1-27" fmla="*/ 3187337 w 9170126"/>
              <a:gd name="connsiteY1-28" fmla="*/ 208241 h 2141544"/>
              <a:gd name="connsiteX2-29" fmla="*/ 6544492 w 9170126"/>
              <a:gd name="connsiteY2-30" fmla="*/ 129864 h 2141544"/>
              <a:gd name="connsiteX3-31" fmla="*/ 9170126 w 9170126"/>
              <a:gd name="connsiteY3-32" fmla="*/ 887509 h 2141544"/>
              <a:gd name="connsiteX0-33" fmla="*/ 0 w 9170126"/>
              <a:gd name="connsiteY0-34" fmla="*/ 2141544 h 2141544"/>
              <a:gd name="connsiteX1-35" fmla="*/ 3187337 w 9170126"/>
              <a:gd name="connsiteY1-36" fmla="*/ 208241 h 2141544"/>
              <a:gd name="connsiteX2-37" fmla="*/ 6544492 w 9170126"/>
              <a:gd name="connsiteY2-38" fmla="*/ 129864 h 2141544"/>
              <a:gd name="connsiteX3-39" fmla="*/ 9170126 w 9170126"/>
              <a:gd name="connsiteY3-40" fmla="*/ 887509 h 2141544"/>
              <a:gd name="connsiteX0-41" fmla="*/ 0 w 9170126"/>
              <a:gd name="connsiteY0-42" fmla="*/ 2141544 h 2141544"/>
              <a:gd name="connsiteX1-43" fmla="*/ 3187337 w 9170126"/>
              <a:gd name="connsiteY1-44" fmla="*/ 208241 h 2141544"/>
              <a:gd name="connsiteX2-45" fmla="*/ 6544492 w 9170126"/>
              <a:gd name="connsiteY2-46" fmla="*/ 129864 h 2141544"/>
              <a:gd name="connsiteX3-47" fmla="*/ 9170126 w 9170126"/>
              <a:gd name="connsiteY3-48" fmla="*/ 887509 h 2141544"/>
              <a:gd name="connsiteX0-49" fmla="*/ 0 w 9170126"/>
              <a:gd name="connsiteY0-50" fmla="*/ 2141544 h 2141544"/>
              <a:gd name="connsiteX1-51" fmla="*/ 3187337 w 9170126"/>
              <a:gd name="connsiteY1-52" fmla="*/ 208241 h 2141544"/>
              <a:gd name="connsiteX2-53" fmla="*/ 6544492 w 9170126"/>
              <a:gd name="connsiteY2-54" fmla="*/ 129864 h 2141544"/>
              <a:gd name="connsiteX3-55" fmla="*/ 9170126 w 9170126"/>
              <a:gd name="connsiteY3-56" fmla="*/ 887509 h 2141544"/>
              <a:gd name="connsiteX0-57" fmla="*/ 0 w 9170126"/>
              <a:gd name="connsiteY0-58" fmla="*/ 2170260 h 2170260"/>
              <a:gd name="connsiteX1-59" fmla="*/ 3187337 w 9170126"/>
              <a:gd name="connsiteY1-60" fmla="*/ 236957 h 2170260"/>
              <a:gd name="connsiteX2-61" fmla="*/ 6531429 w 9170126"/>
              <a:gd name="connsiteY2-62" fmla="*/ 106328 h 2170260"/>
              <a:gd name="connsiteX3-63" fmla="*/ 9170126 w 9170126"/>
              <a:gd name="connsiteY3-64" fmla="*/ 916225 h 2170260"/>
              <a:gd name="connsiteX0-65" fmla="*/ 0 w 9170126"/>
              <a:gd name="connsiteY0-66" fmla="*/ 2155389 h 2155389"/>
              <a:gd name="connsiteX1-67" fmla="*/ 3187337 w 9170126"/>
              <a:gd name="connsiteY1-68" fmla="*/ 222086 h 2155389"/>
              <a:gd name="connsiteX2-69" fmla="*/ 6531429 w 9170126"/>
              <a:gd name="connsiteY2-70" fmla="*/ 91457 h 2155389"/>
              <a:gd name="connsiteX3-71" fmla="*/ 9170126 w 9170126"/>
              <a:gd name="connsiteY3-72" fmla="*/ 901354 h 2155389"/>
              <a:gd name="connsiteX0-73" fmla="*/ 0 w 9170126"/>
              <a:gd name="connsiteY0-74" fmla="*/ 2127427 h 2127427"/>
              <a:gd name="connsiteX1-75" fmla="*/ 2834640 w 9170126"/>
              <a:gd name="connsiteY1-76" fmla="*/ 285564 h 2127427"/>
              <a:gd name="connsiteX2-77" fmla="*/ 6531429 w 9170126"/>
              <a:gd name="connsiteY2-78" fmla="*/ 63495 h 2127427"/>
              <a:gd name="connsiteX3-79" fmla="*/ 9170126 w 9170126"/>
              <a:gd name="connsiteY3-80" fmla="*/ 873392 h 2127427"/>
              <a:gd name="connsiteX0-81" fmla="*/ 0 w 9170126"/>
              <a:gd name="connsiteY0-82" fmla="*/ 2127427 h 2127427"/>
              <a:gd name="connsiteX1-83" fmla="*/ 2834640 w 9170126"/>
              <a:gd name="connsiteY1-84" fmla="*/ 285564 h 2127427"/>
              <a:gd name="connsiteX2-85" fmla="*/ 6531429 w 9170126"/>
              <a:gd name="connsiteY2-86" fmla="*/ 63495 h 2127427"/>
              <a:gd name="connsiteX3-87" fmla="*/ 9170126 w 9170126"/>
              <a:gd name="connsiteY3-88" fmla="*/ 873392 h 2127427"/>
              <a:gd name="connsiteX0-89" fmla="*/ 0 w 9170126"/>
              <a:gd name="connsiteY0-90" fmla="*/ 2127427 h 2127427"/>
              <a:gd name="connsiteX1-91" fmla="*/ 2834640 w 9170126"/>
              <a:gd name="connsiteY1-92" fmla="*/ 285564 h 2127427"/>
              <a:gd name="connsiteX2-93" fmla="*/ 6531429 w 9170126"/>
              <a:gd name="connsiteY2-94" fmla="*/ 63495 h 2127427"/>
              <a:gd name="connsiteX3-95" fmla="*/ 9170126 w 9170126"/>
              <a:gd name="connsiteY3-96" fmla="*/ 873392 h 21274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6" h="2127427">
                <a:moveTo>
                  <a:pt x="0" y="2127427"/>
                </a:moveTo>
                <a:cubicBezTo>
                  <a:pt x="291737" y="1757313"/>
                  <a:pt x="1746069" y="629553"/>
                  <a:pt x="2834640" y="285564"/>
                </a:cubicBezTo>
                <a:cubicBezTo>
                  <a:pt x="3923211" y="-58425"/>
                  <a:pt x="5475515" y="-34476"/>
                  <a:pt x="6531429" y="63495"/>
                </a:cubicBezTo>
                <a:cubicBezTo>
                  <a:pt x="7587343" y="161466"/>
                  <a:pt x="8477795" y="516341"/>
                  <a:pt x="9170126" y="873392"/>
                </a:cubicBezTo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4"/>
          <p:cNvSpPr/>
          <p:nvPr/>
        </p:nvSpPr>
        <p:spPr>
          <a:xfrm flipV="1">
            <a:off x="0" y="2766252"/>
            <a:ext cx="12192000" cy="3272972"/>
          </a:xfrm>
          <a:custGeom>
            <a:avLst/>
            <a:gdLst>
              <a:gd name="connsiteX0" fmla="*/ 0 w 9170126"/>
              <a:gd name="connsiteY0" fmla="*/ 26126 h 1711235"/>
              <a:gd name="connsiteX1" fmla="*/ 3213463 w 9170126"/>
              <a:gd name="connsiteY1" fmla="*/ 1711235 h 1711235"/>
              <a:gd name="connsiteX2" fmla="*/ 7994469 w 9170126"/>
              <a:gd name="connsiteY2" fmla="*/ 326572 h 1711235"/>
              <a:gd name="connsiteX3" fmla="*/ 9170126 w 9170126"/>
              <a:gd name="connsiteY3" fmla="*/ 0 h 1711235"/>
              <a:gd name="connsiteX0-1" fmla="*/ 0 w 9170126"/>
              <a:gd name="connsiteY0-2" fmla="*/ 26126 h 1712821"/>
              <a:gd name="connsiteX1-3" fmla="*/ 3213463 w 9170126"/>
              <a:gd name="connsiteY1-4" fmla="*/ 1711235 h 1712821"/>
              <a:gd name="connsiteX2-5" fmla="*/ 7994469 w 9170126"/>
              <a:gd name="connsiteY2-6" fmla="*/ 326572 h 1712821"/>
              <a:gd name="connsiteX3-7" fmla="*/ 9170126 w 9170126"/>
              <a:gd name="connsiteY3-8" fmla="*/ 0 h 1712821"/>
              <a:gd name="connsiteX0-9" fmla="*/ 0 w 9170126"/>
              <a:gd name="connsiteY0-10" fmla="*/ 26126 h 1712821"/>
              <a:gd name="connsiteX1-11" fmla="*/ 3213463 w 9170126"/>
              <a:gd name="connsiteY1-12" fmla="*/ 1711235 h 1712821"/>
              <a:gd name="connsiteX2-13" fmla="*/ 7994469 w 9170126"/>
              <a:gd name="connsiteY2-14" fmla="*/ 326572 h 1712821"/>
              <a:gd name="connsiteX3-15" fmla="*/ 9170126 w 9170126"/>
              <a:gd name="connsiteY3-16" fmla="*/ 0 h 1712821"/>
              <a:gd name="connsiteX0-17" fmla="*/ 0 w 9170126"/>
              <a:gd name="connsiteY0-18" fmla="*/ 26126 h 1711869"/>
              <a:gd name="connsiteX1-19" fmla="*/ 3213463 w 9170126"/>
              <a:gd name="connsiteY1-20" fmla="*/ 1711235 h 1711869"/>
              <a:gd name="connsiteX2-21" fmla="*/ 7067006 w 9170126"/>
              <a:gd name="connsiteY2-22" fmla="*/ 222069 h 1711869"/>
              <a:gd name="connsiteX3-23" fmla="*/ 9170126 w 9170126"/>
              <a:gd name="connsiteY3-24" fmla="*/ 0 h 1711869"/>
              <a:gd name="connsiteX0-25" fmla="*/ 0 w 9170126"/>
              <a:gd name="connsiteY0-26" fmla="*/ 26126 h 1711779"/>
              <a:gd name="connsiteX1-27" fmla="*/ 3213463 w 9170126"/>
              <a:gd name="connsiteY1-28" fmla="*/ 1711235 h 1711779"/>
              <a:gd name="connsiteX2-29" fmla="*/ 7067006 w 9170126"/>
              <a:gd name="connsiteY2-30" fmla="*/ 222069 h 1711779"/>
              <a:gd name="connsiteX3-31" fmla="*/ 9170126 w 9170126"/>
              <a:gd name="connsiteY3-32" fmla="*/ 0 h 1711779"/>
              <a:gd name="connsiteX0-33" fmla="*/ 0 w 9170126"/>
              <a:gd name="connsiteY0-34" fmla="*/ 26126 h 1711882"/>
              <a:gd name="connsiteX1-35" fmla="*/ 3213463 w 9170126"/>
              <a:gd name="connsiteY1-36" fmla="*/ 1711235 h 1711882"/>
              <a:gd name="connsiteX2-37" fmla="*/ 7067006 w 9170126"/>
              <a:gd name="connsiteY2-38" fmla="*/ 222069 h 1711882"/>
              <a:gd name="connsiteX3-39" fmla="*/ 9170126 w 9170126"/>
              <a:gd name="connsiteY3-40" fmla="*/ 0 h 1711882"/>
              <a:gd name="connsiteX0-41" fmla="*/ 0 w 9170126"/>
              <a:gd name="connsiteY0-42" fmla="*/ 26126 h 1711882"/>
              <a:gd name="connsiteX1-43" fmla="*/ 3213463 w 9170126"/>
              <a:gd name="connsiteY1-44" fmla="*/ 1711235 h 1711882"/>
              <a:gd name="connsiteX2-45" fmla="*/ 7223760 w 9170126"/>
              <a:gd name="connsiteY2-46" fmla="*/ 222069 h 1711882"/>
              <a:gd name="connsiteX3-47" fmla="*/ 9170126 w 9170126"/>
              <a:gd name="connsiteY3-48" fmla="*/ 0 h 1711882"/>
              <a:gd name="connsiteX0-49" fmla="*/ 0 w 9170126"/>
              <a:gd name="connsiteY0-50" fmla="*/ 26126 h 1711882"/>
              <a:gd name="connsiteX1-51" fmla="*/ 3213463 w 9170126"/>
              <a:gd name="connsiteY1-52" fmla="*/ 1711235 h 1711882"/>
              <a:gd name="connsiteX2-53" fmla="*/ 7223760 w 9170126"/>
              <a:gd name="connsiteY2-54" fmla="*/ 222069 h 1711882"/>
              <a:gd name="connsiteX3-55" fmla="*/ 9170126 w 9170126"/>
              <a:gd name="connsiteY3-56" fmla="*/ 0 h 1711882"/>
              <a:gd name="connsiteX0-57" fmla="*/ 0 w 9170126"/>
              <a:gd name="connsiteY0-58" fmla="*/ 26126 h 1607414"/>
              <a:gd name="connsiteX1-59" fmla="*/ 3396343 w 9170126"/>
              <a:gd name="connsiteY1-60" fmla="*/ 1606732 h 1607414"/>
              <a:gd name="connsiteX2-61" fmla="*/ 7223760 w 9170126"/>
              <a:gd name="connsiteY2-62" fmla="*/ 222069 h 1607414"/>
              <a:gd name="connsiteX3-63" fmla="*/ 9170126 w 9170126"/>
              <a:gd name="connsiteY3-64" fmla="*/ 0 h 1607414"/>
              <a:gd name="connsiteX0-65" fmla="*/ 0 w 9170126"/>
              <a:gd name="connsiteY0-66" fmla="*/ 82588 h 1663876"/>
              <a:gd name="connsiteX1-67" fmla="*/ 3396343 w 9170126"/>
              <a:gd name="connsiteY1-68" fmla="*/ 1663194 h 1663876"/>
              <a:gd name="connsiteX2-69" fmla="*/ 7223760 w 9170126"/>
              <a:gd name="connsiteY2-70" fmla="*/ 278531 h 1663876"/>
              <a:gd name="connsiteX3-71" fmla="*/ 9170126 w 9170126"/>
              <a:gd name="connsiteY3-72" fmla="*/ 56462 h 1663876"/>
              <a:gd name="connsiteX0-73" fmla="*/ 0 w 9170126"/>
              <a:gd name="connsiteY0-74" fmla="*/ 45999 h 1634659"/>
              <a:gd name="connsiteX1-75" fmla="*/ 3396343 w 9170126"/>
              <a:gd name="connsiteY1-76" fmla="*/ 1626605 h 1634659"/>
              <a:gd name="connsiteX2-77" fmla="*/ 6505303 w 9170126"/>
              <a:gd name="connsiteY2-78" fmla="*/ 633828 h 1634659"/>
              <a:gd name="connsiteX3-79" fmla="*/ 9170126 w 9170126"/>
              <a:gd name="connsiteY3-80" fmla="*/ 19873 h 1634659"/>
              <a:gd name="connsiteX0-81" fmla="*/ 0 w 9170126"/>
              <a:gd name="connsiteY0-82" fmla="*/ 55214 h 1646042"/>
              <a:gd name="connsiteX1-83" fmla="*/ 3396343 w 9170126"/>
              <a:gd name="connsiteY1-84" fmla="*/ 1635820 h 1646042"/>
              <a:gd name="connsiteX2-85" fmla="*/ 6505303 w 9170126"/>
              <a:gd name="connsiteY2-86" fmla="*/ 643043 h 1646042"/>
              <a:gd name="connsiteX3-87" fmla="*/ 9170126 w 9170126"/>
              <a:gd name="connsiteY3-88" fmla="*/ 29088 h 16460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6" h="1646042">
                <a:moveTo>
                  <a:pt x="0" y="55214"/>
                </a:moveTo>
                <a:cubicBezTo>
                  <a:pt x="875211" y="969614"/>
                  <a:pt x="2312126" y="1537849"/>
                  <a:pt x="3396343" y="1635820"/>
                </a:cubicBezTo>
                <a:cubicBezTo>
                  <a:pt x="4480560" y="1733792"/>
                  <a:pt x="5634446" y="1106775"/>
                  <a:pt x="6505303" y="643043"/>
                </a:cubicBezTo>
                <a:cubicBezTo>
                  <a:pt x="7376160" y="179311"/>
                  <a:pt x="8508275" y="-92832"/>
                  <a:pt x="9170126" y="29088"/>
                </a:cubicBezTo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 5"/>
          <p:cNvSpPr/>
          <p:nvPr/>
        </p:nvSpPr>
        <p:spPr>
          <a:xfrm rot="10800000" flipV="1">
            <a:off x="0" y="3272875"/>
            <a:ext cx="12192000" cy="2219856"/>
          </a:xfrm>
          <a:custGeom>
            <a:avLst/>
            <a:gdLst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-1" fmla="*/ 0 w 9157063"/>
              <a:gd name="connsiteY0-2" fmla="*/ 130629 h 3095898"/>
              <a:gd name="connsiteX1-3" fmla="*/ 2286000 w 9157063"/>
              <a:gd name="connsiteY1-4" fmla="*/ 0 h 3095898"/>
              <a:gd name="connsiteX2-5" fmla="*/ 5329646 w 9157063"/>
              <a:gd name="connsiteY2-6" fmla="*/ 2155372 h 3095898"/>
              <a:gd name="connsiteX3-7" fmla="*/ 9157063 w 9157063"/>
              <a:gd name="connsiteY3-8" fmla="*/ 3095898 h 3095898"/>
              <a:gd name="connsiteX0-9" fmla="*/ 0 w 9157063"/>
              <a:gd name="connsiteY0-10" fmla="*/ 259961 h 3225230"/>
              <a:gd name="connsiteX1-11" fmla="*/ 2286000 w 9157063"/>
              <a:gd name="connsiteY1-12" fmla="*/ 129332 h 3225230"/>
              <a:gd name="connsiteX2-13" fmla="*/ 5329646 w 9157063"/>
              <a:gd name="connsiteY2-14" fmla="*/ 2284704 h 3225230"/>
              <a:gd name="connsiteX3-15" fmla="*/ 9157063 w 9157063"/>
              <a:gd name="connsiteY3-16" fmla="*/ 3225230 h 3225230"/>
              <a:gd name="connsiteX0-17" fmla="*/ 0 w 9157063"/>
              <a:gd name="connsiteY0-18" fmla="*/ 259961 h 3225230"/>
              <a:gd name="connsiteX1-19" fmla="*/ 2286000 w 9157063"/>
              <a:gd name="connsiteY1-20" fmla="*/ 129332 h 3225230"/>
              <a:gd name="connsiteX2-21" fmla="*/ 5329646 w 9157063"/>
              <a:gd name="connsiteY2-22" fmla="*/ 2284704 h 3225230"/>
              <a:gd name="connsiteX3-23" fmla="*/ 9157063 w 9157063"/>
              <a:gd name="connsiteY3-24" fmla="*/ 3225230 h 3225230"/>
              <a:gd name="connsiteX0-25" fmla="*/ 0 w 9157063"/>
              <a:gd name="connsiteY0-26" fmla="*/ 259961 h 3227547"/>
              <a:gd name="connsiteX1-27" fmla="*/ 2286000 w 9157063"/>
              <a:gd name="connsiteY1-28" fmla="*/ 129332 h 3227547"/>
              <a:gd name="connsiteX2-29" fmla="*/ 5329646 w 9157063"/>
              <a:gd name="connsiteY2-30" fmla="*/ 2284704 h 3227547"/>
              <a:gd name="connsiteX3-31" fmla="*/ 9157063 w 9157063"/>
              <a:gd name="connsiteY3-32" fmla="*/ 3225230 h 3227547"/>
              <a:gd name="connsiteX0-33" fmla="*/ 0 w 9157063"/>
              <a:gd name="connsiteY0-34" fmla="*/ 141919 h 3109392"/>
              <a:gd name="connsiteX1-35" fmla="*/ 2756263 w 9157063"/>
              <a:gd name="connsiteY1-36" fmla="*/ 168045 h 3109392"/>
              <a:gd name="connsiteX2-37" fmla="*/ 5329646 w 9157063"/>
              <a:gd name="connsiteY2-38" fmla="*/ 2166662 h 3109392"/>
              <a:gd name="connsiteX3-39" fmla="*/ 9157063 w 9157063"/>
              <a:gd name="connsiteY3-40" fmla="*/ 3107188 h 3109392"/>
              <a:gd name="connsiteX0-41" fmla="*/ 0 w 9157063"/>
              <a:gd name="connsiteY0-42" fmla="*/ 189830 h 3157303"/>
              <a:gd name="connsiteX1-43" fmla="*/ 2756263 w 9157063"/>
              <a:gd name="connsiteY1-44" fmla="*/ 215956 h 3157303"/>
              <a:gd name="connsiteX2-45" fmla="*/ 5329646 w 9157063"/>
              <a:gd name="connsiteY2-46" fmla="*/ 2214573 h 3157303"/>
              <a:gd name="connsiteX3-47" fmla="*/ 9157063 w 9157063"/>
              <a:gd name="connsiteY3-48" fmla="*/ 3155099 h 3157303"/>
              <a:gd name="connsiteX0-49" fmla="*/ 0 w 9104811"/>
              <a:gd name="connsiteY0-50" fmla="*/ 391083 h 3045048"/>
              <a:gd name="connsiteX1-51" fmla="*/ 2704011 w 9104811"/>
              <a:gd name="connsiteY1-52" fmla="*/ 103701 h 3045048"/>
              <a:gd name="connsiteX2-53" fmla="*/ 5277394 w 9104811"/>
              <a:gd name="connsiteY2-54" fmla="*/ 2102318 h 3045048"/>
              <a:gd name="connsiteX3-55" fmla="*/ 9104811 w 9104811"/>
              <a:gd name="connsiteY3-56" fmla="*/ 3042844 h 3045048"/>
              <a:gd name="connsiteX0-57" fmla="*/ 0 w 9170125"/>
              <a:gd name="connsiteY0-58" fmla="*/ 401085 h 3041987"/>
              <a:gd name="connsiteX1-59" fmla="*/ 2769325 w 9170125"/>
              <a:gd name="connsiteY1-60" fmla="*/ 100640 h 3041987"/>
              <a:gd name="connsiteX2-61" fmla="*/ 5342708 w 9170125"/>
              <a:gd name="connsiteY2-62" fmla="*/ 2099257 h 3041987"/>
              <a:gd name="connsiteX3-63" fmla="*/ 9170125 w 9170125"/>
              <a:gd name="connsiteY3-64" fmla="*/ 3039783 h 3041987"/>
              <a:gd name="connsiteX0-65" fmla="*/ 0 w 9170125"/>
              <a:gd name="connsiteY0-66" fmla="*/ 401085 h 3041987"/>
              <a:gd name="connsiteX1-67" fmla="*/ 2677885 w 9170125"/>
              <a:gd name="connsiteY1-68" fmla="*/ 100640 h 3041987"/>
              <a:gd name="connsiteX2-69" fmla="*/ 5342708 w 9170125"/>
              <a:gd name="connsiteY2-70" fmla="*/ 2099257 h 3041987"/>
              <a:gd name="connsiteX3-71" fmla="*/ 9170125 w 9170125"/>
              <a:gd name="connsiteY3-72" fmla="*/ 3039783 h 3041987"/>
              <a:gd name="connsiteX0-73" fmla="*/ 0 w 9170125"/>
              <a:gd name="connsiteY0-74" fmla="*/ 468432 h 3109334"/>
              <a:gd name="connsiteX1-75" fmla="*/ 2677885 w 9170125"/>
              <a:gd name="connsiteY1-76" fmla="*/ 167987 h 3109334"/>
              <a:gd name="connsiteX2-77" fmla="*/ 5342708 w 9170125"/>
              <a:gd name="connsiteY2-78" fmla="*/ 2166604 h 3109334"/>
              <a:gd name="connsiteX3-79" fmla="*/ 9170125 w 9170125"/>
              <a:gd name="connsiteY3-80" fmla="*/ 3107130 h 3109334"/>
              <a:gd name="connsiteX0-81" fmla="*/ 0 w 9170125"/>
              <a:gd name="connsiteY0-82" fmla="*/ 406629 h 3047531"/>
              <a:gd name="connsiteX1-83" fmla="*/ 2677885 w 9170125"/>
              <a:gd name="connsiteY1-84" fmla="*/ 106184 h 3047531"/>
              <a:gd name="connsiteX2-85" fmla="*/ 5342708 w 9170125"/>
              <a:gd name="connsiteY2-86" fmla="*/ 2104801 h 3047531"/>
              <a:gd name="connsiteX3-87" fmla="*/ 9170125 w 9170125"/>
              <a:gd name="connsiteY3-88" fmla="*/ 3045327 h 3047531"/>
              <a:gd name="connsiteX0-89" fmla="*/ 0 w 9170125"/>
              <a:gd name="connsiteY0-90" fmla="*/ 414045 h 3056100"/>
              <a:gd name="connsiteX1-91" fmla="*/ 2677885 w 9170125"/>
              <a:gd name="connsiteY1-92" fmla="*/ 113600 h 3056100"/>
              <a:gd name="connsiteX2-93" fmla="*/ 5564777 w 9170125"/>
              <a:gd name="connsiteY2-94" fmla="*/ 2295097 h 3056100"/>
              <a:gd name="connsiteX3-95" fmla="*/ 9170125 w 9170125"/>
              <a:gd name="connsiteY3-96" fmla="*/ 3052743 h 3056100"/>
              <a:gd name="connsiteX0-97" fmla="*/ 0 w 9170125"/>
              <a:gd name="connsiteY0-98" fmla="*/ 414045 h 3061846"/>
              <a:gd name="connsiteX1-99" fmla="*/ 2677885 w 9170125"/>
              <a:gd name="connsiteY1-100" fmla="*/ 113600 h 3061846"/>
              <a:gd name="connsiteX2-101" fmla="*/ 5564777 w 9170125"/>
              <a:gd name="connsiteY2-102" fmla="*/ 2295097 h 3061846"/>
              <a:gd name="connsiteX3-103" fmla="*/ 9170125 w 9170125"/>
              <a:gd name="connsiteY3-104" fmla="*/ 3052743 h 3061846"/>
              <a:gd name="connsiteX0-105" fmla="*/ 0 w 9170125"/>
              <a:gd name="connsiteY0-106" fmla="*/ 410334 h 3055876"/>
              <a:gd name="connsiteX1-107" fmla="*/ 2677885 w 9170125"/>
              <a:gd name="connsiteY1-108" fmla="*/ 109889 h 3055876"/>
              <a:gd name="connsiteX2-109" fmla="*/ 5747657 w 9170125"/>
              <a:gd name="connsiteY2-110" fmla="*/ 2239135 h 3055876"/>
              <a:gd name="connsiteX3-111" fmla="*/ 9170125 w 9170125"/>
              <a:gd name="connsiteY3-112" fmla="*/ 3049032 h 30558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5" h="3055876">
                <a:moveTo>
                  <a:pt x="0" y="410334"/>
                </a:moveTo>
                <a:cubicBezTo>
                  <a:pt x="500742" y="210037"/>
                  <a:pt x="1719942" y="-194911"/>
                  <a:pt x="2677885" y="109889"/>
                </a:cubicBezTo>
                <a:cubicBezTo>
                  <a:pt x="3635828" y="414689"/>
                  <a:pt x="4116977" y="1501084"/>
                  <a:pt x="5747657" y="2239135"/>
                </a:cubicBezTo>
                <a:cubicBezTo>
                  <a:pt x="7378337" y="2977186"/>
                  <a:pt x="8181701" y="3088220"/>
                  <a:pt x="9170125" y="3049032"/>
                </a:cubicBezTo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085119" y="4136271"/>
            <a:ext cx="453480" cy="453480"/>
          </a:xfrm>
          <a:prstGeom prst="ellipse">
            <a:avLst/>
          </a:prstGeom>
          <a:pattFill prst="pct5">
            <a:fgClr>
              <a:srgbClr val="004833"/>
            </a:fgClr>
            <a:bgClr>
              <a:srgbClr val="00382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46611" y="4099118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DE9E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n-US" altLang="zh-CN" sz="2800" dirty="0">
              <a:solidFill>
                <a:srgbClr val="FDE9E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047582" y="3012609"/>
            <a:ext cx="453480" cy="453480"/>
          </a:xfrm>
          <a:prstGeom prst="ellipse">
            <a:avLst/>
          </a:prstGeom>
          <a:pattFill prst="pct5">
            <a:fgClr>
              <a:srgbClr val="004833"/>
            </a:fgClr>
            <a:bgClr>
              <a:srgbClr val="00382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09074" y="2975456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DE9E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zh-CN" sz="2800" dirty="0">
              <a:solidFill>
                <a:srgbClr val="FDE9E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6044272" y="4068358"/>
            <a:ext cx="453480" cy="453480"/>
          </a:xfrm>
          <a:prstGeom prst="ellipse">
            <a:avLst/>
          </a:prstGeom>
          <a:pattFill prst="pct5">
            <a:fgClr>
              <a:srgbClr val="004833"/>
            </a:fgClr>
            <a:bgClr>
              <a:srgbClr val="00382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25574" y="4039801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DE9E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en-US" altLang="zh-CN" sz="2800" dirty="0">
              <a:solidFill>
                <a:srgbClr val="FDE9E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2580" y="4674235"/>
            <a:ext cx="1978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382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界面清晰易懂</a:t>
            </a:r>
            <a:endParaRPr lang="zh-CN" altLang="en-US" b="1" dirty="0">
              <a:solidFill>
                <a:srgbClr val="003828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28128" y="4674023"/>
            <a:ext cx="24860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382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鲁棒性较强</a:t>
            </a:r>
            <a:endParaRPr lang="zh-CN" altLang="en-US" b="1" dirty="0">
              <a:solidFill>
                <a:srgbClr val="003828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03530" y="2254311"/>
            <a:ext cx="248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382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检索功能较为完善</a:t>
            </a:r>
            <a:endParaRPr lang="zh-CN" altLang="en-US" b="1" dirty="0">
              <a:solidFill>
                <a:srgbClr val="003828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9688050" y="3074978"/>
            <a:ext cx="453480" cy="453480"/>
          </a:xfrm>
          <a:prstGeom prst="ellipse">
            <a:avLst/>
          </a:prstGeom>
          <a:pattFill prst="pct5">
            <a:fgClr>
              <a:srgbClr val="004833"/>
            </a:fgClr>
            <a:bgClr>
              <a:srgbClr val="00382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太阳形 44"/>
          <p:cNvSpPr/>
          <p:nvPr/>
        </p:nvSpPr>
        <p:spPr>
          <a:xfrm>
            <a:off x="9762536" y="3173966"/>
            <a:ext cx="304507" cy="285355"/>
          </a:xfrm>
          <a:prstGeom prst="sun">
            <a:avLst/>
          </a:prstGeom>
          <a:pattFill prst="pct5">
            <a:fgClr>
              <a:srgbClr val="FDE9E8"/>
            </a:fgClr>
            <a:bgClr>
              <a:srgbClr val="FDE9E8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362315" y="3722370"/>
            <a:ext cx="3105150" cy="368300"/>
          </a:xfrm>
          <a:prstGeom prst="rect">
            <a:avLst/>
          </a:prstGeom>
          <a:solidFill>
            <a:srgbClr val="0048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DE9E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C</a:t>
            </a:r>
            <a:r>
              <a:rPr lang="zh-CN" altLang="en-US" b="1" dirty="0">
                <a:solidFill>
                  <a:srgbClr val="FDE9E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：</a:t>
            </a:r>
            <a:r>
              <a:rPr lang="zh-CN" b="1" dirty="0">
                <a:solidFill>
                  <a:srgbClr val="FDE9E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总体可用性较好</a:t>
            </a:r>
            <a:endParaRPr lang="zh-CN" b="1" dirty="0">
              <a:solidFill>
                <a:srgbClr val="FDE9E8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7" grpId="0" bldLvl="0" animBg="1"/>
      <p:bldP spid="18" grpId="0"/>
      <p:bldP spid="19" grpId="0" bldLvl="0" animBg="1"/>
      <p:bldP spid="20" grpId="0"/>
      <p:bldP spid="21" grpId="0" bldLvl="0" animBg="1"/>
      <p:bldP spid="22" grpId="0"/>
      <p:bldP spid="24" grpId="0"/>
      <p:bldP spid="26" grpId="0"/>
      <p:bldP spid="28" grpId="0"/>
      <p:bldP spid="44" grpId="0" bldLvl="0" animBg="1"/>
      <p:bldP spid="4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2899636"/>
            <a:ext cx="12192000" cy="2696901"/>
          </a:xfrm>
          <a:custGeom>
            <a:avLst/>
            <a:gdLst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-1" fmla="*/ 0 w 9157063"/>
              <a:gd name="connsiteY0-2" fmla="*/ 130629 h 3095898"/>
              <a:gd name="connsiteX1-3" fmla="*/ 2286000 w 9157063"/>
              <a:gd name="connsiteY1-4" fmla="*/ 0 h 3095898"/>
              <a:gd name="connsiteX2-5" fmla="*/ 5329646 w 9157063"/>
              <a:gd name="connsiteY2-6" fmla="*/ 2155372 h 3095898"/>
              <a:gd name="connsiteX3-7" fmla="*/ 9157063 w 9157063"/>
              <a:gd name="connsiteY3-8" fmla="*/ 3095898 h 3095898"/>
              <a:gd name="connsiteX0-9" fmla="*/ 0 w 9157063"/>
              <a:gd name="connsiteY0-10" fmla="*/ 259961 h 3225230"/>
              <a:gd name="connsiteX1-11" fmla="*/ 2286000 w 9157063"/>
              <a:gd name="connsiteY1-12" fmla="*/ 129332 h 3225230"/>
              <a:gd name="connsiteX2-13" fmla="*/ 5329646 w 9157063"/>
              <a:gd name="connsiteY2-14" fmla="*/ 2284704 h 3225230"/>
              <a:gd name="connsiteX3-15" fmla="*/ 9157063 w 9157063"/>
              <a:gd name="connsiteY3-16" fmla="*/ 3225230 h 3225230"/>
              <a:gd name="connsiteX0-17" fmla="*/ 0 w 9157063"/>
              <a:gd name="connsiteY0-18" fmla="*/ 259961 h 3225230"/>
              <a:gd name="connsiteX1-19" fmla="*/ 2286000 w 9157063"/>
              <a:gd name="connsiteY1-20" fmla="*/ 129332 h 3225230"/>
              <a:gd name="connsiteX2-21" fmla="*/ 5329646 w 9157063"/>
              <a:gd name="connsiteY2-22" fmla="*/ 2284704 h 3225230"/>
              <a:gd name="connsiteX3-23" fmla="*/ 9157063 w 9157063"/>
              <a:gd name="connsiteY3-24" fmla="*/ 3225230 h 3225230"/>
              <a:gd name="connsiteX0-25" fmla="*/ 0 w 9157063"/>
              <a:gd name="connsiteY0-26" fmla="*/ 259961 h 3227547"/>
              <a:gd name="connsiteX1-27" fmla="*/ 2286000 w 9157063"/>
              <a:gd name="connsiteY1-28" fmla="*/ 129332 h 3227547"/>
              <a:gd name="connsiteX2-29" fmla="*/ 5329646 w 9157063"/>
              <a:gd name="connsiteY2-30" fmla="*/ 2284704 h 3227547"/>
              <a:gd name="connsiteX3-31" fmla="*/ 9157063 w 9157063"/>
              <a:gd name="connsiteY3-32" fmla="*/ 3225230 h 3227547"/>
              <a:gd name="connsiteX0-33" fmla="*/ 0 w 9157063"/>
              <a:gd name="connsiteY0-34" fmla="*/ 141919 h 3109392"/>
              <a:gd name="connsiteX1-35" fmla="*/ 2756263 w 9157063"/>
              <a:gd name="connsiteY1-36" fmla="*/ 168045 h 3109392"/>
              <a:gd name="connsiteX2-37" fmla="*/ 5329646 w 9157063"/>
              <a:gd name="connsiteY2-38" fmla="*/ 2166662 h 3109392"/>
              <a:gd name="connsiteX3-39" fmla="*/ 9157063 w 9157063"/>
              <a:gd name="connsiteY3-40" fmla="*/ 3107188 h 3109392"/>
              <a:gd name="connsiteX0-41" fmla="*/ 0 w 9157063"/>
              <a:gd name="connsiteY0-42" fmla="*/ 189830 h 3157303"/>
              <a:gd name="connsiteX1-43" fmla="*/ 2756263 w 9157063"/>
              <a:gd name="connsiteY1-44" fmla="*/ 215956 h 3157303"/>
              <a:gd name="connsiteX2-45" fmla="*/ 5329646 w 9157063"/>
              <a:gd name="connsiteY2-46" fmla="*/ 2214573 h 3157303"/>
              <a:gd name="connsiteX3-47" fmla="*/ 9157063 w 9157063"/>
              <a:gd name="connsiteY3-48" fmla="*/ 3155099 h 3157303"/>
              <a:gd name="connsiteX0-49" fmla="*/ 0 w 9104811"/>
              <a:gd name="connsiteY0-50" fmla="*/ 391083 h 3045048"/>
              <a:gd name="connsiteX1-51" fmla="*/ 2704011 w 9104811"/>
              <a:gd name="connsiteY1-52" fmla="*/ 103701 h 3045048"/>
              <a:gd name="connsiteX2-53" fmla="*/ 5277394 w 9104811"/>
              <a:gd name="connsiteY2-54" fmla="*/ 2102318 h 3045048"/>
              <a:gd name="connsiteX3-55" fmla="*/ 9104811 w 9104811"/>
              <a:gd name="connsiteY3-56" fmla="*/ 3042844 h 3045048"/>
              <a:gd name="connsiteX0-57" fmla="*/ 0 w 9170125"/>
              <a:gd name="connsiteY0-58" fmla="*/ 401085 h 3041987"/>
              <a:gd name="connsiteX1-59" fmla="*/ 2769325 w 9170125"/>
              <a:gd name="connsiteY1-60" fmla="*/ 100640 h 3041987"/>
              <a:gd name="connsiteX2-61" fmla="*/ 5342708 w 9170125"/>
              <a:gd name="connsiteY2-62" fmla="*/ 2099257 h 3041987"/>
              <a:gd name="connsiteX3-63" fmla="*/ 9170125 w 9170125"/>
              <a:gd name="connsiteY3-64" fmla="*/ 3039783 h 3041987"/>
              <a:gd name="connsiteX0-65" fmla="*/ 0 w 9170125"/>
              <a:gd name="connsiteY0-66" fmla="*/ 401085 h 3041987"/>
              <a:gd name="connsiteX1-67" fmla="*/ 2677885 w 9170125"/>
              <a:gd name="connsiteY1-68" fmla="*/ 100640 h 3041987"/>
              <a:gd name="connsiteX2-69" fmla="*/ 5342708 w 9170125"/>
              <a:gd name="connsiteY2-70" fmla="*/ 2099257 h 3041987"/>
              <a:gd name="connsiteX3-71" fmla="*/ 9170125 w 9170125"/>
              <a:gd name="connsiteY3-72" fmla="*/ 3039783 h 3041987"/>
              <a:gd name="connsiteX0-73" fmla="*/ 0 w 9170125"/>
              <a:gd name="connsiteY0-74" fmla="*/ 468432 h 3109334"/>
              <a:gd name="connsiteX1-75" fmla="*/ 2677885 w 9170125"/>
              <a:gd name="connsiteY1-76" fmla="*/ 167987 h 3109334"/>
              <a:gd name="connsiteX2-77" fmla="*/ 5342708 w 9170125"/>
              <a:gd name="connsiteY2-78" fmla="*/ 2166604 h 3109334"/>
              <a:gd name="connsiteX3-79" fmla="*/ 9170125 w 9170125"/>
              <a:gd name="connsiteY3-80" fmla="*/ 3107130 h 3109334"/>
              <a:gd name="connsiteX0-81" fmla="*/ 0 w 9170125"/>
              <a:gd name="connsiteY0-82" fmla="*/ 406629 h 3047531"/>
              <a:gd name="connsiteX1-83" fmla="*/ 2677885 w 9170125"/>
              <a:gd name="connsiteY1-84" fmla="*/ 106184 h 3047531"/>
              <a:gd name="connsiteX2-85" fmla="*/ 5342708 w 9170125"/>
              <a:gd name="connsiteY2-86" fmla="*/ 2104801 h 3047531"/>
              <a:gd name="connsiteX3-87" fmla="*/ 9170125 w 9170125"/>
              <a:gd name="connsiteY3-88" fmla="*/ 3045327 h 3047531"/>
              <a:gd name="connsiteX0-89" fmla="*/ 0 w 9170125"/>
              <a:gd name="connsiteY0-90" fmla="*/ 414045 h 3056100"/>
              <a:gd name="connsiteX1-91" fmla="*/ 2677885 w 9170125"/>
              <a:gd name="connsiteY1-92" fmla="*/ 113600 h 3056100"/>
              <a:gd name="connsiteX2-93" fmla="*/ 5564777 w 9170125"/>
              <a:gd name="connsiteY2-94" fmla="*/ 2295097 h 3056100"/>
              <a:gd name="connsiteX3-95" fmla="*/ 9170125 w 9170125"/>
              <a:gd name="connsiteY3-96" fmla="*/ 3052743 h 3056100"/>
              <a:gd name="connsiteX0-97" fmla="*/ 0 w 9170125"/>
              <a:gd name="connsiteY0-98" fmla="*/ 414045 h 3061846"/>
              <a:gd name="connsiteX1-99" fmla="*/ 2677885 w 9170125"/>
              <a:gd name="connsiteY1-100" fmla="*/ 113600 h 3061846"/>
              <a:gd name="connsiteX2-101" fmla="*/ 5564777 w 9170125"/>
              <a:gd name="connsiteY2-102" fmla="*/ 2295097 h 3061846"/>
              <a:gd name="connsiteX3-103" fmla="*/ 9170125 w 9170125"/>
              <a:gd name="connsiteY3-104" fmla="*/ 3052743 h 3061846"/>
              <a:gd name="connsiteX0-105" fmla="*/ 0 w 9170125"/>
              <a:gd name="connsiteY0-106" fmla="*/ 410334 h 3055876"/>
              <a:gd name="connsiteX1-107" fmla="*/ 2677885 w 9170125"/>
              <a:gd name="connsiteY1-108" fmla="*/ 109889 h 3055876"/>
              <a:gd name="connsiteX2-109" fmla="*/ 5747657 w 9170125"/>
              <a:gd name="connsiteY2-110" fmla="*/ 2239135 h 3055876"/>
              <a:gd name="connsiteX3-111" fmla="*/ 9170125 w 9170125"/>
              <a:gd name="connsiteY3-112" fmla="*/ 3049032 h 30558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5" h="3055876">
                <a:moveTo>
                  <a:pt x="0" y="410334"/>
                </a:moveTo>
                <a:cubicBezTo>
                  <a:pt x="500742" y="210037"/>
                  <a:pt x="1719942" y="-194911"/>
                  <a:pt x="2677885" y="109889"/>
                </a:cubicBezTo>
                <a:cubicBezTo>
                  <a:pt x="3635828" y="414689"/>
                  <a:pt x="4116977" y="1501084"/>
                  <a:pt x="5747657" y="2239135"/>
                </a:cubicBezTo>
                <a:cubicBezTo>
                  <a:pt x="7378337" y="2977186"/>
                  <a:pt x="8181701" y="3088220"/>
                  <a:pt x="9170125" y="3049032"/>
                </a:cubicBezTo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3064430"/>
            <a:ext cx="12192000" cy="2154395"/>
          </a:xfrm>
          <a:custGeom>
            <a:avLst/>
            <a:gdLst>
              <a:gd name="connsiteX0" fmla="*/ 0 w 9170126"/>
              <a:gd name="connsiteY0" fmla="*/ 2011680 h 2011680"/>
              <a:gd name="connsiteX1" fmla="*/ 3187337 w 9170126"/>
              <a:gd name="connsiteY1" fmla="*/ 78377 h 2011680"/>
              <a:gd name="connsiteX2" fmla="*/ 6544492 w 9170126"/>
              <a:gd name="connsiteY2" fmla="*/ 0 h 2011680"/>
              <a:gd name="connsiteX3" fmla="*/ 9170126 w 9170126"/>
              <a:gd name="connsiteY3" fmla="*/ 757645 h 2011680"/>
              <a:gd name="connsiteX0-1" fmla="*/ 0 w 9170126"/>
              <a:gd name="connsiteY0-2" fmla="*/ 2141544 h 2141544"/>
              <a:gd name="connsiteX1-3" fmla="*/ 3187337 w 9170126"/>
              <a:gd name="connsiteY1-4" fmla="*/ 208241 h 2141544"/>
              <a:gd name="connsiteX2-5" fmla="*/ 6544492 w 9170126"/>
              <a:gd name="connsiteY2-6" fmla="*/ 129864 h 2141544"/>
              <a:gd name="connsiteX3-7" fmla="*/ 9170126 w 9170126"/>
              <a:gd name="connsiteY3-8" fmla="*/ 887509 h 2141544"/>
              <a:gd name="connsiteX0-9" fmla="*/ 0 w 9170126"/>
              <a:gd name="connsiteY0-10" fmla="*/ 2141544 h 2141544"/>
              <a:gd name="connsiteX1-11" fmla="*/ 3187337 w 9170126"/>
              <a:gd name="connsiteY1-12" fmla="*/ 208241 h 2141544"/>
              <a:gd name="connsiteX2-13" fmla="*/ 6544492 w 9170126"/>
              <a:gd name="connsiteY2-14" fmla="*/ 129864 h 2141544"/>
              <a:gd name="connsiteX3-15" fmla="*/ 9170126 w 9170126"/>
              <a:gd name="connsiteY3-16" fmla="*/ 887509 h 2141544"/>
              <a:gd name="connsiteX0-17" fmla="*/ 0 w 9170126"/>
              <a:gd name="connsiteY0-18" fmla="*/ 2141544 h 2141544"/>
              <a:gd name="connsiteX1-19" fmla="*/ 3187337 w 9170126"/>
              <a:gd name="connsiteY1-20" fmla="*/ 208241 h 2141544"/>
              <a:gd name="connsiteX2-21" fmla="*/ 6544492 w 9170126"/>
              <a:gd name="connsiteY2-22" fmla="*/ 129864 h 2141544"/>
              <a:gd name="connsiteX3-23" fmla="*/ 9170126 w 9170126"/>
              <a:gd name="connsiteY3-24" fmla="*/ 887509 h 2141544"/>
              <a:gd name="connsiteX0-25" fmla="*/ 0 w 9170126"/>
              <a:gd name="connsiteY0-26" fmla="*/ 2141544 h 2141544"/>
              <a:gd name="connsiteX1-27" fmla="*/ 3187337 w 9170126"/>
              <a:gd name="connsiteY1-28" fmla="*/ 208241 h 2141544"/>
              <a:gd name="connsiteX2-29" fmla="*/ 6544492 w 9170126"/>
              <a:gd name="connsiteY2-30" fmla="*/ 129864 h 2141544"/>
              <a:gd name="connsiteX3-31" fmla="*/ 9170126 w 9170126"/>
              <a:gd name="connsiteY3-32" fmla="*/ 887509 h 2141544"/>
              <a:gd name="connsiteX0-33" fmla="*/ 0 w 9170126"/>
              <a:gd name="connsiteY0-34" fmla="*/ 2141544 h 2141544"/>
              <a:gd name="connsiteX1-35" fmla="*/ 3187337 w 9170126"/>
              <a:gd name="connsiteY1-36" fmla="*/ 208241 h 2141544"/>
              <a:gd name="connsiteX2-37" fmla="*/ 6544492 w 9170126"/>
              <a:gd name="connsiteY2-38" fmla="*/ 129864 h 2141544"/>
              <a:gd name="connsiteX3-39" fmla="*/ 9170126 w 9170126"/>
              <a:gd name="connsiteY3-40" fmla="*/ 887509 h 2141544"/>
              <a:gd name="connsiteX0-41" fmla="*/ 0 w 9170126"/>
              <a:gd name="connsiteY0-42" fmla="*/ 2141544 h 2141544"/>
              <a:gd name="connsiteX1-43" fmla="*/ 3187337 w 9170126"/>
              <a:gd name="connsiteY1-44" fmla="*/ 208241 h 2141544"/>
              <a:gd name="connsiteX2-45" fmla="*/ 6544492 w 9170126"/>
              <a:gd name="connsiteY2-46" fmla="*/ 129864 h 2141544"/>
              <a:gd name="connsiteX3-47" fmla="*/ 9170126 w 9170126"/>
              <a:gd name="connsiteY3-48" fmla="*/ 887509 h 2141544"/>
              <a:gd name="connsiteX0-49" fmla="*/ 0 w 9170126"/>
              <a:gd name="connsiteY0-50" fmla="*/ 2141544 h 2141544"/>
              <a:gd name="connsiteX1-51" fmla="*/ 3187337 w 9170126"/>
              <a:gd name="connsiteY1-52" fmla="*/ 208241 h 2141544"/>
              <a:gd name="connsiteX2-53" fmla="*/ 6544492 w 9170126"/>
              <a:gd name="connsiteY2-54" fmla="*/ 129864 h 2141544"/>
              <a:gd name="connsiteX3-55" fmla="*/ 9170126 w 9170126"/>
              <a:gd name="connsiteY3-56" fmla="*/ 887509 h 2141544"/>
              <a:gd name="connsiteX0-57" fmla="*/ 0 w 9170126"/>
              <a:gd name="connsiteY0-58" fmla="*/ 2170260 h 2170260"/>
              <a:gd name="connsiteX1-59" fmla="*/ 3187337 w 9170126"/>
              <a:gd name="connsiteY1-60" fmla="*/ 236957 h 2170260"/>
              <a:gd name="connsiteX2-61" fmla="*/ 6531429 w 9170126"/>
              <a:gd name="connsiteY2-62" fmla="*/ 106328 h 2170260"/>
              <a:gd name="connsiteX3-63" fmla="*/ 9170126 w 9170126"/>
              <a:gd name="connsiteY3-64" fmla="*/ 916225 h 2170260"/>
              <a:gd name="connsiteX0-65" fmla="*/ 0 w 9170126"/>
              <a:gd name="connsiteY0-66" fmla="*/ 2155389 h 2155389"/>
              <a:gd name="connsiteX1-67" fmla="*/ 3187337 w 9170126"/>
              <a:gd name="connsiteY1-68" fmla="*/ 222086 h 2155389"/>
              <a:gd name="connsiteX2-69" fmla="*/ 6531429 w 9170126"/>
              <a:gd name="connsiteY2-70" fmla="*/ 91457 h 2155389"/>
              <a:gd name="connsiteX3-71" fmla="*/ 9170126 w 9170126"/>
              <a:gd name="connsiteY3-72" fmla="*/ 901354 h 2155389"/>
              <a:gd name="connsiteX0-73" fmla="*/ 0 w 9170126"/>
              <a:gd name="connsiteY0-74" fmla="*/ 2127427 h 2127427"/>
              <a:gd name="connsiteX1-75" fmla="*/ 2834640 w 9170126"/>
              <a:gd name="connsiteY1-76" fmla="*/ 285564 h 2127427"/>
              <a:gd name="connsiteX2-77" fmla="*/ 6531429 w 9170126"/>
              <a:gd name="connsiteY2-78" fmla="*/ 63495 h 2127427"/>
              <a:gd name="connsiteX3-79" fmla="*/ 9170126 w 9170126"/>
              <a:gd name="connsiteY3-80" fmla="*/ 873392 h 2127427"/>
              <a:gd name="connsiteX0-81" fmla="*/ 0 w 9170126"/>
              <a:gd name="connsiteY0-82" fmla="*/ 2127427 h 2127427"/>
              <a:gd name="connsiteX1-83" fmla="*/ 2834640 w 9170126"/>
              <a:gd name="connsiteY1-84" fmla="*/ 285564 h 2127427"/>
              <a:gd name="connsiteX2-85" fmla="*/ 6531429 w 9170126"/>
              <a:gd name="connsiteY2-86" fmla="*/ 63495 h 2127427"/>
              <a:gd name="connsiteX3-87" fmla="*/ 9170126 w 9170126"/>
              <a:gd name="connsiteY3-88" fmla="*/ 873392 h 2127427"/>
              <a:gd name="connsiteX0-89" fmla="*/ 0 w 9170126"/>
              <a:gd name="connsiteY0-90" fmla="*/ 2127427 h 2127427"/>
              <a:gd name="connsiteX1-91" fmla="*/ 2834640 w 9170126"/>
              <a:gd name="connsiteY1-92" fmla="*/ 285564 h 2127427"/>
              <a:gd name="connsiteX2-93" fmla="*/ 6531429 w 9170126"/>
              <a:gd name="connsiteY2-94" fmla="*/ 63495 h 2127427"/>
              <a:gd name="connsiteX3-95" fmla="*/ 9170126 w 9170126"/>
              <a:gd name="connsiteY3-96" fmla="*/ 873392 h 21274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6" h="2127427">
                <a:moveTo>
                  <a:pt x="0" y="2127427"/>
                </a:moveTo>
                <a:cubicBezTo>
                  <a:pt x="291737" y="1757313"/>
                  <a:pt x="1746069" y="629553"/>
                  <a:pt x="2834640" y="285564"/>
                </a:cubicBezTo>
                <a:cubicBezTo>
                  <a:pt x="3923211" y="-58425"/>
                  <a:pt x="5475515" y="-34476"/>
                  <a:pt x="6531429" y="63495"/>
                </a:cubicBezTo>
                <a:cubicBezTo>
                  <a:pt x="7587343" y="161466"/>
                  <a:pt x="8477795" y="516341"/>
                  <a:pt x="9170126" y="873392"/>
                </a:cubicBezTo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4"/>
          <p:cNvSpPr/>
          <p:nvPr/>
        </p:nvSpPr>
        <p:spPr>
          <a:xfrm flipV="1">
            <a:off x="0" y="2766252"/>
            <a:ext cx="12192000" cy="3272972"/>
          </a:xfrm>
          <a:custGeom>
            <a:avLst/>
            <a:gdLst>
              <a:gd name="connsiteX0" fmla="*/ 0 w 9170126"/>
              <a:gd name="connsiteY0" fmla="*/ 26126 h 1711235"/>
              <a:gd name="connsiteX1" fmla="*/ 3213463 w 9170126"/>
              <a:gd name="connsiteY1" fmla="*/ 1711235 h 1711235"/>
              <a:gd name="connsiteX2" fmla="*/ 7994469 w 9170126"/>
              <a:gd name="connsiteY2" fmla="*/ 326572 h 1711235"/>
              <a:gd name="connsiteX3" fmla="*/ 9170126 w 9170126"/>
              <a:gd name="connsiteY3" fmla="*/ 0 h 1711235"/>
              <a:gd name="connsiteX0-1" fmla="*/ 0 w 9170126"/>
              <a:gd name="connsiteY0-2" fmla="*/ 26126 h 1712821"/>
              <a:gd name="connsiteX1-3" fmla="*/ 3213463 w 9170126"/>
              <a:gd name="connsiteY1-4" fmla="*/ 1711235 h 1712821"/>
              <a:gd name="connsiteX2-5" fmla="*/ 7994469 w 9170126"/>
              <a:gd name="connsiteY2-6" fmla="*/ 326572 h 1712821"/>
              <a:gd name="connsiteX3-7" fmla="*/ 9170126 w 9170126"/>
              <a:gd name="connsiteY3-8" fmla="*/ 0 h 1712821"/>
              <a:gd name="connsiteX0-9" fmla="*/ 0 w 9170126"/>
              <a:gd name="connsiteY0-10" fmla="*/ 26126 h 1712821"/>
              <a:gd name="connsiteX1-11" fmla="*/ 3213463 w 9170126"/>
              <a:gd name="connsiteY1-12" fmla="*/ 1711235 h 1712821"/>
              <a:gd name="connsiteX2-13" fmla="*/ 7994469 w 9170126"/>
              <a:gd name="connsiteY2-14" fmla="*/ 326572 h 1712821"/>
              <a:gd name="connsiteX3-15" fmla="*/ 9170126 w 9170126"/>
              <a:gd name="connsiteY3-16" fmla="*/ 0 h 1712821"/>
              <a:gd name="connsiteX0-17" fmla="*/ 0 w 9170126"/>
              <a:gd name="connsiteY0-18" fmla="*/ 26126 h 1711869"/>
              <a:gd name="connsiteX1-19" fmla="*/ 3213463 w 9170126"/>
              <a:gd name="connsiteY1-20" fmla="*/ 1711235 h 1711869"/>
              <a:gd name="connsiteX2-21" fmla="*/ 7067006 w 9170126"/>
              <a:gd name="connsiteY2-22" fmla="*/ 222069 h 1711869"/>
              <a:gd name="connsiteX3-23" fmla="*/ 9170126 w 9170126"/>
              <a:gd name="connsiteY3-24" fmla="*/ 0 h 1711869"/>
              <a:gd name="connsiteX0-25" fmla="*/ 0 w 9170126"/>
              <a:gd name="connsiteY0-26" fmla="*/ 26126 h 1711779"/>
              <a:gd name="connsiteX1-27" fmla="*/ 3213463 w 9170126"/>
              <a:gd name="connsiteY1-28" fmla="*/ 1711235 h 1711779"/>
              <a:gd name="connsiteX2-29" fmla="*/ 7067006 w 9170126"/>
              <a:gd name="connsiteY2-30" fmla="*/ 222069 h 1711779"/>
              <a:gd name="connsiteX3-31" fmla="*/ 9170126 w 9170126"/>
              <a:gd name="connsiteY3-32" fmla="*/ 0 h 1711779"/>
              <a:gd name="connsiteX0-33" fmla="*/ 0 w 9170126"/>
              <a:gd name="connsiteY0-34" fmla="*/ 26126 h 1711882"/>
              <a:gd name="connsiteX1-35" fmla="*/ 3213463 w 9170126"/>
              <a:gd name="connsiteY1-36" fmla="*/ 1711235 h 1711882"/>
              <a:gd name="connsiteX2-37" fmla="*/ 7067006 w 9170126"/>
              <a:gd name="connsiteY2-38" fmla="*/ 222069 h 1711882"/>
              <a:gd name="connsiteX3-39" fmla="*/ 9170126 w 9170126"/>
              <a:gd name="connsiteY3-40" fmla="*/ 0 h 1711882"/>
              <a:gd name="connsiteX0-41" fmla="*/ 0 w 9170126"/>
              <a:gd name="connsiteY0-42" fmla="*/ 26126 h 1711882"/>
              <a:gd name="connsiteX1-43" fmla="*/ 3213463 w 9170126"/>
              <a:gd name="connsiteY1-44" fmla="*/ 1711235 h 1711882"/>
              <a:gd name="connsiteX2-45" fmla="*/ 7223760 w 9170126"/>
              <a:gd name="connsiteY2-46" fmla="*/ 222069 h 1711882"/>
              <a:gd name="connsiteX3-47" fmla="*/ 9170126 w 9170126"/>
              <a:gd name="connsiteY3-48" fmla="*/ 0 h 1711882"/>
              <a:gd name="connsiteX0-49" fmla="*/ 0 w 9170126"/>
              <a:gd name="connsiteY0-50" fmla="*/ 26126 h 1711882"/>
              <a:gd name="connsiteX1-51" fmla="*/ 3213463 w 9170126"/>
              <a:gd name="connsiteY1-52" fmla="*/ 1711235 h 1711882"/>
              <a:gd name="connsiteX2-53" fmla="*/ 7223760 w 9170126"/>
              <a:gd name="connsiteY2-54" fmla="*/ 222069 h 1711882"/>
              <a:gd name="connsiteX3-55" fmla="*/ 9170126 w 9170126"/>
              <a:gd name="connsiteY3-56" fmla="*/ 0 h 1711882"/>
              <a:gd name="connsiteX0-57" fmla="*/ 0 w 9170126"/>
              <a:gd name="connsiteY0-58" fmla="*/ 26126 h 1607414"/>
              <a:gd name="connsiteX1-59" fmla="*/ 3396343 w 9170126"/>
              <a:gd name="connsiteY1-60" fmla="*/ 1606732 h 1607414"/>
              <a:gd name="connsiteX2-61" fmla="*/ 7223760 w 9170126"/>
              <a:gd name="connsiteY2-62" fmla="*/ 222069 h 1607414"/>
              <a:gd name="connsiteX3-63" fmla="*/ 9170126 w 9170126"/>
              <a:gd name="connsiteY3-64" fmla="*/ 0 h 1607414"/>
              <a:gd name="connsiteX0-65" fmla="*/ 0 w 9170126"/>
              <a:gd name="connsiteY0-66" fmla="*/ 82588 h 1663876"/>
              <a:gd name="connsiteX1-67" fmla="*/ 3396343 w 9170126"/>
              <a:gd name="connsiteY1-68" fmla="*/ 1663194 h 1663876"/>
              <a:gd name="connsiteX2-69" fmla="*/ 7223760 w 9170126"/>
              <a:gd name="connsiteY2-70" fmla="*/ 278531 h 1663876"/>
              <a:gd name="connsiteX3-71" fmla="*/ 9170126 w 9170126"/>
              <a:gd name="connsiteY3-72" fmla="*/ 56462 h 1663876"/>
              <a:gd name="connsiteX0-73" fmla="*/ 0 w 9170126"/>
              <a:gd name="connsiteY0-74" fmla="*/ 45999 h 1634659"/>
              <a:gd name="connsiteX1-75" fmla="*/ 3396343 w 9170126"/>
              <a:gd name="connsiteY1-76" fmla="*/ 1626605 h 1634659"/>
              <a:gd name="connsiteX2-77" fmla="*/ 6505303 w 9170126"/>
              <a:gd name="connsiteY2-78" fmla="*/ 633828 h 1634659"/>
              <a:gd name="connsiteX3-79" fmla="*/ 9170126 w 9170126"/>
              <a:gd name="connsiteY3-80" fmla="*/ 19873 h 1634659"/>
              <a:gd name="connsiteX0-81" fmla="*/ 0 w 9170126"/>
              <a:gd name="connsiteY0-82" fmla="*/ 55214 h 1646042"/>
              <a:gd name="connsiteX1-83" fmla="*/ 3396343 w 9170126"/>
              <a:gd name="connsiteY1-84" fmla="*/ 1635820 h 1646042"/>
              <a:gd name="connsiteX2-85" fmla="*/ 6505303 w 9170126"/>
              <a:gd name="connsiteY2-86" fmla="*/ 643043 h 1646042"/>
              <a:gd name="connsiteX3-87" fmla="*/ 9170126 w 9170126"/>
              <a:gd name="connsiteY3-88" fmla="*/ 29088 h 16460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6" h="1646042">
                <a:moveTo>
                  <a:pt x="0" y="55214"/>
                </a:moveTo>
                <a:cubicBezTo>
                  <a:pt x="875211" y="969614"/>
                  <a:pt x="2312126" y="1537849"/>
                  <a:pt x="3396343" y="1635820"/>
                </a:cubicBezTo>
                <a:cubicBezTo>
                  <a:pt x="4480560" y="1733792"/>
                  <a:pt x="5634446" y="1106775"/>
                  <a:pt x="6505303" y="643043"/>
                </a:cubicBezTo>
                <a:cubicBezTo>
                  <a:pt x="7376160" y="179311"/>
                  <a:pt x="8508275" y="-92832"/>
                  <a:pt x="9170126" y="29088"/>
                </a:cubicBezTo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 5"/>
          <p:cNvSpPr/>
          <p:nvPr/>
        </p:nvSpPr>
        <p:spPr>
          <a:xfrm rot="10800000" flipV="1">
            <a:off x="0" y="3272875"/>
            <a:ext cx="12192000" cy="2219856"/>
          </a:xfrm>
          <a:custGeom>
            <a:avLst/>
            <a:gdLst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-1" fmla="*/ 0 w 9157063"/>
              <a:gd name="connsiteY0-2" fmla="*/ 130629 h 3095898"/>
              <a:gd name="connsiteX1-3" fmla="*/ 2286000 w 9157063"/>
              <a:gd name="connsiteY1-4" fmla="*/ 0 h 3095898"/>
              <a:gd name="connsiteX2-5" fmla="*/ 5329646 w 9157063"/>
              <a:gd name="connsiteY2-6" fmla="*/ 2155372 h 3095898"/>
              <a:gd name="connsiteX3-7" fmla="*/ 9157063 w 9157063"/>
              <a:gd name="connsiteY3-8" fmla="*/ 3095898 h 3095898"/>
              <a:gd name="connsiteX0-9" fmla="*/ 0 w 9157063"/>
              <a:gd name="connsiteY0-10" fmla="*/ 259961 h 3225230"/>
              <a:gd name="connsiteX1-11" fmla="*/ 2286000 w 9157063"/>
              <a:gd name="connsiteY1-12" fmla="*/ 129332 h 3225230"/>
              <a:gd name="connsiteX2-13" fmla="*/ 5329646 w 9157063"/>
              <a:gd name="connsiteY2-14" fmla="*/ 2284704 h 3225230"/>
              <a:gd name="connsiteX3-15" fmla="*/ 9157063 w 9157063"/>
              <a:gd name="connsiteY3-16" fmla="*/ 3225230 h 3225230"/>
              <a:gd name="connsiteX0-17" fmla="*/ 0 w 9157063"/>
              <a:gd name="connsiteY0-18" fmla="*/ 259961 h 3225230"/>
              <a:gd name="connsiteX1-19" fmla="*/ 2286000 w 9157063"/>
              <a:gd name="connsiteY1-20" fmla="*/ 129332 h 3225230"/>
              <a:gd name="connsiteX2-21" fmla="*/ 5329646 w 9157063"/>
              <a:gd name="connsiteY2-22" fmla="*/ 2284704 h 3225230"/>
              <a:gd name="connsiteX3-23" fmla="*/ 9157063 w 9157063"/>
              <a:gd name="connsiteY3-24" fmla="*/ 3225230 h 3225230"/>
              <a:gd name="connsiteX0-25" fmla="*/ 0 w 9157063"/>
              <a:gd name="connsiteY0-26" fmla="*/ 259961 h 3227547"/>
              <a:gd name="connsiteX1-27" fmla="*/ 2286000 w 9157063"/>
              <a:gd name="connsiteY1-28" fmla="*/ 129332 h 3227547"/>
              <a:gd name="connsiteX2-29" fmla="*/ 5329646 w 9157063"/>
              <a:gd name="connsiteY2-30" fmla="*/ 2284704 h 3227547"/>
              <a:gd name="connsiteX3-31" fmla="*/ 9157063 w 9157063"/>
              <a:gd name="connsiteY3-32" fmla="*/ 3225230 h 3227547"/>
              <a:gd name="connsiteX0-33" fmla="*/ 0 w 9157063"/>
              <a:gd name="connsiteY0-34" fmla="*/ 141919 h 3109392"/>
              <a:gd name="connsiteX1-35" fmla="*/ 2756263 w 9157063"/>
              <a:gd name="connsiteY1-36" fmla="*/ 168045 h 3109392"/>
              <a:gd name="connsiteX2-37" fmla="*/ 5329646 w 9157063"/>
              <a:gd name="connsiteY2-38" fmla="*/ 2166662 h 3109392"/>
              <a:gd name="connsiteX3-39" fmla="*/ 9157063 w 9157063"/>
              <a:gd name="connsiteY3-40" fmla="*/ 3107188 h 3109392"/>
              <a:gd name="connsiteX0-41" fmla="*/ 0 w 9157063"/>
              <a:gd name="connsiteY0-42" fmla="*/ 189830 h 3157303"/>
              <a:gd name="connsiteX1-43" fmla="*/ 2756263 w 9157063"/>
              <a:gd name="connsiteY1-44" fmla="*/ 215956 h 3157303"/>
              <a:gd name="connsiteX2-45" fmla="*/ 5329646 w 9157063"/>
              <a:gd name="connsiteY2-46" fmla="*/ 2214573 h 3157303"/>
              <a:gd name="connsiteX3-47" fmla="*/ 9157063 w 9157063"/>
              <a:gd name="connsiteY3-48" fmla="*/ 3155099 h 3157303"/>
              <a:gd name="connsiteX0-49" fmla="*/ 0 w 9104811"/>
              <a:gd name="connsiteY0-50" fmla="*/ 391083 h 3045048"/>
              <a:gd name="connsiteX1-51" fmla="*/ 2704011 w 9104811"/>
              <a:gd name="connsiteY1-52" fmla="*/ 103701 h 3045048"/>
              <a:gd name="connsiteX2-53" fmla="*/ 5277394 w 9104811"/>
              <a:gd name="connsiteY2-54" fmla="*/ 2102318 h 3045048"/>
              <a:gd name="connsiteX3-55" fmla="*/ 9104811 w 9104811"/>
              <a:gd name="connsiteY3-56" fmla="*/ 3042844 h 3045048"/>
              <a:gd name="connsiteX0-57" fmla="*/ 0 w 9170125"/>
              <a:gd name="connsiteY0-58" fmla="*/ 401085 h 3041987"/>
              <a:gd name="connsiteX1-59" fmla="*/ 2769325 w 9170125"/>
              <a:gd name="connsiteY1-60" fmla="*/ 100640 h 3041987"/>
              <a:gd name="connsiteX2-61" fmla="*/ 5342708 w 9170125"/>
              <a:gd name="connsiteY2-62" fmla="*/ 2099257 h 3041987"/>
              <a:gd name="connsiteX3-63" fmla="*/ 9170125 w 9170125"/>
              <a:gd name="connsiteY3-64" fmla="*/ 3039783 h 3041987"/>
              <a:gd name="connsiteX0-65" fmla="*/ 0 w 9170125"/>
              <a:gd name="connsiteY0-66" fmla="*/ 401085 h 3041987"/>
              <a:gd name="connsiteX1-67" fmla="*/ 2677885 w 9170125"/>
              <a:gd name="connsiteY1-68" fmla="*/ 100640 h 3041987"/>
              <a:gd name="connsiteX2-69" fmla="*/ 5342708 w 9170125"/>
              <a:gd name="connsiteY2-70" fmla="*/ 2099257 h 3041987"/>
              <a:gd name="connsiteX3-71" fmla="*/ 9170125 w 9170125"/>
              <a:gd name="connsiteY3-72" fmla="*/ 3039783 h 3041987"/>
              <a:gd name="connsiteX0-73" fmla="*/ 0 w 9170125"/>
              <a:gd name="connsiteY0-74" fmla="*/ 468432 h 3109334"/>
              <a:gd name="connsiteX1-75" fmla="*/ 2677885 w 9170125"/>
              <a:gd name="connsiteY1-76" fmla="*/ 167987 h 3109334"/>
              <a:gd name="connsiteX2-77" fmla="*/ 5342708 w 9170125"/>
              <a:gd name="connsiteY2-78" fmla="*/ 2166604 h 3109334"/>
              <a:gd name="connsiteX3-79" fmla="*/ 9170125 w 9170125"/>
              <a:gd name="connsiteY3-80" fmla="*/ 3107130 h 3109334"/>
              <a:gd name="connsiteX0-81" fmla="*/ 0 w 9170125"/>
              <a:gd name="connsiteY0-82" fmla="*/ 406629 h 3047531"/>
              <a:gd name="connsiteX1-83" fmla="*/ 2677885 w 9170125"/>
              <a:gd name="connsiteY1-84" fmla="*/ 106184 h 3047531"/>
              <a:gd name="connsiteX2-85" fmla="*/ 5342708 w 9170125"/>
              <a:gd name="connsiteY2-86" fmla="*/ 2104801 h 3047531"/>
              <a:gd name="connsiteX3-87" fmla="*/ 9170125 w 9170125"/>
              <a:gd name="connsiteY3-88" fmla="*/ 3045327 h 3047531"/>
              <a:gd name="connsiteX0-89" fmla="*/ 0 w 9170125"/>
              <a:gd name="connsiteY0-90" fmla="*/ 414045 h 3056100"/>
              <a:gd name="connsiteX1-91" fmla="*/ 2677885 w 9170125"/>
              <a:gd name="connsiteY1-92" fmla="*/ 113600 h 3056100"/>
              <a:gd name="connsiteX2-93" fmla="*/ 5564777 w 9170125"/>
              <a:gd name="connsiteY2-94" fmla="*/ 2295097 h 3056100"/>
              <a:gd name="connsiteX3-95" fmla="*/ 9170125 w 9170125"/>
              <a:gd name="connsiteY3-96" fmla="*/ 3052743 h 3056100"/>
              <a:gd name="connsiteX0-97" fmla="*/ 0 w 9170125"/>
              <a:gd name="connsiteY0-98" fmla="*/ 414045 h 3061846"/>
              <a:gd name="connsiteX1-99" fmla="*/ 2677885 w 9170125"/>
              <a:gd name="connsiteY1-100" fmla="*/ 113600 h 3061846"/>
              <a:gd name="connsiteX2-101" fmla="*/ 5564777 w 9170125"/>
              <a:gd name="connsiteY2-102" fmla="*/ 2295097 h 3061846"/>
              <a:gd name="connsiteX3-103" fmla="*/ 9170125 w 9170125"/>
              <a:gd name="connsiteY3-104" fmla="*/ 3052743 h 3061846"/>
              <a:gd name="connsiteX0-105" fmla="*/ 0 w 9170125"/>
              <a:gd name="connsiteY0-106" fmla="*/ 410334 h 3055876"/>
              <a:gd name="connsiteX1-107" fmla="*/ 2677885 w 9170125"/>
              <a:gd name="connsiteY1-108" fmla="*/ 109889 h 3055876"/>
              <a:gd name="connsiteX2-109" fmla="*/ 5747657 w 9170125"/>
              <a:gd name="connsiteY2-110" fmla="*/ 2239135 h 3055876"/>
              <a:gd name="connsiteX3-111" fmla="*/ 9170125 w 9170125"/>
              <a:gd name="connsiteY3-112" fmla="*/ 3049032 h 30558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5" h="3055876">
                <a:moveTo>
                  <a:pt x="0" y="410334"/>
                </a:moveTo>
                <a:cubicBezTo>
                  <a:pt x="500742" y="210037"/>
                  <a:pt x="1719942" y="-194911"/>
                  <a:pt x="2677885" y="109889"/>
                </a:cubicBezTo>
                <a:cubicBezTo>
                  <a:pt x="3635828" y="414689"/>
                  <a:pt x="4116977" y="1501084"/>
                  <a:pt x="5747657" y="2239135"/>
                </a:cubicBezTo>
                <a:cubicBezTo>
                  <a:pt x="7378337" y="2977186"/>
                  <a:pt x="8181701" y="3088220"/>
                  <a:pt x="9170125" y="3049032"/>
                </a:cubicBezTo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085119" y="4136271"/>
            <a:ext cx="453480" cy="453480"/>
          </a:xfrm>
          <a:prstGeom prst="ellipse">
            <a:avLst/>
          </a:prstGeom>
          <a:pattFill prst="pct5">
            <a:fgClr>
              <a:srgbClr val="004833"/>
            </a:fgClr>
            <a:bgClr>
              <a:srgbClr val="00382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46611" y="4099118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DE9E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n-US" altLang="zh-CN" sz="2800" dirty="0">
              <a:solidFill>
                <a:srgbClr val="FDE9E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047582" y="3012609"/>
            <a:ext cx="453480" cy="453480"/>
          </a:xfrm>
          <a:prstGeom prst="ellipse">
            <a:avLst/>
          </a:prstGeom>
          <a:pattFill prst="pct5">
            <a:fgClr>
              <a:srgbClr val="004833"/>
            </a:fgClr>
            <a:bgClr>
              <a:srgbClr val="00382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09074" y="2975456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DE9E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zh-CN" sz="2800" dirty="0">
              <a:solidFill>
                <a:srgbClr val="FDE9E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6044272" y="4068358"/>
            <a:ext cx="453480" cy="453480"/>
          </a:xfrm>
          <a:prstGeom prst="ellipse">
            <a:avLst/>
          </a:prstGeom>
          <a:pattFill prst="pct5">
            <a:fgClr>
              <a:srgbClr val="004833"/>
            </a:fgClr>
            <a:bgClr>
              <a:srgbClr val="00382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25574" y="4039801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DE9E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en-US" altLang="zh-CN" sz="2800" dirty="0">
              <a:solidFill>
                <a:srgbClr val="FDE9E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2580" y="4674235"/>
            <a:ext cx="1978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382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算法功能较弱</a:t>
            </a:r>
            <a:endParaRPr lang="zh-CN" altLang="en-US" b="1" dirty="0">
              <a:solidFill>
                <a:srgbClr val="003828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34560" y="4674235"/>
            <a:ext cx="3218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工作组织较为混乱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43225" y="2254250"/>
            <a:ext cx="2662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   </a:t>
            </a: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没有完全抓住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“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新高考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”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</a:t>
            </a: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信息特征变化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9688050" y="3074978"/>
            <a:ext cx="453480" cy="453480"/>
          </a:xfrm>
          <a:prstGeom prst="ellipse">
            <a:avLst/>
          </a:prstGeom>
          <a:pattFill prst="pct5">
            <a:fgClr>
              <a:srgbClr val="004833"/>
            </a:fgClr>
            <a:bgClr>
              <a:srgbClr val="00382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太阳形 44"/>
          <p:cNvSpPr/>
          <p:nvPr/>
        </p:nvSpPr>
        <p:spPr>
          <a:xfrm>
            <a:off x="9762536" y="3173966"/>
            <a:ext cx="304507" cy="285355"/>
          </a:xfrm>
          <a:prstGeom prst="sun">
            <a:avLst/>
          </a:prstGeom>
          <a:pattFill prst="pct5">
            <a:fgClr>
              <a:srgbClr val="FDE9E8"/>
            </a:fgClr>
            <a:bgClr>
              <a:srgbClr val="FDE9E8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10270" y="3542665"/>
            <a:ext cx="3347720" cy="1198880"/>
          </a:xfrm>
          <a:prstGeom prst="rect">
            <a:avLst/>
          </a:prstGeom>
          <a:solidFill>
            <a:srgbClr val="003828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DE9E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C</a:t>
            </a:r>
            <a:r>
              <a:rPr lang="zh-CN" altLang="en-US" b="1" dirty="0">
                <a:solidFill>
                  <a:srgbClr val="FDE9E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：应该从工作组织和学习过程出发，重构组织模式与学习方法，从而在项目中改进算法与数据处理的功能强度</a:t>
            </a:r>
            <a:endParaRPr lang="en-US" altLang="zh-CN" b="1" dirty="0">
              <a:solidFill>
                <a:srgbClr val="FDE9E8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C0104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Disadvantage</a:t>
            </a:r>
            <a:endParaRPr lang="en-US" altLang="zh-CN" dirty="0">
              <a:solidFill>
                <a:srgbClr val="0C0104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7" grpId="0" bldLvl="0" animBg="1"/>
      <p:bldP spid="18" grpId="0"/>
      <p:bldP spid="19" grpId="0" bldLvl="0" animBg="1"/>
      <p:bldP spid="20" grpId="0"/>
      <p:bldP spid="21" grpId="0" bldLvl="0" animBg="1"/>
      <p:bldP spid="22" grpId="0"/>
      <p:bldP spid="24" grpId="0"/>
      <p:bldP spid="26" grpId="0"/>
      <p:bldP spid="28" grpId="0"/>
      <p:bldP spid="44" grpId="0" bldLvl="0" animBg="1"/>
      <p:bldP spid="4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4833"/>
          </a:fgClr>
          <a:bgClr>
            <a:srgbClr val="00483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76985" y="2802255"/>
            <a:ext cx="9799320" cy="1253490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rgbClr val="FDE9E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b="0" dirty="0">
                <a:solidFill>
                  <a:srgbClr val="FDE9E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微软雅黑" panose="020B0503020204020204" pitchFamily="34" charset="-122"/>
                <a:sym typeface="Arial" panose="020B0604020202020204" pitchFamily="34" charset="0"/>
              </a:rPr>
              <a:t>项目准备</a:t>
            </a:r>
            <a:endParaRPr lang="zh-CN" altLang="en-US" b="0" dirty="0">
              <a:solidFill>
                <a:srgbClr val="FDE9E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Improvement</a:t>
            </a:r>
            <a:endParaRPr lang="en-US" altLang="zh-CN" dirty="0">
              <a:solidFill>
                <a:schemeClr val="tx1"/>
              </a:solidFill>
              <a:ea typeface="Open Sans" panose="020B0606030504020204" pitchFamily="34" charset="0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solidFill>
                  <a:schemeClr val="tx1"/>
                </a:solidFill>
              </a:rPr>
              <a:t>宏观改进方向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3655" y="3997325"/>
            <a:ext cx="4299585" cy="238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>
                <a:solidFill>
                  <a:schemeClr val="tx1"/>
                </a:solidFill>
              </a:rPr>
              <a:t>1.</a:t>
            </a:r>
            <a:r>
              <a:rPr lang="zh-CN" altLang="en-US" sz="2000">
                <a:solidFill>
                  <a:schemeClr val="tx1"/>
                </a:solidFill>
              </a:rPr>
              <a:t>在课程学习基础上，首先组织小组集中学习讨论，发现重难点攻破，不应独自埋头苦干。</a:t>
            </a:r>
            <a:endParaRPr lang="zh-CN" altLang="en-US" sz="2000">
              <a:solidFill>
                <a:schemeClr val="tx1"/>
              </a:solidFill>
            </a:endParaRPr>
          </a:p>
          <a:p>
            <a:pPr algn="just"/>
            <a:r>
              <a:rPr lang="en-US" altLang="zh-CN" sz="2000">
                <a:solidFill>
                  <a:schemeClr val="tx1"/>
                </a:solidFill>
              </a:rPr>
              <a:t>2.</a:t>
            </a:r>
            <a:r>
              <a:rPr lang="zh-CN" altLang="en-US" sz="2000">
                <a:solidFill>
                  <a:schemeClr val="tx1"/>
                </a:solidFill>
              </a:rPr>
              <a:t>提高学习积极性，学习资源共享，有针对性地提出问题，并应该及时组织一批问题，统一向老师和同学询问。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4" name="图片占位符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2750" y="2421255"/>
            <a:ext cx="1219200" cy="12192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pic>
        <p:nvPicPr>
          <p:cNvPr id="25" name="图片占位符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95770" y="2421255"/>
            <a:ext cx="1229360" cy="1229360"/>
          </a:xfrm>
          <a:prstGeom prst="ellipse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07715" y="2809240"/>
            <a:ext cx="1487805" cy="603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学习层面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36305" y="2809240"/>
            <a:ext cx="1487805" cy="603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组织层面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80455" y="3987165"/>
            <a:ext cx="4299585" cy="238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000">
                <a:solidFill>
                  <a:schemeClr val="tx1"/>
                </a:solidFill>
              </a:rPr>
              <a:t>1.</a:t>
            </a:r>
            <a:r>
              <a:rPr lang="zh-CN" altLang="en-US" sz="2000">
                <a:solidFill>
                  <a:schemeClr val="tx1"/>
                </a:solidFill>
              </a:rPr>
              <a:t>数据、工程进度与资料随时共享，加强通讯与合作强度，更熟练使用</a:t>
            </a:r>
            <a:r>
              <a:rPr lang="en-US" altLang="zh-CN" sz="2000">
                <a:solidFill>
                  <a:schemeClr val="tx1"/>
                </a:solidFill>
              </a:rPr>
              <a:t>Git</a:t>
            </a:r>
            <a:r>
              <a:rPr lang="zh-CN" altLang="en-US" sz="2000">
                <a:solidFill>
                  <a:schemeClr val="tx1"/>
                </a:solidFill>
              </a:rPr>
              <a:t>项目开发规范</a:t>
            </a:r>
            <a:endParaRPr lang="zh-CN" altLang="en-US" sz="2000">
              <a:solidFill>
                <a:schemeClr val="tx1"/>
              </a:solidFill>
            </a:endParaRPr>
          </a:p>
          <a:p>
            <a:pPr algn="just"/>
            <a:r>
              <a:rPr lang="en-US" altLang="zh-CN" sz="2000">
                <a:solidFill>
                  <a:schemeClr val="tx1"/>
                </a:solidFill>
              </a:rPr>
              <a:t>2.</a:t>
            </a:r>
            <a:r>
              <a:rPr lang="zh-CN" altLang="en-US" sz="2000">
                <a:solidFill>
                  <a:schemeClr val="tx1"/>
                </a:solidFill>
              </a:rPr>
              <a:t>先熟悉组员能力，再进行分工，有针对性发掘组员优势能力，并互相帮助，加强各组员技能薄弱点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Improvement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708785"/>
            <a:ext cx="6218555" cy="4431030"/>
          </a:xfrm>
        </p:spPr>
        <p:txBody>
          <a:bodyPr>
            <a:normAutofit lnSpcReduction="10000"/>
          </a:bodyPr>
          <a:lstStyle/>
          <a:p>
            <a:r>
              <a:rPr lang="zh-CN" altLang="en-US" sz="2800" b="1">
                <a:solidFill>
                  <a:schemeClr val="tx1"/>
                </a:solidFill>
                <a:sym typeface="+mn-ea"/>
              </a:rPr>
              <a:t>微观改进方向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提高算法能力，更加细致认真地学习有关算法，在此基础上再进行项目开发。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更加细致地思考数据特点与产品特点，抓住</a:t>
            </a:r>
            <a:r>
              <a:rPr lang="en-US" altLang="zh-CN" sz="2800">
                <a:solidFill>
                  <a:schemeClr val="tx1"/>
                </a:solidFill>
              </a:rPr>
              <a:t>“</a:t>
            </a:r>
            <a:r>
              <a:rPr lang="zh-CN" altLang="en-US" sz="2800">
                <a:solidFill>
                  <a:schemeClr val="tx1"/>
                </a:solidFill>
              </a:rPr>
              <a:t>新</a:t>
            </a:r>
            <a:r>
              <a:rPr lang="en-US" altLang="zh-CN" sz="2800">
                <a:solidFill>
                  <a:schemeClr val="tx1"/>
                </a:solidFill>
              </a:rPr>
              <a:t>”</a:t>
            </a:r>
            <a:r>
              <a:rPr lang="zh-CN" altLang="en-US" sz="2800">
                <a:solidFill>
                  <a:schemeClr val="tx1"/>
                </a:solidFill>
              </a:rPr>
              <a:t>的重要数据提取目标，做出自己的创新。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7347585" y="932815"/>
            <a:ext cx="3656965" cy="5207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Improvement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708785"/>
            <a:ext cx="10507980" cy="4728845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sym typeface="+mn-ea"/>
              </a:rPr>
              <a:t>微观改进方向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提高算法能力，更加细致认真地学习有关算法，在此基础上再进行项目开发。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更加细致地思考数据特点与产品特点，抓住</a:t>
            </a:r>
            <a:r>
              <a:rPr lang="en-US" altLang="zh-CN" sz="2800">
                <a:solidFill>
                  <a:schemeClr val="tx1"/>
                </a:solidFill>
              </a:rPr>
              <a:t>“</a:t>
            </a:r>
            <a:r>
              <a:rPr lang="zh-CN" altLang="en-US" sz="2800">
                <a:solidFill>
                  <a:schemeClr val="tx1"/>
                </a:solidFill>
              </a:rPr>
              <a:t>新</a:t>
            </a:r>
            <a:r>
              <a:rPr lang="en-US" altLang="zh-CN" sz="2800">
                <a:solidFill>
                  <a:schemeClr val="tx1"/>
                </a:solidFill>
              </a:rPr>
              <a:t>”</a:t>
            </a:r>
            <a:r>
              <a:rPr lang="zh-CN" altLang="en-US" sz="2800">
                <a:solidFill>
                  <a:schemeClr val="tx1"/>
                </a:solidFill>
              </a:rPr>
              <a:t>的重要数据提取目标，做出自己的创新。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en-US" altLang="zh-CN" sz="2800">
                <a:solidFill>
                  <a:schemeClr val="tx1"/>
                </a:solidFill>
              </a:rPr>
              <a:t>3.</a:t>
            </a:r>
            <a:r>
              <a:rPr lang="zh-CN" altLang="en-US" sz="2800">
                <a:solidFill>
                  <a:schemeClr val="tx1"/>
                </a:solidFill>
              </a:rPr>
              <a:t>提高目标数据的丰富度与准确度，提高网络爬虫功能，对动态网站也能有爬取能力。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Takk.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/>
          <a:lstStyle/>
          <a:p>
            <a:r>
              <a:rPr lang="en-US" altLang="zh-CN" sz="2800">
                <a:sym typeface="+mn-ea"/>
              </a:rPr>
              <a:t>2021/7/30</a:t>
            </a:r>
            <a:endParaRPr lang="en-US" altLang="zh-CN" sz="28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074410"/>
            <a:ext cx="12191365" cy="460375"/>
          </a:xfrm>
          <a:prstGeom prst="rect">
            <a:avLst/>
          </a:prstGeom>
          <a:solidFill>
            <a:srgbClr val="004833"/>
          </a:solidFill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1600" b="1" dirty="0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58119113 </a:t>
            </a:r>
            <a:r>
              <a:rPr lang="zh-CN" altLang="en-US" sz="1600" b="1" dirty="0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龚天凌</a:t>
            </a:r>
            <a:r>
              <a:rPr lang="en-US" altLang="zh-CN" sz="1600" b="1" dirty="0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          </a:t>
            </a:r>
            <a:r>
              <a:rPr lang="en-US" altLang="zh-CN" sz="1600" b="1" dirty="0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58119115 </a:t>
            </a:r>
            <a:r>
              <a:rPr lang="zh-CN" altLang="en-US" sz="1600" b="1" dirty="0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张潘</a:t>
            </a:r>
            <a:r>
              <a:rPr lang="en-US" altLang="zh-CN" sz="1600" b="1" dirty="0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          58119125 </a:t>
            </a:r>
            <a:r>
              <a:rPr lang="zh-CN" altLang="en-US" sz="1600" b="1" dirty="0" err="1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蒋卓洋</a:t>
            </a:r>
            <a:r>
              <a:rPr lang="en-US" altLang="zh-CN" sz="1600" b="1" dirty="0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          58119130 </a:t>
            </a:r>
            <a:r>
              <a:rPr lang="zh-CN" altLang="en-US" sz="1600" b="1" dirty="0" err="1">
                <a:solidFill>
                  <a:srgbClr val="FDE9E8"/>
                </a:solidFill>
                <a:ea typeface="仿宋" panose="02010609060101010101" charset="-122"/>
                <a:cs typeface="+mn-lt"/>
                <a:sym typeface="+mn-ea"/>
              </a:rPr>
              <a:t>吴映彤</a:t>
            </a:r>
            <a:endParaRPr lang="en-US" altLang="zh-CN" sz="1600" b="1" dirty="0">
              <a:solidFill>
                <a:srgbClr val="FDE9E8"/>
              </a:solidFill>
              <a:ea typeface="仿宋" panose="02010609060101010101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4833"/>
          </a:fgClr>
          <a:bgClr>
            <a:srgbClr val="00483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DE9E8"/>
                </a:solidFill>
              </a:rPr>
              <a:t>Reference</a:t>
            </a:r>
            <a:endParaRPr lang="en-US">
              <a:solidFill>
                <a:srgbClr val="FDE9E8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930" y="1530350"/>
            <a:ext cx="9951720" cy="5092065"/>
          </a:xfrm>
        </p:spPr>
        <p:txBody>
          <a:bodyPr>
            <a:normAutofit fontScale="55000"/>
          </a:bodyPr>
          <a:lstStyle/>
          <a:p>
            <a:r>
              <a:rPr sz="2800" b="1">
                <a:solidFill>
                  <a:srgbClr val="FDE9E8"/>
                </a:solidFill>
              </a:rPr>
              <a:t>[1]Wang, D., Wang, P., He, D., &amp; Tian, Y. (2019). Birthday, Name and Bifacial-security: Understanding Passwords of Chinese Web Users, usenix security symposium.</a:t>
            </a:r>
            <a:endParaRPr sz="2800" b="1">
              <a:solidFill>
                <a:srgbClr val="FDE9E8"/>
              </a:solidFill>
            </a:endParaRPr>
          </a:p>
          <a:p>
            <a:r>
              <a:rPr sz="2800" b="1">
                <a:solidFill>
                  <a:srgbClr val="FDE9E8"/>
                </a:solidFill>
              </a:rPr>
              <a:t>[2]Weir, M., Aggarwal, S., De Medeiros, B., &amp; Glodek, B. (2009). Password Cracking Using Probabilistic Context-Free Grammars, ieee symposium on security and privacy.</a:t>
            </a:r>
            <a:endParaRPr sz="2800" b="1">
              <a:solidFill>
                <a:srgbClr val="FDE9E8"/>
              </a:solidFill>
            </a:endParaRPr>
          </a:p>
          <a:p>
            <a:r>
              <a:rPr sz="2800" b="1">
                <a:solidFill>
                  <a:srgbClr val="FDE9E8"/>
                </a:solidFill>
              </a:rPr>
              <a:t>[3]Trieu, Khoa and Yang, Yi, ^Artificial Intelligence-Based Password Brute Force Attacks" (2018). MWAIS 2018 Proceedings. 39.</a:t>
            </a:r>
            <a:endParaRPr sz="2800" b="1">
              <a:solidFill>
                <a:srgbClr val="FDE9E8"/>
              </a:solidFill>
            </a:endParaRPr>
          </a:p>
          <a:p>
            <a:r>
              <a:rPr sz="2800" b="1">
                <a:solidFill>
                  <a:srgbClr val="FDE9E8"/>
                </a:solidFill>
              </a:rPr>
              <a:t>[4]Y. Korkmaz, "Developing password security system by using artificial neural networks in user log in systems," 2016 Electric Electronics, Computer Science, Biomedical Engineerings5 Meeting (EBBT), Istanbul, 2016, pp. 1-4.</a:t>
            </a:r>
            <a:endParaRPr sz="2800" b="1">
              <a:solidFill>
                <a:srgbClr val="FDE9E8"/>
              </a:solidFill>
            </a:endParaRPr>
          </a:p>
          <a:p>
            <a:r>
              <a:rPr sz="2800" b="1">
                <a:solidFill>
                  <a:srgbClr val="FDE9E8"/>
                </a:solidFill>
              </a:rPr>
              <a:t>[5]Taddeo, M., Mccutcheon, T., &amp; Floridi, L. (2019). Trusting artificial intelligence in cybersecurity is a double-edged sword. Nature Machine Intelligence, 1(12), 557-560.</a:t>
            </a:r>
            <a:endParaRPr sz="2800" b="1">
              <a:solidFill>
                <a:srgbClr val="FDE9E8"/>
              </a:solidFill>
            </a:endParaRPr>
          </a:p>
          <a:p>
            <a:r>
              <a:rPr sz="2800" b="1">
                <a:solidFill>
                  <a:srgbClr val="FDE9E8"/>
                </a:solidFill>
              </a:rPr>
              <a:t>[6]Morris, R. J., &amp; Thompson, K. (1979). Password security: a case history. Communications of The ACM, 22(11), 594-597.</a:t>
            </a:r>
            <a:endParaRPr sz="2800" b="1">
              <a:solidFill>
                <a:srgbClr val="FDE9E8"/>
              </a:solidFill>
            </a:endParaRPr>
          </a:p>
          <a:p>
            <a:endParaRPr sz="2800" b="1">
              <a:solidFill>
                <a:srgbClr val="FDE9E8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项目准备——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范围基础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8385" y="2001520"/>
            <a:ext cx="4857750" cy="15925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zh-CN" sz="2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对象省份</a:t>
            </a:r>
            <a:r>
              <a:rPr lang="en-US" altLang="zh-CN" sz="2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——</a:t>
            </a:r>
            <a:r>
              <a:rPr lang="zh-CN" sz="2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四川省：</a:t>
            </a:r>
            <a:endParaRPr lang="zh-CN" sz="2000" b="1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00000"/>
              </a:lnSpc>
            </a:pPr>
            <a:r>
              <a:rPr lang="zh-CN" sz="2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亟需新高考改革，但任然保留老高考的属性，高中教育在不同地区呈现较为明显的差异。</a:t>
            </a:r>
            <a:endParaRPr lang="zh-CN" sz="2000" b="1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0610" y="4181475"/>
            <a:ext cx="4857750" cy="1512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sz="2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基础功能</a:t>
            </a:r>
            <a:r>
              <a:rPr lang="en-US" altLang="zh-CN" sz="2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——</a:t>
            </a:r>
            <a:r>
              <a:rPr lang="zh-CN" altLang="en-US" sz="2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定制</a:t>
            </a:r>
            <a:r>
              <a:rPr lang="zh-CN" sz="2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推荐</a:t>
            </a:r>
            <a:r>
              <a:rPr lang="en-US" altLang="zh-CN" sz="2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+</a:t>
            </a:r>
            <a:r>
              <a:rPr lang="zh-CN" altLang="en-US" sz="2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资料查询</a:t>
            </a:r>
            <a:endParaRPr lang="zh-CN" altLang="en-US" sz="2000" b="1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97445" y="2378710"/>
            <a:ext cx="3403600" cy="280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范围选择与管理</a:t>
            </a:r>
            <a:endParaRPr lang="zh-CN" altLang="en-U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 rot="1680000">
            <a:off x="6363335" y="2889885"/>
            <a:ext cx="676910" cy="273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 rot="20280000">
            <a:off x="6347460" y="4637405"/>
            <a:ext cx="676910" cy="273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项目准备——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分工安排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7815" y="3806190"/>
            <a:ext cx="2835910" cy="13728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ore effective identification and defense against user attacks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23405" y="3806190"/>
            <a:ext cx="2886075" cy="13728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lso makes the password cracking more effective and fast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18385" y="5460365"/>
            <a:ext cx="125349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sym typeface="+mn-ea"/>
              </a:rPr>
              <a:t>Defense</a:t>
            </a:r>
            <a:endParaRPr lang="en-US" altLang="zh-CN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39380" y="5461000"/>
            <a:ext cx="125349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sym typeface="+mn-ea"/>
              </a:rPr>
              <a:t>Attack</a:t>
            </a:r>
            <a:endParaRPr lang="en-US" altLang="zh-CN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8385" y="5460365"/>
            <a:ext cx="1253490" cy="655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sym typeface="+mn-ea"/>
              </a:rPr>
              <a:t>前端人员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9380" y="5461000"/>
            <a:ext cx="1253490" cy="655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sym typeface="+mn-ea"/>
              </a:rPr>
              <a:t>后端人员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 descr="7b0a20202020227461726765744d6f64756c65223a20226b6f6e6c696e65666f6e7473220a7d0a"/>
          <p:cNvSpPr/>
          <p:nvPr/>
        </p:nvSpPr>
        <p:spPr>
          <a:xfrm>
            <a:off x="1567815" y="3816985"/>
            <a:ext cx="2835910" cy="1372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构建网站框架</a:t>
            </a:r>
            <a:endParaRPr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2.UI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设计与构建</a:t>
            </a:r>
            <a:endParaRPr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23405" y="3816985"/>
            <a:ext cx="2886075" cy="1372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推荐算法分析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实现</a:t>
            </a:r>
            <a:endParaRPr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网络爬虫与数据库</a:t>
            </a:r>
            <a:endParaRPr lang="en-US" altLang="zh-CN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20845" y="1762125"/>
            <a:ext cx="2886075" cy="13728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lso makes the password cracking more effective and fast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36820" y="3404235"/>
            <a:ext cx="1253490" cy="655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  <a:sym typeface="+mn-ea"/>
              </a:rPr>
              <a:t>组织人员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0845" y="1760220"/>
            <a:ext cx="2886075" cy="1372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基础知识学习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查找相关资料</a:t>
            </a:r>
            <a:endParaRPr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项目准备——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人员配置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576570" cy="4759325"/>
          </a:xfrm>
        </p:spPr>
        <p:txBody>
          <a:bodyPr>
            <a:normAutofit lnSpcReduction="10000"/>
          </a:bodyPr>
          <a:lstStyle/>
          <a:p>
            <a:r>
              <a:rPr lang="en-US" altLang="zh-CN" sz="2000" b="1">
                <a:solidFill>
                  <a:schemeClr val="tx1"/>
                </a:solidFill>
                <a:effectLst/>
              </a:rPr>
              <a:t>1.</a:t>
            </a:r>
            <a:r>
              <a:rPr lang="zh-CN" altLang="en-US" sz="2000" b="1">
                <a:solidFill>
                  <a:schemeClr val="tx1"/>
                </a:solidFill>
                <a:effectLst/>
              </a:rPr>
              <a:t>组织人员配置：考虑到基础任务是掌握知识，采取所有人互相组织，共同学习的配置方式。</a:t>
            </a:r>
            <a:endParaRPr lang="en-US" altLang="zh-CN" sz="2000" b="1">
              <a:solidFill>
                <a:schemeClr val="tx1"/>
              </a:solidFill>
              <a:effectLst/>
            </a:endParaRPr>
          </a:p>
          <a:p>
            <a:endParaRPr lang="zh-CN" altLang="en-US"/>
          </a:p>
          <a:p>
            <a:r>
              <a:rPr lang="en-US" altLang="zh-CN" sz="2000" b="1">
                <a:solidFill>
                  <a:schemeClr val="tx1"/>
                </a:solidFill>
                <a:effectLst/>
              </a:rPr>
              <a:t>2.</a:t>
            </a:r>
            <a:r>
              <a:rPr lang="zh-CN" altLang="en-US" sz="2000" b="1">
                <a:solidFill>
                  <a:schemeClr val="tx1"/>
                </a:solidFill>
                <a:effectLst/>
              </a:rPr>
              <a:t>前端人员配置：考虑到基本组织情况，采取单线设计，多线阅读，补充交流的配置原则。</a:t>
            </a:r>
            <a:endParaRPr lang="zh-CN" altLang="en-US" sz="2000" b="1">
              <a:solidFill>
                <a:schemeClr val="tx1"/>
              </a:solidFill>
              <a:effectLst/>
            </a:endParaRPr>
          </a:p>
          <a:p>
            <a:endParaRPr lang="zh-CN" altLang="en-US" sz="2000" b="1">
              <a:solidFill>
                <a:schemeClr val="tx1"/>
              </a:solidFill>
              <a:effectLst/>
            </a:endParaRPr>
          </a:p>
          <a:p>
            <a:r>
              <a:rPr lang="en-US" altLang="zh-CN" sz="2000" b="1">
                <a:solidFill>
                  <a:schemeClr val="tx1"/>
                </a:solidFill>
                <a:effectLst/>
                <a:sym typeface="+mn-ea"/>
              </a:rPr>
              <a:t>3.</a:t>
            </a:r>
            <a:r>
              <a:rPr lang="zh-CN" altLang="en-US" sz="2000" b="1">
                <a:solidFill>
                  <a:schemeClr val="tx1"/>
                </a:solidFill>
                <a:effectLst/>
                <a:sym typeface="+mn-ea"/>
              </a:rPr>
              <a:t>后端人员配置：考虑到成员能力情况，采取理论总结与掌握</a:t>
            </a:r>
            <a:r>
              <a:rPr lang="en-US" altLang="zh-CN" sz="2000" b="1">
                <a:solidFill>
                  <a:schemeClr val="tx1"/>
                </a:solidFill>
                <a:effectLst/>
                <a:sym typeface="+mn-ea"/>
              </a:rPr>
              <a:t>-</a:t>
            </a:r>
            <a:r>
              <a:rPr lang="zh-CN" altLang="en-US" sz="2000" b="1">
                <a:solidFill>
                  <a:schemeClr val="tx1"/>
                </a:solidFill>
                <a:effectLst/>
                <a:sym typeface="+mn-ea"/>
              </a:rPr>
              <a:t>开源参考与阅读</a:t>
            </a:r>
            <a:r>
              <a:rPr lang="en-US" altLang="zh-CN" sz="2000" b="1">
                <a:solidFill>
                  <a:schemeClr val="tx1"/>
                </a:solidFill>
                <a:effectLst/>
                <a:sym typeface="+mn-ea"/>
              </a:rPr>
              <a:t>-</a:t>
            </a:r>
            <a:r>
              <a:rPr lang="zh-CN" altLang="en-US" sz="2000" b="1">
                <a:solidFill>
                  <a:schemeClr val="tx1"/>
                </a:solidFill>
                <a:effectLst/>
                <a:sym typeface="+mn-ea"/>
              </a:rPr>
              <a:t>尝试开发与复现的配置路线。</a:t>
            </a:r>
            <a:endParaRPr lang="zh-CN" altLang="en-US" sz="2000" b="1">
              <a:solidFill>
                <a:schemeClr val="tx1"/>
              </a:solidFill>
              <a:effectLst/>
            </a:endParaRPr>
          </a:p>
          <a:p>
            <a:endParaRPr lang="zh-CN" altLang="en-US" sz="2000" b="1">
              <a:solidFill>
                <a:schemeClr val="tx1"/>
              </a:solidFill>
              <a:effectLst/>
            </a:endParaRPr>
          </a:p>
        </p:txBody>
      </p:sp>
      <p:pic>
        <p:nvPicPr>
          <p:cNvPr id="4" name="图片 3" descr="QQ截图20210730073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0690" y="503555"/>
            <a:ext cx="4907280" cy="5850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4833"/>
          </a:fgClr>
          <a:bgClr>
            <a:srgbClr val="00483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76985" y="2802255"/>
            <a:ext cx="9799320" cy="1253490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rgbClr val="FDE9E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微软雅黑" panose="020B0503020204020204" pitchFamily="34" charset="-122"/>
                <a:sym typeface="Arial" panose="020B0604020202020204" pitchFamily="34" charset="0"/>
              </a:rPr>
              <a:t>2. 技术流程</a:t>
            </a:r>
            <a:endParaRPr lang="en-US" altLang="zh-CN" b="0" dirty="0">
              <a:solidFill>
                <a:srgbClr val="FDE9E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技术流程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70715"/>
            <a:ext cx="10969200" cy="4759200"/>
          </a:xfrm>
        </p:spPr>
        <p:txBody>
          <a:bodyPr/>
          <a:lstStyle/>
          <a:p>
            <a:r>
              <a:rPr lang="en-US" altLang="zh-CN" sz="2800" dirty="0">
                <a:solidFill>
                  <a:srgbClr val="0C0104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sz="2800" b="1" dirty="0">
                <a:solidFill>
                  <a:srgbClr val="0C0104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框架搭建</a:t>
            </a:r>
            <a:endParaRPr lang="zh-CN" altLang="en-US" sz="2800" b="1" dirty="0">
              <a:solidFill>
                <a:srgbClr val="0C0104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06500" y="3420110"/>
            <a:ext cx="4043680" cy="1537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基础工具</a:t>
            </a:r>
            <a:endParaRPr lang="zh-CN" altLang="en-US" sz="320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13830" y="2313940"/>
            <a:ext cx="4307840" cy="3767455"/>
            <a:chOff x="11047" y="4019"/>
            <a:chExt cx="6784" cy="5933"/>
          </a:xfrm>
        </p:grpSpPr>
        <p:sp>
          <p:nvSpPr>
            <p:cNvPr id="11" name="圆角矩形 10"/>
            <p:cNvSpPr/>
            <p:nvPr/>
          </p:nvSpPr>
          <p:spPr>
            <a:xfrm>
              <a:off x="11047" y="4019"/>
              <a:ext cx="6731" cy="2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Python</a:t>
              </a:r>
              <a:r>
                <a:rPr lang="zh-CN" alt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：编程语言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Django</a:t>
              </a:r>
              <a:r>
                <a:rPr lang="zh-CN" alt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MTV</a:t>
              </a:r>
              <a:r>
                <a:rPr lang="zh-CN" alt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模式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101" y="7332"/>
              <a:ext cx="6731" cy="2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Pycharm</a:t>
              </a:r>
              <a:r>
                <a:rPr lang="zh-CN" altLang="en-US" sz="24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：开发环境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4" name="右箭头 3"/>
          <p:cNvSpPr/>
          <p:nvPr/>
        </p:nvSpPr>
        <p:spPr>
          <a:xfrm rot="19740000">
            <a:off x="5575300" y="3700145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100000">
            <a:off x="5574665" y="4247515"/>
            <a:ext cx="6477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技术流程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图片 11" descr="QQ截图202107300806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1313815"/>
            <a:ext cx="12192000" cy="529463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608400" y="1470715"/>
            <a:ext cx="10969200" cy="4759200"/>
          </a:xfrm>
        </p:spPr>
        <p:txBody>
          <a:bodyPr/>
          <a:p>
            <a:r>
              <a:rPr lang="en-US" altLang="zh-CN" sz="2800" dirty="0">
                <a:solidFill>
                  <a:srgbClr val="0C0104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sz="2800" b="1" dirty="0">
                <a:solidFill>
                  <a:srgbClr val="0C0104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框架搭建</a:t>
            </a:r>
            <a:endParaRPr lang="zh-CN" altLang="en-US" sz="2800" b="1" dirty="0">
              <a:solidFill>
                <a:srgbClr val="0C0104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6_4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7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6_4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UNIT_PLACING_PICTURE_USER_VIEWPORT" val="{&quot;height&quot;:5028,&quot;width&quot;:6713}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2949</Words>
  <Application>WPS 演示</Application>
  <PresentationFormat>宽屏</PresentationFormat>
  <Paragraphs>310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Wingdings</vt:lpstr>
      <vt:lpstr>Malgun Gothic Semilight</vt:lpstr>
      <vt:lpstr>仿宋</vt:lpstr>
      <vt:lpstr>Open Sans</vt:lpstr>
      <vt:lpstr>Segoe Print</vt:lpstr>
      <vt:lpstr>Arial Unicode MS</vt:lpstr>
      <vt:lpstr>Calibri</vt:lpstr>
      <vt:lpstr>Office 主题​​</vt:lpstr>
      <vt:lpstr> RE:高考志愿推荐系统</vt:lpstr>
      <vt:lpstr>PowerPoint 演示文稿</vt:lpstr>
      <vt:lpstr>1. 项目准备</vt:lpstr>
      <vt:lpstr>项目准备——范围基础</vt:lpstr>
      <vt:lpstr>项目准备——分工安排</vt:lpstr>
      <vt:lpstr>项目准备——人员配置</vt:lpstr>
      <vt:lpstr>2. 技术流程</vt:lpstr>
      <vt:lpstr>技术流程</vt:lpstr>
      <vt:lpstr>技术流程</vt:lpstr>
      <vt:lpstr>技术流程</vt:lpstr>
      <vt:lpstr>技术流程</vt:lpstr>
      <vt:lpstr>技术流程</vt:lpstr>
      <vt:lpstr>技术流程</vt:lpstr>
      <vt:lpstr>技术流程</vt:lpstr>
      <vt:lpstr>3. 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4. 总结改进</vt:lpstr>
      <vt:lpstr>Improvement</vt:lpstr>
      <vt:lpstr>Advantage</vt:lpstr>
      <vt:lpstr>Disadvantage</vt:lpstr>
      <vt:lpstr>Improvement</vt:lpstr>
      <vt:lpstr>Improvement</vt:lpstr>
      <vt:lpstr>Improvement</vt:lpstr>
      <vt:lpstr>Takk.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Random in Regularity</dc:title>
  <dc:creator/>
  <cp:lastModifiedBy>Jona rch o_O</cp:lastModifiedBy>
  <cp:revision>205</cp:revision>
  <dcterms:created xsi:type="dcterms:W3CDTF">2019-06-19T02:08:00Z</dcterms:created>
  <dcterms:modified xsi:type="dcterms:W3CDTF">2021-07-30T01:57:40Z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BFB02F2D7F0249D1B27CE7DC5746FCF1</vt:lpwstr>
  </property>
</Properties>
</file>