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0" r:id="rId2"/>
    <p:sldId id="295" r:id="rId3"/>
    <p:sldId id="294" r:id="rId4"/>
    <p:sldId id="314" r:id="rId5"/>
    <p:sldId id="297" r:id="rId6"/>
    <p:sldId id="296" r:id="rId7"/>
    <p:sldId id="298" r:id="rId8"/>
    <p:sldId id="299" r:id="rId9"/>
    <p:sldId id="300" r:id="rId10"/>
    <p:sldId id="317" r:id="rId11"/>
    <p:sldId id="301" r:id="rId12"/>
    <p:sldId id="318" r:id="rId13"/>
    <p:sldId id="319" r:id="rId14"/>
    <p:sldId id="320" r:id="rId15"/>
    <p:sldId id="322" r:id="rId16"/>
    <p:sldId id="306" r:id="rId17"/>
    <p:sldId id="307" r:id="rId18"/>
    <p:sldId id="308" r:id="rId19"/>
    <p:sldId id="323" r:id="rId20"/>
    <p:sldId id="309" r:id="rId21"/>
    <p:sldId id="310"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13" r:id="rId38"/>
    <p:sldId id="315" r:id="rId39"/>
    <p:sldId id="264" r:id="rId40"/>
    <p:sldId id="316" r:id="rId4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1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61" autoAdjust="0"/>
  </p:normalViewPr>
  <p:slideViewPr>
    <p:cSldViewPr>
      <p:cViewPr varScale="1">
        <p:scale>
          <a:sx n="75" d="100"/>
          <a:sy n="75" d="100"/>
        </p:scale>
        <p:origin x="96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66B783-EE96-4C46-8EB2-7DFACA4031F0}"/>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E980A44D-91BE-4B60-A544-004E602B4036}"/>
              </a:ext>
            </a:extLst>
          </p:cNvPr>
          <p:cNvSpPr>
            <a:spLocks noGrp="1"/>
          </p:cNvSpPr>
          <p:nvPr>
            <p:ph type="dt" sz="quarter" idx="1"/>
          </p:nvPr>
        </p:nvSpPr>
        <p:spPr>
          <a:xfrm>
            <a:off x="3970338" y="0"/>
            <a:ext cx="3038475" cy="466725"/>
          </a:xfrm>
          <a:prstGeom prst="rect">
            <a:avLst/>
          </a:prstGeom>
        </p:spPr>
        <p:txBody>
          <a:bodyPr vert="horz" lIns="93177" tIns="46589" rIns="93177" bIns="46589" rtlCol="0"/>
          <a:lstStyle>
            <a:lvl1pPr algn="r">
              <a:defRPr sz="1200"/>
            </a:lvl1pPr>
          </a:lstStyle>
          <a:p>
            <a:pPr>
              <a:defRPr/>
            </a:pPr>
            <a:fld id="{57DD8ECB-6FDA-4A96-8ED1-3E5DAA9C3D99}" type="datetimeFigureOut">
              <a:rPr lang="en-US"/>
              <a:pPr>
                <a:defRPr/>
              </a:pPr>
              <a:t>2/27/2022</a:t>
            </a:fld>
            <a:endParaRPr lang="en-US"/>
          </a:p>
        </p:txBody>
      </p:sp>
      <p:sp>
        <p:nvSpPr>
          <p:cNvPr id="4" name="Footer Placeholder 3">
            <a:extLst>
              <a:ext uri="{FF2B5EF4-FFF2-40B4-BE49-F238E27FC236}">
                <a16:creationId xmlns:a16="http://schemas.microsoft.com/office/drawing/2014/main" id="{4139083C-4202-463A-BD41-DD9A62B2270A}"/>
              </a:ext>
            </a:extLst>
          </p:cNvPr>
          <p:cNvSpPr>
            <a:spLocks noGrp="1"/>
          </p:cNvSpPr>
          <p:nvPr>
            <p:ph type="ftr" sz="quarter" idx="2"/>
          </p:nvPr>
        </p:nvSpPr>
        <p:spPr>
          <a:xfrm>
            <a:off x="0" y="8829675"/>
            <a:ext cx="3038475" cy="466725"/>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0F8099A-AA88-49D3-A26F-DE97872C48D1}"/>
              </a:ext>
            </a:extLst>
          </p:cNvPr>
          <p:cNvSpPr>
            <a:spLocks noGrp="1"/>
          </p:cNvSpPr>
          <p:nvPr>
            <p:ph type="sldNum" sz="quarter" idx="3"/>
          </p:nvPr>
        </p:nvSpPr>
        <p:spPr>
          <a:xfrm>
            <a:off x="3970338" y="8829675"/>
            <a:ext cx="3038475" cy="466725"/>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D4BB12B4-27F2-4088-BD3F-94E84F9B296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AA72A-521D-4869-829B-628C2C048109}"/>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CE8550AD-4AE2-46A5-AA86-C8EE32C7A660}"/>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hangingPunct="1">
              <a:defRPr sz="1200">
                <a:latin typeface="Arial" charset="0"/>
              </a:defRPr>
            </a:lvl1pPr>
          </a:lstStyle>
          <a:p>
            <a:pPr>
              <a:defRPr/>
            </a:pPr>
            <a:fld id="{46311C0B-D5AA-4222-A3AE-B87F69950396}" type="datetimeFigureOut">
              <a:rPr lang="en-US"/>
              <a:pPr>
                <a:defRPr/>
              </a:pPr>
              <a:t>2/27/2022</a:t>
            </a:fld>
            <a:endParaRPr lang="en-US"/>
          </a:p>
        </p:txBody>
      </p:sp>
      <p:sp>
        <p:nvSpPr>
          <p:cNvPr id="4" name="Slide Image Placeholder 3">
            <a:extLst>
              <a:ext uri="{FF2B5EF4-FFF2-40B4-BE49-F238E27FC236}">
                <a16:creationId xmlns:a16="http://schemas.microsoft.com/office/drawing/2014/main" id="{8C4F7DA2-0585-43CA-A361-E079E546D491}"/>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285A72B8-03D2-43AE-A707-766D78A847C1}"/>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058A52C-3DF7-473D-8520-B4B5BC629E04}"/>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64DC877-7C94-484F-BE24-B1A301D1EEED}"/>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35D5B210-A104-4835-93FD-C25286AC611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9F42B0E-035A-4808-8F7B-50A9E9928A9D}"/>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808361C5-5F85-4193-8DFA-4FAEA4632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Hello and Welcome to Network and Information Security. It is a historic year for both of us that I have to welcome you virtually this time.</a:t>
            </a:r>
          </a:p>
          <a:p>
            <a:r>
              <a:rPr lang="en-US" altLang="en-US"/>
              <a:t>I am Professor Xiaodong Lin, your instructor for this course.</a:t>
            </a:r>
          </a:p>
          <a:p>
            <a:endParaRPr lang="en-US" altLang="en-US"/>
          </a:p>
          <a:p>
            <a:endParaRPr lang="en-US" altLang="en-US"/>
          </a:p>
          <a:p>
            <a:endParaRPr lang="en-US" altLang="en-US"/>
          </a:p>
        </p:txBody>
      </p:sp>
      <p:sp>
        <p:nvSpPr>
          <p:cNvPr id="20484" name="Slide Number Placeholder 3">
            <a:extLst>
              <a:ext uri="{FF2B5EF4-FFF2-40B4-BE49-F238E27FC236}">
                <a16:creationId xmlns:a16="http://schemas.microsoft.com/office/drawing/2014/main" id="{23222C1E-3F04-4931-A953-A3ABAB8913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1600">
                <a:solidFill>
                  <a:schemeClr val="tx1"/>
                </a:solidFill>
                <a:latin typeface="Times New Roman" panose="02020603050405020304" pitchFamily="18" charset="0"/>
              </a:defRPr>
            </a:lvl1pPr>
            <a:lvl2pPr marL="742950" indent="-285750" defTabSz="933450">
              <a:defRPr sz="1600">
                <a:solidFill>
                  <a:schemeClr val="tx1"/>
                </a:solidFill>
                <a:latin typeface="Times New Roman" panose="02020603050405020304" pitchFamily="18" charset="0"/>
              </a:defRPr>
            </a:lvl2pPr>
            <a:lvl3pPr marL="1143000" indent="-228600" defTabSz="933450">
              <a:defRPr sz="1600">
                <a:solidFill>
                  <a:schemeClr val="tx1"/>
                </a:solidFill>
                <a:latin typeface="Times New Roman" panose="02020603050405020304" pitchFamily="18" charset="0"/>
              </a:defRPr>
            </a:lvl3pPr>
            <a:lvl4pPr marL="1600200" indent="-228600" defTabSz="933450">
              <a:defRPr sz="1600">
                <a:solidFill>
                  <a:schemeClr val="tx1"/>
                </a:solidFill>
                <a:latin typeface="Times New Roman" panose="02020603050405020304" pitchFamily="18" charset="0"/>
              </a:defRPr>
            </a:lvl4pPr>
            <a:lvl5pPr marL="2057400" indent="-228600" defTabSz="933450">
              <a:defRPr sz="1600">
                <a:solidFill>
                  <a:schemeClr val="tx1"/>
                </a:solidFill>
                <a:latin typeface="Times New Roman" panose="02020603050405020304" pitchFamily="18" charset="0"/>
              </a:defRPr>
            </a:lvl5pPr>
            <a:lvl6pPr marL="2514600" indent="-228600" defTabSz="93345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defTabSz="93345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defTabSz="93345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defTabSz="933450" eaLnBrk="0" fontAlgn="base" hangingPunct="0">
              <a:spcBef>
                <a:spcPct val="0"/>
              </a:spcBef>
              <a:spcAft>
                <a:spcPct val="0"/>
              </a:spcAft>
              <a:defRPr sz="1600">
                <a:solidFill>
                  <a:schemeClr val="tx1"/>
                </a:solidFill>
                <a:latin typeface="Times New Roman" panose="02020603050405020304" pitchFamily="18" charset="0"/>
              </a:defRPr>
            </a:lvl9pPr>
          </a:lstStyle>
          <a:p>
            <a:fld id="{2E18C52E-8F3D-4F5B-9F48-E2ACDC9C4AF3}"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9C57972-24D2-4A81-A469-0A020EF5C1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CFE956-D10E-4B26-99C6-4874F7A88473}" type="slidenum">
              <a:rPr lang="en-GB" altLang="en-US">
                <a:latin typeface="Arial" panose="020B0604020202020204" pitchFamily="34" charset="0"/>
              </a:rPr>
              <a:pPr>
                <a:spcBef>
                  <a:spcPct val="0"/>
                </a:spcBef>
              </a:pPr>
              <a:t>10</a:t>
            </a:fld>
            <a:endParaRPr lang="en-GB" altLang="en-US">
              <a:latin typeface="Arial" panose="020B0604020202020204" pitchFamily="34" charset="0"/>
            </a:endParaRPr>
          </a:p>
        </p:txBody>
      </p:sp>
      <p:sp>
        <p:nvSpPr>
          <p:cNvPr id="18435" name="Text Box 1">
            <a:extLst>
              <a:ext uri="{FF2B5EF4-FFF2-40B4-BE49-F238E27FC236}">
                <a16:creationId xmlns:a16="http://schemas.microsoft.com/office/drawing/2014/main" id="{719FD0CF-8A3A-4326-8D18-9ADB13EA2B71}"/>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324CF0CE-4D4D-4D42-99FA-7C67331F7B5A}"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10</a:t>
            </a:fld>
            <a:endParaRPr lang="en-GB" altLang="en-US" sz="1300">
              <a:solidFill>
                <a:srgbClr val="000000"/>
              </a:solidFill>
              <a:latin typeface="Times New Roman" panose="02020603050405020304" pitchFamily="18" charset="0"/>
              <a:ea typeface="Arial Unicode MS" pitchFamily="34" charset="-128"/>
            </a:endParaRPr>
          </a:p>
        </p:txBody>
      </p:sp>
      <p:sp>
        <p:nvSpPr>
          <p:cNvPr id="18436" name="Rectangle 2">
            <a:extLst>
              <a:ext uri="{FF2B5EF4-FFF2-40B4-BE49-F238E27FC236}">
                <a16:creationId xmlns:a16="http://schemas.microsoft.com/office/drawing/2014/main" id="{DA327528-E57C-4F86-97AF-92F6B4295AD1}"/>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Rectangle 3">
            <a:extLst>
              <a:ext uri="{FF2B5EF4-FFF2-40B4-BE49-F238E27FC236}">
                <a16:creationId xmlns:a16="http://schemas.microsoft.com/office/drawing/2014/main" id="{629620B4-7A27-4788-8118-5F634E43228B}"/>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Now you can select </a:t>
            </a:r>
            <a:r>
              <a:rPr lang="en-US" altLang="en-US" dirty="0" err="1"/>
              <a:t>SeedUbuntu</a:t>
            </a:r>
            <a:r>
              <a:rPr lang="en-US" altLang="en-US" dirty="0"/>
              <a:t> 16.04 virtual hard disk file</a:t>
            </a:r>
          </a:p>
          <a:p>
            <a:r>
              <a:rPr lang="en-US" altLang="en-US" dirty="0"/>
              <a:t>And click Create Button</a:t>
            </a:r>
          </a:p>
        </p:txBody>
      </p:sp>
    </p:spTree>
    <p:extLst>
      <p:ext uri="{BB962C8B-B14F-4D97-AF65-F5344CB8AC3E}">
        <p14:creationId xmlns:p14="http://schemas.microsoft.com/office/powerpoint/2010/main" val="62730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Afterwards, the VM should be created successfully if everything goes well</a:t>
            </a:r>
          </a:p>
          <a:p>
            <a:r>
              <a:rPr lang="en-US" dirty="0"/>
              <a:t>The pre-built Ubuntu 16.04 VM comes with two accounts:</a:t>
            </a:r>
          </a:p>
          <a:p>
            <a:r>
              <a:rPr lang="en-US" dirty="0"/>
              <a:t>username: seed</a:t>
            </a:r>
          </a:p>
          <a:p>
            <a:r>
              <a:rPr lang="en-US" dirty="0"/>
              <a:t>password: </a:t>
            </a:r>
            <a:r>
              <a:rPr lang="en-US" dirty="0" err="1"/>
              <a:t>dees</a:t>
            </a:r>
            <a:endParaRPr lang="en-US" dirty="0"/>
          </a:p>
          <a:p>
            <a:r>
              <a:rPr lang="en-US" dirty="0"/>
              <a:t>This is a regular user account that you can use for most of your Lab assignments.</a:t>
            </a:r>
          </a:p>
          <a:p>
            <a:r>
              <a:rPr lang="en-US" dirty="0"/>
              <a:t>username: root</a:t>
            </a:r>
          </a:p>
          <a:p>
            <a:r>
              <a:rPr lang="en-US" dirty="0"/>
              <a:t>password: </a:t>
            </a:r>
            <a:r>
              <a:rPr lang="en-US" dirty="0" err="1"/>
              <a:t>seedubuntu</a:t>
            </a:r>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11</a:t>
            </a:fld>
            <a:endParaRPr lang="en-US" altLang="en-US"/>
          </a:p>
        </p:txBody>
      </p:sp>
    </p:spTree>
    <p:extLst>
      <p:ext uri="{BB962C8B-B14F-4D97-AF65-F5344CB8AC3E}">
        <p14:creationId xmlns:p14="http://schemas.microsoft.com/office/powerpoint/2010/main" val="40533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211A784-3242-404D-82B9-14F5D8FD17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1CC1E3-A47E-49C8-BF01-F15FAD42AC54}" type="slidenum">
              <a:rPr lang="en-GB" altLang="en-US">
                <a:latin typeface="Arial" panose="020B0604020202020204" pitchFamily="34" charset="0"/>
              </a:rPr>
              <a:pPr>
                <a:spcBef>
                  <a:spcPct val="0"/>
                </a:spcBef>
              </a:pPr>
              <a:t>12</a:t>
            </a:fld>
            <a:endParaRPr lang="en-GB" altLang="en-US">
              <a:latin typeface="Arial" panose="020B0604020202020204" pitchFamily="34" charset="0"/>
            </a:endParaRPr>
          </a:p>
        </p:txBody>
      </p:sp>
      <p:sp>
        <p:nvSpPr>
          <p:cNvPr id="12291" name="Text Box 1">
            <a:extLst>
              <a:ext uri="{FF2B5EF4-FFF2-40B4-BE49-F238E27FC236}">
                <a16:creationId xmlns:a16="http://schemas.microsoft.com/office/drawing/2014/main" id="{58FDA238-2BAE-412E-9AF1-3946EF5B9483}"/>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2FD3E2FD-B896-4D43-8F85-892955F012D8}"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12</a:t>
            </a:fld>
            <a:endParaRPr lang="en-GB" altLang="en-US" sz="1300">
              <a:solidFill>
                <a:srgbClr val="000000"/>
              </a:solidFill>
              <a:latin typeface="Times New Roman" panose="02020603050405020304" pitchFamily="18" charset="0"/>
              <a:ea typeface="Arial Unicode MS" pitchFamily="34" charset="-128"/>
            </a:endParaRPr>
          </a:p>
        </p:txBody>
      </p:sp>
      <p:sp>
        <p:nvSpPr>
          <p:cNvPr id="12292" name="Rectangle 2">
            <a:extLst>
              <a:ext uri="{FF2B5EF4-FFF2-40B4-BE49-F238E27FC236}">
                <a16:creationId xmlns:a16="http://schemas.microsoft.com/office/drawing/2014/main" id="{31DE46A5-0B4B-43DE-9802-4072229533E6}"/>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Rectangle 3">
            <a:extLst>
              <a:ext uri="{FF2B5EF4-FFF2-40B4-BE49-F238E27FC236}">
                <a16:creationId xmlns:a16="http://schemas.microsoft.com/office/drawing/2014/main" id="{DAF9D125-4213-4040-AE6B-62E42E8265A5}"/>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Next, we need to do some configuration to make us easy to use the VM.</a:t>
            </a:r>
          </a:p>
          <a:p>
            <a:r>
              <a:rPr lang="en-US" altLang="en-US" dirty="0"/>
              <a:t>In the toolbar, click Settings button and click the “Advanced” tab</a:t>
            </a:r>
          </a:p>
          <a:p>
            <a:r>
              <a:rPr lang="en-US" altLang="en-US" dirty="0"/>
              <a:t>Select “Bidirectional” for both items. The first item allows users to copy and paste between the VM and the host computer. </a:t>
            </a:r>
          </a:p>
          <a:p>
            <a:r>
              <a:rPr lang="en-US" altLang="en-US" dirty="0"/>
              <a:t>The second item allows users to transfer files between the VM and the host computer using </a:t>
            </a:r>
            <a:r>
              <a:rPr lang="en-US" altLang="en-US" dirty="0" err="1"/>
              <a:t>Drag’n</a:t>
            </a:r>
            <a:r>
              <a:rPr lang="en-US" altLang="en-US" dirty="0"/>
              <a:t> Drop.</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587057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211A784-3242-404D-82B9-14F5D8FD17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1CC1E3-A47E-49C8-BF01-F15FAD42AC54}" type="slidenum">
              <a:rPr lang="en-GB" altLang="en-US">
                <a:latin typeface="Arial" panose="020B0604020202020204" pitchFamily="34" charset="0"/>
              </a:rPr>
              <a:pPr>
                <a:spcBef>
                  <a:spcPct val="0"/>
                </a:spcBef>
              </a:pPr>
              <a:t>13</a:t>
            </a:fld>
            <a:endParaRPr lang="en-GB" altLang="en-US">
              <a:latin typeface="Arial" panose="020B0604020202020204" pitchFamily="34" charset="0"/>
            </a:endParaRPr>
          </a:p>
        </p:txBody>
      </p:sp>
      <p:sp>
        <p:nvSpPr>
          <p:cNvPr id="12291" name="Text Box 1">
            <a:extLst>
              <a:ext uri="{FF2B5EF4-FFF2-40B4-BE49-F238E27FC236}">
                <a16:creationId xmlns:a16="http://schemas.microsoft.com/office/drawing/2014/main" id="{58FDA238-2BAE-412E-9AF1-3946EF5B9483}"/>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2FD3E2FD-B896-4D43-8F85-892955F012D8}"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13</a:t>
            </a:fld>
            <a:endParaRPr lang="en-GB" altLang="en-US" sz="1300">
              <a:solidFill>
                <a:srgbClr val="000000"/>
              </a:solidFill>
              <a:latin typeface="Times New Roman" panose="02020603050405020304" pitchFamily="18" charset="0"/>
              <a:ea typeface="Arial Unicode MS" pitchFamily="34" charset="-128"/>
            </a:endParaRPr>
          </a:p>
        </p:txBody>
      </p:sp>
      <p:sp>
        <p:nvSpPr>
          <p:cNvPr id="12292" name="Rectangle 2">
            <a:extLst>
              <a:ext uri="{FF2B5EF4-FFF2-40B4-BE49-F238E27FC236}">
                <a16:creationId xmlns:a16="http://schemas.microsoft.com/office/drawing/2014/main" id="{31DE46A5-0B4B-43DE-9802-4072229533E6}"/>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Rectangle 3">
            <a:extLst>
              <a:ext uri="{FF2B5EF4-FFF2-40B4-BE49-F238E27FC236}">
                <a16:creationId xmlns:a16="http://schemas.microsoft.com/office/drawing/2014/main" id="{DAF9D125-4213-4040-AE6B-62E42E8265A5}"/>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Next, Go to Display, </a:t>
            </a:r>
            <a:r>
              <a:rPr lang="en-US" altLang="en-US" sz="1200" kern="1200" dirty="0">
                <a:solidFill>
                  <a:schemeClr val="tx1"/>
                </a:solidFill>
                <a:latin typeface="+mn-lt"/>
                <a:ea typeface="+mn-ea"/>
                <a:cs typeface="+mn-cs"/>
              </a:rPr>
              <a:t>select </a:t>
            </a:r>
            <a:r>
              <a:rPr lang="en-CA" sz="1200" kern="1200" dirty="0">
                <a:solidFill>
                  <a:schemeClr val="tx1"/>
                </a:solidFill>
                <a:latin typeface="+mn-lt"/>
                <a:ea typeface="+mn-ea"/>
                <a:cs typeface="+mn-cs"/>
              </a:rPr>
              <a:t> </a:t>
            </a:r>
            <a:r>
              <a:rPr lang="en-CA" sz="1200" kern="1200" dirty="0" err="1">
                <a:solidFill>
                  <a:schemeClr val="tx1"/>
                </a:solidFill>
                <a:latin typeface="+mn-lt"/>
                <a:ea typeface="+mn-ea"/>
                <a:cs typeface="+mn-cs"/>
              </a:rPr>
              <a:t>VBoxVGA</a:t>
            </a:r>
            <a:r>
              <a:rPr lang="en-CA" sz="1200" kern="1200" dirty="0">
                <a:solidFill>
                  <a:schemeClr val="tx1"/>
                </a:solidFill>
                <a:latin typeface="+mn-lt"/>
                <a:ea typeface="+mn-ea"/>
                <a:cs typeface="+mn-cs"/>
              </a:rPr>
              <a:t> as your Graphics Controller. </a:t>
            </a:r>
            <a:r>
              <a:rPr lang="en-US" sz="1200" kern="1200" dirty="0">
                <a:solidFill>
                  <a:schemeClr val="tx1"/>
                </a:solidFill>
                <a:latin typeface="+mn-lt"/>
                <a:ea typeface="+mn-ea"/>
                <a:cs typeface="+mn-cs"/>
              </a:rPr>
              <a:t>If your computer screen has a very high resolution, your VM will look too small on the screen. You can adjust the scale factor to make it larger.</a:t>
            </a:r>
          </a:p>
          <a:p>
            <a:endParaRPr lang="en-US" alt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76163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start VM. If your installation goes smoothly, you should see you are automatically logged into the VM as the user “seed”.</a:t>
            </a:r>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14</a:t>
            </a:fld>
            <a:endParaRPr lang="en-US" altLang="en-US"/>
          </a:p>
        </p:txBody>
      </p:sp>
    </p:spTree>
    <p:extLst>
      <p:ext uri="{BB962C8B-B14F-4D97-AF65-F5344CB8AC3E}">
        <p14:creationId xmlns:p14="http://schemas.microsoft.com/office/powerpoint/2010/main" val="240025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configure our </a:t>
            </a:r>
            <a:r>
              <a:rPr lang="en-US" dirty="0" err="1"/>
              <a:t>virtualbox</a:t>
            </a:r>
            <a:r>
              <a:rPr lang="en-US" dirty="0"/>
              <a:t> network properly so</a:t>
            </a:r>
          </a:p>
          <a:p>
            <a:r>
              <a:rPr lang="en-US" dirty="0"/>
              <a:t>all the VMs can communicate to each other, and are connected to the Internet.</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15</a:t>
            </a:fld>
            <a:endParaRPr lang="en-US" altLang="en-US"/>
          </a:p>
        </p:txBody>
      </p:sp>
    </p:spTree>
    <p:extLst>
      <p:ext uri="{BB962C8B-B14F-4D97-AF65-F5344CB8AC3E}">
        <p14:creationId xmlns:p14="http://schemas.microsoft.com/office/powerpoint/2010/main" val="312914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90FD6C7-AC2B-4D17-9FE2-5511449649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280549-A1BC-4ED3-9D44-F85A3926A63B}" type="slidenum">
              <a:rPr lang="en-GB" altLang="en-US">
                <a:latin typeface="Arial" panose="020B0604020202020204" pitchFamily="34" charset="0"/>
              </a:rPr>
              <a:pPr>
                <a:spcBef>
                  <a:spcPct val="0"/>
                </a:spcBef>
              </a:pPr>
              <a:t>16</a:t>
            </a:fld>
            <a:endParaRPr lang="en-GB" altLang="en-US">
              <a:latin typeface="Arial" panose="020B0604020202020204" pitchFamily="34" charset="0"/>
            </a:endParaRPr>
          </a:p>
        </p:txBody>
      </p:sp>
      <p:sp>
        <p:nvSpPr>
          <p:cNvPr id="26627" name="Text Box 1">
            <a:extLst>
              <a:ext uri="{FF2B5EF4-FFF2-40B4-BE49-F238E27FC236}">
                <a16:creationId xmlns:a16="http://schemas.microsoft.com/office/drawing/2014/main" id="{F58418BE-6E52-4808-BC2D-C2C9ACF23C8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FC35CDB5-DB99-4A6E-9E55-C64FE7917B7D}"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16</a:t>
            </a:fld>
            <a:endParaRPr lang="en-GB" altLang="en-US" sz="1300">
              <a:solidFill>
                <a:srgbClr val="000000"/>
              </a:solidFill>
              <a:latin typeface="Times New Roman" panose="02020603050405020304" pitchFamily="18" charset="0"/>
              <a:ea typeface="Arial Unicode MS" pitchFamily="34" charset="-128"/>
            </a:endParaRPr>
          </a:p>
        </p:txBody>
      </p:sp>
      <p:sp>
        <p:nvSpPr>
          <p:cNvPr id="26628" name="Rectangle 2">
            <a:extLst>
              <a:ext uri="{FF2B5EF4-FFF2-40B4-BE49-F238E27FC236}">
                <a16:creationId xmlns:a16="http://schemas.microsoft.com/office/drawing/2014/main" id="{18863D5E-FBF3-40A6-B738-D4D1C65DCABD}"/>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3">
            <a:extLst>
              <a:ext uri="{FF2B5EF4-FFF2-40B4-BE49-F238E27FC236}">
                <a16:creationId xmlns:a16="http://schemas.microsoft.com/office/drawing/2014/main" id="{F8F62E0F-1A32-419E-825B-F4D3D4D5D11D}"/>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Make sure your VM is powered off when you configure it.</a:t>
            </a:r>
          </a:p>
          <a:p>
            <a:r>
              <a:rPr lang="en-US" altLang="en-US" dirty="0"/>
              <a:t>VirtualBox has many networking types. In order to achieve our goals, we will use "NAT Network".</a:t>
            </a:r>
          </a:p>
          <a:p>
            <a:r>
              <a:rPr lang="en-US" altLang="en-US" dirty="0"/>
              <a:t>Click the “File” on the top left of the VirtualBox main UI. Then choose “Preferences…” option.</a:t>
            </a:r>
          </a:p>
          <a:p>
            <a:endParaRPr lang="en-US" altLang="en-US" dirty="0"/>
          </a:p>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552D035-B351-42EF-A6C8-92BB7DB897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7DDF71-C868-40C8-8BC1-9750099EEAA3}" type="slidenum">
              <a:rPr lang="en-GB" altLang="en-US">
                <a:latin typeface="Arial" panose="020B0604020202020204" pitchFamily="34" charset="0"/>
              </a:rPr>
              <a:pPr>
                <a:spcBef>
                  <a:spcPct val="0"/>
                </a:spcBef>
              </a:pPr>
              <a:t>17</a:t>
            </a:fld>
            <a:endParaRPr lang="en-GB" altLang="en-US">
              <a:latin typeface="Arial" panose="020B0604020202020204" pitchFamily="34" charset="0"/>
            </a:endParaRPr>
          </a:p>
        </p:txBody>
      </p:sp>
      <p:sp>
        <p:nvSpPr>
          <p:cNvPr id="28675" name="Text Box 1">
            <a:extLst>
              <a:ext uri="{FF2B5EF4-FFF2-40B4-BE49-F238E27FC236}">
                <a16:creationId xmlns:a16="http://schemas.microsoft.com/office/drawing/2014/main" id="{F91F06F9-A1F4-4725-B113-5023C6097693}"/>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5611C01F-C12E-43CB-AC03-1648EF2E595D}"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17</a:t>
            </a:fld>
            <a:endParaRPr lang="en-GB" altLang="en-US" sz="1300">
              <a:solidFill>
                <a:srgbClr val="000000"/>
              </a:solidFill>
              <a:latin typeface="Times New Roman" panose="02020603050405020304" pitchFamily="18" charset="0"/>
              <a:ea typeface="Arial Unicode MS" pitchFamily="34" charset="-128"/>
            </a:endParaRPr>
          </a:p>
        </p:txBody>
      </p:sp>
      <p:sp>
        <p:nvSpPr>
          <p:cNvPr id="28676" name="Rectangle 2">
            <a:extLst>
              <a:ext uri="{FF2B5EF4-FFF2-40B4-BE49-F238E27FC236}">
                <a16:creationId xmlns:a16="http://schemas.microsoft.com/office/drawing/2014/main" id="{E46DCB03-9B0A-4F1A-B271-B9564DEE97EF}"/>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7" name="Rectangle 3">
            <a:extLst>
              <a:ext uri="{FF2B5EF4-FFF2-40B4-BE49-F238E27FC236}">
                <a16:creationId xmlns:a16="http://schemas.microsoft.com/office/drawing/2014/main" id="{4D35BE97-43F1-4A37-B615-F45F828113DA}"/>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panose="020B0604020202020204" pitchFamily="34" charset="0"/>
              </a:rPr>
              <a:t>On VirtualBox - Preferences dialog box,  click the “Network” tab on left panel</a:t>
            </a:r>
          </a:p>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D1A1D43-58F2-4CD0-B0AF-B66605A872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368F33-5BDA-450B-8B74-08AE9793A45A}" type="slidenum">
              <a:rPr lang="en-GB" altLang="en-US">
                <a:latin typeface="Arial" panose="020B0604020202020204" pitchFamily="34" charset="0"/>
              </a:rPr>
              <a:pPr>
                <a:spcBef>
                  <a:spcPct val="0"/>
                </a:spcBef>
              </a:pPr>
              <a:t>18</a:t>
            </a:fld>
            <a:endParaRPr lang="en-GB" altLang="en-US">
              <a:latin typeface="Arial" panose="020B0604020202020204" pitchFamily="34" charset="0"/>
            </a:endParaRPr>
          </a:p>
        </p:txBody>
      </p:sp>
      <p:sp>
        <p:nvSpPr>
          <p:cNvPr id="30723" name="Text Box 1">
            <a:extLst>
              <a:ext uri="{FF2B5EF4-FFF2-40B4-BE49-F238E27FC236}">
                <a16:creationId xmlns:a16="http://schemas.microsoft.com/office/drawing/2014/main" id="{0A4EF25E-CCF6-4463-A8C8-12288369A051}"/>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B62925D4-BCE6-4949-98E1-FED3CAD5564B}"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18</a:t>
            </a:fld>
            <a:endParaRPr lang="en-GB" altLang="en-US" sz="1300">
              <a:solidFill>
                <a:srgbClr val="000000"/>
              </a:solidFill>
              <a:latin typeface="Times New Roman" panose="02020603050405020304" pitchFamily="18" charset="0"/>
              <a:ea typeface="Arial Unicode MS" pitchFamily="34" charset="-128"/>
            </a:endParaRPr>
          </a:p>
        </p:txBody>
      </p:sp>
      <p:sp>
        <p:nvSpPr>
          <p:cNvPr id="30724" name="Rectangle 2">
            <a:extLst>
              <a:ext uri="{FF2B5EF4-FFF2-40B4-BE49-F238E27FC236}">
                <a16:creationId xmlns:a16="http://schemas.microsoft.com/office/drawing/2014/main" id="{BAE35B6C-9E20-4A59-8193-05FD087F1B29}"/>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5" name="Rectangle 3">
            <a:extLst>
              <a:ext uri="{FF2B5EF4-FFF2-40B4-BE49-F238E27FC236}">
                <a16:creationId xmlns:a16="http://schemas.microsoft.com/office/drawing/2014/main" id="{67AEEA8C-B439-4A66-A9F7-890FAC3B2DE6}"/>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panose="020B0604020202020204" pitchFamily="34" charset="0"/>
              </a:rPr>
              <a:t>In the Figure below, click the “+” button to create new NAT Networks (</a:t>
            </a:r>
            <a:r>
              <a:rPr lang="en-US" altLang="en-US" sz="1200" dirty="0" err="1">
                <a:latin typeface="Arial" panose="020B0604020202020204" pitchFamily="34" charset="0"/>
              </a:rPr>
              <a:t>NatNetwork</a:t>
            </a:r>
            <a:r>
              <a:rPr lang="en-US" altLang="en-US" sz="1200" dirty="0">
                <a:latin typeface="Arial" panose="020B0604020202020204" pitchFamily="34" charset="0"/>
              </a:rPr>
              <a:t>). </a:t>
            </a:r>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D1A1D43-58F2-4CD0-B0AF-B66605A872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368F33-5BDA-450B-8B74-08AE9793A45A}" type="slidenum">
              <a:rPr lang="en-GB" altLang="en-US">
                <a:latin typeface="Arial" panose="020B0604020202020204" pitchFamily="34" charset="0"/>
              </a:rPr>
              <a:pPr>
                <a:spcBef>
                  <a:spcPct val="0"/>
                </a:spcBef>
              </a:pPr>
              <a:t>19</a:t>
            </a:fld>
            <a:endParaRPr lang="en-GB" altLang="en-US">
              <a:latin typeface="Arial" panose="020B0604020202020204" pitchFamily="34" charset="0"/>
            </a:endParaRPr>
          </a:p>
        </p:txBody>
      </p:sp>
      <p:sp>
        <p:nvSpPr>
          <p:cNvPr id="30723" name="Text Box 1">
            <a:extLst>
              <a:ext uri="{FF2B5EF4-FFF2-40B4-BE49-F238E27FC236}">
                <a16:creationId xmlns:a16="http://schemas.microsoft.com/office/drawing/2014/main" id="{0A4EF25E-CCF6-4463-A8C8-12288369A051}"/>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B62925D4-BCE6-4949-98E1-FED3CAD5564B}"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19</a:t>
            </a:fld>
            <a:endParaRPr lang="en-GB" altLang="en-US" sz="1300">
              <a:solidFill>
                <a:srgbClr val="000000"/>
              </a:solidFill>
              <a:latin typeface="Times New Roman" panose="02020603050405020304" pitchFamily="18" charset="0"/>
              <a:ea typeface="Arial Unicode MS" pitchFamily="34" charset="-128"/>
            </a:endParaRPr>
          </a:p>
        </p:txBody>
      </p:sp>
      <p:sp>
        <p:nvSpPr>
          <p:cNvPr id="30724" name="Rectangle 2">
            <a:extLst>
              <a:ext uri="{FF2B5EF4-FFF2-40B4-BE49-F238E27FC236}">
                <a16:creationId xmlns:a16="http://schemas.microsoft.com/office/drawing/2014/main" id="{BAE35B6C-9E20-4A59-8193-05FD087F1B29}"/>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5" name="Rectangle 3">
            <a:extLst>
              <a:ext uri="{FF2B5EF4-FFF2-40B4-BE49-F238E27FC236}">
                <a16:creationId xmlns:a16="http://schemas.microsoft.com/office/drawing/2014/main" id="{67AEEA8C-B439-4A66-A9F7-890FAC3B2DE6}"/>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panose="020B0604020202020204" pitchFamily="34" charset="0"/>
              </a:rPr>
              <a:t>Double click on the </a:t>
            </a:r>
            <a:r>
              <a:rPr lang="en-US" altLang="en-US" sz="1200" dirty="0" err="1">
                <a:latin typeface="Arial" panose="020B0604020202020204" pitchFamily="34" charset="0"/>
              </a:rPr>
              <a:t>NatNetwork</a:t>
            </a:r>
            <a:r>
              <a:rPr lang="en-US" altLang="en-US" sz="1200" dirty="0">
                <a:latin typeface="Arial" panose="020B0604020202020204" pitchFamily="34" charset="0"/>
              </a:rPr>
              <a:t> added in the previous slide, and look at its specifications. Set the specifications as same as the Figure shown here.</a:t>
            </a:r>
          </a:p>
          <a:p>
            <a:endParaRPr lang="en-US" altLang="en-US" dirty="0"/>
          </a:p>
        </p:txBody>
      </p:sp>
    </p:spTree>
    <p:extLst>
      <p:ext uri="{BB962C8B-B14F-4D97-AF65-F5344CB8AC3E}">
        <p14:creationId xmlns:p14="http://schemas.microsoft.com/office/powerpoint/2010/main" val="350190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lab is very simple. You will build up your own Cybersecurity Lab.</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2</a:t>
            </a:fld>
            <a:endParaRPr lang="en-US" altLang="en-US"/>
          </a:p>
        </p:txBody>
      </p:sp>
    </p:spTree>
    <p:extLst>
      <p:ext uri="{BB962C8B-B14F-4D97-AF65-F5344CB8AC3E}">
        <p14:creationId xmlns:p14="http://schemas.microsoft.com/office/powerpoint/2010/main" val="916889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20</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20</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Finally, Go to VM setting, you need to power off the VM before making the following changes. In the Figure here, enable Adapter 1 (at the same time, disable the other adapters (By default, the other adapters should already be disabled.)), and choose “NAT Network”.</a:t>
            </a:r>
          </a:p>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48869CF-D8A7-40EE-A8CA-AF4923624D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E6D039-7C23-4513-9A31-2230898A3C96}" type="slidenum">
              <a:rPr lang="en-GB" altLang="en-US">
                <a:latin typeface="Arial" panose="020B0604020202020204" pitchFamily="34" charset="0"/>
              </a:rPr>
              <a:pPr>
                <a:spcBef>
                  <a:spcPct val="0"/>
                </a:spcBef>
              </a:pPr>
              <a:t>21</a:t>
            </a:fld>
            <a:endParaRPr lang="en-GB" altLang="en-US">
              <a:latin typeface="Arial" panose="020B0604020202020204" pitchFamily="34" charset="0"/>
            </a:endParaRPr>
          </a:p>
        </p:txBody>
      </p:sp>
      <p:sp>
        <p:nvSpPr>
          <p:cNvPr id="34819" name="Text Box 1">
            <a:extLst>
              <a:ext uri="{FF2B5EF4-FFF2-40B4-BE49-F238E27FC236}">
                <a16:creationId xmlns:a16="http://schemas.microsoft.com/office/drawing/2014/main" id="{3C569700-0C18-4179-91AC-FED15B2B02E6}"/>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381859D5-0A77-4686-9BBC-EFB526E3448F}"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21</a:t>
            </a:fld>
            <a:endParaRPr lang="en-GB" altLang="en-US" sz="1300">
              <a:solidFill>
                <a:srgbClr val="000000"/>
              </a:solidFill>
              <a:latin typeface="Times New Roman" panose="02020603050405020304" pitchFamily="18" charset="0"/>
              <a:ea typeface="Arial Unicode MS" pitchFamily="34" charset="-128"/>
            </a:endParaRPr>
          </a:p>
        </p:txBody>
      </p:sp>
      <p:sp>
        <p:nvSpPr>
          <p:cNvPr id="34820" name="Rectangle 2">
            <a:extLst>
              <a:ext uri="{FF2B5EF4-FFF2-40B4-BE49-F238E27FC236}">
                <a16:creationId xmlns:a16="http://schemas.microsoft.com/office/drawing/2014/main" id="{A90F34D0-5E0E-4C6E-BB3F-376B0E3D11CC}"/>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a:extLst>
              <a:ext uri="{FF2B5EF4-FFF2-40B4-BE49-F238E27FC236}">
                <a16:creationId xmlns:a16="http://schemas.microsoft.com/office/drawing/2014/main" id="{2267AD4C-5E58-4A07-A4F2-A331BDB2CE82}"/>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sz="1200" dirty="0"/>
              <a:t>Now you can power on the VM, and check IP address. Please note that your IP may vary from the one shown in the following figure.</a:t>
            </a: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highly recommended to create a shared folder between host computer and guest operating system (or your newly installed VMs). Next, let’s configure our VM to make it happen.</a:t>
            </a:r>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22</a:t>
            </a:fld>
            <a:endParaRPr lang="en-US" altLang="en-US"/>
          </a:p>
        </p:txBody>
      </p:sp>
    </p:spTree>
    <p:extLst>
      <p:ext uri="{BB962C8B-B14F-4D97-AF65-F5344CB8AC3E}">
        <p14:creationId xmlns:p14="http://schemas.microsoft.com/office/powerpoint/2010/main" val="3793129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23</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23</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First, create the shared folder named “share” on hos computer. Please note that you can pick up any name that you like.</a:t>
            </a:r>
            <a:endParaRPr lang="en-US" altLang="en-US" dirty="0"/>
          </a:p>
        </p:txBody>
      </p:sp>
    </p:spTree>
    <p:extLst>
      <p:ext uri="{BB962C8B-B14F-4D97-AF65-F5344CB8AC3E}">
        <p14:creationId xmlns:p14="http://schemas.microsoft.com/office/powerpoint/2010/main" val="61495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24</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24</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Start your VM in VirtualBox</a:t>
            </a:r>
          </a:p>
          <a:p>
            <a:pPr>
              <a:buNone/>
            </a:pPr>
            <a:r>
              <a:rPr lang="en-US" altLang="en-US" sz="1200" dirty="0"/>
              <a:t>Go to the Settings popup window, and select "Shared Folders"</a:t>
            </a:r>
          </a:p>
        </p:txBody>
      </p:sp>
    </p:spTree>
    <p:extLst>
      <p:ext uri="{BB962C8B-B14F-4D97-AF65-F5344CB8AC3E}">
        <p14:creationId xmlns:p14="http://schemas.microsoft.com/office/powerpoint/2010/main" val="1126619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25</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25</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Click the 'Add' button</a:t>
            </a:r>
          </a:p>
        </p:txBody>
      </p:sp>
    </p:spTree>
    <p:extLst>
      <p:ext uri="{BB962C8B-B14F-4D97-AF65-F5344CB8AC3E}">
        <p14:creationId xmlns:p14="http://schemas.microsoft.com/office/powerpoint/2010/main" val="200758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26</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26</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Choose “Other …”, and select a folder from the popup window. The folder is the one you have created on your host computer</a:t>
            </a:r>
          </a:p>
        </p:txBody>
      </p:sp>
    </p:spTree>
    <p:extLst>
      <p:ext uri="{BB962C8B-B14F-4D97-AF65-F5344CB8AC3E}">
        <p14:creationId xmlns:p14="http://schemas.microsoft.com/office/powerpoint/2010/main" val="3078056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27</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27</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Select Auto Mount and Make Permanent option, and enter “/home/seed/host” into the Mount point field.  Click OK. Click OK again to close the Settings Dialog</a:t>
            </a:r>
          </a:p>
        </p:txBody>
      </p:sp>
    </p:spTree>
    <p:extLst>
      <p:ext uri="{BB962C8B-B14F-4D97-AF65-F5344CB8AC3E}">
        <p14:creationId xmlns:p14="http://schemas.microsoft.com/office/powerpoint/2010/main" val="1141039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28</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28</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Open a terminal in the VM. Make a folder and name it host. Use command "</a:t>
            </a:r>
            <a:r>
              <a:rPr lang="en-US" altLang="en-US" sz="1200" dirty="0" err="1"/>
              <a:t>mkdir</a:t>
            </a:r>
            <a:r>
              <a:rPr lang="en-US" altLang="en-US" sz="1200" dirty="0"/>
              <a:t> /home/seed/host"</a:t>
            </a:r>
          </a:p>
        </p:txBody>
      </p:sp>
    </p:spTree>
    <p:extLst>
      <p:ext uri="{BB962C8B-B14F-4D97-AF65-F5344CB8AC3E}">
        <p14:creationId xmlns:p14="http://schemas.microsoft.com/office/powerpoint/2010/main" val="508588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29</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29</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We want files in our mount point (~/host) to be owned by the current user. Also we want the mounted shared folder to persist after reboot. Hence, we will edit the /</a:t>
            </a:r>
            <a:r>
              <a:rPr lang="en-US" altLang="en-US" sz="1200" dirty="0" err="1"/>
              <a:t>etc</a:t>
            </a:r>
            <a:r>
              <a:rPr lang="en-US" altLang="en-US" sz="1200" dirty="0"/>
              <a:t>/</a:t>
            </a:r>
            <a:r>
              <a:rPr lang="en-US" altLang="en-US" sz="1200" dirty="0" err="1"/>
              <a:t>rc.local</a:t>
            </a:r>
            <a:r>
              <a:rPr lang="en-US" altLang="en-US" sz="1200" dirty="0"/>
              <a:t> file (using “</a:t>
            </a:r>
            <a:r>
              <a:rPr lang="en-US" altLang="en-US" sz="1200" dirty="0" err="1"/>
              <a:t>sudo</a:t>
            </a:r>
            <a:r>
              <a:rPr lang="en-US" altLang="en-US" sz="1200" dirty="0"/>
              <a:t> </a:t>
            </a:r>
            <a:r>
              <a:rPr lang="en-US" altLang="en-US" sz="1200" dirty="0" err="1"/>
              <a:t>gedit</a:t>
            </a:r>
            <a:r>
              <a:rPr lang="en-US" altLang="en-US" sz="1200" dirty="0"/>
              <a:t> /</a:t>
            </a:r>
            <a:r>
              <a:rPr lang="en-US" altLang="en-US" sz="1200" dirty="0" err="1"/>
              <a:t>etc</a:t>
            </a:r>
            <a:r>
              <a:rPr lang="en-US" altLang="en-US" sz="1200" dirty="0"/>
              <a:t>/</a:t>
            </a:r>
            <a:r>
              <a:rPr lang="en-US" altLang="en-US" sz="1200" dirty="0" err="1"/>
              <a:t>rc.local</a:t>
            </a:r>
            <a:r>
              <a:rPr lang="en-US" altLang="en-US" sz="1200" dirty="0"/>
              <a:t>”). Open a terminal in the VM, type </a:t>
            </a:r>
          </a:p>
          <a:p>
            <a:pPr>
              <a:buNone/>
            </a:pPr>
            <a:r>
              <a:rPr lang="en-US" altLang="en-US" sz="1200" dirty="0" err="1"/>
              <a:t>sudo</a:t>
            </a:r>
            <a:r>
              <a:rPr lang="en-US" altLang="en-US" sz="1200" dirty="0"/>
              <a:t> </a:t>
            </a:r>
            <a:r>
              <a:rPr lang="en-US" altLang="en-US" sz="1200" dirty="0" err="1"/>
              <a:t>gedit</a:t>
            </a:r>
            <a:r>
              <a:rPr lang="en-US" altLang="en-US" sz="1200" dirty="0"/>
              <a:t> /</a:t>
            </a:r>
            <a:r>
              <a:rPr lang="en-US" altLang="en-US" sz="1200" dirty="0" err="1"/>
              <a:t>etc</a:t>
            </a:r>
            <a:r>
              <a:rPr lang="en-US" altLang="en-US" sz="1200" dirty="0"/>
              <a:t>/</a:t>
            </a:r>
            <a:r>
              <a:rPr lang="en-US" altLang="en-US" sz="1200" dirty="0" err="1"/>
              <a:t>rc.local</a:t>
            </a:r>
            <a:endParaRPr lang="en-US" altLang="en-US" sz="1200" dirty="0"/>
          </a:p>
          <a:p>
            <a:pPr>
              <a:buNone/>
            </a:pPr>
            <a:r>
              <a:rPr lang="en-US" altLang="en-US" sz="1200" dirty="0"/>
              <a:t>, and add the command below (1000 is the User ID and group ID of the user seed):</a:t>
            </a:r>
          </a:p>
          <a:p>
            <a:pPr>
              <a:buNone/>
            </a:pPr>
            <a:r>
              <a:rPr lang="en-US" altLang="en-US" sz="1200" dirty="0" err="1"/>
              <a:t>sudo</a:t>
            </a:r>
            <a:r>
              <a:rPr lang="en-US" altLang="en-US" sz="1200" dirty="0"/>
              <a:t> mount -t </a:t>
            </a:r>
            <a:r>
              <a:rPr lang="en-US" altLang="en-US" sz="1200" dirty="0" err="1"/>
              <a:t>vboxsf</a:t>
            </a:r>
            <a:r>
              <a:rPr lang="en-US" altLang="en-US" sz="1200" dirty="0"/>
              <a:t> -o </a:t>
            </a:r>
            <a:r>
              <a:rPr lang="en-US" altLang="en-US" sz="1200" dirty="0" err="1"/>
              <a:t>rw,uid</a:t>
            </a:r>
            <a:r>
              <a:rPr lang="en-US" altLang="en-US" sz="1200" dirty="0"/>
              <a:t>=1000,gid=1000 share /home/seed/host</a:t>
            </a:r>
          </a:p>
        </p:txBody>
      </p:sp>
    </p:spTree>
    <p:extLst>
      <p:ext uri="{BB962C8B-B14F-4D97-AF65-F5344CB8AC3E}">
        <p14:creationId xmlns:p14="http://schemas.microsoft.com/office/powerpoint/2010/main" val="129967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your Cybersecurity Lab Environment looks like. You will use VirtualBox, a popular open source virtualization platform, to build up your own Cybersecurity Lab. You will install three VMs using a Pre-configured Ubuntu 16.04 Virtual Machine image. We will add more other VM as class goes. All the VMs can communicate to each other, and are connected to the Internet. At the same time, all the VMs can share the files with the host computer, for example, using shared folders to provide convenience to you transferring files between them.</a:t>
            </a:r>
          </a:p>
          <a:p>
            <a:endParaRPr lang="en-US" dirty="0"/>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a:t>
            </a:fld>
            <a:endParaRPr lang="en-US" altLang="en-US"/>
          </a:p>
        </p:txBody>
      </p:sp>
    </p:spTree>
    <p:extLst>
      <p:ext uri="{BB962C8B-B14F-4D97-AF65-F5344CB8AC3E}">
        <p14:creationId xmlns:p14="http://schemas.microsoft.com/office/powerpoint/2010/main" val="3531571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30</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30</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Save the changes and reboot VM. Now anything placed in /home/seed/host inside the VM should be visible from the share folder on the host machine, and vice versa.</a:t>
            </a:r>
          </a:p>
          <a:p>
            <a:pPr>
              <a:buNone/>
            </a:pPr>
            <a:r>
              <a:rPr lang="en-US" altLang="en-US" sz="1200" dirty="0"/>
              <a:t>For example, I created a file named abc.txt in VM, which is accessible on host computer as well.</a:t>
            </a:r>
          </a:p>
          <a:p>
            <a:pPr>
              <a:buNone/>
            </a:pPr>
            <a:endParaRPr lang="en-US" altLang="en-US" sz="1200" dirty="0"/>
          </a:p>
        </p:txBody>
      </p:sp>
    </p:spTree>
    <p:extLst>
      <p:ext uri="{BB962C8B-B14F-4D97-AF65-F5344CB8AC3E}">
        <p14:creationId xmlns:p14="http://schemas.microsoft.com/office/powerpoint/2010/main" val="268160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some labs require multiple VMs. use “Clone” to create Multiple VMs.</a:t>
            </a:r>
          </a:p>
          <a:p>
            <a:r>
              <a:rPr lang="en-US" dirty="0"/>
              <a:t>Before doing the cloning, please make sure that the VM is fully shutdown (not even in a “Saved” state).</a:t>
            </a:r>
          </a:p>
          <a:p>
            <a:endParaRPr lang="en-US" dirty="0"/>
          </a:p>
          <a:p>
            <a:endParaRPr lang="en-US" dirty="0"/>
          </a:p>
          <a:p>
            <a:r>
              <a:rPr lang="en-US" dirty="0"/>
              <a:t>Next, we Some SEED labs require multiple VMs.</a:t>
            </a:r>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31</a:t>
            </a:fld>
            <a:endParaRPr lang="en-US" altLang="en-US"/>
          </a:p>
        </p:txBody>
      </p:sp>
    </p:spTree>
    <p:extLst>
      <p:ext uri="{BB962C8B-B14F-4D97-AF65-F5344CB8AC3E}">
        <p14:creationId xmlns:p14="http://schemas.microsoft.com/office/powerpoint/2010/main" val="2673236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power off your VM before doing the cloning.</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32</a:t>
            </a:fld>
            <a:endParaRPr lang="en-US" altLang="en-US"/>
          </a:p>
        </p:txBody>
      </p:sp>
    </p:spTree>
    <p:extLst>
      <p:ext uri="{BB962C8B-B14F-4D97-AF65-F5344CB8AC3E}">
        <p14:creationId xmlns:p14="http://schemas.microsoft.com/office/powerpoint/2010/main" val="248577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33</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33</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Right click the VM, and select “Clone…”</a:t>
            </a:r>
          </a:p>
          <a:p>
            <a:pPr>
              <a:buNone/>
            </a:pPr>
            <a:endParaRPr lang="en-US" altLang="en-US" sz="1200" dirty="0"/>
          </a:p>
        </p:txBody>
      </p:sp>
    </p:spTree>
    <p:extLst>
      <p:ext uri="{BB962C8B-B14F-4D97-AF65-F5344CB8AC3E}">
        <p14:creationId xmlns:p14="http://schemas.microsoft.com/office/powerpoint/2010/main" val="186856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34</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34</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Then Clone the VM. You can pick a meaningful name for your new cloned VM. Also, we don’t want to clone the MAC address. Instead, Select the option to generate a new MAC address.</a:t>
            </a:r>
          </a:p>
          <a:p>
            <a:pPr>
              <a:buNone/>
            </a:pPr>
            <a:endParaRPr lang="en-US" altLang="en-US" sz="1200" dirty="0"/>
          </a:p>
        </p:txBody>
      </p:sp>
    </p:spTree>
    <p:extLst>
      <p:ext uri="{BB962C8B-B14F-4D97-AF65-F5344CB8AC3E}">
        <p14:creationId xmlns:p14="http://schemas.microsoft.com/office/powerpoint/2010/main" val="3797460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5B9FE77-6BD8-473C-83F7-B6097AFBAE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0884CA-D990-4478-A9BD-DF26619F591C}" type="slidenum">
              <a:rPr lang="en-GB" altLang="en-US">
                <a:latin typeface="Arial" panose="020B0604020202020204" pitchFamily="34" charset="0"/>
              </a:rPr>
              <a:pPr>
                <a:spcBef>
                  <a:spcPct val="0"/>
                </a:spcBef>
              </a:pPr>
              <a:t>35</a:t>
            </a:fld>
            <a:endParaRPr lang="en-GB" altLang="en-US">
              <a:latin typeface="Arial" panose="020B0604020202020204" pitchFamily="34" charset="0"/>
            </a:endParaRPr>
          </a:p>
        </p:txBody>
      </p:sp>
      <p:sp>
        <p:nvSpPr>
          <p:cNvPr id="32771" name="Text Box 1">
            <a:extLst>
              <a:ext uri="{FF2B5EF4-FFF2-40B4-BE49-F238E27FC236}">
                <a16:creationId xmlns:a16="http://schemas.microsoft.com/office/drawing/2014/main" id="{C9A1BD18-3CC6-4B4A-A2FA-89E2552ED197}"/>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C5B1301C-8CDE-432A-AB72-7AC4E82EE3D1}"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35</a:t>
            </a:fld>
            <a:endParaRPr lang="en-GB" altLang="en-US" sz="1300">
              <a:solidFill>
                <a:srgbClr val="000000"/>
              </a:solidFill>
              <a:latin typeface="Times New Roman" panose="02020603050405020304" pitchFamily="18" charset="0"/>
              <a:ea typeface="Arial Unicode MS" pitchFamily="34" charset="-128"/>
            </a:endParaRPr>
          </a:p>
        </p:txBody>
      </p:sp>
      <p:sp>
        <p:nvSpPr>
          <p:cNvPr id="32772" name="Rectangle 2">
            <a:extLst>
              <a:ext uri="{FF2B5EF4-FFF2-40B4-BE49-F238E27FC236}">
                <a16:creationId xmlns:a16="http://schemas.microsoft.com/office/drawing/2014/main" id="{0985A2DE-3944-4D13-99C5-56F3280324F5}"/>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a:extLst>
              <a:ext uri="{FF2B5EF4-FFF2-40B4-BE49-F238E27FC236}">
                <a16:creationId xmlns:a16="http://schemas.microsoft.com/office/drawing/2014/main" id="{7FC43F6C-7461-425D-8739-14F48E47A56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buNone/>
            </a:pPr>
            <a:r>
              <a:rPr lang="en-US" altLang="en-US" sz="1200" dirty="0"/>
              <a:t>Do the full clone. The clone will take a few minutes, depending on the speed of your computer. </a:t>
            </a:r>
          </a:p>
          <a:p>
            <a:pPr>
              <a:buNone/>
            </a:pPr>
            <a:r>
              <a:rPr lang="en-US" altLang="en-US" sz="1200" dirty="0"/>
              <a:t>You can repeat the same procedure to clone another one.</a:t>
            </a:r>
          </a:p>
        </p:txBody>
      </p:sp>
    </p:spTree>
    <p:extLst>
      <p:ext uri="{BB962C8B-B14F-4D97-AF65-F5344CB8AC3E}">
        <p14:creationId xmlns:p14="http://schemas.microsoft.com/office/powerpoint/2010/main" val="3239538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 shout have three VMs ready for you. If you </a:t>
            </a:r>
            <a:r>
              <a:rPr lang="en-US" altLang="en-US" sz="1200" dirty="0"/>
              <a:t>open a terminal in one VM and ping other two VMs, you should see responses back. Also, you should be able to go to the Internet from your VMs.</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36</a:t>
            </a:fld>
            <a:endParaRPr lang="en-US" altLang="en-US"/>
          </a:p>
        </p:txBody>
      </p:sp>
    </p:spTree>
    <p:extLst>
      <p:ext uri="{BB962C8B-B14F-4D97-AF65-F5344CB8AC3E}">
        <p14:creationId xmlns:p14="http://schemas.microsoft.com/office/powerpoint/2010/main" val="649896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latin typeface="Times New Roman" panose="02020603050405020304" pitchFamily="18" charset="0"/>
                <a:cs typeface="Times New Roman" panose="02020603050405020304" pitchFamily="18" charset="0"/>
              </a:rPr>
              <a:t>Congratulations! Your Cybersecurity Lab is now ready to go.</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37</a:t>
            </a:fld>
            <a:endParaRPr lang="en-US" altLang="en-US"/>
          </a:p>
        </p:txBody>
      </p:sp>
    </p:spTree>
    <p:extLst>
      <p:ext uri="{BB962C8B-B14F-4D97-AF65-F5344CB8AC3E}">
        <p14:creationId xmlns:p14="http://schemas.microsoft.com/office/powerpoint/2010/main" val="2312377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will practice some computer network skills to test a little computer and network security. Recall a popular network protocol called Telnet, which is used to virtually access a computer and to provide a two-way, collaborative and text-based communication channel between two machines.</a:t>
            </a:r>
          </a:p>
          <a:p>
            <a:r>
              <a:rPr lang="en-US" dirty="0"/>
              <a:t>How does it work? It is very simple. If a user wants to connect to a server by using the Telnet protocol.</a:t>
            </a:r>
          </a:p>
          <a:p>
            <a:r>
              <a:rPr lang="en-US" dirty="0"/>
              <a:t>The user types Telnet into a command prompt by following this syntax: telnet </a:t>
            </a:r>
            <a:r>
              <a:rPr lang="en-US" dirty="0" err="1"/>
              <a:t>servernameoripaddress</a:t>
            </a:r>
            <a:r>
              <a:rPr lang="en-US" dirty="0"/>
              <a:t>. </a:t>
            </a:r>
          </a:p>
          <a:p>
            <a:r>
              <a:rPr lang="en-US" dirty="0"/>
              <a:t>The user will be authenticated by providing the username and password.</a:t>
            </a:r>
          </a:p>
          <a:p>
            <a:r>
              <a:rPr lang="en-US" dirty="0"/>
              <a:t>The user can then execute commands on the server by typing the commands into the Telnet prompt. </a:t>
            </a:r>
          </a:p>
          <a:p>
            <a:endParaRPr lang="en-US" dirty="0"/>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38</a:t>
            </a:fld>
            <a:endParaRPr lang="en-US" altLang="en-US"/>
          </a:p>
        </p:txBody>
      </p:sp>
    </p:spTree>
    <p:extLst>
      <p:ext uri="{BB962C8B-B14F-4D97-AF65-F5344CB8AC3E}">
        <p14:creationId xmlns:p14="http://schemas.microsoft.com/office/powerpoint/2010/main" val="3098335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practice the Telnet and also use Wireshark to capture Telnet traffic. Afterwards, you will need to answer some questions required in the lab.</a:t>
            </a:r>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39</a:t>
            </a:fld>
            <a:endParaRPr lang="en-US" altLang="en-US"/>
          </a:p>
        </p:txBody>
      </p:sp>
    </p:spTree>
    <p:extLst>
      <p:ext uri="{BB962C8B-B14F-4D97-AF65-F5344CB8AC3E}">
        <p14:creationId xmlns:p14="http://schemas.microsoft.com/office/powerpoint/2010/main" val="45425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answer the questions required (Q4, Q5, Q6, Q7, Q9, and Q10).</a:t>
            </a:r>
          </a:p>
          <a:p>
            <a:r>
              <a:rPr lang="en-US" dirty="0"/>
              <a:t>It has to be completed INDIVIUALLY, but you may want to discuss the lab content with your fellow students.</a:t>
            </a:r>
          </a:p>
          <a:p>
            <a:r>
              <a:rPr lang="en-US" dirty="0"/>
              <a:t>Your answers will need to be submitted in one pdf. The due date is March 14 @ 11:59pm.</a:t>
            </a:r>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4</a:t>
            </a:fld>
            <a:endParaRPr lang="en-US" altLang="en-US"/>
          </a:p>
        </p:txBody>
      </p:sp>
    </p:spTree>
    <p:extLst>
      <p:ext uri="{BB962C8B-B14F-4D97-AF65-F5344CB8AC3E}">
        <p14:creationId xmlns:p14="http://schemas.microsoft.com/office/powerpoint/2010/main" val="3914346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5BB0EC5-5DE8-4E6B-B027-DBA56652A4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31EFAC51-340D-467E-B0E6-59EE20BAD4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Times New Roman" panose="02020603050405020304" pitchFamily="18" charset="0"/>
                <a:cs typeface="Times New Roman" panose="02020603050405020304" pitchFamily="18" charset="0"/>
              </a:rPr>
              <a:t>This lab shows how easily a telnet session can be casually viewed by anyone on the network using a network-sniffing application such as Wireshark. In other words, if we use Telnet to gain access to a remote machine, it is not secure. Nowadays, SSH is widely used for remotely accessing another host over the network.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So next you will use </a:t>
            </a:r>
            <a:r>
              <a:rPr lang="en-US" altLang="en-US" dirty="0" err="1"/>
              <a:t>ssh</a:t>
            </a:r>
            <a:r>
              <a:rPr lang="en-US" altLang="en-US" dirty="0"/>
              <a:t> to remotely access another VM and then </a:t>
            </a:r>
            <a:r>
              <a:rPr lang="en-US" dirty="0"/>
              <a:t>use Wireshark to capture SSH traffic as well. Afterwards, you will need to answer some questions required in the lab.</a:t>
            </a:r>
            <a:endParaRPr lang="en-CA" dirty="0"/>
          </a:p>
          <a:p>
            <a:endParaRPr lang="en-US" altLang="en-US" dirty="0"/>
          </a:p>
        </p:txBody>
      </p:sp>
      <p:sp>
        <p:nvSpPr>
          <p:cNvPr id="44036" name="Slide Number Placeholder 3">
            <a:extLst>
              <a:ext uri="{FF2B5EF4-FFF2-40B4-BE49-F238E27FC236}">
                <a16:creationId xmlns:a16="http://schemas.microsoft.com/office/drawing/2014/main" id="{4FC46B35-24A0-44E9-A5C3-724523B35A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a:solidFill>
                  <a:schemeClr val="tx1"/>
                </a:solidFill>
                <a:latin typeface="Arial" panose="020B0604020202020204" pitchFamily="34" charset="0"/>
              </a:defRPr>
            </a:lvl1pPr>
            <a:lvl2pPr marL="742950" indent="-285750" defTabSz="933450">
              <a:defRPr>
                <a:solidFill>
                  <a:schemeClr val="tx1"/>
                </a:solidFill>
                <a:latin typeface="Arial" panose="020B0604020202020204" pitchFamily="34" charset="0"/>
              </a:defRPr>
            </a:lvl2pPr>
            <a:lvl3pPr marL="1143000" indent="-228600" defTabSz="933450">
              <a:defRPr>
                <a:solidFill>
                  <a:schemeClr val="tx1"/>
                </a:solidFill>
                <a:latin typeface="Arial" panose="020B0604020202020204" pitchFamily="34" charset="0"/>
              </a:defRPr>
            </a:lvl3pPr>
            <a:lvl4pPr marL="1600200" indent="-228600" defTabSz="933450">
              <a:defRPr>
                <a:solidFill>
                  <a:schemeClr val="tx1"/>
                </a:solidFill>
                <a:latin typeface="Arial" panose="020B0604020202020204" pitchFamily="34" charset="0"/>
              </a:defRPr>
            </a:lvl4pPr>
            <a:lvl5pPr marL="2057400" indent="-228600" defTabSz="933450">
              <a:defRPr>
                <a:solidFill>
                  <a:schemeClr val="tx1"/>
                </a:solidFill>
                <a:latin typeface="Arial" panose="020B0604020202020204" pitchFamily="34" charset="0"/>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defRPr>
            </a:lvl9pPr>
          </a:lstStyle>
          <a:p>
            <a:fld id="{A0140C96-B012-45B5-A17E-22929ED78566}" type="slidenum">
              <a:rPr lang="en-AU" altLang="en-US">
                <a:latin typeface="Times New Roman" panose="02020603050405020304" pitchFamily="18" charset="0"/>
              </a:rPr>
              <a:pPr/>
              <a:t>40</a:t>
            </a:fld>
            <a:endParaRPr lang="en-AU"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start to work on Lab 1, I expect that you already done some preparations.</a:t>
            </a:r>
          </a:p>
          <a:p>
            <a:r>
              <a:rPr lang="en-CA" dirty="0"/>
              <a:t>1. Have </a:t>
            </a:r>
            <a:r>
              <a:rPr lang="en-US" dirty="0"/>
              <a:t>VirtualBox and its matching Extension Pack installed</a:t>
            </a:r>
          </a:p>
          <a:p>
            <a:r>
              <a:rPr lang="en-US" dirty="0"/>
              <a:t>2. Downloaded the required VM image</a:t>
            </a:r>
          </a:p>
          <a:p>
            <a:endParaRPr lang="en-CA" dirty="0"/>
          </a:p>
        </p:txBody>
      </p:sp>
      <p:sp>
        <p:nvSpPr>
          <p:cNvPr id="4" name="Slide Number Placeholder 3"/>
          <p:cNvSpPr>
            <a:spLocks noGrp="1"/>
          </p:cNvSpPr>
          <p:nvPr>
            <p:ph type="sldNum" sz="quarter" idx="5"/>
          </p:nvPr>
        </p:nvSpPr>
        <p:spPr/>
        <p:txBody>
          <a:bodyPr/>
          <a:lstStyle/>
          <a:p>
            <a:fld id="{35D5B210-A104-4835-93FD-C25286AC6119}" type="slidenum">
              <a:rPr lang="en-US" altLang="en-US" smtClean="0"/>
              <a:pPr/>
              <a:t>5</a:t>
            </a:fld>
            <a:endParaRPr lang="en-US" altLang="en-US"/>
          </a:p>
        </p:txBody>
      </p:sp>
    </p:spTree>
    <p:extLst>
      <p:ext uri="{BB962C8B-B14F-4D97-AF65-F5344CB8AC3E}">
        <p14:creationId xmlns:p14="http://schemas.microsoft.com/office/powerpoint/2010/main" val="152522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211A784-3242-404D-82B9-14F5D8FD17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1CC1E3-A47E-49C8-BF01-F15FAD42AC54}" type="slidenum">
              <a:rPr lang="en-GB" altLang="en-US">
                <a:latin typeface="Arial" panose="020B0604020202020204" pitchFamily="34" charset="0"/>
              </a:rPr>
              <a:pPr>
                <a:spcBef>
                  <a:spcPct val="0"/>
                </a:spcBef>
              </a:pPr>
              <a:t>6</a:t>
            </a:fld>
            <a:endParaRPr lang="en-GB" altLang="en-US">
              <a:latin typeface="Arial" panose="020B0604020202020204" pitchFamily="34" charset="0"/>
            </a:endParaRPr>
          </a:p>
        </p:txBody>
      </p:sp>
      <p:sp>
        <p:nvSpPr>
          <p:cNvPr id="12291" name="Text Box 1">
            <a:extLst>
              <a:ext uri="{FF2B5EF4-FFF2-40B4-BE49-F238E27FC236}">
                <a16:creationId xmlns:a16="http://schemas.microsoft.com/office/drawing/2014/main" id="{58FDA238-2BAE-412E-9AF1-3946EF5B9483}"/>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2FD3E2FD-B896-4D43-8F85-892955F012D8}"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6</a:t>
            </a:fld>
            <a:endParaRPr lang="en-GB" altLang="en-US" sz="1300">
              <a:solidFill>
                <a:srgbClr val="000000"/>
              </a:solidFill>
              <a:latin typeface="Times New Roman" panose="02020603050405020304" pitchFamily="18" charset="0"/>
              <a:ea typeface="Arial Unicode MS" pitchFamily="34" charset="-128"/>
            </a:endParaRPr>
          </a:p>
        </p:txBody>
      </p:sp>
      <p:sp>
        <p:nvSpPr>
          <p:cNvPr id="12292" name="Rectangle 2">
            <a:extLst>
              <a:ext uri="{FF2B5EF4-FFF2-40B4-BE49-F238E27FC236}">
                <a16:creationId xmlns:a16="http://schemas.microsoft.com/office/drawing/2014/main" id="{31DE46A5-0B4B-43DE-9802-4072229533E6}"/>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Rectangle 3">
            <a:extLst>
              <a:ext uri="{FF2B5EF4-FFF2-40B4-BE49-F238E27FC236}">
                <a16:creationId xmlns:a16="http://schemas.microsoft.com/office/drawing/2014/main" id="{DAF9D125-4213-4040-AE6B-62E42E8265A5}"/>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Start </a:t>
            </a:r>
            <a:r>
              <a:rPr lang="en-US" altLang="en-US" dirty="0" err="1"/>
              <a:t>virtualbox</a:t>
            </a:r>
            <a:r>
              <a:rPr lang="en-US" altLang="en-US" dirty="0"/>
              <a:t>. In the toolbar, click the New button.</a:t>
            </a:r>
          </a:p>
          <a:p>
            <a:pPr algn="l">
              <a:spcBef>
                <a:spcPct val="0"/>
              </a:spcBef>
              <a:buClrTx/>
              <a:buSzTx/>
              <a:buFontTx/>
              <a:buNone/>
            </a:pPr>
            <a:r>
              <a:rPr lang="en-US" altLang="en-US" sz="1200" dirty="0">
                <a:latin typeface="Times New Roman" panose="02020603050405020304" pitchFamily="18" charset="0"/>
                <a:cs typeface="Times New Roman" panose="02020603050405020304" pitchFamily="18" charset="0"/>
              </a:rPr>
              <a:t>Please refer to the document for the detailed installation and configuration via the link provided</a:t>
            </a:r>
          </a:p>
          <a:p>
            <a:pPr algn="l">
              <a:spcBef>
                <a:spcPct val="0"/>
              </a:spcBef>
              <a:buClrTx/>
              <a:buSzTx/>
              <a:buFontTx/>
              <a:buNone/>
            </a:pPr>
            <a:r>
              <a:rPr lang="en-US" altLang="en-US" sz="1200" dirty="0">
                <a:latin typeface="Times New Roman" panose="02020603050405020304" pitchFamily="18" charset="0"/>
                <a:cs typeface="Times New Roman" panose="02020603050405020304" pitchFamily="18" charset="0"/>
              </a:rPr>
              <a:t>https://seedsecuritylabs.org/Labs_16.04/Documents/SEEDVM_VirtualBoxManual.pdf</a:t>
            </a:r>
          </a:p>
          <a:p>
            <a:r>
              <a:rPr lang="en-US" altLang="en-US" dirty="0"/>
              <a:t>For your convenience, this important document has been provided on the </a:t>
            </a:r>
            <a:r>
              <a:rPr lang="en-US" altLang="en-US" dirty="0" err="1"/>
              <a:t>CourseLink</a:t>
            </a:r>
            <a:r>
              <a:rPr lang="en-US" altLang="en-US" dirty="0"/>
              <a:t> course website. </a:t>
            </a:r>
          </a:p>
          <a:p>
            <a:endParaRPr lang="en-US" altLang="en-US" dirty="0"/>
          </a:p>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C5AABE7-5869-4ED6-BEBD-B37BCF16DD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6D7703-4F14-4A28-B8B4-98799A06A09F}" type="slidenum">
              <a:rPr lang="en-GB" altLang="en-US">
                <a:latin typeface="Arial" panose="020B0604020202020204" pitchFamily="34" charset="0"/>
              </a:rPr>
              <a:pPr>
                <a:spcBef>
                  <a:spcPct val="0"/>
                </a:spcBef>
              </a:pPr>
              <a:t>7</a:t>
            </a:fld>
            <a:endParaRPr lang="en-GB" altLang="en-US">
              <a:latin typeface="Arial" panose="020B0604020202020204" pitchFamily="34" charset="0"/>
            </a:endParaRPr>
          </a:p>
        </p:txBody>
      </p:sp>
      <p:sp>
        <p:nvSpPr>
          <p:cNvPr id="14339" name="Text Box 1">
            <a:extLst>
              <a:ext uri="{FF2B5EF4-FFF2-40B4-BE49-F238E27FC236}">
                <a16:creationId xmlns:a16="http://schemas.microsoft.com/office/drawing/2014/main" id="{4CC0552F-2C8A-4F55-BB3B-70D8CF7FB691}"/>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91611E93-C4B4-4EC3-8224-C9A63142B6D2}"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7</a:t>
            </a:fld>
            <a:endParaRPr lang="en-GB" altLang="en-US" sz="1300">
              <a:solidFill>
                <a:srgbClr val="000000"/>
              </a:solidFill>
              <a:latin typeface="Times New Roman" panose="02020603050405020304" pitchFamily="18" charset="0"/>
              <a:ea typeface="Arial Unicode MS" pitchFamily="34" charset="-128"/>
            </a:endParaRPr>
          </a:p>
        </p:txBody>
      </p:sp>
      <p:sp>
        <p:nvSpPr>
          <p:cNvPr id="14340" name="Rectangle 2">
            <a:extLst>
              <a:ext uri="{FF2B5EF4-FFF2-40B4-BE49-F238E27FC236}">
                <a16:creationId xmlns:a16="http://schemas.microsoft.com/office/drawing/2014/main" id="{1C31F55C-0349-4ADF-B391-AD83A4B43F52}"/>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1" name="Rectangle 3">
            <a:extLst>
              <a:ext uri="{FF2B5EF4-FFF2-40B4-BE49-F238E27FC236}">
                <a16:creationId xmlns:a16="http://schemas.microsoft.com/office/drawing/2014/main" id="{F17017FA-8B70-49E2-AAB5-21116AD3D76B}"/>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Provide a Name for the virtual machine in the Name field,</a:t>
            </a:r>
          </a:p>
          <a:p>
            <a:r>
              <a:rPr lang="en-US" altLang="en-US" dirty="0"/>
              <a:t>Select the VM folder by navigating to the folder of the extracted VM</a:t>
            </a:r>
          </a:p>
          <a:p>
            <a:r>
              <a:rPr lang="en-US" altLang="en-US" dirty="0"/>
              <a:t>and then Select the OS Type (Linux) and Version ( Ubuntu (32-bit)).</a:t>
            </a:r>
          </a:p>
          <a:p>
            <a:r>
              <a:rPr lang="en-US" altLang="en-US" dirty="0"/>
              <a:t>Please note that Do NOT pick Ubuntu (64-bit), even though most likely your machine is 64 bit. The prebuilt VM is 32-bit Ubuntu.</a:t>
            </a:r>
          </a:p>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464A85C-DC29-4433-9952-B08DC37CF4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D583B0-802D-4295-9A25-9220B82CE485}" type="slidenum">
              <a:rPr lang="en-GB" altLang="en-US">
                <a:latin typeface="Arial" panose="020B0604020202020204" pitchFamily="34" charset="0"/>
              </a:rPr>
              <a:pPr>
                <a:spcBef>
                  <a:spcPct val="0"/>
                </a:spcBef>
              </a:pPr>
              <a:t>8</a:t>
            </a:fld>
            <a:endParaRPr lang="en-GB" altLang="en-US">
              <a:latin typeface="Arial" panose="020B0604020202020204" pitchFamily="34" charset="0"/>
            </a:endParaRPr>
          </a:p>
        </p:txBody>
      </p:sp>
      <p:sp>
        <p:nvSpPr>
          <p:cNvPr id="16387" name="Text Box 1">
            <a:extLst>
              <a:ext uri="{FF2B5EF4-FFF2-40B4-BE49-F238E27FC236}">
                <a16:creationId xmlns:a16="http://schemas.microsoft.com/office/drawing/2014/main" id="{8B652A14-E443-478B-A5FF-C99922102B33}"/>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96778220-C41A-4D6A-A66A-2D7FC6DD843D}"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8</a:t>
            </a:fld>
            <a:endParaRPr lang="en-GB" altLang="en-US" sz="1300">
              <a:solidFill>
                <a:srgbClr val="000000"/>
              </a:solidFill>
              <a:latin typeface="Times New Roman" panose="02020603050405020304" pitchFamily="18" charset="0"/>
              <a:ea typeface="Arial Unicode MS" pitchFamily="34" charset="-128"/>
            </a:endParaRPr>
          </a:p>
        </p:txBody>
      </p:sp>
      <p:sp>
        <p:nvSpPr>
          <p:cNvPr id="16388" name="Rectangle 2">
            <a:extLst>
              <a:ext uri="{FF2B5EF4-FFF2-40B4-BE49-F238E27FC236}">
                <a16:creationId xmlns:a16="http://schemas.microsoft.com/office/drawing/2014/main" id="{06F2A704-E3A3-408D-A9BD-6826B95357F1}"/>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3">
            <a:extLst>
              <a:ext uri="{FF2B5EF4-FFF2-40B4-BE49-F238E27FC236}">
                <a16:creationId xmlns:a16="http://schemas.microsoft.com/office/drawing/2014/main" id="{C4C08B1B-03E3-4BBC-8A3C-F8EDD53700C3}"/>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Set the Memory Size. 1024 MB should be sufficient, but we recommend 2GB. If your computer has more</a:t>
            </a:r>
          </a:p>
          <a:p>
            <a:r>
              <a:rPr lang="en-US" altLang="en-US" dirty="0"/>
              <a:t>RAM, you can increase accordingly. The more memory you give to the VM, the better the performance you will get.</a:t>
            </a:r>
          </a:p>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9C57972-24D2-4A81-A469-0A020EF5C1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513">
              <a:spcBef>
                <a:spcPct val="30000"/>
              </a:spcBef>
              <a:defRPr sz="1200">
                <a:solidFill>
                  <a:schemeClr val="tx1"/>
                </a:solidFill>
                <a:latin typeface="Calibri" panose="020F0502020204030204" pitchFamily="34" charset="0"/>
              </a:defRPr>
            </a:lvl2pPr>
            <a:lvl3pPr marL="1163638" indent="-231775">
              <a:spcBef>
                <a:spcPct val="30000"/>
              </a:spcBef>
              <a:defRPr sz="1200">
                <a:solidFill>
                  <a:schemeClr val="tx1"/>
                </a:solidFill>
                <a:latin typeface="Calibri" panose="020F0502020204030204" pitchFamily="34" charset="0"/>
              </a:defRPr>
            </a:lvl3pPr>
            <a:lvl4pPr marL="1630363"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CFE956-D10E-4B26-99C6-4874F7A88473}" type="slidenum">
              <a:rPr lang="en-GB" altLang="en-US">
                <a:latin typeface="Arial" panose="020B0604020202020204" pitchFamily="34" charset="0"/>
              </a:rPr>
              <a:pPr>
                <a:spcBef>
                  <a:spcPct val="0"/>
                </a:spcBef>
              </a:pPr>
              <a:t>9</a:t>
            </a:fld>
            <a:endParaRPr lang="en-GB" altLang="en-US">
              <a:latin typeface="Arial" panose="020B0604020202020204" pitchFamily="34" charset="0"/>
            </a:endParaRPr>
          </a:p>
        </p:txBody>
      </p:sp>
      <p:sp>
        <p:nvSpPr>
          <p:cNvPr id="18435" name="Text Box 1">
            <a:extLst>
              <a:ext uri="{FF2B5EF4-FFF2-40B4-BE49-F238E27FC236}">
                <a16:creationId xmlns:a16="http://schemas.microsoft.com/office/drawing/2014/main" id="{719FD0CF-8A3A-4326-8D18-9ADB13EA2B71}"/>
              </a:ext>
            </a:extLst>
          </p:cNvPr>
          <p:cNvSpPr txBox="1">
            <a:spLocks noChangeArrowheads="1"/>
          </p:cNvSpPr>
          <p:nvPr/>
        </p:nvSpPr>
        <p:spPr bwMode="auto">
          <a:xfrm>
            <a:off x="3967163" y="8831263"/>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hangingPunct="1">
              <a:lnSpc>
                <a:spcPct val="116000"/>
              </a:lnSpc>
              <a:spcBef>
                <a:spcPct val="0"/>
              </a:spcBef>
              <a:buSzPct val="45000"/>
            </a:pPr>
            <a:fld id="{324CF0CE-4D4D-4D42-99FA-7C67331F7B5A}" type="slidenum">
              <a:rPr lang="en-GB" altLang="en-US" sz="1300">
                <a:solidFill>
                  <a:srgbClr val="000000"/>
                </a:solidFill>
                <a:latin typeface="Times New Roman" panose="02020603050405020304" pitchFamily="18" charset="0"/>
                <a:ea typeface="Arial Unicode MS" pitchFamily="34" charset="-128"/>
              </a:rPr>
              <a:pPr algn="r" eaLnBrk="1" hangingPunct="1">
                <a:lnSpc>
                  <a:spcPct val="116000"/>
                </a:lnSpc>
                <a:spcBef>
                  <a:spcPct val="0"/>
                </a:spcBef>
                <a:buSzPct val="45000"/>
              </a:pPr>
              <a:t>9</a:t>
            </a:fld>
            <a:endParaRPr lang="en-GB" altLang="en-US" sz="1300">
              <a:solidFill>
                <a:srgbClr val="000000"/>
              </a:solidFill>
              <a:latin typeface="Times New Roman" panose="02020603050405020304" pitchFamily="18" charset="0"/>
              <a:ea typeface="Arial Unicode MS" pitchFamily="34" charset="-128"/>
            </a:endParaRPr>
          </a:p>
        </p:txBody>
      </p:sp>
      <p:sp>
        <p:nvSpPr>
          <p:cNvPr id="18436" name="Rectangle 2">
            <a:extLst>
              <a:ext uri="{FF2B5EF4-FFF2-40B4-BE49-F238E27FC236}">
                <a16:creationId xmlns:a16="http://schemas.microsoft.com/office/drawing/2014/main" id="{DA327528-E57C-4F86-97AF-92F6B4295AD1}"/>
              </a:ext>
            </a:extLst>
          </p:cNvPr>
          <p:cNvSpPr>
            <a:spLocks noGrp="1" noRot="1" noChangeAspect="1" noChangeArrowheads="1" noTextEdit="1"/>
          </p:cNvSpPr>
          <p:nvPr>
            <p:ph type="sldImg"/>
          </p:nvPr>
        </p:nvSpPr>
        <p:spPr bwMode="auto">
          <a:xfrm>
            <a:off x="1181100" y="704850"/>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Rectangle 3">
            <a:extLst>
              <a:ext uri="{FF2B5EF4-FFF2-40B4-BE49-F238E27FC236}">
                <a16:creationId xmlns:a16="http://schemas.microsoft.com/office/drawing/2014/main" id="{629620B4-7A27-4788-8118-5F634E43228B}"/>
              </a:ext>
            </a:extLst>
          </p:cNvPr>
          <p:cNvSpPr>
            <a:spLocks noGrp="1" noChangeArrowheads="1"/>
          </p:cNvSpPr>
          <p:nvPr>
            <p:ph type="body" idx="1"/>
          </p:nvPr>
        </p:nvSpPr>
        <p:spPr bwMode="auto">
          <a:xfrm>
            <a:off x="701675" y="4414838"/>
            <a:ext cx="5608638" cy="4100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en-US" altLang="en-US" dirty="0"/>
              <a:t>Click Choose a virtual hard disk file ... button</a:t>
            </a:r>
          </a:p>
          <a:p>
            <a:r>
              <a:rPr lang="en-US" altLang="en-US" dirty="0"/>
              <a:t>Then, Click Add Disk Image and select the virtual hard disk file (or VMDK) by navigating to the folder of the extracted VM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83A27DE-0FB0-423B-B6D0-810160D6CF65}"/>
              </a:ext>
            </a:extLst>
          </p:cNvPr>
          <p:cNvSpPr>
            <a:spLocks noGrp="1"/>
          </p:cNvSpPr>
          <p:nvPr>
            <p:ph type="dt" sz="half" idx="10"/>
          </p:nvPr>
        </p:nvSpPr>
        <p:spPr/>
        <p:txBody>
          <a:bodyPr/>
          <a:lstStyle>
            <a:lvl1pPr>
              <a:defRPr/>
            </a:lvl1pPr>
          </a:lstStyle>
          <a:p>
            <a:pPr>
              <a:defRPr/>
            </a:pPr>
            <a:fld id="{45338251-0E1A-4112-9FF6-D9DBCBB432A0}" type="datetimeFigureOut">
              <a:rPr lang="en-US"/>
              <a:pPr>
                <a:defRPr/>
              </a:pPr>
              <a:t>2/27/2022</a:t>
            </a:fld>
            <a:endParaRPr lang="en-CA"/>
          </a:p>
        </p:txBody>
      </p:sp>
      <p:sp>
        <p:nvSpPr>
          <p:cNvPr id="5" name="Footer Placeholder 4">
            <a:extLst>
              <a:ext uri="{FF2B5EF4-FFF2-40B4-BE49-F238E27FC236}">
                <a16:creationId xmlns:a16="http://schemas.microsoft.com/office/drawing/2014/main" id="{E3AC0EB0-5DE2-4436-BC55-0E13F0E6C59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B0C4C88B-1D99-4881-9B53-2B5B4CCB6C53}"/>
              </a:ext>
            </a:extLst>
          </p:cNvPr>
          <p:cNvSpPr>
            <a:spLocks noGrp="1"/>
          </p:cNvSpPr>
          <p:nvPr>
            <p:ph type="sldNum" sz="quarter" idx="12"/>
          </p:nvPr>
        </p:nvSpPr>
        <p:spPr/>
        <p:txBody>
          <a:bodyPr/>
          <a:lstStyle>
            <a:lvl1pPr>
              <a:defRPr/>
            </a:lvl1pPr>
          </a:lstStyle>
          <a:p>
            <a:fld id="{5CB28BF6-0228-4BC3-B139-9F56A1F6D91E}" type="slidenum">
              <a:rPr lang="en-CA" altLang="en-US"/>
              <a:pPr/>
              <a:t>‹#›</a:t>
            </a:fld>
            <a:endParaRPr lang="en-CA" altLang="en-US"/>
          </a:p>
        </p:txBody>
      </p:sp>
    </p:spTree>
    <p:extLst>
      <p:ext uri="{BB962C8B-B14F-4D97-AF65-F5344CB8AC3E}">
        <p14:creationId xmlns:p14="http://schemas.microsoft.com/office/powerpoint/2010/main" val="367869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5A133F-9C18-4A6C-AC9F-3551A87B3D8B}"/>
              </a:ext>
            </a:extLst>
          </p:cNvPr>
          <p:cNvSpPr>
            <a:spLocks noGrp="1"/>
          </p:cNvSpPr>
          <p:nvPr>
            <p:ph type="dt" sz="half" idx="10"/>
          </p:nvPr>
        </p:nvSpPr>
        <p:spPr/>
        <p:txBody>
          <a:bodyPr/>
          <a:lstStyle>
            <a:lvl1pPr>
              <a:defRPr/>
            </a:lvl1pPr>
          </a:lstStyle>
          <a:p>
            <a:pPr>
              <a:defRPr/>
            </a:pPr>
            <a:fld id="{8C8E5C24-7D9D-48F2-B642-9EDBFA7B2C61}" type="datetimeFigureOut">
              <a:rPr lang="en-US"/>
              <a:pPr>
                <a:defRPr/>
              </a:pPr>
              <a:t>2/27/2022</a:t>
            </a:fld>
            <a:endParaRPr lang="en-CA"/>
          </a:p>
        </p:txBody>
      </p:sp>
      <p:sp>
        <p:nvSpPr>
          <p:cNvPr id="5" name="Footer Placeholder 4">
            <a:extLst>
              <a:ext uri="{FF2B5EF4-FFF2-40B4-BE49-F238E27FC236}">
                <a16:creationId xmlns:a16="http://schemas.microsoft.com/office/drawing/2014/main" id="{A9636F54-7F1D-4619-8AFB-93C9A17E3B1F}"/>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4DE54490-94BE-4698-99D8-95035A72DD06}"/>
              </a:ext>
            </a:extLst>
          </p:cNvPr>
          <p:cNvSpPr>
            <a:spLocks noGrp="1"/>
          </p:cNvSpPr>
          <p:nvPr>
            <p:ph type="sldNum" sz="quarter" idx="12"/>
          </p:nvPr>
        </p:nvSpPr>
        <p:spPr/>
        <p:txBody>
          <a:bodyPr/>
          <a:lstStyle>
            <a:lvl1pPr>
              <a:defRPr/>
            </a:lvl1pPr>
          </a:lstStyle>
          <a:p>
            <a:fld id="{D4049708-475E-4553-BC6C-438743ED9C8C}" type="slidenum">
              <a:rPr lang="en-CA" altLang="en-US"/>
              <a:pPr/>
              <a:t>‹#›</a:t>
            </a:fld>
            <a:endParaRPr lang="en-CA" altLang="en-US"/>
          </a:p>
        </p:txBody>
      </p:sp>
    </p:spTree>
    <p:extLst>
      <p:ext uri="{BB962C8B-B14F-4D97-AF65-F5344CB8AC3E}">
        <p14:creationId xmlns:p14="http://schemas.microsoft.com/office/powerpoint/2010/main" val="189010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EFDCAA-5157-4159-A4D9-2F4B62E5B3B0}"/>
              </a:ext>
            </a:extLst>
          </p:cNvPr>
          <p:cNvSpPr>
            <a:spLocks noGrp="1"/>
          </p:cNvSpPr>
          <p:nvPr>
            <p:ph type="dt" sz="half" idx="10"/>
          </p:nvPr>
        </p:nvSpPr>
        <p:spPr/>
        <p:txBody>
          <a:bodyPr/>
          <a:lstStyle>
            <a:lvl1pPr>
              <a:defRPr/>
            </a:lvl1pPr>
          </a:lstStyle>
          <a:p>
            <a:pPr>
              <a:defRPr/>
            </a:pPr>
            <a:fld id="{866E2F65-0A0E-4599-B63C-BF98E7C7627A}" type="datetimeFigureOut">
              <a:rPr lang="en-US"/>
              <a:pPr>
                <a:defRPr/>
              </a:pPr>
              <a:t>2/27/2022</a:t>
            </a:fld>
            <a:endParaRPr lang="en-CA"/>
          </a:p>
        </p:txBody>
      </p:sp>
      <p:sp>
        <p:nvSpPr>
          <p:cNvPr id="5" name="Footer Placeholder 4">
            <a:extLst>
              <a:ext uri="{FF2B5EF4-FFF2-40B4-BE49-F238E27FC236}">
                <a16:creationId xmlns:a16="http://schemas.microsoft.com/office/drawing/2014/main" id="{31A1C0A7-3875-4727-824D-82D6AB3B5CBE}"/>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036787F6-3CA6-47AF-BEC0-E02BF389CD00}"/>
              </a:ext>
            </a:extLst>
          </p:cNvPr>
          <p:cNvSpPr>
            <a:spLocks noGrp="1"/>
          </p:cNvSpPr>
          <p:nvPr>
            <p:ph type="sldNum" sz="quarter" idx="12"/>
          </p:nvPr>
        </p:nvSpPr>
        <p:spPr/>
        <p:txBody>
          <a:bodyPr/>
          <a:lstStyle>
            <a:lvl1pPr>
              <a:defRPr/>
            </a:lvl1pPr>
          </a:lstStyle>
          <a:p>
            <a:fld id="{3E746AF9-7A2B-4EAB-A2F4-FF8F6F38BED4}" type="slidenum">
              <a:rPr lang="en-CA" altLang="en-US"/>
              <a:pPr/>
              <a:t>‹#›</a:t>
            </a:fld>
            <a:endParaRPr lang="en-CA" altLang="en-US"/>
          </a:p>
        </p:txBody>
      </p:sp>
    </p:spTree>
    <p:extLst>
      <p:ext uri="{BB962C8B-B14F-4D97-AF65-F5344CB8AC3E}">
        <p14:creationId xmlns:p14="http://schemas.microsoft.com/office/powerpoint/2010/main" val="163946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533400" y="1600200"/>
            <a:ext cx="7772400" cy="4648200"/>
          </a:xfrm>
        </p:spPr>
        <p:txBody>
          <a:bodyPr/>
          <a:lstStyle/>
          <a:p>
            <a:pPr lvl="0"/>
            <a:endParaRPr lang="en-CA" noProof="0"/>
          </a:p>
        </p:txBody>
      </p:sp>
      <p:sp>
        <p:nvSpPr>
          <p:cNvPr id="4" name="Date Placeholder 3">
            <a:extLst>
              <a:ext uri="{FF2B5EF4-FFF2-40B4-BE49-F238E27FC236}">
                <a16:creationId xmlns:a16="http://schemas.microsoft.com/office/drawing/2014/main" id="{AB77A628-ADEE-4E39-8B92-0E89DFDFEBA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F6B22F-FFE8-4051-B459-2AACF57C0F25}"/>
              </a:ext>
            </a:extLst>
          </p:cNvPr>
          <p:cNvSpPr>
            <a:spLocks noGrp="1"/>
          </p:cNvSpPr>
          <p:nvPr>
            <p:ph type="ftr" sz="quarter" idx="11"/>
          </p:nvPr>
        </p:nvSpPr>
        <p:spPr/>
        <p:txBody>
          <a:bodyPr/>
          <a:lstStyle>
            <a:lvl1pPr>
              <a:defRPr/>
            </a:lvl1pPr>
          </a:lstStyle>
          <a:p>
            <a:pPr>
              <a:defRPr/>
            </a:pPr>
            <a:r>
              <a:rPr lang="en-US"/>
              <a:t>Network Security</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1FEE2321-4970-42AC-ACF9-527BE03B455B}"/>
              </a:ext>
            </a:extLst>
          </p:cNvPr>
          <p:cNvSpPr>
            <a:spLocks noGrp="1"/>
          </p:cNvSpPr>
          <p:nvPr>
            <p:ph type="sldNum" sz="quarter" idx="12"/>
          </p:nvPr>
        </p:nvSpPr>
        <p:spPr/>
        <p:txBody>
          <a:bodyPr/>
          <a:lstStyle>
            <a:lvl1pPr>
              <a:defRPr/>
            </a:lvl1pPr>
          </a:lstStyle>
          <a:p>
            <a:fld id="{39B62886-E965-412C-B68E-445863FA17B5}" type="slidenum">
              <a:rPr lang="en-US" altLang="en-US"/>
              <a:pPr/>
              <a:t>‹#›</a:t>
            </a:fld>
            <a:endParaRPr lang="en-US" altLang="en-US"/>
          </a:p>
        </p:txBody>
      </p:sp>
    </p:spTree>
    <p:extLst>
      <p:ext uri="{BB962C8B-B14F-4D97-AF65-F5344CB8AC3E}">
        <p14:creationId xmlns:p14="http://schemas.microsoft.com/office/powerpoint/2010/main" val="94559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08E1DA-7489-44CA-B1C4-DC3AF4CBFB92}"/>
              </a:ext>
            </a:extLst>
          </p:cNvPr>
          <p:cNvSpPr>
            <a:spLocks noGrp="1"/>
          </p:cNvSpPr>
          <p:nvPr>
            <p:ph type="dt" sz="half" idx="10"/>
          </p:nvPr>
        </p:nvSpPr>
        <p:spPr/>
        <p:txBody>
          <a:bodyPr/>
          <a:lstStyle>
            <a:lvl1pPr>
              <a:defRPr/>
            </a:lvl1pPr>
          </a:lstStyle>
          <a:p>
            <a:pPr>
              <a:defRPr/>
            </a:pPr>
            <a:fld id="{6BD73FDF-F152-435B-9D59-01F4F3C50DF7}" type="datetimeFigureOut">
              <a:rPr lang="en-US"/>
              <a:pPr>
                <a:defRPr/>
              </a:pPr>
              <a:t>2/27/2022</a:t>
            </a:fld>
            <a:endParaRPr lang="en-CA"/>
          </a:p>
        </p:txBody>
      </p:sp>
      <p:sp>
        <p:nvSpPr>
          <p:cNvPr id="5" name="Footer Placeholder 4">
            <a:extLst>
              <a:ext uri="{FF2B5EF4-FFF2-40B4-BE49-F238E27FC236}">
                <a16:creationId xmlns:a16="http://schemas.microsoft.com/office/drawing/2014/main" id="{DAEF3429-1D51-4AA2-9950-11DF173A812E}"/>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ACE31485-088E-43EC-8480-F29D2F5B5A3E}"/>
              </a:ext>
            </a:extLst>
          </p:cNvPr>
          <p:cNvSpPr>
            <a:spLocks noGrp="1"/>
          </p:cNvSpPr>
          <p:nvPr>
            <p:ph type="sldNum" sz="quarter" idx="12"/>
          </p:nvPr>
        </p:nvSpPr>
        <p:spPr/>
        <p:txBody>
          <a:bodyPr/>
          <a:lstStyle>
            <a:lvl1pPr>
              <a:defRPr/>
            </a:lvl1pPr>
          </a:lstStyle>
          <a:p>
            <a:fld id="{F966D25F-DA47-443B-969F-D009E305DD27}" type="slidenum">
              <a:rPr lang="en-CA" altLang="en-US"/>
              <a:pPr/>
              <a:t>‹#›</a:t>
            </a:fld>
            <a:endParaRPr lang="en-CA" altLang="en-US"/>
          </a:p>
        </p:txBody>
      </p:sp>
    </p:spTree>
    <p:extLst>
      <p:ext uri="{BB962C8B-B14F-4D97-AF65-F5344CB8AC3E}">
        <p14:creationId xmlns:p14="http://schemas.microsoft.com/office/powerpoint/2010/main" val="411168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5275D-8872-4FCF-8DE5-2AD3A1DE620D}"/>
              </a:ext>
            </a:extLst>
          </p:cNvPr>
          <p:cNvSpPr>
            <a:spLocks noGrp="1"/>
          </p:cNvSpPr>
          <p:nvPr>
            <p:ph type="dt" sz="half" idx="10"/>
          </p:nvPr>
        </p:nvSpPr>
        <p:spPr/>
        <p:txBody>
          <a:bodyPr/>
          <a:lstStyle>
            <a:lvl1pPr>
              <a:defRPr/>
            </a:lvl1pPr>
          </a:lstStyle>
          <a:p>
            <a:pPr>
              <a:defRPr/>
            </a:pPr>
            <a:fld id="{2A17AF35-70DB-4933-A2CE-FF6B10B3EAFE}" type="datetimeFigureOut">
              <a:rPr lang="en-US"/>
              <a:pPr>
                <a:defRPr/>
              </a:pPr>
              <a:t>2/27/2022</a:t>
            </a:fld>
            <a:endParaRPr lang="en-CA"/>
          </a:p>
        </p:txBody>
      </p:sp>
      <p:sp>
        <p:nvSpPr>
          <p:cNvPr id="5" name="Footer Placeholder 4">
            <a:extLst>
              <a:ext uri="{FF2B5EF4-FFF2-40B4-BE49-F238E27FC236}">
                <a16:creationId xmlns:a16="http://schemas.microsoft.com/office/drawing/2014/main" id="{04C0E126-7EE7-4D96-9D8A-7ED92B45A8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5868B1D9-CC44-4B6D-88E2-4BA5507C3712}"/>
              </a:ext>
            </a:extLst>
          </p:cNvPr>
          <p:cNvSpPr>
            <a:spLocks noGrp="1"/>
          </p:cNvSpPr>
          <p:nvPr>
            <p:ph type="sldNum" sz="quarter" idx="12"/>
          </p:nvPr>
        </p:nvSpPr>
        <p:spPr/>
        <p:txBody>
          <a:bodyPr/>
          <a:lstStyle>
            <a:lvl1pPr>
              <a:defRPr/>
            </a:lvl1pPr>
          </a:lstStyle>
          <a:p>
            <a:fld id="{3EC81ABD-92A6-42AF-8D3D-84CC9CFA15EA}" type="slidenum">
              <a:rPr lang="en-CA" altLang="en-US"/>
              <a:pPr/>
              <a:t>‹#›</a:t>
            </a:fld>
            <a:endParaRPr lang="en-CA" altLang="en-US"/>
          </a:p>
        </p:txBody>
      </p:sp>
    </p:spTree>
    <p:extLst>
      <p:ext uri="{BB962C8B-B14F-4D97-AF65-F5344CB8AC3E}">
        <p14:creationId xmlns:p14="http://schemas.microsoft.com/office/powerpoint/2010/main" val="102573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0F277577-BC3C-42E1-B5EA-078E0A06BC59}"/>
              </a:ext>
            </a:extLst>
          </p:cNvPr>
          <p:cNvSpPr>
            <a:spLocks noGrp="1"/>
          </p:cNvSpPr>
          <p:nvPr>
            <p:ph type="dt" sz="half" idx="10"/>
          </p:nvPr>
        </p:nvSpPr>
        <p:spPr/>
        <p:txBody>
          <a:bodyPr/>
          <a:lstStyle>
            <a:lvl1pPr>
              <a:defRPr/>
            </a:lvl1pPr>
          </a:lstStyle>
          <a:p>
            <a:pPr>
              <a:defRPr/>
            </a:pPr>
            <a:fld id="{DF354135-2010-4823-B132-6D9ACE9E1137}" type="datetimeFigureOut">
              <a:rPr lang="en-US"/>
              <a:pPr>
                <a:defRPr/>
              </a:pPr>
              <a:t>2/27/2022</a:t>
            </a:fld>
            <a:endParaRPr lang="en-CA"/>
          </a:p>
        </p:txBody>
      </p:sp>
      <p:sp>
        <p:nvSpPr>
          <p:cNvPr id="6" name="Footer Placeholder 4">
            <a:extLst>
              <a:ext uri="{FF2B5EF4-FFF2-40B4-BE49-F238E27FC236}">
                <a16:creationId xmlns:a16="http://schemas.microsoft.com/office/drawing/2014/main" id="{6C26B753-7A72-4F70-BEE2-A49E2703762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3908DA1-3DBB-4FC6-A3D5-F34A3FCE9FA5}"/>
              </a:ext>
            </a:extLst>
          </p:cNvPr>
          <p:cNvSpPr>
            <a:spLocks noGrp="1"/>
          </p:cNvSpPr>
          <p:nvPr>
            <p:ph type="sldNum" sz="quarter" idx="12"/>
          </p:nvPr>
        </p:nvSpPr>
        <p:spPr/>
        <p:txBody>
          <a:bodyPr/>
          <a:lstStyle>
            <a:lvl1pPr>
              <a:defRPr/>
            </a:lvl1pPr>
          </a:lstStyle>
          <a:p>
            <a:fld id="{4132B112-5C1B-497E-8C32-DA954A1FD899}" type="slidenum">
              <a:rPr lang="en-CA" altLang="en-US"/>
              <a:pPr/>
              <a:t>‹#›</a:t>
            </a:fld>
            <a:endParaRPr lang="en-CA" altLang="en-US"/>
          </a:p>
        </p:txBody>
      </p:sp>
    </p:spTree>
    <p:extLst>
      <p:ext uri="{BB962C8B-B14F-4D97-AF65-F5344CB8AC3E}">
        <p14:creationId xmlns:p14="http://schemas.microsoft.com/office/powerpoint/2010/main" val="309355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87CFF861-DF3A-43BA-8198-29FD1CF812AD}"/>
              </a:ext>
            </a:extLst>
          </p:cNvPr>
          <p:cNvSpPr>
            <a:spLocks noGrp="1"/>
          </p:cNvSpPr>
          <p:nvPr>
            <p:ph type="dt" sz="half" idx="10"/>
          </p:nvPr>
        </p:nvSpPr>
        <p:spPr/>
        <p:txBody>
          <a:bodyPr/>
          <a:lstStyle>
            <a:lvl1pPr>
              <a:defRPr/>
            </a:lvl1pPr>
          </a:lstStyle>
          <a:p>
            <a:pPr>
              <a:defRPr/>
            </a:pPr>
            <a:fld id="{D24B37B8-41AB-4962-9143-EC212675564C}" type="datetimeFigureOut">
              <a:rPr lang="en-US"/>
              <a:pPr>
                <a:defRPr/>
              </a:pPr>
              <a:t>2/27/2022</a:t>
            </a:fld>
            <a:endParaRPr lang="en-CA"/>
          </a:p>
        </p:txBody>
      </p:sp>
      <p:sp>
        <p:nvSpPr>
          <p:cNvPr id="8" name="Footer Placeholder 4">
            <a:extLst>
              <a:ext uri="{FF2B5EF4-FFF2-40B4-BE49-F238E27FC236}">
                <a16:creationId xmlns:a16="http://schemas.microsoft.com/office/drawing/2014/main" id="{58AD3CA6-C6EE-453B-9767-FD7C380E0C66}"/>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9F2D1588-4A38-4026-8B11-B61174735BBD}"/>
              </a:ext>
            </a:extLst>
          </p:cNvPr>
          <p:cNvSpPr>
            <a:spLocks noGrp="1"/>
          </p:cNvSpPr>
          <p:nvPr>
            <p:ph type="sldNum" sz="quarter" idx="12"/>
          </p:nvPr>
        </p:nvSpPr>
        <p:spPr/>
        <p:txBody>
          <a:bodyPr/>
          <a:lstStyle>
            <a:lvl1pPr>
              <a:defRPr/>
            </a:lvl1pPr>
          </a:lstStyle>
          <a:p>
            <a:fld id="{F40E7AB4-522E-4139-98FD-B00FD5F2F4BB}" type="slidenum">
              <a:rPr lang="en-CA" altLang="en-US"/>
              <a:pPr/>
              <a:t>‹#›</a:t>
            </a:fld>
            <a:endParaRPr lang="en-CA" altLang="en-US"/>
          </a:p>
        </p:txBody>
      </p:sp>
    </p:spTree>
    <p:extLst>
      <p:ext uri="{BB962C8B-B14F-4D97-AF65-F5344CB8AC3E}">
        <p14:creationId xmlns:p14="http://schemas.microsoft.com/office/powerpoint/2010/main" val="120246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3395CDFA-FCDA-4701-B596-654AFFB72154}"/>
              </a:ext>
            </a:extLst>
          </p:cNvPr>
          <p:cNvSpPr>
            <a:spLocks noGrp="1"/>
          </p:cNvSpPr>
          <p:nvPr>
            <p:ph type="dt" sz="half" idx="10"/>
          </p:nvPr>
        </p:nvSpPr>
        <p:spPr/>
        <p:txBody>
          <a:bodyPr/>
          <a:lstStyle>
            <a:lvl1pPr>
              <a:defRPr/>
            </a:lvl1pPr>
          </a:lstStyle>
          <a:p>
            <a:pPr>
              <a:defRPr/>
            </a:pPr>
            <a:fld id="{0BE0692E-B2D9-4E78-866C-A644894E7715}" type="datetimeFigureOut">
              <a:rPr lang="en-US"/>
              <a:pPr>
                <a:defRPr/>
              </a:pPr>
              <a:t>2/27/2022</a:t>
            </a:fld>
            <a:endParaRPr lang="en-CA"/>
          </a:p>
        </p:txBody>
      </p:sp>
      <p:sp>
        <p:nvSpPr>
          <p:cNvPr id="4" name="Footer Placeholder 4">
            <a:extLst>
              <a:ext uri="{FF2B5EF4-FFF2-40B4-BE49-F238E27FC236}">
                <a16:creationId xmlns:a16="http://schemas.microsoft.com/office/drawing/2014/main" id="{8CBA506D-371C-4983-B4C4-E9AA25637442}"/>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33595264-EC59-424A-85D4-204C2C141E63}"/>
              </a:ext>
            </a:extLst>
          </p:cNvPr>
          <p:cNvSpPr>
            <a:spLocks noGrp="1"/>
          </p:cNvSpPr>
          <p:nvPr>
            <p:ph type="sldNum" sz="quarter" idx="12"/>
          </p:nvPr>
        </p:nvSpPr>
        <p:spPr/>
        <p:txBody>
          <a:bodyPr/>
          <a:lstStyle>
            <a:lvl1pPr>
              <a:defRPr/>
            </a:lvl1pPr>
          </a:lstStyle>
          <a:p>
            <a:fld id="{FC6E6F9D-005E-4C27-8D2A-5FE30D2DB243}" type="slidenum">
              <a:rPr lang="en-CA" altLang="en-US"/>
              <a:pPr/>
              <a:t>‹#›</a:t>
            </a:fld>
            <a:endParaRPr lang="en-CA" altLang="en-US"/>
          </a:p>
        </p:txBody>
      </p:sp>
    </p:spTree>
    <p:extLst>
      <p:ext uri="{BB962C8B-B14F-4D97-AF65-F5344CB8AC3E}">
        <p14:creationId xmlns:p14="http://schemas.microsoft.com/office/powerpoint/2010/main" val="401302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64AA8B3-0F96-4D93-8745-E375AFF71862}"/>
              </a:ext>
            </a:extLst>
          </p:cNvPr>
          <p:cNvSpPr>
            <a:spLocks noGrp="1"/>
          </p:cNvSpPr>
          <p:nvPr>
            <p:ph type="dt" sz="half" idx="10"/>
          </p:nvPr>
        </p:nvSpPr>
        <p:spPr/>
        <p:txBody>
          <a:bodyPr/>
          <a:lstStyle>
            <a:lvl1pPr>
              <a:defRPr/>
            </a:lvl1pPr>
          </a:lstStyle>
          <a:p>
            <a:pPr>
              <a:defRPr/>
            </a:pPr>
            <a:fld id="{7745080F-48DE-40C2-AE2B-0A91E1805288}" type="datetimeFigureOut">
              <a:rPr lang="en-US"/>
              <a:pPr>
                <a:defRPr/>
              </a:pPr>
              <a:t>2/27/2022</a:t>
            </a:fld>
            <a:endParaRPr lang="en-CA"/>
          </a:p>
        </p:txBody>
      </p:sp>
      <p:sp>
        <p:nvSpPr>
          <p:cNvPr id="3" name="Footer Placeholder 4">
            <a:extLst>
              <a:ext uri="{FF2B5EF4-FFF2-40B4-BE49-F238E27FC236}">
                <a16:creationId xmlns:a16="http://schemas.microsoft.com/office/drawing/2014/main" id="{AE79167A-7CD0-4011-A25D-D985D4A1A591}"/>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5E969F87-38C6-4BF0-8DB7-F15FF19C6794}"/>
              </a:ext>
            </a:extLst>
          </p:cNvPr>
          <p:cNvSpPr>
            <a:spLocks noGrp="1"/>
          </p:cNvSpPr>
          <p:nvPr>
            <p:ph type="sldNum" sz="quarter" idx="12"/>
          </p:nvPr>
        </p:nvSpPr>
        <p:spPr/>
        <p:txBody>
          <a:bodyPr/>
          <a:lstStyle>
            <a:lvl1pPr>
              <a:defRPr/>
            </a:lvl1pPr>
          </a:lstStyle>
          <a:p>
            <a:fld id="{3A4C3BD2-D1B8-4398-A5AA-760EC84EEAC4}" type="slidenum">
              <a:rPr lang="en-CA" altLang="en-US"/>
              <a:pPr/>
              <a:t>‹#›</a:t>
            </a:fld>
            <a:endParaRPr lang="en-CA" altLang="en-US"/>
          </a:p>
        </p:txBody>
      </p:sp>
    </p:spTree>
    <p:extLst>
      <p:ext uri="{BB962C8B-B14F-4D97-AF65-F5344CB8AC3E}">
        <p14:creationId xmlns:p14="http://schemas.microsoft.com/office/powerpoint/2010/main" val="46785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6AC9907-3076-4AF5-856E-B71E744DB010}"/>
              </a:ext>
            </a:extLst>
          </p:cNvPr>
          <p:cNvSpPr>
            <a:spLocks noGrp="1"/>
          </p:cNvSpPr>
          <p:nvPr>
            <p:ph type="dt" sz="half" idx="10"/>
          </p:nvPr>
        </p:nvSpPr>
        <p:spPr/>
        <p:txBody>
          <a:bodyPr/>
          <a:lstStyle>
            <a:lvl1pPr>
              <a:defRPr/>
            </a:lvl1pPr>
          </a:lstStyle>
          <a:p>
            <a:pPr>
              <a:defRPr/>
            </a:pPr>
            <a:fld id="{4E243C98-2C10-4647-A641-30EE756B4F04}" type="datetimeFigureOut">
              <a:rPr lang="en-US"/>
              <a:pPr>
                <a:defRPr/>
              </a:pPr>
              <a:t>2/27/2022</a:t>
            </a:fld>
            <a:endParaRPr lang="en-CA"/>
          </a:p>
        </p:txBody>
      </p:sp>
      <p:sp>
        <p:nvSpPr>
          <p:cNvPr id="6" name="Footer Placeholder 4">
            <a:extLst>
              <a:ext uri="{FF2B5EF4-FFF2-40B4-BE49-F238E27FC236}">
                <a16:creationId xmlns:a16="http://schemas.microsoft.com/office/drawing/2014/main" id="{D53B3B9A-B684-4269-8846-06858A6B4364}"/>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6A35489-CF3D-4915-AE75-097FF2703477}"/>
              </a:ext>
            </a:extLst>
          </p:cNvPr>
          <p:cNvSpPr>
            <a:spLocks noGrp="1"/>
          </p:cNvSpPr>
          <p:nvPr>
            <p:ph type="sldNum" sz="quarter" idx="12"/>
          </p:nvPr>
        </p:nvSpPr>
        <p:spPr/>
        <p:txBody>
          <a:bodyPr/>
          <a:lstStyle>
            <a:lvl1pPr>
              <a:defRPr/>
            </a:lvl1pPr>
          </a:lstStyle>
          <a:p>
            <a:fld id="{B8AF8E29-2F39-4663-81CD-C1B8992FE501}" type="slidenum">
              <a:rPr lang="en-CA" altLang="en-US"/>
              <a:pPr/>
              <a:t>‹#›</a:t>
            </a:fld>
            <a:endParaRPr lang="en-CA" altLang="en-US"/>
          </a:p>
        </p:txBody>
      </p:sp>
    </p:spTree>
    <p:extLst>
      <p:ext uri="{BB962C8B-B14F-4D97-AF65-F5344CB8AC3E}">
        <p14:creationId xmlns:p14="http://schemas.microsoft.com/office/powerpoint/2010/main" val="66392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AC38AC1-68BA-436E-9B37-AAB9A312552D}"/>
              </a:ext>
            </a:extLst>
          </p:cNvPr>
          <p:cNvSpPr>
            <a:spLocks noGrp="1"/>
          </p:cNvSpPr>
          <p:nvPr>
            <p:ph type="dt" sz="half" idx="10"/>
          </p:nvPr>
        </p:nvSpPr>
        <p:spPr/>
        <p:txBody>
          <a:bodyPr/>
          <a:lstStyle>
            <a:lvl1pPr>
              <a:defRPr/>
            </a:lvl1pPr>
          </a:lstStyle>
          <a:p>
            <a:pPr>
              <a:defRPr/>
            </a:pPr>
            <a:fld id="{01AFE217-72E2-4CD8-A34D-2B91D01BDFCD}" type="datetimeFigureOut">
              <a:rPr lang="en-US"/>
              <a:pPr>
                <a:defRPr/>
              </a:pPr>
              <a:t>2/27/2022</a:t>
            </a:fld>
            <a:endParaRPr lang="en-CA"/>
          </a:p>
        </p:txBody>
      </p:sp>
      <p:sp>
        <p:nvSpPr>
          <p:cNvPr id="6" name="Footer Placeholder 4">
            <a:extLst>
              <a:ext uri="{FF2B5EF4-FFF2-40B4-BE49-F238E27FC236}">
                <a16:creationId xmlns:a16="http://schemas.microsoft.com/office/drawing/2014/main" id="{857226D5-DBC4-44F0-B666-302AD97148ED}"/>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DAE4C74-D73B-445A-A1A4-C62005E53334}"/>
              </a:ext>
            </a:extLst>
          </p:cNvPr>
          <p:cNvSpPr>
            <a:spLocks noGrp="1"/>
          </p:cNvSpPr>
          <p:nvPr>
            <p:ph type="sldNum" sz="quarter" idx="12"/>
          </p:nvPr>
        </p:nvSpPr>
        <p:spPr/>
        <p:txBody>
          <a:bodyPr/>
          <a:lstStyle>
            <a:lvl1pPr>
              <a:defRPr/>
            </a:lvl1pPr>
          </a:lstStyle>
          <a:p>
            <a:fld id="{1F293908-93EA-4E5A-BC18-89B925A93C01}" type="slidenum">
              <a:rPr lang="en-CA" altLang="en-US"/>
              <a:pPr/>
              <a:t>‹#›</a:t>
            </a:fld>
            <a:endParaRPr lang="en-CA" altLang="en-US"/>
          </a:p>
        </p:txBody>
      </p:sp>
    </p:spTree>
    <p:extLst>
      <p:ext uri="{BB962C8B-B14F-4D97-AF65-F5344CB8AC3E}">
        <p14:creationId xmlns:p14="http://schemas.microsoft.com/office/powerpoint/2010/main" val="353410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3EC618-7085-4883-9F71-77BF2B29ED2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435C6C1F-DDA5-4920-B5D9-9118EF00987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43150B06-AD99-4EB5-998B-CAB16F3BA6A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274B652-BAFB-40F4-855F-BD50C0A3B0C1}" type="datetimeFigureOut">
              <a:rPr lang="en-US"/>
              <a:pPr>
                <a:defRPr/>
              </a:pPr>
              <a:t>2/27/2022</a:t>
            </a:fld>
            <a:endParaRPr lang="en-CA"/>
          </a:p>
        </p:txBody>
      </p:sp>
      <p:sp>
        <p:nvSpPr>
          <p:cNvPr id="5" name="Footer Placeholder 4">
            <a:extLst>
              <a:ext uri="{FF2B5EF4-FFF2-40B4-BE49-F238E27FC236}">
                <a16:creationId xmlns:a16="http://schemas.microsoft.com/office/drawing/2014/main" id="{761262E8-5957-443B-9D99-ED01094AC46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63FC2AF2-D994-411E-9935-4383CEBA106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DB6F52D-29D9-4E06-9243-9455048B4DFF}" type="slidenum">
              <a:rPr lang="en-CA" altLang="en-US"/>
              <a:pPr/>
              <a:t>‹#›</a:t>
            </a:fld>
            <a:endParaRPr lang="en-CA"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cid:image002.png@01D381C0.E1D5B76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images.google.ca/imgres?imgurl=http://loispaul.typepad.com/photos/uncategorized/2007/08/01/discussion.gif&amp;imgrefurl=http://loispaul.typepad.com/blog/social_media/index.html&amp;h=364&amp;w=424&amp;sz=13&amp;hl=en&amp;start=1&amp;tbnid=ibGylIvMlmongM:&amp;tbnh=108&amp;tbnw=126&amp;prev=/images%3Fq%3Ddiscussion%26gbv%3D2%26hl%3De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A01F25-9EFD-4EB8-800E-9192FAC4E7C2}"/>
              </a:ext>
            </a:extLst>
          </p:cNvPr>
          <p:cNvSpPr>
            <a:spLocks noGrp="1" noChangeArrowheads="1"/>
          </p:cNvSpPr>
          <p:nvPr>
            <p:ph type="ctrTitle"/>
          </p:nvPr>
        </p:nvSpPr>
        <p:spPr>
          <a:xfrm>
            <a:off x="631825" y="4938713"/>
            <a:ext cx="7772400" cy="760412"/>
          </a:xfrm>
        </p:spPr>
        <p:txBody>
          <a:bodyPr/>
          <a:lstStyle/>
          <a:p>
            <a:pPr algn="ctr">
              <a:defRPr/>
            </a:pPr>
            <a:r>
              <a:rPr lang="en-US" sz="3200" b="1" u="none"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Spring 2022</a:t>
            </a:r>
          </a:p>
        </p:txBody>
      </p:sp>
      <p:sp>
        <p:nvSpPr>
          <p:cNvPr id="19459" name="Rectangle 3">
            <a:extLst>
              <a:ext uri="{FF2B5EF4-FFF2-40B4-BE49-F238E27FC236}">
                <a16:creationId xmlns:a16="http://schemas.microsoft.com/office/drawing/2014/main" id="{C0005C16-C0F5-474F-B0C5-9163D852A6C8}"/>
              </a:ext>
            </a:extLst>
          </p:cNvPr>
          <p:cNvSpPr>
            <a:spLocks noGrp="1" noChangeArrowheads="1"/>
          </p:cNvSpPr>
          <p:nvPr>
            <p:ph type="subTitle" idx="1"/>
          </p:nvPr>
        </p:nvSpPr>
        <p:spPr>
          <a:xfrm>
            <a:off x="763588" y="1106488"/>
            <a:ext cx="7159625" cy="2322512"/>
          </a:xfrm>
        </p:spPr>
        <p:txBody>
          <a:bodyPr/>
          <a:lstStyle/>
          <a:p>
            <a:r>
              <a:rPr lang="en-US" altLang="en-US" sz="4400" b="1">
                <a:solidFill>
                  <a:srgbClr val="0033CC"/>
                </a:solidFill>
                <a:latin typeface="Times New Roman" panose="02020603050405020304" pitchFamily="18" charset="0"/>
                <a:cs typeface="Times New Roman" panose="02020603050405020304" pitchFamily="18" charset="0"/>
              </a:rPr>
              <a:t>Welcome to</a:t>
            </a:r>
          </a:p>
          <a:p>
            <a:endParaRPr lang="en-US" altLang="en-US" sz="3200" b="1">
              <a:solidFill>
                <a:srgbClr val="0033CC"/>
              </a:solidFill>
              <a:latin typeface="Times New Roman" panose="02020603050405020304" pitchFamily="18" charset="0"/>
              <a:cs typeface="Times New Roman" panose="02020603050405020304" pitchFamily="18" charset="0"/>
            </a:endParaRPr>
          </a:p>
          <a:p>
            <a:r>
              <a:rPr lang="en-US" altLang="en-US" sz="3200" b="1">
                <a:solidFill>
                  <a:srgbClr val="0033CC"/>
                </a:solidFill>
                <a:latin typeface="Times New Roman" panose="02020603050405020304" pitchFamily="18" charset="0"/>
                <a:cs typeface="Times New Roman" panose="02020603050405020304" pitchFamily="18" charset="0"/>
              </a:rPr>
              <a:t>Network and Information Security</a:t>
            </a:r>
          </a:p>
        </p:txBody>
      </p:sp>
      <p:sp>
        <p:nvSpPr>
          <p:cNvPr id="5" name="Text Box 4">
            <a:extLst>
              <a:ext uri="{FF2B5EF4-FFF2-40B4-BE49-F238E27FC236}">
                <a16:creationId xmlns:a16="http://schemas.microsoft.com/office/drawing/2014/main" id="{A552EAAA-55A9-411C-8330-CE3067AA36B9}"/>
              </a:ext>
            </a:extLst>
          </p:cNvPr>
          <p:cNvSpPr txBox="1">
            <a:spLocks noChangeArrowheads="1"/>
          </p:cNvSpPr>
          <p:nvPr/>
        </p:nvSpPr>
        <p:spPr bwMode="auto">
          <a:xfrm>
            <a:off x="304800" y="4110038"/>
            <a:ext cx="8534400" cy="647700"/>
          </a:xfrm>
          <a:prstGeom prst="rect">
            <a:avLst/>
          </a:prstGeom>
          <a:noFill/>
          <a:ln w="9525">
            <a:noFill/>
            <a:miter lim="800000"/>
            <a:headEnd/>
            <a:tailEnd/>
          </a:ln>
          <a:effectLst/>
        </p:spPr>
        <p:txBody>
          <a:bodyPr lIns="90000" tIns="46800" rIns="90000" bIns="46800">
            <a:spAutoFit/>
          </a:bodyPr>
          <a:lstStyle/>
          <a:p>
            <a:pPr algn="ctr">
              <a:defRPr/>
            </a:pPr>
            <a:r>
              <a:rPr kumimoji="1" lang="en-GB" sz="3600" b="1" dirty="0">
                <a:effectLst>
                  <a:outerShdw blurRad="38100" dist="38100" dir="2700000" algn="tl">
                    <a:srgbClr val="000000"/>
                  </a:outerShdw>
                </a:effectLst>
              </a:rPr>
              <a:t>Instructor:  </a:t>
            </a:r>
            <a:r>
              <a:rPr kumimoji="1" lang="en-GB" sz="3600" b="1" dirty="0" err="1">
                <a:effectLst>
                  <a:outerShdw blurRad="38100" dist="38100" dir="2700000" algn="tl">
                    <a:srgbClr val="000000"/>
                  </a:outerShdw>
                </a:effectLst>
              </a:rPr>
              <a:t>Dr.</a:t>
            </a:r>
            <a:r>
              <a:rPr kumimoji="1" lang="en-GB" sz="3600" b="1" dirty="0">
                <a:effectLst>
                  <a:outerShdw blurRad="38100" dist="38100" dir="2700000" algn="tl">
                    <a:srgbClr val="000000"/>
                  </a:outerShdw>
                </a:effectLst>
              </a:rPr>
              <a:t> Xiaodong Lin</a:t>
            </a:r>
            <a:endParaRPr kumimoji="1" lang="en-US" sz="3600" b="1" dirty="0">
              <a:effectLst>
                <a:outerShdw blurRad="38100" dist="38100" dir="2700000" algn="tl">
                  <a:srgbClr val="000000"/>
                </a:outerShdw>
              </a:effectLst>
            </a:endParaRPr>
          </a:p>
        </p:txBody>
      </p:sp>
      <p:sp>
        <p:nvSpPr>
          <p:cNvPr id="6" name="Text Box 5">
            <a:extLst>
              <a:ext uri="{FF2B5EF4-FFF2-40B4-BE49-F238E27FC236}">
                <a16:creationId xmlns:a16="http://schemas.microsoft.com/office/drawing/2014/main" id="{EFE31540-BCD7-4E55-A069-BF9E8874ED3E}"/>
              </a:ext>
            </a:extLst>
          </p:cNvPr>
          <p:cNvSpPr txBox="1">
            <a:spLocks noChangeArrowheads="1"/>
          </p:cNvSpPr>
          <p:nvPr/>
        </p:nvSpPr>
        <p:spPr bwMode="auto">
          <a:xfrm>
            <a:off x="76200" y="6019800"/>
            <a:ext cx="8991600" cy="646113"/>
          </a:xfrm>
          <a:prstGeom prst="rect">
            <a:avLst/>
          </a:prstGeom>
          <a:noFill/>
          <a:ln w="9525">
            <a:noFill/>
            <a:miter lim="800000"/>
            <a:headEnd/>
            <a:tailEnd/>
          </a:ln>
        </p:spPr>
        <p:txBody>
          <a:bodyPr>
            <a:spAutoFit/>
          </a:bodyPr>
          <a:lstStyle/>
          <a:p>
            <a:pPr algn="just">
              <a:defRPr/>
            </a:pPr>
            <a:r>
              <a:rPr lang="en-US" sz="1800" b="1" dirty="0">
                <a:effectLst>
                  <a:outerShdw blurRad="38100" dist="38100" dir="2700000" algn="tl">
                    <a:srgbClr val="000000">
                      <a:alpha val="43137"/>
                    </a:srgbClr>
                  </a:outerShdw>
                </a:effectLst>
                <a:cs typeface="Times New Roman" pitchFamily="18" charset="0"/>
              </a:rPr>
              <a:t>These notes are for use by registered students in Network and Information Security, Spring 2022, and may not be used or reproduced for any other purpose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F6BBFB-1C6F-4F98-A463-B8AEB457F8CF}"/>
              </a:ext>
            </a:extLst>
          </p:cNvPr>
          <p:cNvPicPr>
            <a:picLocks noChangeAspect="1"/>
          </p:cNvPicPr>
          <p:nvPr/>
        </p:nvPicPr>
        <p:blipFill>
          <a:blip r:embed="rId3"/>
          <a:stretch>
            <a:fillRect/>
          </a:stretch>
        </p:blipFill>
        <p:spPr>
          <a:xfrm>
            <a:off x="1295400" y="1392077"/>
            <a:ext cx="5226226" cy="4934471"/>
          </a:xfrm>
          <a:prstGeom prst="rect">
            <a:avLst/>
          </a:prstGeom>
        </p:spPr>
      </p:pic>
      <p:sp>
        <p:nvSpPr>
          <p:cNvPr id="17410" name="Text Box 9">
            <a:extLst>
              <a:ext uri="{FF2B5EF4-FFF2-40B4-BE49-F238E27FC236}">
                <a16:creationId xmlns:a16="http://schemas.microsoft.com/office/drawing/2014/main" id="{08F7DBBC-FD5D-4264-9123-E9A87D555038}"/>
              </a:ext>
            </a:extLst>
          </p:cNvPr>
          <p:cNvSpPr txBox="1">
            <a:spLocks noChangeArrowheads="1"/>
          </p:cNvSpPr>
          <p:nvPr/>
        </p:nvSpPr>
        <p:spPr bwMode="auto">
          <a:xfrm>
            <a:off x="457200" y="376237"/>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Import pre-built Ubuntu 16.04 VM image (cont’d)</a:t>
            </a:r>
            <a:endParaRPr lang="en-US" altLang="en-US" sz="2400" b="1" dirty="0">
              <a:latin typeface="Arial" panose="020B0604020202020204" pitchFamily="34" charset="0"/>
            </a:endParaRPr>
          </a:p>
        </p:txBody>
      </p:sp>
      <p:sp>
        <p:nvSpPr>
          <p:cNvPr id="17411" name="Text Box 9">
            <a:extLst>
              <a:ext uri="{FF2B5EF4-FFF2-40B4-BE49-F238E27FC236}">
                <a16:creationId xmlns:a16="http://schemas.microsoft.com/office/drawing/2014/main" id="{52D6143D-A1F6-4AB5-869C-4DA4F64C3459}"/>
              </a:ext>
            </a:extLst>
          </p:cNvPr>
          <p:cNvSpPr txBox="1">
            <a:spLocks noChangeArrowheads="1"/>
          </p:cNvSpPr>
          <p:nvPr/>
        </p:nvSpPr>
        <p:spPr bwMode="auto">
          <a:xfrm>
            <a:off x="301625" y="879805"/>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5: Select the Pre-built VM File Provided in downloaded images</a:t>
            </a:r>
          </a:p>
        </p:txBody>
      </p:sp>
      <p:sp>
        <p:nvSpPr>
          <p:cNvPr id="17412" name="灯片编号占位符 2">
            <a:extLst>
              <a:ext uri="{FF2B5EF4-FFF2-40B4-BE49-F238E27FC236}">
                <a16:creationId xmlns:a16="http://schemas.microsoft.com/office/drawing/2014/main" id="{1FACA163-BF0F-4C21-826C-A0F9A8657C5A}"/>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5691FB8-8EFB-4E6E-AAE2-F2AC0A4FF8A1}" type="slidenum">
              <a:rPr lang="zh-CN" altLang="en-US" sz="1400">
                <a:latin typeface="Arial" panose="020B0604020202020204" pitchFamily="34" charset="0"/>
              </a:rPr>
              <a:pPr algn="r" eaLnBrk="1" hangingPunct="1">
                <a:spcBef>
                  <a:spcPct val="0"/>
                </a:spcBef>
                <a:buFontTx/>
                <a:buNone/>
              </a:pPr>
              <a:t>10</a:t>
            </a:fld>
            <a:endParaRPr lang="en-US" altLang="zh-CN" sz="1400" dirty="0">
              <a:latin typeface="Arial" panose="020B0604020202020204" pitchFamily="34" charset="0"/>
            </a:endParaRPr>
          </a:p>
        </p:txBody>
      </p:sp>
      <p:cxnSp>
        <p:nvCxnSpPr>
          <p:cNvPr id="22" name="Straight Arrow Connector 23">
            <a:extLst>
              <a:ext uri="{FF2B5EF4-FFF2-40B4-BE49-F238E27FC236}">
                <a16:creationId xmlns:a16="http://schemas.microsoft.com/office/drawing/2014/main" id="{B91E4C2C-9AFE-4A14-B269-C21F2052EEB8}"/>
              </a:ext>
            </a:extLst>
          </p:cNvPr>
          <p:cNvCxnSpPr>
            <a:cxnSpLocks noChangeShapeType="1"/>
          </p:cNvCxnSpPr>
          <p:nvPr/>
        </p:nvCxnSpPr>
        <p:spPr bwMode="auto">
          <a:xfrm flipH="1">
            <a:off x="5181600" y="3162300"/>
            <a:ext cx="1676400" cy="20955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4" name="Title 1">
            <a:extLst>
              <a:ext uri="{FF2B5EF4-FFF2-40B4-BE49-F238E27FC236}">
                <a16:creationId xmlns:a16="http://schemas.microsoft.com/office/drawing/2014/main" id="{745EF512-52C9-4447-BC58-0833F2FEEE29}"/>
              </a:ext>
            </a:extLst>
          </p:cNvPr>
          <p:cNvSpPr txBox="1">
            <a:spLocks/>
          </p:cNvSpPr>
          <p:nvPr/>
        </p:nvSpPr>
        <p:spPr bwMode="auto">
          <a:xfrm>
            <a:off x="6060555" y="2483017"/>
            <a:ext cx="2895600" cy="6096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Now you can select </a:t>
            </a:r>
            <a:r>
              <a:rPr lang="en-US" b="1" kern="0" dirty="0" err="1">
                <a:solidFill>
                  <a:srgbClr val="FF0000"/>
                </a:solidFill>
                <a:latin typeface="Times New Roman" panose="02020603050405020304" pitchFamily="18" charset="0"/>
                <a:cs typeface="Times New Roman" panose="02020603050405020304" pitchFamily="18" charset="0"/>
              </a:rPr>
              <a:t>SeedUbuntu</a:t>
            </a:r>
            <a:r>
              <a:rPr lang="en-US" b="1" kern="0" dirty="0">
                <a:solidFill>
                  <a:srgbClr val="FF0000"/>
                </a:solidFill>
                <a:latin typeface="Times New Roman" panose="02020603050405020304" pitchFamily="18" charset="0"/>
                <a:cs typeface="Times New Roman" panose="02020603050405020304" pitchFamily="18" charset="0"/>
              </a:rPr>
              <a:t> 16.04 virtual hard disk file</a:t>
            </a:r>
          </a:p>
        </p:txBody>
      </p:sp>
    </p:spTree>
    <p:extLst>
      <p:ext uri="{BB962C8B-B14F-4D97-AF65-F5344CB8AC3E}">
        <p14:creationId xmlns:p14="http://schemas.microsoft.com/office/powerpoint/2010/main" val="30721135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D0C6A-A6F5-4C8A-8D55-E40E10F83DDF}"/>
              </a:ext>
            </a:extLst>
          </p:cNvPr>
          <p:cNvPicPr>
            <a:picLocks noChangeAspect="1"/>
          </p:cNvPicPr>
          <p:nvPr/>
        </p:nvPicPr>
        <p:blipFill>
          <a:blip r:embed="rId3"/>
          <a:stretch>
            <a:fillRect/>
          </a:stretch>
        </p:blipFill>
        <p:spPr>
          <a:xfrm>
            <a:off x="560343" y="2448085"/>
            <a:ext cx="7307714" cy="4244655"/>
          </a:xfrm>
          <a:prstGeom prst="rect">
            <a:avLst/>
          </a:prstGeom>
        </p:spPr>
      </p:pic>
      <p:sp>
        <p:nvSpPr>
          <p:cNvPr id="3" name="Title 1">
            <a:extLst>
              <a:ext uri="{FF2B5EF4-FFF2-40B4-BE49-F238E27FC236}">
                <a16:creationId xmlns:a16="http://schemas.microsoft.com/office/drawing/2014/main" id="{3CF46371-1976-49D0-8C7E-629F2F7029A6}"/>
              </a:ext>
            </a:extLst>
          </p:cNvPr>
          <p:cNvSpPr txBox="1">
            <a:spLocks/>
          </p:cNvSpPr>
          <p:nvPr/>
        </p:nvSpPr>
        <p:spPr bwMode="auto">
          <a:xfrm>
            <a:off x="152400" y="685800"/>
            <a:ext cx="3276600" cy="1066800"/>
          </a:xfrm>
          <a:prstGeom prst="rect">
            <a:avLst/>
          </a:prstGeom>
          <a:noFill/>
          <a:ln w="9525">
            <a:noFill/>
            <a:miter lim="800000"/>
            <a:headEnd/>
            <a:tailEnd/>
          </a:ln>
        </p:spPr>
        <p:txBody>
          <a:bodyPr anchor="ctr"/>
          <a:lstStyle/>
          <a:p>
            <a:pPr algn="ctr" eaLnBrk="1" fontAlgn="auto" hangingPunct="1">
              <a:spcAft>
                <a:spcPts val="0"/>
              </a:spcAft>
              <a:defRPr/>
            </a:pPr>
            <a:r>
              <a:rPr lang="en-US" sz="2400" kern="0" dirty="0">
                <a:latin typeface="Times New Roman" panose="02020603050405020304" pitchFamily="18" charset="0"/>
                <a:cs typeface="Times New Roman" panose="02020603050405020304" pitchFamily="18" charset="0"/>
              </a:rPr>
              <a:t>Imported Pre-built Ubuntu 16.04 Virtual Machine</a:t>
            </a:r>
          </a:p>
        </p:txBody>
      </p:sp>
      <p:cxnSp>
        <p:nvCxnSpPr>
          <p:cNvPr id="19460" name="Straight Arrow Connector 23">
            <a:extLst>
              <a:ext uri="{FF2B5EF4-FFF2-40B4-BE49-F238E27FC236}">
                <a16:creationId xmlns:a16="http://schemas.microsoft.com/office/drawing/2014/main" id="{2EA2D817-19C6-493D-9624-DCD8E3F542C8}"/>
              </a:ext>
            </a:extLst>
          </p:cNvPr>
          <p:cNvCxnSpPr>
            <a:cxnSpLocks noChangeShapeType="1"/>
          </p:cNvCxnSpPr>
          <p:nvPr/>
        </p:nvCxnSpPr>
        <p:spPr bwMode="auto">
          <a:xfrm>
            <a:off x="1676400" y="1752600"/>
            <a:ext cx="0" cy="22098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19461" name="Picture 2">
            <a:extLst>
              <a:ext uri="{FF2B5EF4-FFF2-40B4-BE49-F238E27FC236}">
                <a16:creationId xmlns:a16="http://schemas.microsoft.com/office/drawing/2014/main" id="{6A29F08F-A22D-4429-AFBF-BAE32BC66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16182"/>
            <a:ext cx="766762" cy="77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Rectangle 2">
            <a:extLst>
              <a:ext uri="{FF2B5EF4-FFF2-40B4-BE49-F238E27FC236}">
                <a16:creationId xmlns:a16="http://schemas.microsoft.com/office/drawing/2014/main" id="{178A33D7-9A26-458F-9236-3F6B975F7F5E}"/>
              </a:ext>
            </a:extLst>
          </p:cNvPr>
          <p:cNvSpPr txBox="1">
            <a:spLocks noChangeArrowheads="1"/>
          </p:cNvSpPr>
          <p:nvPr/>
        </p:nvSpPr>
        <p:spPr bwMode="auto">
          <a:xfrm>
            <a:off x="5638800" y="990600"/>
            <a:ext cx="14398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tx2"/>
                </a:solidFill>
                <a:latin typeface="Times New Roman" panose="02020603050405020304" pitchFamily="18" charset="0"/>
                <a:cs typeface="Times New Roman" panose="02020603050405020304" pitchFamily="18" charset="0"/>
              </a:rPr>
              <a:t>seed</a:t>
            </a:r>
          </a:p>
        </p:txBody>
      </p:sp>
      <p:sp>
        <p:nvSpPr>
          <p:cNvPr id="19463" name="Rectangle 2">
            <a:extLst>
              <a:ext uri="{FF2B5EF4-FFF2-40B4-BE49-F238E27FC236}">
                <a16:creationId xmlns:a16="http://schemas.microsoft.com/office/drawing/2014/main" id="{D676A46F-748B-46E9-ACDE-400C733A582C}"/>
              </a:ext>
            </a:extLst>
          </p:cNvPr>
          <p:cNvSpPr txBox="1">
            <a:spLocks noChangeArrowheads="1"/>
          </p:cNvSpPr>
          <p:nvPr/>
        </p:nvSpPr>
        <p:spPr bwMode="auto">
          <a:xfrm>
            <a:off x="5786438" y="160020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tx2"/>
                </a:solidFill>
                <a:latin typeface="Times New Roman" panose="02020603050405020304" pitchFamily="18" charset="0"/>
                <a:cs typeface="Times New Roman" panose="02020603050405020304" pitchFamily="18" charset="0"/>
              </a:rPr>
              <a:t>root</a:t>
            </a:r>
          </a:p>
        </p:txBody>
      </p:sp>
      <p:pic>
        <p:nvPicPr>
          <p:cNvPr id="19464" name="Picture 3">
            <a:extLst>
              <a:ext uri="{FF2B5EF4-FFF2-40B4-BE49-F238E27FC236}">
                <a16:creationId xmlns:a16="http://schemas.microsoft.com/office/drawing/2014/main" id="{7168CDE1-A0C6-482A-AE50-82C88AF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1143" y="252732"/>
            <a:ext cx="941387" cy="70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Rectangle 2">
            <a:extLst>
              <a:ext uri="{FF2B5EF4-FFF2-40B4-BE49-F238E27FC236}">
                <a16:creationId xmlns:a16="http://schemas.microsoft.com/office/drawing/2014/main" id="{61C093DB-EC14-47BF-A36A-D69849CD3BCF}"/>
              </a:ext>
            </a:extLst>
          </p:cNvPr>
          <p:cNvSpPr txBox="1">
            <a:spLocks noChangeArrowheads="1"/>
          </p:cNvSpPr>
          <p:nvPr/>
        </p:nvSpPr>
        <p:spPr bwMode="auto">
          <a:xfrm>
            <a:off x="7315200" y="914400"/>
            <a:ext cx="1347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err="1">
                <a:solidFill>
                  <a:srgbClr val="FF0000"/>
                </a:solidFill>
                <a:latin typeface="Times New Roman" panose="02020603050405020304" pitchFamily="18" charset="0"/>
                <a:cs typeface="Times New Roman" panose="02020603050405020304" pitchFamily="18" charset="0"/>
              </a:rPr>
              <a:t>dees</a:t>
            </a:r>
            <a:endParaRPr lang="en-US" altLang="en-US" sz="3600" b="1" dirty="0">
              <a:solidFill>
                <a:srgbClr val="FF0000"/>
              </a:solidFill>
              <a:latin typeface="Times New Roman" panose="02020603050405020304" pitchFamily="18" charset="0"/>
              <a:cs typeface="Times New Roman" panose="02020603050405020304" pitchFamily="18" charset="0"/>
            </a:endParaRPr>
          </a:p>
        </p:txBody>
      </p:sp>
      <p:sp>
        <p:nvSpPr>
          <p:cNvPr id="19466" name="Rectangle 2">
            <a:extLst>
              <a:ext uri="{FF2B5EF4-FFF2-40B4-BE49-F238E27FC236}">
                <a16:creationId xmlns:a16="http://schemas.microsoft.com/office/drawing/2014/main" id="{AFCABAB2-CBE3-4680-88B3-5EE22CFFB379}"/>
              </a:ext>
            </a:extLst>
          </p:cNvPr>
          <p:cNvSpPr txBox="1">
            <a:spLocks noChangeArrowheads="1"/>
          </p:cNvSpPr>
          <p:nvPr/>
        </p:nvSpPr>
        <p:spPr bwMode="auto">
          <a:xfrm>
            <a:off x="7178675" y="1524000"/>
            <a:ext cx="1852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err="1">
                <a:solidFill>
                  <a:srgbClr val="FF0000"/>
                </a:solidFill>
                <a:latin typeface="Times New Roman" panose="02020603050405020304" pitchFamily="18" charset="0"/>
                <a:cs typeface="Times New Roman" panose="02020603050405020304" pitchFamily="18" charset="0"/>
              </a:rPr>
              <a:t>seedubuntu</a:t>
            </a:r>
            <a:endParaRPr lang="en-US" altLang="en-US" sz="2400" b="1" dirty="0">
              <a:solidFill>
                <a:srgbClr val="FF0000"/>
              </a:solidFill>
              <a:latin typeface="Times New Roman" panose="02020603050405020304" pitchFamily="18" charset="0"/>
              <a:cs typeface="Times New Roman" panose="02020603050405020304" pitchFamily="18" charset="0"/>
            </a:endParaRPr>
          </a:p>
        </p:txBody>
      </p:sp>
      <p:sp>
        <p:nvSpPr>
          <p:cNvPr id="19467" name="灯片编号占位符 2">
            <a:extLst>
              <a:ext uri="{FF2B5EF4-FFF2-40B4-BE49-F238E27FC236}">
                <a16:creationId xmlns:a16="http://schemas.microsoft.com/office/drawing/2014/main" id="{151C6976-392A-4417-BB52-CDB5E797D8AE}"/>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zh-CN" sz="1400">
                <a:latin typeface="Arial" panose="020B0604020202020204" pitchFamily="34" charset="0"/>
              </a:rPr>
              <a:t>11</a:t>
            </a:r>
          </a:p>
        </p:txBody>
      </p:sp>
      <p:cxnSp>
        <p:nvCxnSpPr>
          <p:cNvPr id="13" name="Straight Arrow Connector 23">
            <a:extLst>
              <a:ext uri="{FF2B5EF4-FFF2-40B4-BE49-F238E27FC236}">
                <a16:creationId xmlns:a16="http://schemas.microsoft.com/office/drawing/2014/main" id="{491B4C2B-1089-4B04-A68D-C36F2FB83C9D}"/>
              </a:ext>
            </a:extLst>
          </p:cNvPr>
          <p:cNvCxnSpPr>
            <a:cxnSpLocks noChangeShapeType="1"/>
          </p:cNvCxnSpPr>
          <p:nvPr/>
        </p:nvCxnSpPr>
        <p:spPr bwMode="auto">
          <a:xfrm flipH="1">
            <a:off x="2362200" y="2133600"/>
            <a:ext cx="1066800" cy="17526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Title 1">
            <a:extLst>
              <a:ext uri="{FF2B5EF4-FFF2-40B4-BE49-F238E27FC236}">
                <a16:creationId xmlns:a16="http://schemas.microsoft.com/office/drawing/2014/main" id="{D27FB0C4-3447-4270-A99A-9540813D1B65}"/>
              </a:ext>
            </a:extLst>
          </p:cNvPr>
          <p:cNvSpPr txBox="1">
            <a:spLocks/>
          </p:cNvSpPr>
          <p:nvPr/>
        </p:nvSpPr>
        <p:spPr bwMode="auto">
          <a:xfrm>
            <a:off x="2979738" y="1752600"/>
            <a:ext cx="2446332"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Successfully created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9">
            <a:extLst>
              <a:ext uri="{FF2B5EF4-FFF2-40B4-BE49-F238E27FC236}">
                <a16:creationId xmlns:a16="http://schemas.microsoft.com/office/drawing/2014/main" id="{37746D37-5637-49A7-91D2-50196961515F}"/>
              </a:ext>
            </a:extLst>
          </p:cNvPr>
          <p:cNvSpPr txBox="1">
            <a:spLocks noChangeArrowheads="1"/>
          </p:cNvSpPr>
          <p:nvPr/>
        </p:nvSpPr>
        <p:spPr bwMode="auto">
          <a:xfrm>
            <a:off x="495300" y="35433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800" b="1" dirty="0">
                <a:latin typeface="Arial" panose="020B0604020202020204" pitchFamily="34" charset="0"/>
              </a:rPr>
              <a:t>Configure the VM</a:t>
            </a:r>
            <a:endParaRPr lang="en-US" altLang="en-US" sz="2800" b="1" dirty="0">
              <a:latin typeface="Arial" panose="020B0604020202020204" pitchFamily="34" charset="0"/>
            </a:endParaRPr>
          </a:p>
        </p:txBody>
      </p:sp>
      <p:sp>
        <p:nvSpPr>
          <p:cNvPr id="11268" name="灯片编号占位符 2">
            <a:extLst>
              <a:ext uri="{FF2B5EF4-FFF2-40B4-BE49-F238E27FC236}">
                <a16:creationId xmlns:a16="http://schemas.microsoft.com/office/drawing/2014/main" id="{9C426915-4BD9-44EA-9410-C856B291F69E}"/>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8CCD832-DBFC-4E25-AF71-D295924292DB}" type="slidenum">
              <a:rPr lang="zh-CN" altLang="en-US" sz="1400">
                <a:latin typeface="Arial" panose="020B0604020202020204" pitchFamily="34" charset="0"/>
              </a:rPr>
              <a:pPr algn="r" eaLnBrk="1" hangingPunct="1">
                <a:spcBef>
                  <a:spcPct val="0"/>
                </a:spcBef>
                <a:buFontTx/>
                <a:buNone/>
              </a:pPr>
              <a:t>12</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F360A7CB-1F45-45C7-A49E-1BBEEA3F89BA}"/>
              </a:ext>
            </a:extLst>
          </p:cNvPr>
          <p:cNvPicPr>
            <a:picLocks noChangeAspect="1"/>
          </p:cNvPicPr>
          <p:nvPr/>
        </p:nvPicPr>
        <p:blipFill>
          <a:blip r:embed="rId3"/>
          <a:stretch>
            <a:fillRect/>
          </a:stretch>
        </p:blipFill>
        <p:spPr>
          <a:xfrm>
            <a:off x="478675" y="878205"/>
            <a:ext cx="7385095" cy="5781675"/>
          </a:xfrm>
          <a:prstGeom prst="rect">
            <a:avLst/>
          </a:prstGeom>
        </p:spPr>
      </p:pic>
    </p:spTree>
    <p:extLst>
      <p:ext uri="{BB962C8B-B14F-4D97-AF65-F5344CB8AC3E}">
        <p14:creationId xmlns:p14="http://schemas.microsoft.com/office/powerpoint/2010/main" val="9686306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9">
            <a:extLst>
              <a:ext uri="{FF2B5EF4-FFF2-40B4-BE49-F238E27FC236}">
                <a16:creationId xmlns:a16="http://schemas.microsoft.com/office/drawing/2014/main" id="{37746D37-5637-49A7-91D2-50196961515F}"/>
              </a:ext>
            </a:extLst>
          </p:cNvPr>
          <p:cNvSpPr txBox="1">
            <a:spLocks noChangeArrowheads="1"/>
          </p:cNvSpPr>
          <p:nvPr/>
        </p:nvSpPr>
        <p:spPr bwMode="auto">
          <a:xfrm>
            <a:off x="495300" y="35433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800" b="1" dirty="0">
                <a:latin typeface="Arial" panose="020B0604020202020204" pitchFamily="34" charset="0"/>
              </a:rPr>
              <a:t>Configure the VM (cont’d)</a:t>
            </a:r>
            <a:endParaRPr lang="en-US" altLang="en-US" sz="2800" b="1" dirty="0">
              <a:latin typeface="Arial" panose="020B0604020202020204" pitchFamily="34" charset="0"/>
            </a:endParaRPr>
          </a:p>
        </p:txBody>
      </p:sp>
      <p:sp>
        <p:nvSpPr>
          <p:cNvPr id="11268" name="灯片编号占位符 2">
            <a:extLst>
              <a:ext uri="{FF2B5EF4-FFF2-40B4-BE49-F238E27FC236}">
                <a16:creationId xmlns:a16="http://schemas.microsoft.com/office/drawing/2014/main" id="{9C426915-4BD9-44EA-9410-C856B291F69E}"/>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8CCD832-DBFC-4E25-AF71-D295924292DB}" type="slidenum">
              <a:rPr lang="zh-CN" altLang="en-US" sz="1400">
                <a:latin typeface="Arial" panose="020B0604020202020204" pitchFamily="34" charset="0"/>
              </a:rPr>
              <a:pPr algn="r" eaLnBrk="1" hangingPunct="1">
                <a:spcBef>
                  <a:spcPct val="0"/>
                </a:spcBef>
                <a:buFontTx/>
                <a:buNone/>
              </a:pPr>
              <a:t>13</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CAED558D-1383-4126-A50C-216DA4548002}"/>
              </a:ext>
            </a:extLst>
          </p:cNvPr>
          <p:cNvPicPr>
            <a:picLocks noChangeAspect="1"/>
          </p:cNvPicPr>
          <p:nvPr/>
        </p:nvPicPr>
        <p:blipFill>
          <a:blip r:embed="rId3"/>
          <a:stretch>
            <a:fillRect/>
          </a:stretch>
        </p:blipFill>
        <p:spPr>
          <a:xfrm>
            <a:off x="495300" y="1285874"/>
            <a:ext cx="8182621" cy="4429125"/>
          </a:xfrm>
          <a:prstGeom prst="rect">
            <a:avLst/>
          </a:prstGeom>
        </p:spPr>
      </p:pic>
    </p:spTree>
    <p:extLst>
      <p:ext uri="{BB962C8B-B14F-4D97-AF65-F5344CB8AC3E}">
        <p14:creationId xmlns:p14="http://schemas.microsoft.com/office/powerpoint/2010/main" val="29814120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41C70F14-07EA-4FF4-8ADD-A96B341EF022}"/>
              </a:ext>
            </a:extLst>
          </p:cNvPr>
          <p:cNvSpPr txBox="1">
            <a:spLocks noChangeArrowheads="1"/>
          </p:cNvSpPr>
          <p:nvPr/>
        </p:nvSpPr>
        <p:spPr bwMode="auto">
          <a:xfrm>
            <a:off x="495300" y="35433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800" b="1" dirty="0">
                <a:latin typeface="Arial" panose="020B0604020202020204" pitchFamily="34" charset="0"/>
              </a:rPr>
              <a:t>Start VM</a:t>
            </a:r>
            <a:endParaRPr lang="en-US" altLang="en-US" sz="2800" b="1" dirty="0">
              <a:latin typeface="Arial" panose="020B0604020202020204" pitchFamily="34" charset="0"/>
            </a:endParaRPr>
          </a:p>
        </p:txBody>
      </p:sp>
      <p:pic>
        <p:nvPicPr>
          <p:cNvPr id="4" name="Picture 3">
            <a:extLst>
              <a:ext uri="{FF2B5EF4-FFF2-40B4-BE49-F238E27FC236}">
                <a16:creationId xmlns:a16="http://schemas.microsoft.com/office/drawing/2014/main" id="{37D92136-7809-4FD4-8340-7B7400841C53}"/>
              </a:ext>
            </a:extLst>
          </p:cNvPr>
          <p:cNvPicPr>
            <a:picLocks noChangeAspect="1"/>
          </p:cNvPicPr>
          <p:nvPr/>
        </p:nvPicPr>
        <p:blipFill>
          <a:blip r:embed="rId3"/>
          <a:stretch>
            <a:fillRect/>
          </a:stretch>
        </p:blipFill>
        <p:spPr>
          <a:xfrm>
            <a:off x="495300" y="1151313"/>
            <a:ext cx="5600700" cy="2114550"/>
          </a:xfrm>
          <a:prstGeom prst="rect">
            <a:avLst/>
          </a:prstGeom>
        </p:spPr>
      </p:pic>
      <p:pic>
        <p:nvPicPr>
          <p:cNvPr id="2" name="Picture 1">
            <a:extLst>
              <a:ext uri="{FF2B5EF4-FFF2-40B4-BE49-F238E27FC236}">
                <a16:creationId xmlns:a16="http://schemas.microsoft.com/office/drawing/2014/main" id="{10B494CA-E8EA-4CD3-8038-5F1853B7962C}"/>
              </a:ext>
            </a:extLst>
          </p:cNvPr>
          <p:cNvPicPr>
            <a:picLocks noChangeAspect="1"/>
          </p:cNvPicPr>
          <p:nvPr/>
        </p:nvPicPr>
        <p:blipFill>
          <a:blip r:embed="rId4"/>
          <a:stretch>
            <a:fillRect/>
          </a:stretch>
        </p:blipFill>
        <p:spPr>
          <a:xfrm>
            <a:off x="2380461" y="1779270"/>
            <a:ext cx="5618961" cy="4724400"/>
          </a:xfrm>
          <a:prstGeom prst="rect">
            <a:avLst/>
          </a:prstGeom>
        </p:spPr>
      </p:pic>
      <p:sp>
        <p:nvSpPr>
          <p:cNvPr id="5" name="灯片编号占位符 2">
            <a:extLst>
              <a:ext uri="{FF2B5EF4-FFF2-40B4-BE49-F238E27FC236}">
                <a16:creationId xmlns:a16="http://schemas.microsoft.com/office/drawing/2014/main" id="{7E06C501-2356-4039-B4C9-D660DAE2FE11}"/>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8CCD832-DBFC-4E25-AF71-D295924292DB}" type="slidenum">
              <a:rPr lang="zh-CN" altLang="en-US" sz="1400">
                <a:latin typeface="Arial" panose="020B0604020202020204" pitchFamily="34" charset="0"/>
              </a:rPr>
              <a:pPr algn="r" eaLnBrk="1" hangingPunct="1">
                <a:spcBef>
                  <a:spcPct val="0"/>
                </a:spcBef>
                <a:buFontTx/>
                <a:buNone/>
              </a:pPr>
              <a:t>14</a:t>
            </a:fld>
            <a:endParaRPr lang="en-US" altLang="zh-CN" sz="1400">
              <a:latin typeface="Arial" panose="020B0604020202020204" pitchFamily="34" charset="0"/>
            </a:endParaRPr>
          </a:p>
        </p:txBody>
      </p:sp>
    </p:spTree>
    <p:extLst>
      <p:ext uri="{BB962C8B-B14F-4D97-AF65-F5344CB8AC3E}">
        <p14:creationId xmlns:p14="http://schemas.microsoft.com/office/powerpoint/2010/main" val="189114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EACB86A-3FB2-47EF-A949-547606D579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828801"/>
            <a:ext cx="6219825" cy="3498320"/>
          </a:xfrm>
          <a:prstGeom prst="rect">
            <a:avLst/>
          </a:prstGeom>
          <a:noFill/>
          <a:ln>
            <a:noFill/>
          </a:ln>
        </p:spPr>
      </p:pic>
      <p:sp>
        <p:nvSpPr>
          <p:cNvPr id="15" name="Title 1">
            <a:extLst>
              <a:ext uri="{FF2B5EF4-FFF2-40B4-BE49-F238E27FC236}">
                <a16:creationId xmlns:a16="http://schemas.microsoft.com/office/drawing/2014/main" id="{D7EF0B14-DDC1-4C8C-A126-F94AEAF5B76C}"/>
              </a:ext>
            </a:extLst>
          </p:cNvPr>
          <p:cNvSpPr txBox="1">
            <a:spLocks/>
          </p:cNvSpPr>
          <p:nvPr/>
        </p:nvSpPr>
        <p:spPr bwMode="auto">
          <a:xfrm>
            <a:off x="1327150" y="5767012"/>
            <a:ext cx="5835650" cy="938588"/>
          </a:xfrm>
          <a:prstGeom prst="rect">
            <a:avLst/>
          </a:prstGeom>
          <a:noFill/>
          <a:ln w="9525">
            <a:noFill/>
            <a:miter lim="800000"/>
            <a:headEnd/>
            <a:tailEnd/>
          </a:ln>
        </p:spPr>
        <p:txBody>
          <a:bodyPr anchor="ctr"/>
          <a:lstStyle/>
          <a:p>
            <a:pPr algn="ctr" eaLnBrk="1" fontAlgn="auto" hangingPunct="1">
              <a:spcAft>
                <a:spcPts val="0"/>
              </a:spcAft>
              <a:defRPr/>
            </a:pPr>
            <a:r>
              <a:rPr lang="en-US" sz="2800" kern="0" dirty="0">
                <a:latin typeface="Times New Roman" panose="02020603050405020304" pitchFamily="18" charset="0"/>
                <a:cs typeface="Times New Roman" panose="02020603050405020304" pitchFamily="18" charset="0"/>
              </a:rPr>
              <a:t>Pre-configured </a:t>
            </a:r>
            <a:r>
              <a:rPr lang="en-US" sz="2800" kern="0" dirty="0">
                <a:latin typeface="Times New Roman" panose="02020603050405020304" pitchFamily="18" charset="0"/>
                <a:ea typeface="+mj-ea"/>
                <a:cs typeface="Times New Roman" panose="02020603050405020304" pitchFamily="18" charset="0"/>
              </a:rPr>
              <a:t>Ubuntu 16.04 Virtual Machines</a:t>
            </a:r>
          </a:p>
        </p:txBody>
      </p:sp>
      <p:sp>
        <p:nvSpPr>
          <p:cNvPr id="7173" name="灯片编号占位符 2">
            <a:extLst>
              <a:ext uri="{FF2B5EF4-FFF2-40B4-BE49-F238E27FC236}">
                <a16:creationId xmlns:a16="http://schemas.microsoft.com/office/drawing/2014/main" id="{075C2711-BDAA-4BDD-823F-84F2322C1CAB}"/>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15</a:t>
            </a:fld>
            <a:endParaRPr lang="en-US" altLang="zh-CN" sz="1400">
              <a:latin typeface="Arial" panose="020B0604020202020204" pitchFamily="34" charset="0"/>
            </a:endParaRPr>
          </a:p>
        </p:txBody>
      </p:sp>
      <p:pic>
        <p:nvPicPr>
          <p:cNvPr id="7174" name="Picture 3" descr="client">
            <a:extLst>
              <a:ext uri="{FF2B5EF4-FFF2-40B4-BE49-F238E27FC236}">
                <a16:creationId xmlns:a16="http://schemas.microsoft.com/office/drawing/2014/main" id="{820EE27F-3FB1-41CD-9143-7298F86CC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198598"/>
            <a:ext cx="118448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http://tbn2.google.com/images?q=tbn:1QmSgt_F12JOLM:http://blog.kir.com/archives/images/laptop-120507.jpg">
            <a:extLst>
              <a:ext uri="{FF2B5EF4-FFF2-40B4-BE49-F238E27FC236}">
                <a16:creationId xmlns:a16="http://schemas.microsoft.com/office/drawing/2014/main" id="{93259DA5-E7D5-465F-94AC-DE4276984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01" y="3198598"/>
            <a:ext cx="90714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8">
            <a:extLst>
              <a:ext uri="{FF2B5EF4-FFF2-40B4-BE49-F238E27FC236}">
                <a16:creationId xmlns:a16="http://schemas.microsoft.com/office/drawing/2014/main" id="{C4069DE5-53C2-471A-B0B7-C3CE81A7F402}"/>
              </a:ext>
            </a:extLst>
          </p:cNvPr>
          <p:cNvSpPr txBox="1">
            <a:spLocks noChangeArrowheads="1"/>
          </p:cNvSpPr>
          <p:nvPr/>
        </p:nvSpPr>
        <p:spPr bwMode="auto">
          <a:xfrm>
            <a:off x="6605587" y="3333690"/>
            <a:ext cx="557213" cy="400110"/>
          </a:xfrm>
          <a:prstGeom prst="rect">
            <a:avLst/>
          </a:prstGeom>
          <a:noFill/>
          <a:ln w="9525" algn="ctr">
            <a:noFill/>
            <a:miter lim="800000"/>
            <a:headEnd/>
            <a:tailEnd/>
          </a:ln>
        </p:spPr>
        <p:txBody>
          <a:bodyPr wrap="square">
            <a:spAutoFit/>
          </a:bodyPr>
          <a:lstStyle>
            <a:defPPr>
              <a:defRPr lang="en-US"/>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pPr marL="342900" indent="-342900" algn="l">
              <a:defRPr/>
            </a:pPr>
            <a:r>
              <a:rPr lang="en-US" sz="2000" b="1" dirty="0">
                <a:effectLst>
                  <a:outerShdw blurRad="38100" dist="38100" dir="2700000" algn="tl">
                    <a:srgbClr val="000000">
                      <a:alpha val="43137"/>
                    </a:srgbClr>
                  </a:outerShdw>
                </a:effectLst>
                <a:cs typeface="Times New Roman" panose="02020603050405020304" pitchFamily="18" charset="0"/>
              </a:rPr>
              <a:t>or</a:t>
            </a:r>
          </a:p>
        </p:txBody>
      </p:sp>
      <p:sp>
        <p:nvSpPr>
          <p:cNvPr id="7177" name="Rectangle 2">
            <a:extLst>
              <a:ext uri="{FF2B5EF4-FFF2-40B4-BE49-F238E27FC236}">
                <a16:creationId xmlns:a16="http://schemas.microsoft.com/office/drawing/2014/main" id="{25E949E1-5F22-4B04-81B5-CDE4035B461B}"/>
              </a:ext>
            </a:extLst>
          </p:cNvPr>
          <p:cNvSpPr txBox="1">
            <a:spLocks noChangeArrowheads="1"/>
          </p:cNvSpPr>
          <p:nvPr/>
        </p:nvSpPr>
        <p:spPr bwMode="auto">
          <a:xfrm>
            <a:off x="5764950" y="258328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Your Computer</a:t>
            </a:r>
          </a:p>
        </p:txBody>
      </p:sp>
      <p:cxnSp>
        <p:nvCxnSpPr>
          <p:cNvPr id="17" name="Straight Arrow Connector 23">
            <a:extLst>
              <a:ext uri="{FF2B5EF4-FFF2-40B4-BE49-F238E27FC236}">
                <a16:creationId xmlns:a16="http://schemas.microsoft.com/office/drawing/2014/main" id="{1E5CDA32-8966-4391-8594-9422D3150532}"/>
              </a:ext>
            </a:extLst>
          </p:cNvPr>
          <p:cNvCxnSpPr>
            <a:cxnSpLocks noChangeShapeType="1"/>
          </p:cNvCxnSpPr>
          <p:nvPr/>
        </p:nvCxnSpPr>
        <p:spPr bwMode="auto">
          <a:xfrm flipH="1">
            <a:off x="533400" y="2590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cxnSp>
        <p:nvCxnSpPr>
          <p:cNvPr id="20" name="Straight Arrow Connector 23">
            <a:extLst>
              <a:ext uri="{FF2B5EF4-FFF2-40B4-BE49-F238E27FC236}">
                <a16:creationId xmlns:a16="http://schemas.microsoft.com/office/drawing/2014/main" id="{6B1F2312-5ADB-4305-B06D-6E2DD132ABD7}"/>
              </a:ext>
            </a:extLst>
          </p:cNvPr>
          <p:cNvCxnSpPr>
            <a:cxnSpLocks noChangeShapeType="1"/>
          </p:cNvCxnSpPr>
          <p:nvPr/>
        </p:nvCxnSpPr>
        <p:spPr bwMode="auto">
          <a:xfrm flipH="1">
            <a:off x="685800" y="4114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sp>
        <p:nvSpPr>
          <p:cNvPr id="21" name="Rectangle 2">
            <a:extLst>
              <a:ext uri="{FF2B5EF4-FFF2-40B4-BE49-F238E27FC236}">
                <a16:creationId xmlns:a16="http://schemas.microsoft.com/office/drawing/2014/main" id="{7CE70812-9CB0-4FBA-9B2F-C926A98522C7}"/>
              </a:ext>
            </a:extLst>
          </p:cNvPr>
          <p:cNvSpPr txBox="1">
            <a:spLocks noChangeArrowheads="1"/>
          </p:cNvSpPr>
          <p:nvPr/>
        </p:nvSpPr>
        <p:spPr bwMode="auto">
          <a:xfrm>
            <a:off x="5715000" y="1905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Internet</a:t>
            </a:r>
          </a:p>
        </p:txBody>
      </p:sp>
      <p:cxnSp>
        <p:nvCxnSpPr>
          <p:cNvPr id="22" name="Straight Arrow Connector 23">
            <a:extLst>
              <a:ext uri="{FF2B5EF4-FFF2-40B4-BE49-F238E27FC236}">
                <a16:creationId xmlns:a16="http://schemas.microsoft.com/office/drawing/2014/main" id="{B2476F0C-3270-4DD3-89DA-9884A89C3802}"/>
              </a:ext>
            </a:extLst>
          </p:cNvPr>
          <p:cNvCxnSpPr>
            <a:cxnSpLocks noChangeShapeType="1"/>
            <a:stCxn id="15" idx="0"/>
          </p:cNvCxnSpPr>
          <p:nvPr/>
        </p:nvCxnSpPr>
        <p:spPr bwMode="auto">
          <a:xfrm flipH="1" flipV="1">
            <a:off x="2286000" y="5029200"/>
            <a:ext cx="1958975"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1138E495-3D1B-451B-9B28-4B0D2728B76E}"/>
              </a:ext>
            </a:extLst>
          </p:cNvPr>
          <p:cNvCxnSpPr>
            <a:cxnSpLocks noChangeShapeType="1"/>
            <a:stCxn id="15" idx="0"/>
          </p:cNvCxnSpPr>
          <p:nvPr/>
        </p:nvCxnSpPr>
        <p:spPr bwMode="auto">
          <a:xfrm flipV="1">
            <a:off x="4244975" y="5029200"/>
            <a:ext cx="1654626"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3">
            <a:extLst>
              <a:ext uri="{FF2B5EF4-FFF2-40B4-BE49-F238E27FC236}">
                <a16:creationId xmlns:a16="http://schemas.microsoft.com/office/drawing/2014/main" id="{7A396EFB-0FA8-4E43-8770-A81BB9E7A2FC}"/>
              </a:ext>
            </a:extLst>
          </p:cNvPr>
          <p:cNvCxnSpPr>
            <a:cxnSpLocks noChangeShapeType="1"/>
          </p:cNvCxnSpPr>
          <p:nvPr/>
        </p:nvCxnSpPr>
        <p:spPr bwMode="auto">
          <a:xfrm flipH="1" flipV="1">
            <a:off x="4219574" y="5029200"/>
            <a:ext cx="30693" cy="762001"/>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 name="Title 1">
            <a:extLst>
              <a:ext uri="{FF2B5EF4-FFF2-40B4-BE49-F238E27FC236}">
                <a16:creationId xmlns:a16="http://schemas.microsoft.com/office/drawing/2014/main" id="{1D9F3CCE-9994-49A5-8C29-E3540F39AFBA}"/>
              </a:ext>
            </a:extLst>
          </p:cNvPr>
          <p:cNvSpPr>
            <a:spLocks noGrp="1"/>
          </p:cNvSpPr>
          <p:nvPr>
            <p:ph type="title"/>
          </p:nvPr>
        </p:nvSpPr>
        <p:spPr>
          <a:xfrm>
            <a:off x="533400" y="561394"/>
            <a:ext cx="8229600" cy="730250"/>
          </a:xfrm>
        </p:spPr>
        <p:txBody>
          <a:bodyPr/>
          <a:lstStyle/>
          <a:p>
            <a:r>
              <a:rPr lang="en-US" altLang="en-US" sz="3600" dirty="0"/>
              <a:t>VirtualBox Network Configuration</a:t>
            </a:r>
          </a:p>
        </p:txBody>
      </p:sp>
      <p:cxnSp>
        <p:nvCxnSpPr>
          <p:cNvPr id="23" name="Straight Arrow Connector 23">
            <a:extLst>
              <a:ext uri="{FF2B5EF4-FFF2-40B4-BE49-F238E27FC236}">
                <a16:creationId xmlns:a16="http://schemas.microsoft.com/office/drawing/2014/main" id="{A69800A1-21D7-4CBE-9ED0-90F30DFBA841}"/>
              </a:ext>
            </a:extLst>
          </p:cNvPr>
          <p:cNvCxnSpPr>
            <a:cxnSpLocks noChangeShapeType="1"/>
          </p:cNvCxnSpPr>
          <p:nvPr/>
        </p:nvCxnSpPr>
        <p:spPr bwMode="auto">
          <a:xfrm flipV="1">
            <a:off x="4283825" y="2351086"/>
            <a:ext cx="0" cy="2144714"/>
          </a:xfrm>
          <a:prstGeom prst="straightConnector1">
            <a:avLst/>
          </a:prstGeom>
          <a:noFill/>
          <a:ln w="6667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3">
            <a:extLst>
              <a:ext uri="{FF2B5EF4-FFF2-40B4-BE49-F238E27FC236}">
                <a16:creationId xmlns:a16="http://schemas.microsoft.com/office/drawing/2014/main" id="{A16969D9-C27C-4C26-989F-7DE48752ED5A}"/>
              </a:ext>
            </a:extLst>
          </p:cNvPr>
          <p:cNvCxnSpPr>
            <a:cxnSpLocks noChangeShapeType="1"/>
          </p:cNvCxnSpPr>
          <p:nvPr/>
        </p:nvCxnSpPr>
        <p:spPr bwMode="auto">
          <a:xfrm flipH="1">
            <a:off x="4852622" y="4997450"/>
            <a:ext cx="870680" cy="31750"/>
          </a:xfrm>
          <a:prstGeom prst="straightConnector1">
            <a:avLst/>
          </a:prstGeom>
          <a:noFill/>
          <a:ln w="66675"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Straight Arrow Connector 23">
            <a:extLst>
              <a:ext uri="{FF2B5EF4-FFF2-40B4-BE49-F238E27FC236}">
                <a16:creationId xmlns:a16="http://schemas.microsoft.com/office/drawing/2014/main" id="{A2CE59AD-7DC0-4F54-8EB6-7E626FB48A0A}"/>
              </a:ext>
            </a:extLst>
          </p:cNvPr>
          <p:cNvCxnSpPr>
            <a:cxnSpLocks noChangeShapeType="1"/>
          </p:cNvCxnSpPr>
          <p:nvPr/>
        </p:nvCxnSpPr>
        <p:spPr bwMode="auto">
          <a:xfrm flipH="1">
            <a:off x="2819400" y="4997450"/>
            <a:ext cx="870680" cy="31750"/>
          </a:xfrm>
          <a:prstGeom prst="straightConnector1">
            <a:avLst/>
          </a:prstGeom>
          <a:noFill/>
          <a:ln w="66675"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4338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9">
            <a:extLst>
              <a:ext uri="{FF2B5EF4-FFF2-40B4-BE49-F238E27FC236}">
                <a16:creationId xmlns:a16="http://schemas.microsoft.com/office/drawing/2014/main" id="{3D5180B6-BEB5-49DD-9E02-0B258C08F6AF}"/>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VirtualBox Network Configuration (cont’d)</a:t>
            </a:r>
            <a:endParaRPr lang="en-US" altLang="en-US" sz="2400" b="1" dirty="0">
              <a:latin typeface="Arial" panose="020B0604020202020204" pitchFamily="34" charset="0"/>
            </a:endParaRPr>
          </a:p>
        </p:txBody>
      </p:sp>
      <p:sp>
        <p:nvSpPr>
          <p:cNvPr id="25603" name="Text Box 9">
            <a:extLst>
              <a:ext uri="{FF2B5EF4-FFF2-40B4-BE49-F238E27FC236}">
                <a16:creationId xmlns:a16="http://schemas.microsoft.com/office/drawing/2014/main" id="{4AD80C38-F77E-49BE-BB4D-295C54B923C6}"/>
              </a:ext>
            </a:extLst>
          </p:cNvPr>
          <p:cNvSpPr txBox="1">
            <a:spLocks noChangeArrowheads="1"/>
          </p:cNvSpPr>
          <p:nvPr/>
        </p:nvSpPr>
        <p:spPr bwMode="auto">
          <a:xfrm>
            <a:off x="609600" y="1228725"/>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1: Click the File-&gt;Preferences…</a:t>
            </a:r>
          </a:p>
        </p:txBody>
      </p:sp>
      <p:sp>
        <p:nvSpPr>
          <p:cNvPr id="25604" name="灯片编号占位符 2">
            <a:extLst>
              <a:ext uri="{FF2B5EF4-FFF2-40B4-BE49-F238E27FC236}">
                <a16:creationId xmlns:a16="http://schemas.microsoft.com/office/drawing/2014/main" id="{34DA8317-0B8A-4CF5-B81F-7CFC94C1A9EC}"/>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224312E-7C24-400C-9479-DF52EDBDFB99}" type="slidenum">
              <a:rPr lang="zh-CN" altLang="en-US" sz="1400">
                <a:latin typeface="Arial" panose="020B0604020202020204" pitchFamily="34" charset="0"/>
              </a:rPr>
              <a:pPr algn="r" eaLnBrk="1" hangingPunct="1">
                <a:spcBef>
                  <a:spcPct val="0"/>
                </a:spcBef>
                <a:buFontTx/>
                <a:buNone/>
              </a:pPr>
              <a:t>16</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C0610357-38B3-4ED7-805C-9CBC061058D6}"/>
              </a:ext>
            </a:extLst>
          </p:cNvPr>
          <p:cNvPicPr>
            <a:picLocks noChangeAspect="1"/>
          </p:cNvPicPr>
          <p:nvPr/>
        </p:nvPicPr>
        <p:blipFill>
          <a:blip r:embed="rId3"/>
          <a:stretch>
            <a:fillRect/>
          </a:stretch>
        </p:blipFill>
        <p:spPr>
          <a:xfrm>
            <a:off x="457200" y="1665750"/>
            <a:ext cx="3162300" cy="1533525"/>
          </a:xfrm>
          <a:prstGeom prst="rect">
            <a:avLst/>
          </a:prstGeom>
        </p:spPr>
      </p:pic>
      <p:pic>
        <p:nvPicPr>
          <p:cNvPr id="2" name="Picture 1">
            <a:extLst>
              <a:ext uri="{FF2B5EF4-FFF2-40B4-BE49-F238E27FC236}">
                <a16:creationId xmlns:a16="http://schemas.microsoft.com/office/drawing/2014/main" id="{86F6354F-F113-4A61-85C9-D436307C6244}"/>
              </a:ext>
            </a:extLst>
          </p:cNvPr>
          <p:cNvPicPr>
            <a:picLocks noChangeAspect="1"/>
          </p:cNvPicPr>
          <p:nvPr/>
        </p:nvPicPr>
        <p:blipFill>
          <a:blip r:embed="rId4"/>
          <a:stretch>
            <a:fillRect/>
          </a:stretch>
        </p:blipFill>
        <p:spPr>
          <a:xfrm>
            <a:off x="2038350" y="2517301"/>
            <a:ext cx="5685011" cy="388349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9">
            <a:extLst>
              <a:ext uri="{FF2B5EF4-FFF2-40B4-BE49-F238E27FC236}">
                <a16:creationId xmlns:a16="http://schemas.microsoft.com/office/drawing/2014/main" id="{AA55556A-DF48-4D3A-B7CE-C7AF906724E0}"/>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a:latin typeface="Arial" panose="020B0604020202020204" pitchFamily="34" charset="0"/>
              </a:rPr>
              <a:t>VirtualBox Network Configuration (cont’d)</a:t>
            </a:r>
            <a:endParaRPr lang="en-US" altLang="en-US" sz="2400" b="1">
              <a:latin typeface="Arial" panose="020B0604020202020204" pitchFamily="34" charset="0"/>
            </a:endParaRPr>
          </a:p>
        </p:txBody>
      </p:sp>
      <p:sp>
        <p:nvSpPr>
          <p:cNvPr id="27651" name="Text Box 9">
            <a:extLst>
              <a:ext uri="{FF2B5EF4-FFF2-40B4-BE49-F238E27FC236}">
                <a16:creationId xmlns:a16="http://schemas.microsoft.com/office/drawing/2014/main" id="{97494380-4053-4830-B337-FFEDC499A9D7}"/>
              </a:ext>
            </a:extLst>
          </p:cNvPr>
          <p:cNvSpPr txBox="1">
            <a:spLocks noChangeArrowheads="1"/>
          </p:cNvSpPr>
          <p:nvPr/>
        </p:nvSpPr>
        <p:spPr bwMode="auto">
          <a:xfrm>
            <a:off x="609600" y="1228725"/>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2: On VirtualBox - Preferences dialog box,  click the “Network” tab on left panel</a:t>
            </a:r>
          </a:p>
        </p:txBody>
      </p:sp>
      <p:sp>
        <p:nvSpPr>
          <p:cNvPr id="27652" name="灯片编号占位符 2">
            <a:extLst>
              <a:ext uri="{FF2B5EF4-FFF2-40B4-BE49-F238E27FC236}">
                <a16:creationId xmlns:a16="http://schemas.microsoft.com/office/drawing/2014/main" id="{2673FF39-1684-4798-96DD-82D205217C4A}"/>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4E21838-BD33-4615-BE6D-C46111CD1CA5}" type="slidenum">
              <a:rPr lang="zh-CN" altLang="en-US" sz="1400">
                <a:latin typeface="Arial" panose="020B0604020202020204" pitchFamily="34" charset="0"/>
              </a:rPr>
              <a:pPr algn="r" eaLnBrk="1" hangingPunct="1">
                <a:spcBef>
                  <a:spcPct val="0"/>
                </a:spcBef>
                <a:buFontTx/>
                <a:buNone/>
              </a:pPr>
              <a:t>17</a:t>
            </a:fld>
            <a:endParaRPr lang="en-US" altLang="zh-CN" sz="1400">
              <a:latin typeface="Arial" panose="020B0604020202020204" pitchFamily="34" charset="0"/>
            </a:endParaRPr>
          </a:p>
        </p:txBody>
      </p:sp>
      <p:pic>
        <p:nvPicPr>
          <p:cNvPr id="27653" name="Picture 5" descr="cid:image002.png@01D381C0.E1D5B760">
            <a:extLst>
              <a:ext uri="{FF2B5EF4-FFF2-40B4-BE49-F238E27FC236}">
                <a16:creationId xmlns:a16="http://schemas.microsoft.com/office/drawing/2014/main" id="{9A0AFB5E-AB50-438E-9FDF-8C14DB71890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28800" y="2362200"/>
            <a:ext cx="50292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9253EA-4A72-4DDF-A0AA-854DEBF7E2A1}"/>
              </a:ext>
            </a:extLst>
          </p:cNvPr>
          <p:cNvSpPr/>
          <p:nvPr/>
        </p:nvSpPr>
        <p:spPr>
          <a:xfrm>
            <a:off x="1752600" y="4191000"/>
            <a:ext cx="1219200" cy="4572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9">
            <a:extLst>
              <a:ext uri="{FF2B5EF4-FFF2-40B4-BE49-F238E27FC236}">
                <a16:creationId xmlns:a16="http://schemas.microsoft.com/office/drawing/2014/main" id="{D01FC8E5-37E1-457C-8823-473A99E9774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a:latin typeface="Arial" panose="020B0604020202020204" pitchFamily="34" charset="0"/>
              </a:rPr>
              <a:t>VirtualBox Network Configuration (cont’d)</a:t>
            </a:r>
            <a:endParaRPr lang="en-US" altLang="en-US" sz="2400" b="1">
              <a:latin typeface="Arial" panose="020B0604020202020204" pitchFamily="34" charset="0"/>
            </a:endParaRPr>
          </a:p>
        </p:txBody>
      </p:sp>
      <p:sp>
        <p:nvSpPr>
          <p:cNvPr id="29699" name="Text Box 9">
            <a:extLst>
              <a:ext uri="{FF2B5EF4-FFF2-40B4-BE49-F238E27FC236}">
                <a16:creationId xmlns:a16="http://schemas.microsoft.com/office/drawing/2014/main" id="{94F61BF5-8E9F-40D4-92CF-69077A020B90}"/>
              </a:ext>
            </a:extLst>
          </p:cNvPr>
          <p:cNvSpPr txBox="1">
            <a:spLocks noChangeArrowheads="1"/>
          </p:cNvSpPr>
          <p:nvPr/>
        </p:nvSpPr>
        <p:spPr bwMode="auto">
          <a:xfrm>
            <a:off x="609600" y="1228725"/>
            <a:ext cx="815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3: In the Figure below, click the “+” button to create new NAT Networks (</a:t>
            </a:r>
            <a:r>
              <a:rPr lang="en-US" altLang="en-US" sz="2000" dirty="0" err="1">
                <a:latin typeface="Arial" panose="020B0604020202020204" pitchFamily="34" charset="0"/>
              </a:rPr>
              <a:t>NatNetwork</a:t>
            </a:r>
            <a:r>
              <a:rPr lang="en-US" altLang="en-US" sz="2000" dirty="0">
                <a:latin typeface="Arial" panose="020B0604020202020204" pitchFamily="34" charset="0"/>
              </a:rPr>
              <a:t>). </a:t>
            </a:r>
          </a:p>
        </p:txBody>
      </p:sp>
      <p:sp>
        <p:nvSpPr>
          <p:cNvPr id="29700" name="灯片编号占位符 2">
            <a:extLst>
              <a:ext uri="{FF2B5EF4-FFF2-40B4-BE49-F238E27FC236}">
                <a16:creationId xmlns:a16="http://schemas.microsoft.com/office/drawing/2014/main" id="{866DE8B8-1962-46D2-AF0A-0959F80FE0FA}"/>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D57EB306-7375-4F34-9138-25D87C3635FE}" type="slidenum">
              <a:rPr lang="zh-CN" altLang="en-US" sz="1400">
                <a:latin typeface="Arial" panose="020B0604020202020204" pitchFamily="34" charset="0"/>
              </a:rPr>
              <a:pPr algn="r" eaLnBrk="1" hangingPunct="1">
                <a:spcBef>
                  <a:spcPct val="0"/>
                </a:spcBef>
                <a:buFontTx/>
                <a:buNone/>
              </a:pPr>
              <a:t>18</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D7ED474A-5A86-4301-B8EC-887E5D4E8EA0}"/>
              </a:ext>
            </a:extLst>
          </p:cNvPr>
          <p:cNvPicPr>
            <a:picLocks noChangeAspect="1"/>
          </p:cNvPicPr>
          <p:nvPr/>
        </p:nvPicPr>
        <p:blipFill>
          <a:blip r:embed="rId3"/>
          <a:stretch>
            <a:fillRect/>
          </a:stretch>
        </p:blipFill>
        <p:spPr>
          <a:xfrm>
            <a:off x="762000" y="2339905"/>
            <a:ext cx="5922139" cy="4060895"/>
          </a:xfrm>
          <a:prstGeom prst="rect">
            <a:avLst/>
          </a:prstGeom>
        </p:spPr>
      </p:pic>
      <p:sp>
        <p:nvSpPr>
          <p:cNvPr id="3" name="Oval 2">
            <a:extLst>
              <a:ext uri="{FF2B5EF4-FFF2-40B4-BE49-F238E27FC236}">
                <a16:creationId xmlns:a16="http://schemas.microsoft.com/office/drawing/2014/main" id="{D7936997-7EC7-41F9-9682-209E659018A8}"/>
              </a:ext>
            </a:extLst>
          </p:cNvPr>
          <p:cNvSpPr/>
          <p:nvPr/>
        </p:nvSpPr>
        <p:spPr>
          <a:xfrm>
            <a:off x="6172200" y="3429000"/>
            <a:ext cx="511939" cy="304800"/>
          </a:xfrm>
          <a:prstGeom prst="ellipse">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23">
            <a:extLst>
              <a:ext uri="{FF2B5EF4-FFF2-40B4-BE49-F238E27FC236}">
                <a16:creationId xmlns:a16="http://schemas.microsoft.com/office/drawing/2014/main" id="{27A8E948-4CF9-45E5-9E45-C4CBBB34CF4E}"/>
              </a:ext>
            </a:extLst>
          </p:cNvPr>
          <p:cNvCxnSpPr>
            <a:cxnSpLocks noChangeShapeType="1"/>
          </p:cNvCxnSpPr>
          <p:nvPr/>
        </p:nvCxnSpPr>
        <p:spPr bwMode="auto">
          <a:xfrm flipH="1">
            <a:off x="6553200" y="2339905"/>
            <a:ext cx="859660" cy="1089095"/>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 name="Title 1">
            <a:extLst>
              <a:ext uri="{FF2B5EF4-FFF2-40B4-BE49-F238E27FC236}">
                <a16:creationId xmlns:a16="http://schemas.microsoft.com/office/drawing/2014/main" id="{E9463669-1E25-4FD1-A03E-D0BD5776D1D0}"/>
              </a:ext>
            </a:extLst>
          </p:cNvPr>
          <p:cNvSpPr txBox="1">
            <a:spLocks/>
          </p:cNvSpPr>
          <p:nvPr/>
        </p:nvSpPr>
        <p:spPr bwMode="auto">
          <a:xfrm>
            <a:off x="6392868" y="1905000"/>
            <a:ext cx="2446332"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Adds new NAT Network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9">
            <a:extLst>
              <a:ext uri="{FF2B5EF4-FFF2-40B4-BE49-F238E27FC236}">
                <a16:creationId xmlns:a16="http://schemas.microsoft.com/office/drawing/2014/main" id="{D01FC8E5-37E1-457C-8823-473A99E9774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a:latin typeface="Arial" panose="020B0604020202020204" pitchFamily="34" charset="0"/>
              </a:rPr>
              <a:t>VirtualBox Network Configuration (cont’d)</a:t>
            </a:r>
            <a:endParaRPr lang="en-US" altLang="en-US" sz="2400" b="1">
              <a:latin typeface="Arial" panose="020B0604020202020204" pitchFamily="34" charset="0"/>
            </a:endParaRPr>
          </a:p>
        </p:txBody>
      </p:sp>
      <p:sp>
        <p:nvSpPr>
          <p:cNvPr id="29699" name="Text Box 9">
            <a:extLst>
              <a:ext uri="{FF2B5EF4-FFF2-40B4-BE49-F238E27FC236}">
                <a16:creationId xmlns:a16="http://schemas.microsoft.com/office/drawing/2014/main" id="{94F61BF5-8E9F-40D4-92CF-69077A020B90}"/>
              </a:ext>
            </a:extLst>
          </p:cNvPr>
          <p:cNvSpPr txBox="1">
            <a:spLocks noChangeArrowheads="1"/>
          </p:cNvSpPr>
          <p:nvPr/>
        </p:nvSpPr>
        <p:spPr bwMode="auto">
          <a:xfrm>
            <a:off x="495300" y="11430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4: Double click on the </a:t>
            </a:r>
            <a:r>
              <a:rPr lang="en-US" altLang="en-US" sz="2000" dirty="0" err="1">
                <a:latin typeface="Arial" panose="020B0604020202020204" pitchFamily="34" charset="0"/>
              </a:rPr>
              <a:t>NatNetwork</a:t>
            </a:r>
            <a:r>
              <a:rPr lang="en-US" altLang="en-US" sz="2000" dirty="0">
                <a:latin typeface="Arial" panose="020B0604020202020204" pitchFamily="34" charset="0"/>
              </a:rPr>
              <a:t> added in the previous slide, and look at its specifications. Set the specifications as same as the following Figure.</a:t>
            </a:r>
          </a:p>
        </p:txBody>
      </p:sp>
      <p:sp>
        <p:nvSpPr>
          <p:cNvPr id="29700" name="灯片编号占位符 2">
            <a:extLst>
              <a:ext uri="{FF2B5EF4-FFF2-40B4-BE49-F238E27FC236}">
                <a16:creationId xmlns:a16="http://schemas.microsoft.com/office/drawing/2014/main" id="{866DE8B8-1962-46D2-AF0A-0959F80FE0FA}"/>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D57EB306-7375-4F34-9138-25D87C3635FE}" type="slidenum">
              <a:rPr lang="zh-CN" altLang="en-US" sz="1400">
                <a:latin typeface="Arial" panose="020B0604020202020204" pitchFamily="34" charset="0"/>
              </a:rPr>
              <a:pPr algn="r" eaLnBrk="1" hangingPunct="1">
                <a:spcBef>
                  <a:spcPct val="0"/>
                </a:spcBef>
                <a:buFontTx/>
                <a:buNone/>
              </a:pPr>
              <a:t>19</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2CE88AD7-6645-40AC-8182-6A64F8B4CA49}"/>
              </a:ext>
            </a:extLst>
          </p:cNvPr>
          <p:cNvPicPr>
            <a:picLocks noChangeAspect="1"/>
          </p:cNvPicPr>
          <p:nvPr/>
        </p:nvPicPr>
        <p:blipFill>
          <a:blip r:embed="rId3"/>
          <a:stretch>
            <a:fillRect/>
          </a:stretch>
        </p:blipFill>
        <p:spPr>
          <a:xfrm>
            <a:off x="1676400" y="2360333"/>
            <a:ext cx="5450599" cy="4139565"/>
          </a:xfrm>
          <a:prstGeom prst="rect">
            <a:avLst/>
          </a:prstGeom>
        </p:spPr>
      </p:pic>
      <p:cxnSp>
        <p:nvCxnSpPr>
          <p:cNvPr id="6" name="Straight Arrow Connector 23">
            <a:extLst>
              <a:ext uri="{FF2B5EF4-FFF2-40B4-BE49-F238E27FC236}">
                <a16:creationId xmlns:a16="http://schemas.microsoft.com/office/drawing/2014/main" id="{F7C9CEEE-4824-4BB1-974E-FD113E21B8A1}"/>
              </a:ext>
            </a:extLst>
          </p:cNvPr>
          <p:cNvCxnSpPr>
            <a:cxnSpLocks noChangeShapeType="1"/>
          </p:cNvCxnSpPr>
          <p:nvPr/>
        </p:nvCxnSpPr>
        <p:spPr bwMode="auto">
          <a:xfrm flipH="1">
            <a:off x="3970332" y="2568505"/>
            <a:ext cx="859660" cy="1089095"/>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 name="Title 1">
            <a:extLst>
              <a:ext uri="{FF2B5EF4-FFF2-40B4-BE49-F238E27FC236}">
                <a16:creationId xmlns:a16="http://schemas.microsoft.com/office/drawing/2014/main" id="{A1EAAAE5-C85F-4026-B7B4-11AE9B97F2F6}"/>
              </a:ext>
            </a:extLst>
          </p:cNvPr>
          <p:cNvSpPr txBox="1">
            <a:spLocks/>
          </p:cNvSpPr>
          <p:nvPr/>
        </p:nvSpPr>
        <p:spPr bwMode="auto">
          <a:xfrm>
            <a:off x="3810000" y="2133600"/>
            <a:ext cx="2446332"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Newly added NAT Network</a:t>
            </a:r>
          </a:p>
        </p:txBody>
      </p:sp>
      <p:cxnSp>
        <p:nvCxnSpPr>
          <p:cNvPr id="8" name="Straight Arrow Connector 23">
            <a:extLst>
              <a:ext uri="{FF2B5EF4-FFF2-40B4-BE49-F238E27FC236}">
                <a16:creationId xmlns:a16="http://schemas.microsoft.com/office/drawing/2014/main" id="{65EAE4D3-0ACF-4DC3-82C4-D648773CA1C2}"/>
              </a:ext>
            </a:extLst>
          </p:cNvPr>
          <p:cNvCxnSpPr>
            <a:cxnSpLocks noChangeShapeType="1"/>
          </p:cNvCxnSpPr>
          <p:nvPr/>
        </p:nvCxnSpPr>
        <p:spPr bwMode="auto">
          <a:xfrm flipH="1">
            <a:off x="5486400" y="4114800"/>
            <a:ext cx="1066800" cy="86513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 name="Title 1">
            <a:extLst>
              <a:ext uri="{FF2B5EF4-FFF2-40B4-BE49-F238E27FC236}">
                <a16:creationId xmlns:a16="http://schemas.microsoft.com/office/drawing/2014/main" id="{A1DCCF13-5DCB-41BA-9719-5821A9211C0D}"/>
              </a:ext>
            </a:extLst>
          </p:cNvPr>
          <p:cNvSpPr txBox="1">
            <a:spLocks/>
          </p:cNvSpPr>
          <p:nvPr/>
        </p:nvSpPr>
        <p:spPr bwMode="auto">
          <a:xfrm>
            <a:off x="6330950" y="3657600"/>
            <a:ext cx="1974850"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"NAT Network" Specifications</a:t>
            </a:r>
          </a:p>
        </p:txBody>
      </p:sp>
    </p:spTree>
    <p:extLst>
      <p:ext uri="{BB962C8B-B14F-4D97-AF65-F5344CB8AC3E}">
        <p14:creationId xmlns:p14="http://schemas.microsoft.com/office/powerpoint/2010/main" val="3513406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F7D9B73-5EC5-4F35-A5BF-F4B2D6BBF201}"/>
              </a:ext>
            </a:extLst>
          </p:cNvPr>
          <p:cNvSpPr>
            <a:spLocks noGrp="1" noChangeArrowheads="1"/>
          </p:cNvSpPr>
          <p:nvPr>
            <p:ph type="title"/>
          </p:nvPr>
        </p:nvSpPr>
        <p:spPr>
          <a:xfrm>
            <a:off x="685800" y="2362200"/>
            <a:ext cx="7772400" cy="2057400"/>
          </a:xfrm>
        </p:spPr>
        <p:txBody>
          <a:bodyPr/>
          <a:lstStyle/>
          <a:p>
            <a:pPr eaLnBrk="1" hangingPunct="1"/>
            <a:r>
              <a:rPr lang="en-US" altLang="en-US" dirty="0"/>
              <a:t>Lab 1</a:t>
            </a:r>
            <a:br>
              <a:rPr lang="en-US" altLang="en-US" dirty="0"/>
            </a:br>
            <a:r>
              <a:rPr lang="en-US" altLang="en-US" sz="3600" dirty="0"/>
              <a:t>Building Your Own Cybersecurity Lab</a:t>
            </a:r>
          </a:p>
        </p:txBody>
      </p:sp>
      <p:sp>
        <p:nvSpPr>
          <p:cNvPr id="8195" name="Rectangle 4">
            <a:extLst>
              <a:ext uri="{FF2B5EF4-FFF2-40B4-BE49-F238E27FC236}">
                <a16:creationId xmlns:a16="http://schemas.microsoft.com/office/drawing/2014/main" id="{65629919-EE83-42DD-8A75-EA23EC452690}"/>
              </a:ext>
            </a:extLst>
          </p:cNvPr>
          <p:cNvSpPr>
            <a:spLocks noChangeArrowheads="1"/>
          </p:cNvSpPr>
          <p:nvPr/>
        </p:nvSpPr>
        <p:spPr bwMode="auto">
          <a:xfrm>
            <a:off x="0"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8196" name="Rectangle 79">
            <a:extLst>
              <a:ext uri="{FF2B5EF4-FFF2-40B4-BE49-F238E27FC236}">
                <a16:creationId xmlns:a16="http://schemas.microsoft.com/office/drawing/2014/main" id="{91A7B944-1524-4712-A542-74C7CC19DD2C}"/>
              </a:ext>
            </a:extLst>
          </p:cNvPr>
          <p:cNvSpPr>
            <a:spLocks noChangeArrowheads="1"/>
          </p:cNvSpPr>
          <p:nvPr/>
        </p:nvSpPr>
        <p:spPr bwMode="auto">
          <a:xfrm>
            <a:off x="0" y="411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8197" name="灯片编号占位符 2">
            <a:extLst>
              <a:ext uri="{FF2B5EF4-FFF2-40B4-BE49-F238E27FC236}">
                <a16:creationId xmlns:a16="http://schemas.microsoft.com/office/drawing/2014/main" id="{8FE74FD4-8406-4818-80B3-F6514266A653}"/>
              </a:ext>
            </a:extLst>
          </p:cNvPr>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9164DA79-A4B7-4905-8004-9CC0E3157265}" type="slidenum">
              <a:rPr lang="zh-CN" altLang="en-US" sz="1400">
                <a:latin typeface="Arial" panose="020B0604020202020204" pitchFamily="34" charset="0"/>
              </a:rPr>
              <a:pPr algn="r" eaLnBrk="1" hangingPunct="1">
                <a:spcBef>
                  <a:spcPct val="0"/>
                </a:spcBef>
                <a:buFontTx/>
                <a:buNone/>
              </a:pPr>
              <a:t>2</a:t>
            </a:fld>
            <a:endParaRPr lang="en-US" altLang="zh-CN" sz="1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a:latin typeface="Arial" panose="020B0604020202020204" pitchFamily="34" charset="0"/>
              </a:rPr>
              <a:t>VirtualBox Network Configuration (cont’d)</a:t>
            </a:r>
            <a:endParaRPr lang="en-US" altLang="en-US" sz="2400" b="1">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000" dirty="0"/>
              <a:t>Step 5: Go to VM setting, you need to power off the VM before making the following changes. In the following Figure, enable Adapter 1 (at the same time, disable the other adapters), and choose “NAT Network”.</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20</a:t>
            </a:fld>
            <a:endParaRPr lang="en-US" altLang="zh-CN" sz="1400">
              <a:latin typeface="Arial" panose="020B0604020202020204" pitchFamily="34" charset="0"/>
            </a:endParaRPr>
          </a:p>
        </p:txBody>
      </p:sp>
      <p:pic>
        <p:nvPicPr>
          <p:cNvPr id="31749" name="Picture 5">
            <a:extLst>
              <a:ext uri="{FF2B5EF4-FFF2-40B4-BE49-F238E27FC236}">
                <a16:creationId xmlns:a16="http://schemas.microsoft.com/office/drawing/2014/main" id="{47256DB3-B649-4892-AA70-D2C8DB151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131" y="2303462"/>
            <a:ext cx="651353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9">
            <a:extLst>
              <a:ext uri="{FF2B5EF4-FFF2-40B4-BE49-F238E27FC236}">
                <a16:creationId xmlns:a16="http://schemas.microsoft.com/office/drawing/2014/main" id="{388B3287-171B-4BB6-9EDE-CA61E203770A}"/>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a:latin typeface="Arial" panose="020B0604020202020204" pitchFamily="34" charset="0"/>
              </a:rPr>
              <a:t>VirtualBox Network Configuration (cont’d)</a:t>
            </a:r>
            <a:endParaRPr lang="en-US" altLang="en-US" sz="2400" b="1">
              <a:latin typeface="Arial" panose="020B0604020202020204" pitchFamily="34" charset="0"/>
            </a:endParaRPr>
          </a:p>
        </p:txBody>
      </p:sp>
      <p:sp>
        <p:nvSpPr>
          <p:cNvPr id="33795" name="Text Box 9">
            <a:extLst>
              <a:ext uri="{FF2B5EF4-FFF2-40B4-BE49-F238E27FC236}">
                <a16:creationId xmlns:a16="http://schemas.microsoft.com/office/drawing/2014/main" id="{24331159-C7CF-483B-805B-46CCBE49EB0C}"/>
              </a:ext>
            </a:extLst>
          </p:cNvPr>
          <p:cNvSpPr txBox="1">
            <a:spLocks noChangeArrowheads="1"/>
          </p:cNvSpPr>
          <p:nvPr/>
        </p:nvSpPr>
        <p:spPr bwMode="auto">
          <a:xfrm>
            <a:off x="457200" y="10668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000" dirty="0"/>
              <a:t>Step 6: Now power on the VM, and check IP address (your IP may vary from the one shown in the following figure).</a:t>
            </a:r>
          </a:p>
        </p:txBody>
      </p:sp>
      <p:sp>
        <p:nvSpPr>
          <p:cNvPr id="33796" name="灯片编号占位符 2">
            <a:extLst>
              <a:ext uri="{FF2B5EF4-FFF2-40B4-BE49-F238E27FC236}">
                <a16:creationId xmlns:a16="http://schemas.microsoft.com/office/drawing/2014/main" id="{4508FF2D-A089-4949-BE23-9FE1E7158F5E}"/>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F8A64EF-C5D0-464F-B9E5-DEDB38B9FF3B}" type="slidenum">
              <a:rPr lang="zh-CN" altLang="en-US" sz="1400">
                <a:latin typeface="Arial" panose="020B0604020202020204" pitchFamily="34" charset="0"/>
              </a:rPr>
              <a:pPr algn="r" eaLnBrk="1" hangingPunct="1">
                <a:spcBef>
                  <a:spcPct val="0"/>
                </a:spcBef>
                <a:buFontTx/>
                <a:buNone/>
              </a:pPr>
              <a:t>21</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3B087336-8C60-44BD-8F92-709668567167}"/>
              </a:ext>
            </a:extLst>
          </p:cNvPr>
          <p:cNvPicPr>
            <a:picLocks noChangeAspect="1"/>
          </p:cNvPicPr>
          <p:nvPr/>
        </p:nvPicPr>
        <p:blipFill>
          <a:blip r:embed="rId3"/>
          <a:stretch>
            <a:fillRect/>
          </a:stretch>
        </p:blipFill>
        <p:spPr>
          <a:xfrm>
            <a:off x="838200" y="1870365"/>
            <a:ext cx="6979854" cy="4795103"/>
          </a:xfrm>
          <a:prstGeom prst="rect">
            <a:avLst/>
          </a:prstGeom>
        </p:spPr>
      </p:pic>
      <p:cxnSp>
        <p:nvCxnSpPr>
          <p:cNvPr id="7" name="Straight Arrow Connector 23">
            <a:extLst>
              <a:ext uri="{FF2B5EF4-FFF2-40B4-BE49-F238E27FC236}">
                <a16:creationId xmlns:a16="http://schemas.microsoft.com/office/drawing/2014/main" id="{F726F54F-812B-4D85-9C89-50EBDCA0BC4E}"/>
              </a:ext>
            </a:extLst>
          </p:cNvPr>
          <p:cNvCxnSpPr>
            <a:cxnSpLocks noChangeShapeType="1"/>
          </p:cNvCxnSpPr>
          <p:nvPr/>
        </p:nvCxnSpPr>
        <p:spPr bwMode="auto">
          <a:xfrm flipH="1">
            <a:off x="3124200" y="2928850"/>
            <a:ext cx="880025" cy="0"/>
          </a:xfrm>
          <a:prstGeom prst="straightConnector1">
            <a:avLst/>
          </a:prstGeom>
          <a:noFill/>
          <a:ln w="47625" algn="ctr">
            <a:solidFill>
              <a:srgbClr val="FF0000"/>
            </a:solidFill>
            <a:round/>
            <a:headEnd type="none" w="med" len="med"/>
            <a:tailEnd type="non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EACB86A-3FB2-47EF-A949-547606D579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828801"/>
            <a:ext cx="6219825" cy="3498320"/>
          </a:xfrm>
          <a:prstGeom prst="rect">
            <a:avLst/>
          </a:prstGeom>
          <a:noFill/>
          <a:ln>
            <a:noFill/>
          </a:ln>
        </p:spPr>
      </p:pic>
      <p:sp>
        <p:nvSpPr>
          <p:cNvPr id="15" name="Title 1">
            <a:extLst>
              <a:ext uri="{FF2B5EF4-FFF2-40B4-BE49-F238E27FC236}">
                <a16:creationId xmlns:a16="http://schemas.microsoft.com/office/drawing/2014/main" id="{D7EF0B14-DDC1-4C8C-A126-F94AEAF5B76C}"/>
              </a:ext>
            </a:extLst>
          </p:cNvPr>
          <p:cNvSpPr txBox="1">
            <a:spLocks/>
          </p:cNvSpPr>
          <p:nvPr/>
        </p:nvSpPr>
        <p:spPr bwMode="auto">
          <a:xfrm>
            <a:off x="1327150" y="5767012"/>
            <a:ext cx="5835650" cy="938588"/>
          </a:xfrm>
          <a:prstGeom prst="rect">
            <a:avLst/>
          </a:prstGeom>
          <a:noFill/>
          <a:ln w="9525">
            <a:noFill/>
            <a:miter lim="800000"/>
            <a:headEnd/>
            <a:tailEnd/>
          </a:ln>
        </p:spPr>
        <p:txBody>
          <a:bodyPr anchor="ctr"/>
          <a:lstStyle/>
          <a:p>
            <a:pPr algn="ctr" eaLnBrk="1" fontAlgn="auto" hangingPunct="1">
              <a:spcAft>
                <a:spcPts val="0"/>
              </a:spcAft>
              <a:defRPr/>
            </a:pPr>
            <a:r>
              <a:rPr lang="en-US" sz="2800" kern="0" dirty="0">
                <a:latin typeface="Times New Roman" panose="02020603050405020304" pitchFamily="18" charset="0"/>
                <a:cs typeface="Times New Roman" panose="02020603050405020304" pitchFamily="18" charset="0"/>
              </a:rPr>
              <a:t>Pre-configured </a:t>
            </a:r>
            <a:r>
              <a:rPr lang="en-US" sz="2800" kern="0" dirty="0">
                <a:latin typeface="Times New Roman" panose="02020603050405020304" pitchFamily="18" charset="0"/>
                <a:ea typeface="+mj-ea"/>
                <a:cs typeface="Times New Roman" panose="02020603050405020304" pitchFamily="18" charset="0"/>
              </a:rPr>
              <a:t>Ubuntu 16.04 Virtual Machines</a:t>
            </a:r>
          </a:p>
        </p:txBody>
      </p:sp>
      <p:sp>
        <p:nvSpPr>
          <p:cNvPr id="7173" name="灯片编号占位符 2">
            <a:extLst>
              <a:ext uri="{FF2B5EF4-FFF2-40B4-BE49-F238E27FC236}">
                <a16:creationId xmlns:a16="http://schemas.microsoft.com/office/drawing/2014/main" id="{075C2711-BDAA-4BDD-823F-84F2322C1CAB}"/>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22</a:t>
            </a:fld>
            <a:endParaRPr lang="en-US" altLang="zh-CN" sz="1400">
              <a:latin typeface="Arial" panose="020B0604020202020204" pitchFamily="34" charset="0"/>
            </a:endParaRPr>
          </a:p>
        </p:txBody>
      </p:sp>
      <p:pic>
        <p:nvPicPr>
          <p:cNvPr id="7174" name="Picture 3" descr="client">
            <a:extLst>
              <a:ext uri="{FF2B5EF4-FFF2-40B4-BE49-F238E27FC236}">
                <a16:creationId xmlns:a16="http://schemas.microsoft.com/office/drawing/2014/main" id="{820EE27F-3FB1-41CD-9143-7298F86CC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198598"/>
            <a:ext cx="118448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http://tbn2.google.com/images?q=tbn:1QmSgt_F12JOLM:http://blog.kir.com/archives/images/laptop-120507.jpg">
            <a:extLst>
              <a:ext uri="{FF2B5EF4-FFF2-40B4-BE49-F238E27FC236}">
                <a16:creationId xmlns:a16="http://schemas.microsoft.com/office/drawing/2014/main" id="{93259DA5-E7D5-465F-94AC-DE4276984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01" y="3198598"/>
            <a:ext cx="90714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8">
            <a:extLst>
              <a:ext uri="{FF2B5EF4-FFF2-40B4-BE49-F238E27FC236}">
                <a16:creationId xmlns:a16="http://schemas.microsoft.com/office/drawing/2014/main" id="{C4069DE5-53C2-471A-B0B7-C3CE81A7F402}"/>
              </a:ext>
            </a:extLst>
          </p:cNvPr>
          <p:cNvSpPr txBox="1">
            <a:spLocks noChangeArrowheads="1"/>
          </p:cNvSpPr>
          <p:nvPr/>
        </p:nvSpPr>
        <p:spPr bwMode="auto">
          <a:xfrm>
            <a:off x="6605587" y="3333690"/>
            <a:ext cx="557213" cy="400110"/>
          </a:xfrm>
          <a:prstGeom prst="rect">
            <a:avLst/>
          </a:prstGeom>
          <a:noFill/>
          <a:ln w="9525" algn="ctr">
            <a:noFill/>
            <a:miter lim="800000"/>
            <a:headEnd/>
            <a:tailEnd/>
          </a:ln>
        </p:spPr>
        <p:txBody>
          <a:bodyPr wrap="square">
            <a:spAutoFit/>
          </a:bodyPr>
          <a:lstStyle>
            <a:defPPr>
              <a:defRPr lang="en-US"/>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pPr marL="342900" indent="-342900" algn="l">
              <a:defRPr/>
            </a:pPr>
            <a:r>
              <a:rPr lang="en-US" sz="2000" b="1" dirty="0">
                <a:effectLst>
                  <a:outerShdw blurRad="38100" dist="38100" dir="2700000" algn="tl">
                    <a:srgbClr val="000000">
                      <a:alpha val="43137"/>
                    </a:srgbClr>
                  </a:outerShdw>
                </a:effectLst>
                <a:cs typeface="Times New Roman" panose="02020603050405020304" pitchFamily="18" charset="0"/>
              </a:rPr>
              <a:t>or</a:t>
            </a:r>
          </a:p>
        </p:txBody>
      </p:sp>
      <p:sp>
        <p:nvSpPr>
          <p:cNvPr id="7177" name="Rectangle 2">
            <a:extLst>
              <a:ext uri="{FF2B5EF4-FFF2-40B4-BE49-F238E27FC236}">
                <a16:creationId xmlns:a16="http://schemas.microsoft.com/office/drawing/2014/main" id="{25E949E1-5F22-4B04-81B5-CDE4035B461B}"/>
              </a:ext>
            </a:extLst>
          </p:cNvPr>
          <p:cNvSpPr txBox="1">
            <a:spLocks noChangeArrowheads="1"/>
          </p:cNvSpPr>
          <p:nvPr/>
        </p:nvSpPr>
        <p:spPr bwMode="auto">
          <a:xfrm>
            <a:off x="5764950" y="258328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Your Computer</a:t>
            </a:r>
          </a:p>
        </p:txBody>
      </p:sp>
      <p:cxnSp>
        <p:nvCxnSpPr>
          <p:cNvPr id="17" name="Straight Arrow Connector 23">
            <a:extLst>
              <a:ext uri="{FF2B5EF4-FFF2-40B4-BE49-F238E27FC236}">
                <a16:creationId xmlns:a16="http://schemas.microsoft.com/office/drawing/2014/main" id="{1E5CDA32-8966-4391-8594-9422D3150532}"/>
              </a:ext>
            </a:extLst>
          </p:cNvPr>
          <p:cNvCxnSpPr>
            <a:cxnSpLocks noChangeShapeType="1"/>
          </p:cNvCxnSpPr>
          <p:nvPr/>
        </p:nvCxnSpPr>
        <p:spPr bwMode="auto">
          <a:xfrm flipH="1">
            <a:off x="533400" y="2590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cxnSp>
        <p:nvCxnSpPr>
          <p:cNvPr id="20" name="Straight Arrow Connector 23">
            <a:extLst>
              <a:ext uri="{FF2B5EF4-FFF2-40B4-BE49-F238E27FC236}">
                <a16:creationId xmlns:a16="http://schemas.microsoft.com/office/drawing/2014/main" id="{6B1F2312-5ADB-4305-B06D-6E2DD132ABD7}"/>
              </a:ext>
            </a:extLst>
          </p:cNvPr>
          <p:cNvCxnSpPr>
            <a:cxnSpLocks noChangeShapeType="1"/>
          </p:cNvCxnSpPr>
          <p:nvPr/>
        </p:nvCxnSpPr>
        <p:spPr bwMode="auto">
          <a:xfrm flipH="1">
            <a:off x="685800" y="4114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sp>
        <p:nvSpPr>
          <p:cNvPr id="21" name="Rectangle 2">
            <a:extLst>
              <a:ext uri="{FF2B5EF4-FFF2-40B4-BE49-F238E27FC236}">
                <a16:creationId xmlns:a16="http://schemas.microsoft.com/office/drawing/2014/main" id="{7CE70812-9CB0-4FBA-9B2F-C926A98522C7}"/>
              </a:ext>
            </a:extLst>
          </p:cNvPr>
          <p:cNvSpPr txBox="1">
            <a:spLocks noChangeArrowheads="1"/>
          </p:cNvSpPr>
          <p:nvPr/>
        </p:nvSpPr>
        <p:spPr bwMode="auto">
          <a:xfrm>
            <a:off x="5715000" y="1905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Internet</a:t>
            </a:r>
          </a:p>
        </p:txBody>
      </p:sp>
      <p:cxnSp>
        <p:nvCxnSpPr>
          <p:cNvPr id="22" name="Straight Arrow Connector 23">
            <a:extLst>
              <a:ext uri="{FF2B5EF4-FFF2-40B4-BE49-F238E27FC236}">
                <a16:creationId xmlns:a16="http://schemas.microsoft.com/office/drawing/2014/main" id="{B2476F0C-3270-4DD3-89DA-9884A89C3802}"/>
              </a:ext>
            </a:extLst>
          </p:cNvPr>
          <p:cNvCxnSpPr>
            <a:cxnSpLocks noChangeShapeType="1"/>
            <a:stCxn id="15" idx="0"/>
          </p:cNvCxnSpPr>
          <p:nvPr/>
        </p:nvCxnSpPr>
        <p:spPr bwMode="auto">
          <a:xfrm flipH="1" flipV="1">
            <a:off x="2286000" y="5029200"/>
            <a:ext cx="1958975"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1138E495-3D1B-451B-9B28-4B0D2728B76E}"/>
              </a:ext>
            </a:extLst>
          </p:cNvPr>
          <p:cNvCxnSpPr>
            <a:cxnSpLocks noChangeShapeType="1"/>
            <a:stCxn id="15" idx="0"/>
          </p:cNvCxnSpPr>
          <p:nvPr/>
        </p:nvCxnSpPr>
        <p:spPr bwMode="auto">
          <a:xfrm flipV="1">
            <a:off x="4244975" y="5029200"/>
            <a:ext cx="1654626"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3">
            <a:extLst>
              <a:ext uri="{FF2B5EF4-FFF2-40B4-BE49-F238E27FC236}">
                <a16:creationId xmlns:a16="http://schemas.microsoft.com/office/drawing/2014/main" id="{7A396EFB-0FA8-4E43-8770-A81BB9E7A2FC}"/>
              </a:ext>
            </a:extLst>
          </p:cNvPr>
          <p:cNvCxnSpPr>
            <a:cxnSpLocks noChangeShapeType="1"/>
          </p:cNvCxnSpPr>
          <p:nvPr/>
        </p:nvCxnSpPr>
        <p:spPr bwMode="auto">
          <a:xfrm flipH="1" flipV="1">
            <a:off x="4219574" y="5029200"/>
            <a:ext cx="30693" cy="762001"/>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 name="Title 1">
            <a:extLst>
              <a:ext uri="{FF2B5EF4-FFF2-40B4-BE49-F238E27FC236}">
                <a16:creationId xmlns:a16="http://schemas.microsoft.com/office/drawing/2014/main" id="{1D9F3CCE-9994-49A5-8C29-E3540F39AFBA}"/>
              </a:ext>
            </a:extLst>
          </p:cNvPr>
          <p:cNvSpPr>
            <a:spLocks noGrp="1"/>
          </p:cNvSpPr>
          <p:nvPr>
            <p:ph type="title"/>
          </p:nvPr>
        </p:nvSpPr>
        <p:spPr>
          <a:xfrm>
            <a:off x="533400" y="561394"/>
            <a:ext cx="8229600" cy="730250"/>
          </a:xfrm>
        </p:spPr>
        <p:txBody>
          <a:bodyPr/>
          <a:lstStyle/>
          <a:p>
            <a:r>
              <a:rPr lang="en-US" altLang="en-US" sz="3600" dirty="0"/>
              <a:t>Folder Sharing</a:t>
            </a:r>
          </a:p>
        </p:txBody>
      </p:sp>
      <p:cxnSp>
        <p:nvCxnSpPr>
          <p:cNvPr id="23" name="Straight Arrow Connector 23">
            <a:extLst>
              <a:ext uri="{FF2B5EF4-FFF2-40B4-BE49-F238E27FC236}">
                <a16:creationId xmlns:a16="http://schemas.microsoft.com/office/drawing/2014/main" id="{A69800A1-21D7-4CBE-9ED0-90F30DFBA841}"/>
              </a:ext>
            </a:extLst>
          </p:cNvPr>
          <p:cNvCxnSpPr>
            <a:cxnSpLocks noChangeShapeType="1"/>
            <a:endCxn id="7175" idx="1"/>
          </p:cNvCxnSpPr>
          <p:nvPr/>
        </p:nvCxnSpPr>
        <p:spPr bwMode="auto">
          <a:xfrm flipV="1">
            <a:off x="4283825" y="3614523"/>
            <a:ext cx="1615776" cy="881278"/>
          </a:xfrm>
          <a:prstGeom prst="straightConnector1">
            <a:avLst/>
          </a:prstGeom>
          <a:noFill/>
          <a:ln w="47625" algn="ctr">
            <a:solidFill>
              <a:srgbClr val="FF0000"/>
            </a:solidFill>
            <a:prstDash val="dash"/>
            <a:round/>
            <a:headEnd type="triangle"/>
            <a:tailEnd type="triangle" w="med" len="med"/>
          </a:ln>
          <a:extLst>
            <a:ext uri="{909E8E84-426E-40DD-AFC4-6F175D3DCCD1}">
              <a14:hiddenFill xmlns:a14="http://schemas.microsoft.com/office/drawing/2010/main">
                <a:noFill/>
              </a14:hiddenFill>
            </a:ext>
          </a:extLst>
        </p:spPr>
      </p:cxnSp>
      <p:cxnSp>
        <p:nvCxnSpPr>
          <p:cNvPr id="27" name="Straight Arrow Connector 23">
            <a:extLst>
              <a:ext uri="{FF2B5EF4-FFF2-40B4-BE49-F238E27FC236}">
                <a16:creationId xmlns:a16="http://schemas.microsoft.com/office/drawing/2014/main" id="{F7422739-66A9-4F76-82C1-F03CE5FA7E1C}"/>
              </a:ext>
            </a:extLst>
          </p:cNvPr>
          <p:cNvCxnSpPr>
            <a:cxnSpLocks noChangeShapeType="1"/>
            <a:endCxn id="7175" idx="1"/>
          </p:cNvCxnSpPr>
          <p:nvPr/>
        </p:nvCxnSpPr>
        <p:spPr bwMode="auto">
          <a:xfrm flipH="1" flipV="1">
            <a:off x="5899601" y="3614523"/>
            <a:ext cx="333224" cy="881278"/>
          </a:xfrm>
          <a:prstGeom prst="straightConnector1">
            <a:avLst/>
          </a:prstGeom>
          <a:noFill/>
          <a:ln w="47625" algn="ctr">
            <a:solidFill>
              <a:srgbClr val="FF0000"/>
            </a:solidFill>
            <a:prstDash val="dash"/>
            <a:round/>
            <a:headEnd type="triangle"/>
            <a:tailEnd type="triangle" w="med" len="med"/>
          </a:ln>
          <a:extLst>
            <a:ext uri="{909E8E84-426E-40DD-AFC4-6F175D3DCCD1}">
              <a14:hiddenFill xmlns:a14="http://schemas.microsoft.com/office/drawing/2010/main">
                <a:noFill/>
              </a14:hiddenFill>
            </a:ext>
          </a:extLst>
        </p:spPr>
      </p:cxnSp>
      <p:cxnSp>
        <p:nvCxnSpPr>
          <p:cNvPr id="28" name="Straight Arrow Connector 23">
            <a:extLst>
              <a:ext uri="{FF2B5EF4-FFF2-40B4-BE49-F238E27FC236}">
                <a16:creationId xmlns:a16="http://schemas.microsoft.com/office/drawing/2014/main" id="{2F65C976-E0C7-4AEF-98C2-5FD27F1985D0}"/>
              </a:ext>
            </a:extLst>
          </p:cNvPr>
          <p:cNvCxnSpPr>
            <a:cxnSpLocks noChangeShapeType="1"/>
          </p:cNvCxnSpPr>
          <p:nvPr/>
        </p:nvCxnSpPr>
        <p:spPr bwMode="auto">
          <a:xfrm flipV="1">
            <a:off x="2286000" y="3614523"/>
            <a:ext cx="3613601" cy="881278"/>
          </a:xfrm>
          <a:prstGeom prst="straightConnector1">
            <a:avLst/>
          </a:prstGeom>
          <a:noFill/>
          <a:ln w="47625" algn="ctr">
            <a:solidFill>
              <a:srgbClr val="FF0000"/>
            </a:solidFill>
            <a:prstDash val="dash"/>
            <a:round/>
            <a:headEnd type="triangle"/>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980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1: Create the shared folder named “share” on hos computer</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23</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A38993C4-42CB-43A6-94EA-DE2A98AE8B32}"/>
              </a:ext>
            </a:extLst>
          </p:cNvPr>
          <p:cNvPicPr>
            <a:picLocks noChangeAspect="1"/>
          </p:cNvPicPr>
          <p:nvPr/>
        </p:nvPicPr>
        <p:blipFill>
          <a:blip r:embed="rId3"/>
          <a:stretch>
            <a:fillRect/>
          </a:stretch>
        </p:blipFill>
        <p:spPr>
          <a:xfrm>
            <a:off x="2362200" y="1819327"/>
            <a:ext cx="5299467" cy="4778208"/>
          </a:xfrm>
          <a:prstGeom prst="rect">
            <a:avLst/>
          </a:prstGeom>
        </p:spPr>
      </p:pic>
      <p:sp>
        <p:nvSpPr>
          <p:cNvPr id="7" name="Rectangle 6">
            <a:extLst>
              <a:ext uri="{FF2B5EF4-FFF2-40B4-BE49-F238E27FC236}">
                <a16:creationId xmlns:a16="http://schemas.microsoft.com/office/drawing/2014/main" id="{CB30A6D1-5B79-4E42-94B5-CD808E5A88D5}"/>
              </a:ext>
            </a:extLst>
          </p:cNvPr>
          <p:cNvSpPr/>
          <p:nvPr/>
        </p:nvSpPr>
        <p:spPr>
          <a:xfrm>
            <a:off x="2514600" y="4953000"/>
            <a:ext cx="1219200" cy="2286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1DBC0666-DADE-48FB-9F3D-1A087270D503}"/>
              </a:ext>
            </a:extLst>
          </p:cNvPr>
          <p:cNvCxnSpPr>
            <a:cxnSpLocks noChangeShapeType="1"/>
          </p:cNvCxnSpPr>
          <p:nvPr/>
        </p:nvCxnSpPr>
        <p:spPr bwMode="auto">
          <a:xfrm>
            <a:off x="2057400" y="4191000"/>
            <a:ext cx="838200" cy="7620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 name="Title 1">
            <a:extLst>
              <a:ext uri="{FF2B5EF4-FFF2-40B4-BE49-F238E27FC236}">
                <a16:creationId xmlns:a16="http://schemas.microsoft.com/office/drawing/2014/main" id="{D0E75389-17DB-42C8-AD45-34A5670CB06B}"/>
              </a:ext>
            </a:extLst>
          </p:cNvPr>
          <p:cNvSpPr txBox="1">
            <a:spLocks/>
          </p:cNvSpPr>
          <p:nvPr/>
        </p:nvSpPr>
        <p:spPr bwMode="auto">
          <a:xfrm>
            <a:off x="609600" y="3703102"/>
            <a:ext cx="2057400"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Shared folder on host computer</a:t>
            </a:r>
          </a:p>
        </p:txBody>
      </p:sp>
    </p:spTree>
    <p:extLst>
      <p:ext uri="{BB962C8B-B14F-4D97-AF65-F5344CB8AC3E}">
        <p14:creationId xmlns:p14="http://schemas.microsoft.com/office/powerpoint/2010/main" val="1557056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2: Boot the Guest operating system (VM) in VirtualBox</a:t>
            </a:r>
          </a:p>
          <a:p>
            <a:pPr>
              <a:buNone/>
            </a:pPr>
            <a:r>
              <a:rPr lang="en-US" altLang="en-US" sz="2000" dirty="0"/>
              <a:t>Go to the Settings popup window, and select "Shared Folders"</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24</a:t>
            </a:fld>
            <a:endParaRPr lang="en-US" altLang="zh-CN" sz="1400">
              <a:latin typeface="Arial" panose="020B0604020202020204" pitchFamily="34" charset="0"/>
            </a:endParaRPr>
          </a:p>
        </p:txBody>
      </p:sp>
      <p:pic>
        <p:nvPicPr>
          <p:cNvPr id="4" name="Picture 3">
            <a:extLst>
              <a:ext uri="{FF2B5EF4-FFF2-40B4-BE49-F238E27FC236}">
                <a16:creationId xmlns:a16="http://schemas.microsoft.com/office/drawing/2014/main" id="{01D8B6F4-3FFE-4FF7-94CD-D2E25108A02B}"/>
              </a:ext>
            </a:extLst>
          </p:cNvPr>
          <p:cNvPicPr>
            <a:picLocks noChangeAspect="1"/>
          </p:cNvPicPr>
          <p:nvPr/>
        </p:nvPicPr>
        <p:blipFill>
          <a:blip r:embed="rId3"/>
          <a:stretch>
            <a:fillRect/>
          </a:stretch>
        </p:blipFill>
        <p:spPr>
          <a:xfrm>
            <a:off x="1476375" y="2270670"/>
            <a:ext cx="6191250" cy="3857625"/>
          </a:xfrm>
          <a:prstGeom prst="rect">
            <a:avLst/>
          </a:prstGeom>
        </p:spPr>
      </p:pic>
      <p:sp>
        <p:nvSpPr>
          <p:cNvPr id="11" name="Rectangle 10">
            <a:extLst>
              <a:ext uri="{FF2B5EF4-FFF2-40B4-BE49-F238E27FC236}">
                <a16:creationId xmlns:a16="http://schemas.microsoft.com/office/drawing/2014/main" id="{48F03161-C0A9-40E7-9439-2321C3FA52BD}"/>
              </a:ext>
            </a:extLst>
          </p:cNvPr>
          <p:cNvSpPr/>
          <p:nvPr/>
        </p:nvSpPr>
        <p:spPr>
          <a:xfrm>
            <a:off x="1447800" y="5029200"/>
            <a:ext cx="1371600" cy="3810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184029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3: Click the 'Add' button</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25</a:t>
            </a:fld>
            <a:endParaRPr lang="en-US" altLang="zh-CN" sz="1400">
              <a:latin typeface="Arial" panose="020B0604020202020204" pitchFamily="34" charset="0"/>
            </a:endParaRPr>
          </a:p>
        </p:txBody>
      </p:sp>
      <p:pic>
        <p:nvPicPr>
          <p:cNvPr id="7" name="Picture 6">
            <a:extLst>
              <a:ext uri="{FF2B5EF4-FFF2-40B4-BE49-F238E27FC236}">
                <a16:creationId xmlns:a16="http://schemas.microsoft.com/office/drawing/2014/main" id="{79306021-1A37-4E16-A04B-06F2FEDE9E78}"/>
              </a:ext>
            </a:extLst>
          </p:cNvPr>
          <p:cNvPicPr>
            <a:picLocks noChangeAspect="1"/>
          </p:cNvPicPr>
          <p:nvPr/>
        </p:nvPicPr>
        <p:blipFill>
          <a:blip r:embed="rId3"/>
          <a:stretch>
            <a:fillRect/>
          </a:stretch>
        </p:blipFill>
        <p:spPr>
          <a:xfrm>
            <a:off x="1143000" y="2086005"/>
            <a:ext cx="6191250" cy="3857625"/>
          </a:xfrm>
          <a:prstGeom prst="rect">
            <a:avLst/>
          </a:prstGeom>
        </p:spPr>
      </p:pic>
      <p:sp>
        <p:nvSpPr>
          <p:cNvPr id="2" name="Oval 1">
            <a:extLst>
              <a:ext uri="{FF2B5EF4-FFF2-40B4-BE49-F238E27FC236}">
                <a16:creationId xmlns:a16="http://schemas.microsoft.com/office/drawing/2014/main" id="{334ADAA4-2D00-48AA-94F9-CC13FC212401}"/>
              </a:ext>
            </a:extLst>
          </p:cNvPr>
          <p:cNvSpPr/>
          <p:nvPr/>
        </p:nvSpPr>
        <p:spPr>
          <a:xfrm>
            <a:off x="6915150" y="2895600"/>
            <a:ext cx="400050" cy="381000"/>
          </a:xfrm>
          <a:prstGeom prst="ellipse">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3BC8581-4305-498C-9411-BB1F97BCCF1B}"/>
              </a:ext>
            </a:extLst>
          </p:cNvPr>
          <p:cNvCxnSpPr>
            <a:cxnSpLocks noChangeShapeType="1"/>
            <a:endCxn id="2" idx="4"/>
          </p:cNvCxnSpPr>
          <p:nvPr/>
        </p:nvCxnSpPr>
        <p:spPr bwMode="auto">
          <a:xfrm flipV="1">
            <a:off x="5638800" y="3276600"/>
            <a:ext cx="1476375" cy="1943115"/>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Title 1">
            <a:extLst>
              <a:ext uri="{FF2B5EF4-FFF2-40B4-BE49-F238E27FC236}">
                <a16:creationId xmlns:a16="http://schemas.microsoft.com/office/drawing/2014/main" id="{F4174B4E-99A5-457B-A7D7-6498CE6D2230}"/>
              </a:ext>
            </a:extLst>
          </p:cNvPr>
          <p:cNvSpPr txBox="1">
            <a:spLocks/>
          </p:cNvSpPr>
          <p:nvPr/>
        </p:nvSpPr>
        <p:spPr bwMode="auto">
          <a:xfrm>
            <a:off x="4343400" y="5219715"/>
            <a:ext cx="2057400"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Add a new shared folder</a:t>
            </a:r>
          </a:p>
        </p:txBody>
      </p:sp>
    </p:spTree>
    <p:extLst>
      <p:ext uri="{BB962C8B-B14F-4D97-AF65-F5344CB8AC3E}">
        <p14:creationId xmlns:p14="http://schemas.microsoft.com/office/powerpoint/2010/main" val="8342617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4: Choose “Other …”, and select a folder from the popup window. The folder is the one you have created on your host computer</a:t>
            </a:r>
          </a:p>
          <a:p>
            <a:pPr>
              <a:buNone/>
            </a:pPr>
            <a:endParaRPr lang="en-US" altLang="en-US" sz="2000" dirty="0"/>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26</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37B6C1F1-80B5-48D2-A9C3-8FEA1D42B215}"/>
              </a:ext>
            </a:extLst>
          </p:cNvPr>
          <p:cNvPicPr>
            <a:picLocks noChangeAspect="1"/>
          </p:cNvPicPr>
          <p:nvPr/>
        </p:nvPicPr>
        <p:blipFill>
          <a:blip r:embed="rId3"/>
          <a:stretch>
            <a:fillRect/>
          </a:stretch>
        </p:blipFill>
        <p:spPr>
          <a:xfrm>
            <a:off x="1371600" y="2133600"/>
            <a:ext cx="6096000" cy="4572000"/>
          </a:xfrm>
          <a:prstGeom prst="rect">
            <a:avLst/>
          </a:prstGeom>
        </p:spPr>
      </p:pic>
    </p:spTree>
    <p:extLst>
      <p:ext uri="{BB962C8B-B14F-4D97-AF65-F5344CB8AC3E}">
        <p14:creationId xmlns:p14="http://schemas.microsoft.com/office/powerpoint/2010/main" val="17531003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5: Select Auto Mount and Make Permanent option, and enter “/home/seed/host” into the Mount point field. </a:t>
            </a:r>
          </a:p>
          <a:p>
            <a:pPr>
              <a:buNone/>
            </a:pPr>
            <a:r>
              <a:rPr lang="en-US" altLang="en-US" sz="2000" dirty="0"/>
              <a:t>Click OK. Click OK again to close the Settings Dialog.</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27</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3E6B67BE-07B2-49FB-9F6A-F004E54C9D04}"/>
              </a:ext>
            </a:extLst>
          </p:cNvPr>
          <p:cNvPicPr>
            <a:picLocks noChangeAspect="1"/>
          </p:cNvPicPr>
          <p:nvPr/>
        </p:nvPicPr>
        <p:blipFill>
          <a:blip r:embed="rId3"/>
          <a:stretch>
            <a:fillRect/>
          </a:stretch>
        </p:blipFill>
        <p:spPr>
          <a:xfrm>
            <a:off x="1447800" y="2305943"/>
            <a:ext cx="5594704" cy="4096432"/>
          </a:xfrm>
          <a:prstGeom prst="rect">
            <a:avLst/>
          </a:prstGeom>
        </p:spPr>
      </p:pic>
    </p:spTree>
    <p:extLst>
      <p:ext uri="{BB962C8B-B14F-4D97-AF65-F5344CB8AC3E}">
        <p14:creationId xmlns:p14="http://schemas.microsoft.com/office/powerpoint/2010/main" val="639250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2BF7D1-AE2D-49A0-8CFE-58674A3424DE}"/>
              </a:ext>
            </a:extLst>
          </p:cNvPr>
          <p:cNvPicPr>
            <a:picLocks noChangeAspect="1"/>
          </p:cNvPicPr>
          <p:nvPr/>
        </p:nvPicPr>
        <p:blipFill>
          <a:blip r:embed="rId3"/>
          <a:stretch>
            <a:fillRect/>
          </a:stretch>
        </p:blipFill>
        <p:spPr>
          <a:xfrm>
            <a:off x="228600" y="2057400"/>
            <a:ext cx="8716362" cy="3706240"/>
          </a:xfrm>
          <a:prstGeom prst="rect">
            <a:avLst/>
          </a:prstGeom>
        </p:spPr>
      </p:pic>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609600" y="1228725"/>
            <a:ext cx="815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6: Open a terminal in the VM. Make a folder and name it host. Use command "</a:t>
            </a:r>
            <a:r>
              <a:rPr lang="en-US" altLang="en-US" sz="2000" dirty="0" err="1"/>
              <a:t>mkdir</a:t>
            </a:r>
            <a:r>
              <a:rPr lang="en-US" altLang="en-US" sz="2000" dirty="0"/>
              <a:t> /home/seed/host"</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28</a:t>
            </a:fld>
            <a:endParaRPr lang="en-US" altLang="zh-CN" sz="1400">
              <a:latin typeface="Arial" panose="020B0604020202020204" pitchFamily="34" charset="0"/>
            </a:endParaRPr>
          </a:p>
        </p:txBody>
      </p:sp>
      <p:cxnSp>
        <p:nvCxnSpPr>
          <p:cNvPr id="7" name="Straight Arrow Connector 6">
            <a:extLst>
              <a:ext uri="{FF2B5EF4-FFF2-40B4-BE49-F238E27FC236}">
                <a16:creationId xmlns:a16="http://schemas.microsoft.com/office/drawing/2014/main" id="{02AAB482-63A2-4CC5-BFA0-3B2AC858360B}"/>
              </a:ext>
            </a:extLst>
          </p:cNvPr>
          <p:cNvCxnSpPr>
            <a:cxnSpLocks noChangeShapeType="1"/>
            <a:stCxn id="8" idx="0"/>
          </p:cNvCxnSpPr>
          <p:nvPr/>
        </p:nvCxnSpPr>
        <p:spPr bwMode="auto">
          <a:xfrm flipH="1" flipV="1">
            <a:off x="4876800" y="4267200"/>
            <a:ext cx="1219200" cy="1752601"/>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 name="Title 1">
            <a:extLst>
              <a:ext uri="{FF2B5EF4-FFF2-40B4-BE49-F238E27FC236}">
                <a16:creationId xmlns:a16="http://schemas.microsoft.com/office/drawing/2014/main" id="{F69076CE-EE8A-445A-8921-4D80666B52B0}"/>
              </a:ext>
            </a:extLst>
          </p:cNvPr>
          <p:cNvSpPr txBox="1">
            <a:spLocks/>
          </p:cNvSpPr>
          <p:nvPr/>
        </p:nvSpPr>
        <p:spPr bwMode="auto">
          <a:xfrm>
            <a:off x="4876800" y="6019801"/>
            <a:ext cx="2438400"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Shared folder on VM</a:t>
            </a:r>
          </a:p>
        </p:txBody>
      </p:sp>
      <p:cxnSp>
        <p:nvCxnSpPr>
          <p:cNvPr id="12" name="Straight Arrow Connector 23">
            <a:extLst>
              <a:ext uri="{FF2B5EF4-FFF2-40B4-BE49-F238E27FC236}">
                <a16:creationId xmlns:a16="http://schemas.microsoft.com/office/drawing/2014/main" id="{5FBAB02E-5D37-4DB2-BA8B-2A36501AA0E9}"/>
              </a:ext>
            </a:extLst>
          </p:cNvPr>
          <p:cNvCxnSpPr>
            <a:cxnSpLocks noChangeShapeType="1"/>
          </p:cNvCxnSpPr>
          <p:nvPr/>
        </p:nvCxnSpPr>
        <p:spPr bwMode="auto">
          <a:xfrm flipH="1">
            <a:off x="4599321" y="4267200"/>
            <a:ext cx="546426" cy="0"/>
          </a:xfrm>
          <a:prstGeom prst="straightConnector1">
            <a:avLst/>
          </a:prstGeom>
          <a:noFill/>
          <a:ln w="47625" algn="ctr">
            <a:solidFill>
              <a:srgbClr val="FF0000"/>
            </a:solidFill>
            <a:round/>
            <a:headEnd type="none" w="med" len="med"/>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880532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495300" y="919163"/>
            <a:ext cx="81534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7: We want files in our mount point (~/host) to be owned by the current user. Also we want the mounted shared folder to persist after reboot. Hence, we will edit the /</a:t>
            </a:r>
            <a:r>
              <a:rPr lang="en-US" altLang="en-US" sz="2000" dirty="0" err="1"/>
              <a:t>etc</a:t>
            </a:r>
            <a:r>
              <a:rPr lang="en-US" altLang="en-US" sz="2000" dirty="0"/>
              <a:t>/</a:t>
            </a:r>
            <a:r>
              <a:rPr lang="en-US" altLang="en-US" sz="2000" dirty="0" err="1"/>
              <a:t>rc.local</a:t>
            </a:r>
            <a:r>
              <a:rPr lang="en-US" altLang="en-US" sz="2000" dirty="0"/>
              <a:t> file (using “</a:t>
            </a:r>
            <a:r>
              <a:rPr lang="en-US" altLang="en-US" sz="2000" dirty="0" err="1"/>
              <a:t>sudo</a:t>
            </a:r>
            <a:r>
              <a:rPr lang="en-US" altLang="en-US" sz="2000" dirty="0"/>
              <a:t> </a:t>
            </a:r>
            <a:r>
              <a:rPr lang="en-US" altLang="en-US" sz="2000" dirty="0" err="1"/>
              <a:t>gedit</a:t>
            </a:r>
            <a:r>
              <a:rPr lang="en-US" altLang="en-US" sz="2000" dirty="0"/>
              <a:t> /</a:t>
            </a:r>
            <a:r>
              <a:rPr lang="en-US" altLang="en-US" sz="2000" dirty="0" err="1"/>
              <a:t>etc</a:t>
            </a:r>
            <a:r>
              <a:rPr lang="en-US" altLang="en-US" sz="2000" dirty="0"/>
              <a:t>/</a:t>
            </a:r>
            <a:r>
              <a:rPr lang="en-US" altLang="en-US" sz="2000" dirty="0" err="1"/>
              <a:t>rc.local</a:t>
            </a:r>
            <a:r>
              <a:rPr lang="en-US" altLang="en-US" sz="2000" dirty="0"/>
              <a:t>”). Open a terminal in the VM, type </a:t>
            </a:r>
          </a:p>
          <a:p>
            <a:pPr>
              <a:buNone/>
            </a:pPr>
            <a:r>
              <a:rPr lang="en-US" altLang="en-US" sz="2000" dirty="0" err="1"/>
              <a:t>sudo</a:t>
            </a:r>
            <a:r>
              <a:rPr lang="en-US" altLang="en-US" sz="2000" dirty="0"/>
              <a:t> </a:t>
            </a:r>
            <a:r>
              <a:rPr lang="en-US" altLang="en-US" sz="2000" dirty="0" err="1"/>
              <a:t>gedit</a:t>
            </a:r>
            <a:r>
              <a:rPr lang="en-US" altLang="en-US" sz="2000" dirty="0"/>
              <a:t> /</a:t>
            </a:r>
            <a:r>
              <a:rPr lang="en-US" altLang="en-US" sz="2000" dirty="0" err="1"/>
              <a:t>etc</a:t>
            </a:r>
            <a:r>
              <a:rPr lang="en-US" altLang="en-US" sz="2000" dirty="0"/>
              <a:t>/</a:t>
            </a:r>
            <a:r>
              <a:rPr lang="en-US" altLang="en-US" sz="2000" dirty="0" err="1"/>
              <a:t>rc.local</a:t>
            </a:r>
            <a:endParaRPr lang="en-US" altLang="en-US" sz="2000" dirty="0"/>
          </a:p>
          <a:p>
            <a:pPr>
              <a:buNone/>
            </a:pPr>
            <a:r>
              <a:rPr lang="en-US" altLang="en-US" sz="2000" dirty="0"/>
              <a:t>, and add the command below (1000 is the User ID and group ID of the user seed):</a:t>
            </a:r>
          </a:p>
          <a:p>
            <a:pPr>
              <a:buNone/>
            </a:pPr>
            <a:r>
              <a:rPr lang="en-US" altLang="en-US" sz="2000" dirty="0" err="1"/>
              <a:t>sudo</a:t>
            </a:r>
            <a:r>
              <a:rPr lang="en-US" altLang="en-US" sz="2000" dirty="0"/>
              <a:t> mount -t </a:t>
            </a:r>
            <a:r>
              <a:rPr lang="en-US" altLang="en-US" sz="2000" dirty="0" err="1"/>
              <a:t>vboxsf</a:t>
            </a:r>
            <a:r>
              <a:rPr lang="en-US" altLang="en-US" sz="2000" dirty="0"/>
              <a:t> -o </a:t>
            </a:r>
            <a:r>
              <a:rPr lang="en-US" altLang="en-US" sz="2000" dirty="0" err="1"/>
              <a:t>rw,uid</a:t>
            </a:r>
            <a:r>
              <a:rPr lang="en-US" altLang="en-US" sz="2000" dirty="0"/>
              <a:t>=1000,gid=1000 share /home/seed/host</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29</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F38A5E4F-C534-4707-BFCA-FA271EFE1DC7}"/>
              </a:ext>
            </a:extLst>
          </p:cNvPr>
          <p:cNvPicPr>
            <a:picLocks noChangeAspect="1"/>
          </p:cNvPicPr>
          <p:nvPr/>
        </p:nvPicPr>
        <p:blipFill>
          <a:blip r:embed="rId3"/>
          <a:stretch>
            <a:fillRect/>
          </a:stretch>
        </p:blipFill>
        <p:spPr>
          <a:xfrm>
            <a:off x="1828800" y="3670843"/>
            <a:ext cx="4343400" cy="3033101"/>
          </a:xfrm>
          <a:prstGeom prst="rect">
            <a:avLst/>
          </a:prstGeom>
        </p:spPr>
      </p:pic>
      <p:cxnSp>
        <p:nvCxnSpPr>
          <p:cNvPr id="7" name="Straight Arrow Connector 23">
            <a:extLst>
              <a:ext uri="{FF2B5EF4-FFF2-40B4-BE49-F238E27FC236}">
                <a16:creationId xmlns:a16="http://schemas.microsoft.com/office/drawing/2014/main" id="{A4FB73F6-6611-44A5-A6FB-5083E8CB9C16}"/>
              </a:ext>
            </a:extLst>
          </p:cNvPr>
          <p:cNvCxnSpPr>
            <a:cxnSpLocks noChangeShapeType="1"/>
          </p:cNvCxnSpPr>
          <p:nvPr/>
        </p:nvCxnSpPr>
        <p:spPr bwMode="auto">
          <a:xfrm flipH="1">
            <a:off x="1962714" y="5986550"/>
            <a:ext cx="3676086" cy="0"/>
          </a:xfrm>
          <a:prstGeom prst="straightConnector1">
            <a:avLst/>
          </a:prstGeom>
          <a:noFill/>
          <a:ln w="47625" algn="ctr">
            <a:solidFill>
              <a:srgbClr val="FF0000"/>
            </a:solidFill>
            <a:round/>
            <a:headEnd type="none" w="med" len="med"/>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213364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EACB86A-3FB2-47EF-A949-547606D579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828801"/>
            <a:ext cx="6219825" cy="3498320"/>
          </a:xfrm>
          <a:prstGeom prst="rect">
            <a:avLst/>
          </a:prstGeom>
          <a:noFill/>
          <a:ln>
            <a:noFill/>
          </a:ln>
        </p:spPr>
      </p:pic>
      <p:sp>
        <p:nvSpPr>
          <p:cNvPr id="15" name="Title 1">
            <a:extLst>
              <a:ext uri="{FF2B5EF4-FFF2-40B4-BE49-F238E27FC236}">
                <a16:creationId xmlns:a16="http://schemas.microsoft.com/office/drawing/2014/main" id="{D7EF0B14-DDC1-4C8C-A126-F94AEAF5B76C}"/>
              </a:ext>
            </a:extLst>
          </p:cNvPr>
          <p:cNvSpPr txBox="1">
            <a:spLocks/>
          </p:cNvSpPr>
          <p:nvPr/>
        </p:nvSpPr>
        <p:spPr bwMode="auto">
          <a:xfrm>
            <a:off x="1327150" y="5767012"/>
            <a:ext cx="5835650" cy="938588"/>
          </a:xfrm>
          <a:prstGeom prst="rect">
            <a:avLst/>
          </a:prstGeom>
          <a:noFill/>
          <a:ln w="9525">
            <a:noFill/>
            <a:miter lim="800000"/>
            <a:headEnd/>
            <a:tailEnd/>
          </a:ln>
        </p:spPr>
        <p:txBody>
          <a:bodyPr anchor="ctr"/>
          <a:lstStyle/>
          <a:p>
            <a:pPr algn="ctr" eaLnBrk="1" fontAlgn="auto" hangingPunct="1">
              <a:spcAft>
                <a:spcPts val="0"/>
              </a:spcAft>
              <a:defRPr/>
            </a:pPr>
            <a:r>
              <a:rPr lang="en-US" sz="2800" kern="0" dirty="0">
                <a:latin typeface="Times New Roman" panose="02020603050405020304" pitchFamily="18" charset="0"/>
                <a:cs typeface="Times New Roman" panose="02020603050405020304" pitchFamily="18" charset="0"/>
              </a:rPr>
              <a:t>Pre-configured </a:t>
            </a:r>
            <a:r>
              <a:rPr lang="en-US" sz="2800" kern="0" dirty="0">
                <a:latin typeface="Times New Roman" panose="02020603050405020304" pitchFamily="18" charset="0"/>
                <a:ea typeface="+mj-ea"/>
                <a:cs typeface="Times New Roman" panose="02020603050405020304" pitchFamily="18" charset="0"/>
              </a:rPr>
              <a:t>Ubuntu 16.04 Virtual Machines</a:t>
            </a:r>
          </a:p>
        </p:txBody>
      </p:sp>
      <p:sp>
        <p:nvSpPr>
          <p:cNvPr id="7172" name="Rectangle 2">
            <a:extLst>
              <a:ext uri="{FF2B5EF4-FFF2-40B4-BE49-F238E27FC236}">
                <a16:creationId xmlns:a16="http://schemas.microsoft.com/office/drawing/2014/main" id="{8D696EFE-DBC3-4822-8EBD-56C0764F24FF}"/>
              </a:ext>
            </a:extLst>
          </p:cNvPr>
          <p:cNvSpPr txBox="1">
            <a:spLocks noChangeArrowheads="1"/>
          </p:cNvSpPr>
          <p:nvPr/>
        </p:nvSpPr>
        <p:spPr bwMode="auto">
          <a:xfrm>
            <a:off x="655108" y="532128"/>
            <a:ext cx="8150225" cy="85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a:solidFill>
                  <a:srgbClr val="7030A0"/>
                </a:solidFill>
                <a:latin typeface="Times New Roman" panose="02020603050405020304" pitchFamily="18" charset="0"/>
                <a:cs typeface="Times New Roman" panose="02020603050405020304" pitchFamily="18" charset="0"/>
              </a:rPr>
              <a:t>Your Own Cybersecurity Lab Environment</a:t>
            </a:r>
          </a:p>
        </p:txBody>
      </p:sp>
      <p:sp>
        <p:nvSpPr>
          <p:cNvPr id="7173" name="灯片编号占位符 2">
            <a:extLst>
              <a:ext uri="{FF2B5EF4-FFF2-40B4-BE49-F238E27FC236}">
                <a16:creationId xmlns:a16="http://schemas.microsoft.com/office/drawing/2014/main" id="{075C2711-BDAA-4BDD-823F-84F2322C1CAB}"/>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3</a:t>
            </a:fld>
            <a:endParaRPr lang="en-US" altLang="zh-CN" sz="1400">
              <a:latin typeface="Arial" panose="020B0604020202020204" pitchFamily="34" charset="0"/>
            </a:endParaRPr>
          </a:p>
        </p:txBody>
      </p:sp>
      <p:pic>
        <p:nvPicPr>
          <p:cNvPr id="7174" name="Picture 3" descr="client">
            <a:extLst>
              <a:ext uri="{FF2B5EF4-FFF2-40B4-BE49-F238E27FC236}">
                <a16:creationId xmlns:a16="http://schemas.microsoft.com/office/drawing/2014/main" id="{820EE27F-3FB1-41CD-9143-7298F86CC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198598"/>
            <a:ext cx="118448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http://tbn2.google.com/images?q=tbn:1QmSgt_F12JOLM:http://blog.kir.com/archives/images/laptop-120507.jpg">
            <a:extLst>
              <a:ext uri="{FF2B5EF4-FFF2-40B4-BE49-F238E27FC236}">
                <a16:creationId xmlns:a16="http://schemas.microsoft.com/office/drawing/2014/main" id="{93259DA5-E7D5-465F-94AC-DE4276984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01" y="3198598"/>
            <a:ext cx="90714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8">
            <a:extLst>
              <a:ext uri="{FF2B5EF4-FFF2-40B4-BE49-F238E27FC236}">
                <a16:creationId xmlns:a16="http://schemas.microsoft.com/office/drawing/2014/main" id="{C4069DE5-53C2-471A-B0B7-C3CE81A7F402}"/>
              </a:ext>
            </a:extLst>
          </p:cNvPr>
          <p:cNvSpPr txBox="1">
            <a:spLocks noChangeArrowheads="1"/>
          </p:cNvSpPr>
          <p:nvPr/>
        </p:nvSpPr>
        <p:spPr bwMode="auto">
          <a:xfrm>
            <a:off x="6605587" y="3333690"/>
            <a:ext cx="557213" cy="400110"/>
          </a:xfrm>
          <a:prstGeom prst="rect">
            <a:avLst/>
          </a:prstGeom>
          <a:noFill/>
          <a:ln w="9525" algn="ctr">
            <a:noFill/>
            <a:miter lim="800000"/>
            <a:headEnd/>
            <a:tailEnd/>
          </a:ln>
        </p:spPr>
        <p:txBody>
          <a:bodyPr wrap="square">
            <a:spAutoFit/>
          </a:bodyPr>
          <a:lstStyle>
            <a:defPPr>
              <a:defRPr lang="en-US"/>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pPr marL="342900" indent="-342900" algn="l">
              <a:defRPr/>
            </a:pPr>
            <a:r>
              <a:rPr lang="en-US" sz="2000" b="1" dirty="0">
                <a:effectLst>
                  <a:outerShdw blurRad="38100" dist="38100" dir="2700000" algn="tl">
                    <a:srgbClr val="000000">
                      <a:alpha val="43137"/>
                    </a:srgbClr>
                  </a:outerShdw>
                </a:effectLst>
                <a:cs typeface="Times New Roman" panose="02020603050405020304" pitchFamily="18" charset="0"/>
              </a:rPr>
              <a:t>or</a:t>
            </a:r>
          </a:p>
        </p:txBody>
      </p:sp>
      <p:sp>
        <p:nvSpPr>
          <p:cNvPr id="7177" name="Rectangle 2">
            <a:extLst>
              <a:ext uri="{FF2B5EF4-FFF2-40B4-BE49-F238E27FC236}">
                <a16:creationId xmlns:a16="http://schemas.microsoft.com/office/drawing/2014/main" id="{25E949E1-5F22-4B04-81B5-CDE4035B461B}"/>
              </a:ext>
            </a:extLst>
          </p:cNvPr>
          <p:cNvSpPr txBox="1">
            <a:spLocks noChangeArrowheads="1"/>
          </p:cNvSpPr>
          <p:nvPr/>
        </p:nvSpPr>
        <p:spPr bwMode="auto">
          <a:xfrm>
            <a:off x="5764950" y="258328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Your Computer</a:t>
            </a:r>
          </a:p>
        </p:txBody>
      </p:sp>
      <p:cxnSp>
        <p:nvCxnSpPr>
          <p:cNvPr id="17" name="Straight Arrow Connector 23">
            <a:extLst>
              <a:ext uri="{FF2B5EF4-FFF2-40B4-BE49-F238E27FC236}">
                <a16:creationId xmlns:a16="http://schemas.microsoft.com/office/drawing/2014/main" id="{1E5CDA32-8966-4391-8594-9422D3150532}"/>
              </a:ext>
            </a:extLst>
          </p:cNvPr>
          <p:cNvCxnSpPr>
            <a:cxnSpLocks noChangeShapeType="1"/>
          </p:cNvCxnSpPr>
          <p:nvPr/>
        </p:nvCxnSpPr>
        <p:spPr bwMode="auto">
          <a:xfrm flipH="1">
            <a:off x="533400" y="2590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cxnSp>
        <p:nvCxnSpPr>
          <p:cNvPr id="20" name="Straight Arrow Connector 23">
            <a:extLst>
              <a:ext uri="{FF2B5EF4-FFF2-40B4-BE49-F238E27FC236}">
                <a16:creationId xmlns:a16="http://schemas.microsoft.com/office/drawing/2014/main" id="{6B1F2312-5ADB-4305-B06D-6E2DD132ABD7}"/>
              </a:ext>
            </a:extLst>
          </p:cNvPr>
          <p:cNvCxnSpPr>
            <a:cxnSpLocks noChangeShapeType="1"/>
          </p:cNvCxnSpPr>
          <p:nvPr/>
        </p:nvCxnSpPr>
        <p:spPr bwMode="auto">
          <a:xfrm flipH="1">
            <a:off x="685800" y="4114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sp>
        <p:nvSpPr>
          <p:cNvPr id="21" name="Rectangle 2">
            <a:extLst>
              <a:ext uri="{FF2B5EF4-FFF2-40B4-BE49-F238E27FC236}">
                <a16:creationId xmlns:a16="http://schemas.microsoft.com/office/drawing/2014/main" id="{7CE70812-9CB0-4FBA-9B2F-C926A98522C7}"/>
              </a:ext>
            </a:extLst>
          </p:cNvPr>
          <p:cNvSpPr txBox="1">
            <a:spLocks noChangeArrowheads="1"/>
          </p:cNvSpPr>
          <p:nvPr/>
        </p:nvSpPr>
        <p:spPr bwMode="auto">
          <a:xfrm>
            <a:off x="5715000" y="1905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Internet</a:t>
            </a:r>
          </a:p>
        </p:txBody>
      </p:sp>
      <p:cxnSp>
        <p:nvCxnSpPr>
          <p:cNvPr id="22" name="Straight Arrow Connector 23">
            <a:extLst>
              <a:ext uri="{FF2B5EF4-FFF2-40B4-BE49-F238E27FC236}">
                <a16:creationId xmlns:a16="http://schemas.microsoft.com/office/drawing/2014/main" id="{B2476F0C-3270-4DD3-89DA-9884A89C3802}"/>
              </a:ext>
            </a:extLst>
          </p:cNvPr>
          <p:cNvCxnSpPr>
            <a:cxnSpLocks noChangeShapeType="1"/>
            <a:stCxn id="15" idx="0"/>
          </p:cNvCxnSpPr>
          <p:nvPr/>
        </p:nvCxnSpPr>
        <p:spPr bwMode="auto">
          <a:xfrm flipH="1" flipV="1">
            <a:off x="2286000" y="5029200"/>
            <a:ext cx="1958975"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1138E495-3D1B-451B-9B28-4B0D2728B76E}"/>
              </a:ext>
            </a:extLst>
          </p:cNvPr>
          <p:cNvCxnSpPr>
            <a:cxnSpLocks noChangeShapeType="1"/>
            <a:stCxn id="15" idx="0"/>
          </p:cNvCxnSpPr>
          <p:nvPr/>
        </p:nvCxnSpPr>
        <p:spPr bwMode="auto">
          <a:xfrm flipV="1">
            <a:off x="4244975" y="5029200"/>
            <a:ext cx="1654626"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3">
            <a:extLst>
              <a:ext uri="{FF2B5EF4-FFF2-40B4-BE49-F238E27FC236}">
                <a16:creationId xmlns:a16="http://schemas.microsoft.com/office/drawing/2014/main" id="{7A396EFB-0FA8-4E43-8770-A81BB9E7A2FC}"/>
              </a:ext>
            </a:extLst>
          </p:cNvPr>
          <p:cNvCxnSpPr>
            <a:cxnSpLocks noChangeShapeType="1"/>
          </p:cNvCxnSpPr>
          <p:nvPr/>
        </p:nvCxnSpPr>
        <p:spPr bwMode="auto">
          <a:xfrm flipH="1" flipV="1">
            <a:off x="4219574" y="5029200"/>
            <a:ext cx="30693" cy="762001"/>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Folder Sharing (cont’d)</a:t>
            </a:r>
            <a:endParaRPr lang="en-US" altLang="en-US" sz="2400" b="1" dirty="0">
              <a:latin typeface="Arial" panose="020B0604020202020204" pitchFamily="34" charset="0"/>
            </a:endParaRP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495300" y="919163"/>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8: Save the changes and reboot VM. Now anything placed in /home/seed/host inside the VM should be visible from the share folder on the host machine, and vice versa.</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30</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E7E0A733-088D-47C4-AEDC-2C92775B5F0F}"/>
              </a:ext>
            </a:extLst>
          </p:cNvPr>
          <p:cNvPicPr>
            <a:picLocks noChangeAspect="1"/>
          </p:cNvPicPr>
          <p:nvPr/>
        </p:nvPicPr>
        <p:blipFill>
          <a:blip r:embed="rId3"/>
          <a:stretch>
            <a:fillRect/>
          </a:stretch>
        </p:blipFill>
        <p:spPr>
          <a:xfrm>
            <a:off x="4861129" y="2895600"/>
            <a:ext cx="3820530" cy="2574705"/>
          </a:xfrm>
          <a:prstGeom prst="rect">
            <a:avLst/>
          </a:prstGeom>
        </p:spPr>
      </p:pic>
      <p:pic>
        <p:nvPicPr>
          <p:cNvPr id="4" name="Picture 3">
            <a:extLst>
              <a:ext uri="{FF2B5EF4-FFF2-40B4-BE49-F238E27FC236}">
                <a16:creationId xmlns:a16="http://schemas.microsoft.com/office/drawing/2014/main" id="{FCB4ABD6-435B-485E-8F9D-D50AA2507CC8}"/>
              </a:ext>
            </a:extLst>
          </p:cNvPr>
          <p:cNvPicPr>
            <a:picLocks noChangeAspect="1"/>
          </p:cNvPicPr>
          <p:nvPr/>
        </p:nvPicPr>
        <p:blipFill>
          <a:blip r:embed="rId4"/>
          <a:stretch>
            <a:fillRect/>
          </a:stretch>
        </p:blipFill>
        <p:spPr>
          <a:xfrm>
            <a:off x="457200" y="2771808"/>
            <a:ext cx="4238652" cy="3006218"/>
          </a:xfrm>
          <a:prstGeom prst="rect">
            <a:avLst/>
          </a:prstGeom>
        </p:spPr>
      </p:pic>
      <p:sp>
        <p:nvSpPr>
          <p:cNvPr id="9" name="Text Box 9">
            <a:extLst>
              <a:ext uri="{FF2B5EF4-FFF2-40B4-BE49-F238E27FC236}">
                <a16:creationId xmlns:a16="http://schemas.microsoft.com/office/drawing/2014/main" id="{3F57CC5A-FD55-46EC-8918-3A520EF41113}"/>
              </a:ext>
            </a:extLst>
          </p:cNvPr>
          <p:cNvSpPr txBox="1">
            <a:spLocks noChangeArrowheads="1"/>
          </p:cNvSpPr>
          <p:nvPr/>
        </p:nvSpPr>
        <p:spPr bwMode="auto">
          <a:xfrm>
            <a:off x="6096000" y="5786437"/>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Host computer</a:t>
            </a:r>
            <a:endParaRPr lang="en-US" altLang="en-US" sz="2400" b="1" dirty="0">
              <a:latin typeface="Arial" panose="020B0604020202020204" pitchFamily="34" charset="0"/>
            </a:endParaRPr>
          </a:p>
        </p:txBody>
      </p:sp>
      <p:sp>
        <p:nvSpPr>
          <p:cNvPr id="10" name="Text Box 9">
            <a:extLst>
              <a:ext uri="{FF2B5EF4-FFF2-40B4-BE49-F238E27FC236}">
                <a16:creationId xmlns:a16="http://schemas.microsoft.com/office/drawing/2014/main" id="{ABE8110E-B816-4140-A620-57A58C493344}"/>
              </a:ext>
            </a:extLst>
          </p:cNvPr>
          <p:cNvSpPr txBox="1">
            <a:spLocks noChangeArrowheads="1"/>
          </p:cNvSpPr>
          <p:nvPr/>
        </p:nvSpPr>
        <p:spPr bwMode="auto">
          <a:xfrm>
            <a:off x="1371600" y="58674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VM</a:t>
            </a:r>
            <a:endParaRPr lang="en-US" altLang="en-US" sz="2400" b="1" dirty="0">
              <a:latin typeface="Arial" panose="020B0604020202020204" pitchFamily="34" charset="0"/>
            </a:endParaRPr>
          </a:p>
        </p:txBody>
      </p:sp>
      <p:cxnSp>
        <p:nvCxnSpPr>
          <p:cNvPr id="11" name="Straight Arrow Connector 23">
            <a:extLst>
              <a:ext uri="{FF2B5EF4-FFF2-40B4-BE49-F238E27FC236}">
                <a16:creationId xmlns:a16="http://schemas.microsoft.com/office/drawing/2014/main" id="{D8518172-582E-48B2-B407-33B559F66EBC}"/>
              </a:ext>
            </a:extLst>
          </p:cNvPr>
          <p:cNvCxnSpPr>
            <a:cxnSpLocks noChangeShapeType="1"/>
          </p:cNvCxnSpPr>
          <p:nvPr/>
        </p:nvCxnSpPr>
        <p:spPr bwMode="auto">
          <a:xfrm flipH="1">
            <a:off x="3034974" y="4800600"/>
            <a:ext cx="546426" cy="0"/>
          </a:xfrm>
          <a:prstGeom prst="straightConnector1">
            <a:avLst/>
          </a:prstGeom>
          <a:noFill/>
          <a:ln w="47625" algn="ctr">
            <a:solidFill>
              <a:srgbClr val="FF0000"/>
            </a:solidFill>
            <a:round/>
            <a:headEnd type="none" w="med" len="med"/>
            <a:tailEnd type="none" w="med" len="med"/>
          </a:ln>
          <a:extLst>
            <a:ext uri="{909E8E84-426E-40DD-AFC4-6F175D3DCCD1}">
              <a14:hiddenFill xmlns:a14="http://schemas.microsoft.com/office/drawing/2010/main">
                <a:noFill/>
              </a14:hiddenFill>
            </a:ext>
          </a:extLst>
        </p:spPr>
      </p:cxnSp>
      <p:cxnSp>
        <p:nvCxnSpPr>
          <p:cNvPr id="12" name="Straight Arrow Connector 23">
            <a:extLst>
              <a:ext uri="{FF2B5EF4-FFF2-40B4-BE49-F238E27FC236}">
                <a16:creationId xmlns:a16="http://schemas.microsoft.com/office/drawing/2014/main" id="{5F6EC3BC-DFF7-4205-BE82-51F9885B8CD6}"/>
              </a:ext>
            </a:extLst>
          </p:cNvPr>
          <p:cNvCxnSpPr>
            <a:cxnSpLocks noChangeShapeType="1"/>
          </p:cNvCxnSpPr>
          <p:nvPr/>
        </p:nvCxnSpPr>
        <p:spPr bwMode="auto">
          <a:xfrm flipH="1">
            <a:off x="6248400" y="4191000"/>
            <a:ext cx="546426" cy="0"/>
          </a:xfrm>
          <a:prstGeom prst="straightConnector1">
            <a:avLst/>
          </a:prstGeom>
          <a:noFill/>
          <a:ln w="47625" algn="ctr">
            <a:solidFill>
              <a:srgbClr val="FF0000"/>
            </a:solidFill>
            <a:round/>
            <a:headEnd type="none" w="med" len="med"/>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904674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EACB86A-3FB2-47EF-A949-547606D579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828801"/>
            <a:ext cx="6219825" cy="3498320"/>
          </a:xfrm>
          <a:prstGeom prst="rect">
            <a:avLst/>
          </a:prstGeom>
          <a:noFill/>
          <a:ln>
            <a:noFill/>
          </a:ln>
        </p:spPr>
      </p:pic>
      <p:sp>
        <p:nvSpPr>
          <p:cNvPr id="15" name="Title 1">
            <a:extLst>
              <a:ext uri="{FF2B5EF4-FFF2-40B4-BE49-F238E27FC236}">
                <a16:creationId xmlns:a16="http://schemas.microsoft.com/office/drawing/2014/main" id="{D7EF0B14-DDC1-4C8C-A126-F94AEAF5B76C}"/>
              </a:ext>
            </a:extLst>
          </p:cNvPr>
          <p:cNvSpPr txBox="1">
            <a:spLocks/>
          </p:cNvSpPr>
          <p:nvPr/>
        </p:nvSpPr>
        <p:spPr bwMode="auto">
          <a:xfrm>
            <a:off x="1327150" y="5767012"/>
            <a:ext cx="5835650" cy="938588"/>
          </a:xfrm>
          <a:prstGeom prst="rect">
            <a:avLst/>
          </a:prstGeom>
          <a:noFill/>
          <a:ln w="9525">
            <a:noFill/>
            <a:miter lim="800000"/>
            <a:headEnd/>
            <a:tailEnd/>
          </a:ln>
        </p:spPr>
        <p:txBody>
          <a:bodyPr anchor="ctr"/>
          <a:lstStyle/>
          <a:p>
            <a:pPr algn="ctr" eaLnBrk="1" fontAlgn="auto" hangingPunct="1">
              <a:spcAft>
                <a:spcPts val="0"/>
              </a:spcAft>
              <a:defRPr/>
            </a:pPr>
            <a:r>
              <a:rPr lang="en-US" sz="2800" kern="0" dirty="0">
                <a:latin typeface="Times New Roman" panose="02020603050405020304" pitchFamily="18" charset="0"/>
                <a:cs typeface="Times New Roman" panose="02020603050405020304" pitchFamily="18" charset="0"/>
              </a:rPr>
              <a:t>Pre-configured </a:t>
            </a:r>
            <a:r>
              <a:rPr lang="en-US" sz="2800" kern="0" dirty="0">
                <a:latin typeface="Times New Roman" panose="02020603050405020304" pitchFamily="18" charset="0"/>
                <a:ea typeface="+mj-ea"/>
                <a:cs typeface="Times New Roman" panose="02020603050405020304" pitchFamily="18" charset="0"/>
              </a:rPr>
              <a:t>Ubuntu 16.04 Virtual Machines</a:t>
            </a:r>
          </a:p>
        </p:txBody>
      </p:sp>
      <p:sp>
        <p:nvSpPr>
          <p:cNvPr id="7172" name="Rectangle 2">
            <a:extLst>
              <a:ext uri="{FF2B5EF4-FFF2-40B4-BE49-F238E27FC236}">
                <a16:creationId xmlns:a16="http://schemas.microsoft.com/office/drawing/2014/main" id="{8D696EFE-DBC3-4822-8EBD-56C0764F24FF}"/>
              </a:ext>
            </a:extLst>
          </p:cNvPr>
          <p:cNvSpPr txBox="1">
            <a:spLocks noChangeArrowheads="1"/>
          </p:cNvSpPr>
          <p:nvPr/>
        </p:nvSpPr>
        <p:spPr bwMode="auto">
          <a:xfrm>
            <a:off x="655108" y="532128"/>
            <a:ext cx="8150225" cy="85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Aft>
                <a:spcPts val="0"/>
              </a:spcAft>
              <a:buNone/>
              <a:defRPr/>
            </a:pPr>
            <a:r>
              <a:rPr lang="en-US" b="1" kern="0" dirty="0">
                <a:latin typeface="Times New Roman" panose="02020603050405020304" pitchFamily="18" charset="0"/>
                <a:cs typeface="Times New Roman" panose="02020603050405020304" pitchFamily="18" charset="0"/>
              </a:rPr>
              <a:t>Setup multiple guest VMs</a:t>
            </a:r>
          </a:p>
        </p:txBody>
      </p:sp>
      <p:sp>
        <p:nvSpPr>
          <p:cNvPr id="7173" name="灯片编号占位符 2">
            <a:extLst>
              <a:ext uri="{FF2B5EF4-FFF2-40B4-BE49-F238E27FC236}">
                <a16:creationId xmlns:a16="http://schemas.microsoft.com/office/drawing/2014/main" id="{075C2711-BDAA-4BDD-823F-84F2322C1CAB}"/>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31</a:t>
            </a:fld>
            <a:endParaRPr lang="en-US" altLang="zh-CN" sz="1400" dirty="0">
              <a:latin typeface="Arial" panose="020B0604020202020204" pitchFamily="34" charset="0"/>
            </a:endParaRPr>
          </a:p>
        </p:txBody>
      </p:sp>
      <p:pic>
        <p:nvPicPr>
          <p:cNvPr id="7174" name="Picture 3" descr="client">
            <a:extLst>
              <a:ext uri="{FF2B5EF4-FFF2-40B4-BE49-F238E27FC236}">
                <a16:creationId xmlns:a16="http://schemas.microsoft.com/office/drawing/2014/main" id="{820EE27F-3FB1-41CD-9143-7298F86CC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198598"/>
            <a:ext cx="118448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http://tbn2.google.com/images?q=tbn:1QmSgt_F12JOLM:http://blog.kir.com/archives/images/laptop-120507.jpg">
            <a:extLst>
              <a:ext uri="{FF2B5EF4-FFF2-40B4-BE49-F238E27FC236}">
                <a16:creationId xmlns:a16="http://schemas.microsoft.com/office/drawing/2014/main" id="{93259DA5-E7D5-465F-94AC-DE4276984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01" y="3198598"/>
            <a:ext cx="90714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8">
            <a:extLst>
              <a:ext uri="{FF2B5EF4-FFF2-40B4-BE49-F238E27FC236}">
                <a16:creationId xmlns:a16="http://schemas.microsoft.com/office/drawing/2014/main" id="{C4069DE5-53C2-471A-B0B7-C3CE81A7F402}"/>
              </a:ext>
            </a:extLst>
          </p:cNvPr>
          <p:cNvSpPr txBox="1">
            <a:spLocks noChangeArrowheads="1"/>
          </p:cNvSpPr>
          <p:nvPr/>
        </p:nvSpPr>
        <p:spPr bwMode="auto">
          <a:xfrm>
            <a:off x="6605587" y="3333690"/>
            <a:ext cx="557213" cy="400110"/>
          </a:xfrm>
          <a:prstGeom prst="rect">
            <a:avLst/>
          </a:prstGeom>
          <a:noFill/>
          <a:ln w="9525" algn="ctr">
            <a:noFill/>
            <a:miter lim="800000"/>
            <a:headEnd/>
            <a:tailEnd/>
          </a:ln>
        </p:spPr>
        <p:txBody>
          <a:bodyPr wrap="square">
            <a:spAutoFit/>
          </a:bodyPr>
          <a:lstStyle>
            <a:defPPr>
              <a:defRPr lang="en-US"/>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pPr marL="342900" indent="-342900" algn="l">
              <a:defRPr/>
            </a:pPr>
            <a:r>
              <a:rPr lang="en-US" sz="2000" b="1" dirty="0">
                <a:effectLst>
                  <a:outerShdw blurRad="38100" dist="38100" dir="2700000" algn="tl">
                    <a:srgbClr val="000000">
                      <a:alpha val="43137"/>
                    </a:srgbClr>
                  </a:outerShdw>
                </a:effectLst>
                <a:cs typeface="Times New Roman" panose="02020603050405020304" pitchFamily="18" charset="0"/>
              </a:rPr>
              <a:t>or</a:t>
            </a:r>
          </a:p>
        </p:txBody>
      </p:sp>
      <p:sp>
        <p:nvSpPr>
          <p:cNvPr id="7177" name="Rectangle 2">
            <a:extLst>
              <a:ext uri="{FF2B5EF4-FFF2-40B4-BE49-F238E27FC236}">
                <a16:creationId xmlns:a16="http://schemas.microsoft.com/office/drawing/2014/main" id="{25E949E1-5F22-4B04-81B5-CDE4035B461B}"/>
              </a:ext>
            </a:extLst>
          </p:cNvPr>
          <p:cNvSpPr txBox="1">
            <a:spLocks noChangeArrowheads="1"/>
          </p:cNvSpPr>
          <p:nvPr/>
        </p:nvSpPr>
        <p:spPr bwMode="auto">
          <a:xfrm>
            <a:off x="5764950" y="258328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Your Computer</a:t>
            </a:r>
          </a:p>
        </p:txBody>
      </p:sp>
      <p:cxnSp>
        <p:nvCxnSpPr>
          <p:cNvPr id="17" name="Straight Arrow Connector 23">
            <a:extLst>
              <a:ext uri="{FF2B5EF4-FFF2-40B4-BE49-F238E27FC236}">
                <a16:creationId xmlns:a16="http://schemas.microsoft.com/office/drawing/2014/main" id="{1E5CDA32-8966-4391-8594-9422D3150532}"/>
              </a:ext>
            </a:extLst>
          </p:cNvPr>
          <p:cNvCxnSpPr>
            <a:cxnSpLocks noChangeShapeType="1"/>
          </p:cNvCxnSpPr>
          <p:nvPr/>
        </p:nvCxnSpPr>
        <p:spPr bwMode="auto">
          <a:xfrm flipH="1">
            <a:off x="533400" y="2590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cxnSp>
        <p:nvCxnSpPr>
          <p:cNvPr id="20" name="Straight Arrow Connector 23">
            <a:extLst>
              <a:ext uri="{FF2B5EF4-FFF2-40B4-BE49-F238E27FC236}">
                <a16:creationId xmlns:a16="http://schemas.microsoft.com/office/drawing/2014/main" id="{6B1F2312-5ADB-4305-B06D-6E2DD132ABD7}"/>
              </a:ext>
            </a:extLst>
          </p:cNvPr>
          <p:cNvCxnSpPr>
            <a:cxnSpLocks noChangeShapeType="1"/>
          </p:cNvCxnSpPr>
          <p:nvPr/>
        </p:nvCxnSpPr>
        <p:spPr bwMode="auto">
          <a:xfrm flipH="1">
            <a:off x="685800" y="4114800"/>
            <a:ext cx="7979566" cy="0"/>
          </a:xfrm>
          <a:prstGeom prst="straightConnector1">
            <a:avLst/>
          </a:prstGeom>
          <a:noFill/>
          <a:ln w="38100" algn="ctr">
            <a:solidFill>
              <a:srgbClr val="FF0000"/>
            </a:solidFill>
            <a:prstDash val="dash"/>
            <a:round/>
            <a:headEnd/>
            <a:tailEnd type="none" w="med" len="med"/>
          </a:ln>
          <a:extLst>
            <a:ext uri="{909E8E84-426E-40DD-AFC4-6F175D3DCCD1}">
              <a14:hiddenFill xmlns:a14="http://schemas.microsoft.com/office/drawing/2010/main">
                <a:noFill/>
              </a14:hiddenFill>
            </a:ext>
          </a:extLst>
        </p:spPr>
      </p:cxnSp>
      <p:sp>
        <p:nvSpPr>
          <p:cNvPr id="21" name="Rectangle 2">
            <a:extLst>
              <a:ext uri="{FF2B5EF4-FFF2-40B4-BE49-F238E27FC236}">
                <a16:creationId xmlns:a16="http://schemas.microsoft.com/office/drawing/2014/main" id="{7CE70812-9CB0-4FBA-9B2F-C926A98522C7}"/>
              </a:ext>
            </a:extLst>
          </p:cNvPr>
          <p:cNvSpPr txBox="1">
            <a:spLocks noChangeArrowheads="1"/>
          </p:cNvSpPr>
          <p:nvPr/>
        </p:nvSpPr>
        <p:spPr bwMode="auto">
          <a:xfrm>
            <a:off x="5715000" y="1905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latin typeface="Times New Roman" panose="02020603050405020304" pitchFamily="18" charset="0"/>
                <a:cs typeface="Times New Roman" panose="02020603050405020304" pitchFamily="18" charset="0"/>
              </a:rPr>
              <a:t>Internet</a:t>
            </a:r>
          </a:p>
        </p:txBody>
      </p:sp>
      <p:cxnSp>
        <p:nvCxnSpPr>
          <p:cNvPr id="22" name="Straight Arrow Connector 23">
            <a:extLst>
              <a:ext uri="{FF2B5EF4-FFF2-40B4-BE49-F238E27FC236}">
                <a16:creationId xmlns:a16="http://schemas.microsoft.com/office/drawing/2014/main" id="{B2476F0C-3270-4DD3-89DA-9884A89C3802}"/>
              </a:ext>
            </a:extLst>
          </p:cNvPr>
          <p:cNvCxnSpPr>
            <a:cxnSpLocks noChangeShapeType="1"/>
            <a:stCxn id="15" idx="0"/>
          </p:cNvCxnSpPr>
          <p:nvPr/>
        </p:nvCxnSpPr>
        <p:spPr bwMode="auto">
          <a:xfrm flipH="1" flipV="1">
            <a:off x="2286000" y="5029200"/>
            <a:ext cx="1958975"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1138E495-3D1B-451B-9B28-4B0D2728B76E}"/>
              </a:ext>
            </a:extLst>
          </p:cNvPr>
          <p:cNvCxnSpPr>
            <a:cxnSpLocks noChangeShapeType="1"/>
            <a:stCxn id="15" idx="0"/>
          </p:cNvCxnSpPr>
          <p:nvPr/>
        </p:nvCxnSpPr>
        <p:spPr bwMode="auto">
          <a:xfrm flipV="1">
            <a:off x="4244975" y="5029200"/>
            <a:ext cx="1654626" cy="737812"/>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3">
            <a:extLst>
              <a:ext uri="{FF2B5EF4-FFF2-40B4-BE49-F238E27FC236}">
                <a16:creationId xmlns:a16="http://schemas.microsoft.com/office/drawing/2014/main" id="{7A396EFB-0FA8-4E43-8770-A81BB9E7A2FC}"/>
              </a:ext>
            </a:extLst>
          </p:cNvPr>
          <p:cNvCxnSpPr>
            <a:cxnSpLocks noChangeShapeType="1"/>
          </p:cNvCxnSpPr>
          <p:nvPr/>
        </p:nvCxnSpPr>
        <p:spPr bwMode="auto">
          <a:xfrm flipH="1" flipV="1">
            <a:off x="4219574" y="5029200"/>
            <a:ext cx="30693" cy="762001"/>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9690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48CA7F-AC78-4778-BEBB-5F3661162B26}"/>
              </a:ext>
            </a:extLst>
          </p:cNvPr>
          <p:cNvPicPr>
            <a:picLocks noChangeAspect="1"/>
          </p:cNvPicPr>
          <p:nvPr/>
        </p:nvPicPr>
        <p:blipFill>
          <a:blip r:embed="rId3"/>
          <a:stretch>
            <a:fillRect/>
          </a:stretch>
        </p:blipFill>
        <p:spPr>
          <a:xfrm>
            <a:off x="884582" y="1371600"/>
            <a:ext cx="7374835" cy="4605338"/>
          </a:xfrm>
          <a:prstGeom prst="rect">
            <a:avLst/>
          </a:prstGeom>
        </p:spPr>
      </p:pic>
      <p:cxnSp>
        <p:nvCxnSpPr>
          <p:cNvPr id="5" name="Straight Arrow Connector 4">
            <a:extLst>
              <a:ext uri="{FF2B5EF4-FFF2-40B4-BE49-F238E27FC236}">
                <a16:creationId xmlns:a16="http://schemas.microsoft.com/office/drawing/2014/main" id="{D1410D32-0E8B-44A0-BF1E-9100DA9E98F3}"/>
              </a:ext>
            </a:extLst>
          </p:cNvPr>
          <p:cNvCxnSpPr>
            <a:cxnSpLocks noChangeShapeType="1"/>
          </p:cNvCxnSpPr>
          <p:nvPr/>
        </p:nvCxnSpPr>
        <p:spPr bwMode="auto">
          <a:xfrm flipH="1" flipV="1">
            <a:off x="2057400" y="3674270"/>
            <a:ext cx="1524000" cy="265033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 name="Title 1">
            <a:extLst>
              <a:ext uri="{FF2B5EF4-FFF2-40B4-BE49-F238E27FC236}">
                <a16:creationId xmlns:a16="http://schemas.microsoft.com/office/drawing/2014/main" id="{C75ED8E3-2C75-4483-A273-6703D6D54A4D}"/>
              </a:ext>
            </a:extLst>
          </p:cNvPr>
          <p:cNvSpPr txBox="1">
            <a:spLocks/>
          </p:cNvSpPr>
          <p:nvPr/>
        </p:nvSpPr>
        <p:spPr bwMode="auto">
          <a:xfrm>
            <a:off x="2590800" y="6215149"/>
            <a:ext cx="3581400" cy="4572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The VM must be fully shutdown!</a:t>
            </a:r>
          </a:p>
        </p:txBody>
      </p:sp>
      <p:pic>
        <p:nvPicPr>
          <p:cNvPr id="8" name="Picture 7">
            <a:extLst>
              <a:ext uri="{FF2B5EF4-FFF2-40B4-BE49-F238E27FC236}">
                <a16:creationId xmlns:a16="http://schemas.microsoft.com/office/drawing/2014/main" id="{4B37897E-35D2-4027-99A0-DC39C68581DE}"/>
              </a:ext>
            </a:extLst>
          </p:cNvPr>
          <p:cNvPicPr>
            <a:picLocks noChangeAspect="1"/>
          </p:cNvPicPr>
          <p:nvPr/>
        </p:nvPicPr>
        <p:blipFill>
          <a:blip r:embed="rId4"/>
          <a:stretch>
            <a:fillRect/>
          </a:stretch>
        </p:blipFill>
        <p:spPr>
          <a:xfrm>
            <a:off x="152400" y="169070"/>
            <a:ext cx="3257550" cy="838200"/>
          </a:xfrm>
          <a:prstGeom prst="rect">
            <a:avLst/>
          </a:prstGeom>
        </p:spPr>
      </p:pic>
      <p:sp>
        <p:nvSpPr>
          <p:cNvPr id="9" name="灯片编号占位符 2">
            <a:extLst>
              <a:ext uri="{FF2B5EF4-FFF2-40B4-BE49-F238E27FC236}">
                <a16:creationId xmlns:a16="http://schemas.microsoft.com/office/drawing/2014/main" id="{13243DF7-C01D-426F-9145-266BB03B0D42}"/>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32</a:t>
            </a:fld>
            <a:endParaRPr lang="en-US" altLang="zh-CN" sz="1400" dirty="0">
              <a:latin typeface="Arial" panose="020B0604020202020204" pitchFamily="34" charset="0"/>
            </a:endParaRPr>
          </a:p>
        </p:txBody>
      </p:sp>
    </p:spTree>
    <p:extLst>
      <p:ext uri="{BB962C8B-B14F-4D97-AF65-F5344CB8AC3E}">
        <p14:creationId xmlns:p14="http://schemas.microsoft.com/office/powerpoint/2010/main" val="251312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Aft>
                <a:spcPts val="0"/>
              </a:spcAft>
              <a:buNone/>
              <a:defRPr/>
            </a:pPr>
            <a:r>
              <a:rPr lang="en-US" sz="2400" b="1" kern="0" dirty="0">
                <a:latin typeface="Times New Roman" panose="02020603050405020304" pitchFamily="18" charset="0"/>
                <a:cs typeface="Times New Roman" panose="02020603050405020304" pitchFamily="18" charset="0"/>
              </a:rPr>
              <a:t>Setup multiple guest VMs</a:t>
            </a: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495300" y="919163"/>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1: Right click the VM, and select “Clone…”</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33</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E567BDD5-A58D-46BD-8AB8-1C98D3765EBD}"/>
              </a:ext>
            </a:extLst>
          </p:cNvPr>
          <p:cNvPicPr>
            <a:picLocks noChangeAspect="1"/>
          </p:cNvPicPr>
          <p:nvPr/>
        </p:nvPicPr>
        <p:blipFill>
          <a:blip r:embed="rId3"/>
          <a:stretch>
            <a:fillRect/>
          </a:stretch>
        </p:blipFill>
        <p:spPr>
          <a:xfrm>
            <a:off x="483345" y="2294349"/>
            <a:ext cx="8177309" cy="2269301"/>
          </a:xfrm>
          <a:prstGeom prst="rect">
            <a:avLst/>
          </a:prstGeom>
        </p:spPr>
      </p:pic>
    </p:spTree>
    <p:extLst>
      <p:ext uri="{BB962C8B-B14F-4D97-AF65-F5344CB8AC3E}">
        <p14:creationId xmlns:p14="http://schemas.microsoft.com/office/powerpoint/2010/main" val="11390520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Aft>
                <a:spcPts val="0"/>
              </a:spcAft>
              <a:buNone/>
              <a:defRPr/>
            </a:pPr>
            <a:r>
              <a:rPr lang="en-US" sz="2400" b="1" kern="0" dirty="0">
                <a:latin typeface="Times New Roman" panose="02020603050405020304" pitchFamily="18" charset="0"/>
                <a:cs typeface="Times New Roman" panose="02020603050405020304" pitchFamily="18" charset="0"/>
              </a:rPr>
              <a:t>Setup multiple guest VMs (cont’d)</a:t>
            </a: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495300" y="919163"/>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2: Clone the VM</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34</a:t>
            </a:fld>
            <a:endParaRPr lang="en-US" altLang="zh-CN" sz="1400">
              <a:latin typeface="Arial" panose="020B0604020202020204" pitchFamily="34" charset="0"/>
            </a:endParaRPr>
          </a:p>
        </p:txBody>
      </p:sp>
      <p:pic>
        <p:nvPicPr>
          <p:cNvPr id="2" name="Picture 1">
            <a:extLst>
              <a:ext uri="{FF2B5EF4-FFF2-40B4-BE49-F238E27FC236}">
                <a16:creationId xmlns:a16="http://schemas.microsoft.com/office/drawing/2014/main" id="{4A4CB2C7-E80E-4D58-99D5-A30EF12E2993}"/>
              </a:ext>
            </a:extLst>
          </p:cNvPr>
          <p:cNvPicPr>
            <a:picLocks noChangeAspect="1"/>
          </p:cNvPicPr>
          <p:nvPr/>
        </p:nvPicPr>
        <p:blipFill>
          <a:blip r:embed="rId3"/>
          <a:stretch>
            <a:fillRect/>
          </a:stretch>
        </p:blipFill>
        <p:spPr>
          <a:xfrm>
            <a:off x="850340" y="1905000"/>
            <a:ext cx="7745020" cy="3709988"/>
          </a:xfrm>
          <a:prstGeom prst="rect">
            <a:avLst/>
          </a:prstGeom>
        </p:spPr>
      </p:pic>
    </p:spTree>
    <p:extLst>
      <p:ext uri="{BB962C8B-B14F-4D97-AF65-F5344CB8AC3E}">
        <p14:creationId xmlns:p14="http://schemas.microsoft.com/office/powerpoint/2010/main" val="34210329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a:extLst>
              <a:ext uri="{FF2B5EF4-FFF2-40B4-BE49-F238E27FC236}">
                <a16:creationId xmlns:a16="http://schemas.microsoft.com/office/drawing/2014/main" id="{5EF170CF-C3E9-4E6C-A654-5D0358795FF3}"/>
              </a:ext>
            </a:extLst>
          </p:cNvPr>
          <p:cNvSpPr txBox="1">
            <a:spLocks noChangeArrowheads="1"/>
          </p:cNvSpPr>
          <p:nvPr/>
        </p:nvSpPr>
        <p:spPr bwMode="auto">
          <a:xfrm>
            <a:off x="457200" y="457200"/>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Aft>
                <a:spcPts val="0"/>
              </a:spcAft>
              <a:buNone/>
              <a:defRPr/>
            </a:pPr>
            <a:r>
              <a:rPr lang="en-US" sz="2400" b="1" kern="0" dirty="0">
                <a:latin typeface="Times New Roman" panose="02020603050405020304" pitchFamily="18" charset="0"/>
                <a:cs typeface="Times New Roman" panose="02020603050405020304" pitchFamily="18" charset="0"/>
              </a:rPr>
              <a:t>Setup multiple guest VMs (cont’d)</a:t>
            </a:r>
          </a:p>
        </p:txBody>
      </p:sp>
      <p:sp>
        <p:nvSpPr>
          <p:cNvPr id="31747" name="Text Box 9">
            <a:extLst>
              <a:ext uri="{FF2B5EF4-FFF2-40B4-BE49-F238E27FC236}">
                <a16:creationId xmlns:a16="http://schemas.microsoft.com/office/drawing/2014/main" id="{165B8D19-8782-47D3-A7B3-D66E0B43340C}"/>
              </a:ext>
            </a:extLst>
          </p:cNvPr>
          <p:cNvSpPr txBox="1">
            <a:spLocks noChangeArrowheads="1"/>
          </p:cNvSpPr>
          <p:nvPr/>
        </p:nvSpPr>
        <p:spPr bwMode="auto">
          <a:xfrm>
            <a:off x="495300" y="919163"/>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dirty="0"/>
              <a:t>Step 3: Do the full clone.</a:t>
            </a:r>
          </a:p>
        </p:txBody>
      </p:sp>
      <p:sp>
        <p:nvSpPr>
          <p:cNvPr id="31748" name="灯片编号占位符 2">
            <a:extLst>
              <a:ext uri="{FF2B5EF4-FFF2-40B4-BE49-F238E27FC236}">
                <a16:creationId xmlns:a16="http://schemas.microsoft.com/office/drawing/2014/main" id="{DF183910-E7CA-4F4B-92A8-B80811BBDFD5}"/>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0A176C-85DD-4CA0-96D1-415DEB9EA1BC}" type="slidenum">
              <a:rPr lang="zh-CN" altLang="en-US" sz="1400">
                <a:latin typeface="Arial" panose="020B0604020202020204" pitchFamily="34" charset="0"/>
              </a:rPr>
              <a:pPr algn="r" eaLnBrk="1" hangingPunct="1">
                <a:spcBef>
                  <a:spcPct val="0"/>
                </a:spcBef>
                <a:buFontTx/>
                <a:buNone/>
              </a:pPr>
              <a:t>35</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8B8037CB-7AFD-475F-8822-C4E33146BA54}"/>
              </a:ext>
            </a:extLst>
          </p:cNvPr>
          <p:cNvPicPr>
            <a:picLocks noChangeAspect="1"/>
          </p:cNvPicPr>
          <p:nvPr/>
        </p:nvPicPr>
        <p:blipFill>
          <a:blip r:embed="rId3"/>
          <a:stretch>
            <a:fillRect/>
          </a:stretch>
        </p:blipFill>
        <p:spPr>
          <a:xfrm>
            <a:off x="903386" y="1423472"/>
            <a:ext cx="7143911" cy="3548063"/>
          </a:xfrm>
          <a:prstGeom prst="rect">
            <a:avLst/>
          </a:prstGeom>
        </p:spPr>
      </p:pic>
      <p:pic>
        <p:nvPicPr>
          <p:cNvPr id="4" name="Picture 3">
            <a:extLst>
              <a:ext uri="{FF2B5EF4-FFF2-40B4-BE49-F238E27FC236}">
                <a16:creationId xmlns:a16="http://schemas.microsoft.com/office/drawing/2014/main" id="{378D76FF-C17D-4FA2-BDCC-FC0622820E06}"/>
              </a:ext>
            </a:extLst>
          </p:cNvPr>
          <p:cNvPicPr>
            <a:picLocks noChangeAspect="1"/>
          </p:cNvPicPr>
          <p:nvPr/>
        </p:nvPicPr>
        <p:blipFill>
          <a:blip r:embed="rId4"/>
          <a:stretch>
            <a:fillRect/>
          </a:stretch>
        </p:blipFill>
        <p:spPr>
          <a:xfrm>
            <a:off x="3352800" y="5076825"/>
            <a:ext cx="3714750" cy="1323975"/>
          </a:xfrm>
          <a:prstGeom prst="rect">
            <a:avLst/>
          </a:prstGeom>
        </p:spPr>
      </p:pic>
    </p:spTree>
    <p:extLst>
      <p:ext uri="{BB962C8B-B14F-4D97-AF65-F5344CB8AC3E}">
        <p14:creationId xmlns:p14="http://schemas.microsoft.com/office/powerpoint/2010/main" val="29247303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B55267-B19E-4BD0-9AA1-215A07ACA27B}"/>
              </a:ext>
            </a:extLst>
          </p:cNvPr>
          <p:cNvPicPr>
            <a:picLocks noChangeAspect="1"/>
          </p:cNvPicPr>
          <p:nvPr/>
        </p:nvPicPr>
        <p:blipFill>
          <a:blip r:embed="rId3"/>
          <a:stretch>
            <a:fillRect/>
          </a:stretch>
        </p:blipFill>
        <p:spPr>
          <a:xfrm>
            <a:off x="533400" y="457200"/>
            <a:ext cx="7553691" cy="4695825"/>
          </a:xfrm>
          <a:prstGeom prst="rect">
            <a:avLst/>
          </a:prstGeom>
        </p:spPr>
      </p:pic>
      <p:sp>
        <p:nvSpPr>
          <p:cNvPr id="4" name="灯片编号占位符 2">
            <a:extLst>
              <a:ext uri="{FF2B5EF4-FFF2-40B4-BE49-F238E27FC236}">
                <a16:creationId xmlns:a16="http://schemas.microsoft.com/office/drawing/2014/main" id="{29F36FD2-214F-4D14-A764-B23B968F2523}"/>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36</a:t>
            </a:fld>
            <a:endParaRPr lang="en-US" altLang="zh-CN" sz="1400" dirty="0">
              <a:latin typeface="Arial" panose="020B0604020202020204" pitchFamily="34" charset="0"/>
            </a:endParaRPr>
          </a:p>
        </p:txBody>
      </p:sp>
      <p:sp>
        <p:nvSpPr>
          <p:cNvPr id="5" name="Rectangle 4">
            <a:extLst>
              <a:ext uri="{FF2B5EF4-FFF2-40B4-BE49-F238E27FC236}">
                <a16:creationId xmlns:a16="http://schemas.microsoft.com/office/drawing/2014/main" id="{5B54CA60-33DA-4E88-B66D-FFF7B3DE8C67}"/>
              </a:ext>
            </a:extLst>
          </p:cNvPr>
          <p:cNvSpPr/>
          <p:nvPr/>
        </p:nvSpPr>
        <p:spPr>
          <a:xfrm>
            <a:off x="371108" y="2133600"/>
            <a:ext cx="2219691" cy="21336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27B5E16-DBFA-4108-B0A2-AF40683BD95C}"/>
              </a:ext>
            </a:extLst>
          </p:cNvPr>
          <p:cNvPicPr>
            <a:picLocks noChangeAspect="1"/>
          </p:cNvPicPr>
          <p:nvPr/>
        </p:nvPicPr>
        <p:blipFill>
          <a:blip r:embed="rId4"/>
          <a:stretch>
            <a:fillRect/>
          </a:stretch>
        </p:blipFill>
        <p:spPr>
          <a:xfrm>
            <a:off x="2286000" y="1524000"/>
            <a:ext cx="6689944" cy="4695826"/>
          </a:xfrm>
          <a:prstGeom prst="rect">
            <a:avLst/>
          </a:prstGeom>
        </p:spPr>
      </p:pic>
    </p:spTree>
    <p:extLst>
      <p:ext uri="{BB962C8B-B14F-4D97-AF65-F5344CB8AC3E}">
        <p14:creationId xmlns:p14="http://schemas.microsoft.com/office/powerpoint/2010/main" val="1361415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04FE8D6-5083-40E8-99FB-1D0EBC7EC4A9}"/>
              </a:ext>
            </a:extLst>
          </p:cNvPr>
          <p:cNvSpPr>
            <a:spLocks noGrp="1" noChangeArrowheads="1"/>
          </p:cNvSpPr>
          <p:nvPr>
            <p:ph type="title"/>
          </p:nvPr>
        </p:nvSpPr>
        <p:spPr>
          <a:xfrm>
            <a:off x="685800" y="2362200"/>
            <a:ext cx="7772400" cy="2057400"/>
          </a:xfrm>
        </p:spPr>
        <p:txBody>
          <a:bodyPr/>
          <a:lstStyle/>
          <a:p>
            <a:r>
              <a:rPr lang="en-US" altLang="en-US" sz="3600" dirty="0">
                <a:latin typeface="Times New Roman" panose="02020603050405020304" pitchFamily="18" charset="0"/>
                <a:cs typeface="Times New Roman" panose="02020603050405020304" pitchFamily="18" charset="0"/>
              </a:rPr>
              <a:t>Congratulations! Your Cybersecurity Lab is now ready to go.</a:t>
            </a:r>
          </a:p>
        </p:txBody>
      </p:sp>
      <p:sp>
        <p:nvSpPr>
          <p:cNvPr id="39939" name="Rectangle 4">
            <a:extLst>
              <a:ext uri="{FF2B5EF4-FFF2-40B4-BE49-F238E27FC236}">
                <a16:creationId xmlns:a16="http://schemas.microsoft.com/office/drawing/2014/main" id="{352CEA48-E70F-4136-AA43-8D61C1CAC966}"/>
              </a:ext>
            </a:extLst>
          </p:cNvPr>
          <p:cNvSpPr>
            <a:spLocks noChangeArrowheads="1"/>
          </p:cNvSpPr>
          <p:nvPr/>
        </p:nvSpPr>
        <p:spPr bwMode="auto">
          <a:xfrm>
            <a:off x="0"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9940" name="Rectangle 79">
            <a:extLst>
              <a:ext uri="{FF2B5EF4-FFF2-40B4-BE49-F238E27FC236}">
                <a16:creationId xmlns:a16="http://schemas.microsoft.com/office/drawing/2014/main" id="{C596EA32-11D8-496A-B99D-F181FB38D8BD}"/>
              </a:ext>
            </a:extLst>
          </p:cNvPr>
          <p:cNvSpPr>
            <a:spLocks noChangeArrowheads="1"/>
          </p:cNvSpPr>
          <p:nvPr/>
        </p:nvSpPr>
        <p:spPr bwMode="auto">
          <a:xfrm>
            <a:off x="0" y="411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9941" name="灯片编号占位符 2">
            <a:extLst>
              <a:ext uri="{FF2B5EF4-FFF2-40B4-BE49-F238E27FC236}">
                <a16:creationId xmlns:a16="http://schemas.microsoft.com/office/drawing/2014/main" id="{A9B36C4E-6698-402D-9BE1-006331AB21AB}"/>
              </a:ext>
            </a:extLst>
          </p:cNvPr>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DF5BD49-DEA7-403E-82E8-B93058C005F2}" type="slidenum">
              <a:rPr lang="zh-CN" altLang="en-US" sz="1400">
                <a:latin typeface="Arial" panose="020B0604020202020204" pitchFamily="34" charset="0"/>
              </a:rPr>
              <a:pPr algn="r" eaLnBrk="1" hangingPunct="1">
                <a:spcBef>
                  <a:spcPct val="0"/>
                </a:spcBef>
                <a:buFontTx/>
                <a:buNone/>
              </a:pPr>
              <a:t>37</a:t>
            </a:fld>
            <a:endParaRPr lang="en-US" altLang="zh-CN" sz="1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C56AC807-4BCC-4E21-89FC-48B866162C44}"/>
              </a:ext>
            </a:extLst>
          </p:cNvPr>
          <p:cNvSpPr>
            <a:spLocks noChangeArrowheads="1"/>
          </p:cNvSpPr>
          <p:nvPr/>
        </p:nvSpPr>
        <p:spPr bwMode="auto">
          <a:xfrm>
            <a:off x="0"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63" name="Rectangle 79">
            <a:extLst>
              <a:ext uri="{FF2B5EF4-FFF2-40B4-BE49-F238E27FC236}">
                <a16:creationId xmlns:a16="http://schemas.microsoft.com/office/drawing/2014/main" id="{E48C5B53-04D5-4381-A0F4-FAAE4A60F6E6}"/>
              </a:ext>
            </a:extLst>
          </p:cNvPr>
          <p:cNvSpPr>
            <a:spLocks noChangeArrowheads="1"/>
          </p:cNvSpPr>
          <p:nvPr/>
        </p:nvSpPr>
        <p:spPr bwMode="auto">
          <a:xfrm>
            <a:off x="0" y="411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40964" name="灯片编号占位符 2">
            <a:extLst>
              <a:ext uri="{FF2B5EF4-FFF2-40B4-BE49-F238E27FC236}">
                <a16:creationId xmlns:a16="http://schemas.microsoft.com/office/drawing/2014/main" id="{ECF1B337-BD5E-4179-A3DE-311146E9A2C1}"/>
              </a:ext>
            </a:extLst>
          </p:cNvPr>
          <p:cNvSpPr txBox="1">
            <a:spLocks noGrp="1"/>
          </p:cNvSpPr>
          <p:nvPr/>
        </p:nvSpPr>
        <p:spPr bwMode="auto">
          <a:xfrm>
            <a:off x="79946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2312E71C-D91A-4648-A74B-E699A7212A36}" type="slidenum">
              <a:rPr lang="zh-CN" altLang="en-US" sz="1400">
                <a:latin typeface="Arial" panose="020B0604020202020204" pitchFamily="34" charset="0"/>
              </a:rPr>
              <a:pPr algn="r" eaLnBrk="1" hangingPunct="1">
                <a:spcBef>
                  <a:spcPct val="0"/>
                </a:spcBef>
                <a:buFontTx/>
                <a:buNone/>
              </a:pPr>
              <a:t>38</a:t>
            </a:fld>
            <a:endParaRPr lang="en-US" altLang="zh-CN" sz="1400">
              <a:latin typeface="Arial" panose="020B0604020202020204" pitchFamily="34" charset="0"/>
            </a:endParaRPr>
          </a:p>
        </p:txBody>
      </p:sp>
      <p:pic>
        <p:nvPicPr>
          <p:cNvPr id="40965" name="Picture 6">
            <a:extLst>
              <a:ext uri="{FF2B5EF4-FFF2-40B4-BE49-F238E27FC236}">
                <a16:creationId xmlns:a16="http://schemas.microsoft.com/office/drawing/2014/main" id="{052B8333-725F-4110-AB37-FE650046A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676400"/>
            <a:ext cx="6486525"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2">
            <a:extLst>
              <a:ext uri="{FF2B5EF4-FFF2-40B4-BE49-F238E27FC236}">
                <a16:creationId xmlns:a16="http://schemas.microsoft.com/office/drawing/2014/main" id="{44A4B861-DADA-4650-BE42-0956AAA757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5750"/>
            <a:ext cx="21336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9AA6C6-F995-42B7-9A37-C31B3302A1D4}"/>
              </a:ext>
            </a:extLst>
          </p:cNvPr>
          <p:cNvPicPr>
            <a:picLocks noChangeAspect="1"/>
          </p:cNvPicPr>
          <p:nvPr/>
        </p:nvPicPr>
        <p:blipFill>
          <a:blip r:embed="rId3"/>
          <a:stretch>
            <a:fillRect/>
          </a:stretch>
        </p:blipFill>
        <p:spPr>
          <a:xfrm>
            <a:off x="152400" y="2046265"/>
            <a:ext cx="3015664" cy="2110321"/>
          </a:xfrm>
          <a:prstGeom prst="rect">
            <a:avLst/>
          </a:prstGeom>
        </p:spPr>
      </p:pic>
      <p:sp>
        <p:nvSpPr>
          <p:cNvPr id="41986" name="Rectangle 2">
            <a:extLst>
              <a:ext uri="{FF2B5EF4-FFF2-40B4-BE49-F238E27FC236}">
                <a16:creationId xmlns:a16="http://schemas.microsoft.com/office/drawing/2014/main" id="{28414459-849C-439C-A7CE-AF0C209098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1987" name="Rectangle 7">
            <a:extLst>
              <a:ext uri="{FF2B5EF4-FFF2-40B4-BE49-F238E27FC236}">
                <a16:creationId xmlns:a16="http://schemas.microsoft.com/office/drawing/2014/main" id="{F6AFF263-11E3-433F-87F7-4584697EB1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1988" name="灯片编号占位符 2">
            <a:extLst>
              <a:ext uri="{FF2B5EF4-FFF2-40B4-BE49-F238E27FC236}">
                <a16:creationId xmlns:a16="http://schemas.microsoft.com/office/drawing/2014/main" id="{CE386516-82F5-4FB3-89C3-B5AD8F1D4EC1}"/>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1DCA552-8E8F-4883-93CB-6E780657D1E7}" type="slidenum">
              <a:rPr lang="zh-CN" altLang="en-US" sz="1400">
                <a:latin typeface="Arial" panose="020B0604020202020204" pitchFamily="34" charset="0"/>
              </a:rPr>
              <a:pPr algn="r" eaLnBrk="1" hangingPunct="1">
                <a:spcBef>
                  <a:spcPct val="0"/>
                </a:spcBef>
                <a:buFontTx/>
                <a:buNone/>
              </a:pPr>
              <a:t>39</a:t>
            </a:fld>
            <a:endParaRPr lang="en-US" altLang="zh-CN" sz="1400">
              <a:latin typeface="Arial" panose="020B0604020202020204" pitchFamily="34" charset="0"/>
            </a:endParaRPr>
          </a:p>
        </p:txBody>
      </p:sp>
      <p:pic>
        <p:nvPicPr>
          <p:cNvPr id="41990" name="Picture 1" descr="image001">
            <a:extLst>
              <a:ext uri="{FF2B5EF4-FFF2-40B4-BE49-F238E27FC236}">
                <a16:creationId xmlns:a16="http://schemas.microsoft.com/office/drawing/2014/main" id="{E5A5A2FE-5CCE-4F5A-A5BA-BF1707FD5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50" y="2312988"/>
            <a:ext cx="25463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991" name="Straight Arrow Connector 23">
            <a:extLst>
              <a:ext uri="{FF2B5EF4-FFF2-40B4-BE49-F238E27FC236}">
                <a16:creationId xmlns:a16="http://schemas.microsoft.com/office/drawing/2014/main" id="{9619B4A8-E990-48C1-A7DC-77DC8853437D}"/>
              </a:ext>
            </a:extLst>
          </p:cNvPr>
          <p:cNvCxnSpPr>
            <a:cxnSpLocks noChangeShapeType="1"/>
          </p:cNvCxnSpPr>
          <p:nvPr/>
        </p:nvCxnSpPr>
        <p:spPr bwMode="auto">
          <a:xfrm flipH="1">
            <a:off x="2667000" y="3429000"/>
            <a:ext cx="4800600" cy="0"/>
          </a:xfrm>
          <a:prstGeom prst="straightConnector1">
            <a:avLst/>
          </a:prstGeom>
          <a:noFill/>
          <a:ln w="66675" algn="ctr">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41992" name="Rectangle 2">
            <a:extLst>
              <a:ext uri="{FF2B5EF4-FFF2-40B4-BE49-F238E27FC236}">
                <a16:creationId xmlns:a16="http://schemas.microsoft.com/office/drawing/2014/main" id="{B1DC1810-67D2-462A-BFAE-FB7B5EDA3DB3}"/>
              </a:ext>
            </a:extLst>
          </p:cNvPr>
          <p:cNvSpPr>
            <a:spLocks noGrp="1" noChangeArrowheads="1"/>
          </p:cNvSpPr>
          <p:nvPr>
            <p:ph type="title"/>
          </p:nvPr>
        </p:nvSpPr>
        <p:spPr>
          <a:xfrm>
            <a:off x="1006475" y="1289050"/>
            <a:ext cx="1447800" cy="850900"/>
          </a:xfrm>
        </p:spPr>
        <p:txBody>
          <a:bodyPr/>
          <a:lstStyle/>
          <a:p>
            <a:r>
              <a:rPr lang="en-US" altLang="en-US" sz="3600">
                <a:latin typeface="Times New Roman" panose="02020603050405020304" pitchFamily="18" charset="0"/>
                <a:cs typeface="Times New Roman" panose="02020603050405020304" pitchFamily="18" charset="0"/>
              </a:rPr>
              <a:t>VM 1</a:t>
            </a:r>
          </a:p>
        </p:txBody>
      </p:sp>
      <p:sp>
        <p:nvSpPr>
          <p:cNvPr id="41993" name="Rectangle 2">
            <a:extLst>
              <a:ext uri="{FF2B5EF4-FFF2-40B4-BE49-F238E27FC236}">
                <a16:creationId xmlns:a16="http://schemas.microsoft.com/office/drawing/2014/main" id="{18A11E3A-A11D-4BF4-962E-9E28E4FE7AB7}"/>
              </a:ext>
            </a:extLst>
          </p:cNvPr>
          <p:cNvSpPr txBox="1">
            <a:spLocks noChangeArrowheads="1"/>
          </p:cNvSpPr>
          <p:nvPr/>
        </p:nvSpPr>
        <p:spPr bwMode="auto">
          <a:xfrm>
            <a:off x="6902450" y="1295400"/>
            <a:ext cx="1447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3600">
                <a:latin typeface="Times New Roman" panose="02020603050405020304" pitchFamily="18" charset="0"/>
                <a:cs typeface="Times New Roman" panose="02020603050405020304" pitchFamily="18" charset="0"/>
              </a:rPr>
              <a:t>VM 2</a:t>
            </a:r>
          </a:p>
        </p:txBody>
      </p:sp>
      <p:sp>
        <p:nvSpPr>
          <p:cNvPr id="41994" name="Rectangle 2">
            <a:extLst>
              <a:ext uri="{FF2B5EF4-FFF2-40B4-BE49-F238E27FC236}">
                <a16:creationId xmlns:a16="http://schemas.microsoft.com/office/drawing/2014/main" id="{EE7AA6E1-9AB5-4889-BAE8-0118672ED760}"/>
              </a:ext>
            </a:extLst>
          </p:cNvPr>
          <p:cNvSpPr txBox="1">
            <a:spLocks noChangeArrowheads="1"/>
          </p:cNvSpPr>
          <p:nvPr/>
        </p:nvSpPr>
        <p:spPr bwMode="auto">
          <a:xfrm>
            <a:off x="2971800" y="2598738"/>
            <a:ext cx="3810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telnet &lt;VM2 </a:t>
            </a:r>
            <a:r>
              <a:rPr lang="en-US" altLang="en-US" sz="2400" b="1" dirty="0" err="1">
                <a:latin typeface="Times New Roman" panose="02020603050405020304" pitchFamily="18" charset="0"/>
                <a:cs typeface="Times New Roman" panose="02020603050405020304" pitchFamily="18" charset="0"/>
              </a:rPr>
              <a:t>ip</a:t>
            </a:r>
            <a:r>
              <a:rPr lang="en-US" altLang="en-US" sz="2400" b="1" dirty="0">
                <a:latin typeface="Times New Roman" panose="02020603050405020304" pitchFamily="18" charset="0"/>
                <a:cs typeface="Times New Roman" panose="02020603050405020304" pitchFamily="18" charset="0"/>
              </a:rPr>
              <a:t> address&gt;</a:t>
            </a:r>
          </a:p>
        </p:txBody>
      </p:sp>
      <p:pic>
        <p:nvPicPr>
          <p:cNvPr id="41995" name="Picture 4">
            <a:extLst>
              <a:ext uri="{FF2B5EF4-FFF2-40B4-BE49-F238E27FC236}">
                <a16:creationId xmlns:a16="http://schemas.microsoft.com/office/drawing/2014/main" id="{4004A12C-2F58-4D57-86F3-481171B9EE2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419600"/>
            <a:ext cx="234632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6" name="Rectangle 2">
            <a:extLst>
              <a:ext uri="{FF2B5EF4-FFF2-40B4-BE49-F238E27FC236}">
                <a16:creationId xmlns:a16="http://schemas.microsoft.com/office/drawing/2014/main" id="{3B5D57D7-6425-4D34-8A98-8D1D00A42304}"/>
              </a:ext>
            </a:extLst>
          </p:cNvPr>
          <p:cNvSpPr txBox="1">
            <a:spLocks noChangeArrowheads="1"/>
          </p:cNvSpPr>
          <p:nvPr/>
        </p:nvSpPr>
        <p:spPr bwMode="auto">
          <a:xfrm>
            <a:off x="4572000" y="5408613"/>
            <a:ext cx="42672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dirty="0">
                <a:latin typeface="Times New Roman" panose="02020603050405020304" pitchFamily="18" charset="0"/>
                <a:cs typeface="Times New Roman" panose="02020603050405020304" pitchFamily="18" charset="0"/>
              </a:rPr>
              <a:t>Capture Telnet traffic and discover password</a:t>
            </a:r>
          </a:p>
        </p:txBody>
      </p:sp>
      <p:sp>
        <p:nvSpPr>
          <p:cNvPr id="6" name="Oval 5">
            <a:extLst>
              <a:ext uri="{FF2B5EF4-FFF2-40B4-BE49-F238E27FC236}">
                <a16:creationId xmlns:a16="http://schemas.microsoft.com/office/drawing/2014/main" id="{E7795B71-40C9-43DF-B562-3415E6C18F82}"/>
              </a:ext>
            </a:extLst>
          </p:cNvPr>
          <p:cNvSpPr/>
          <p:nvPr/>
        </p:nvSpPr>
        <p:spPr>
          <a:xfrm>
            <a:off x="4251325" y="1776413"/>
            <a:ext cx="914400" cy="914400"/>
          </a:xfrm>
          <a:prstGeom prst="ellipse">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rgbClr val="FF0000"/>
                </a:solidFill>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B0820FA0-6D92-4C2A-B828-BF9B21ED325C}"/>
              </a:ext>
            </a:extLst>
          </p:cNvPr>
          <p:cNvSpPr/>
          <p:nvPr/>
        </p:nvSpPr>
        <p:spPr>
          <a:xfrm>
            <a:off x="2705100" y="5084763"/>
            <a:ext cx="914400" cy="914400"/>
          </a:xfrm>
          <a:prstGeom prst="ellipse">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rgbClr val="FF0000"/>
                </a:solidFill>
                <a:latin typeface="Times New Roman" panose="02020603050405020304" pitchFamily="18" charset="0"/>
                <a:cs typeface="Times New Roman" panose="02020603050405020304" pitchFamily="18" charset="0"/>
              </a:rPr>
              <a:t>2</a:t>
            </a:r>
          </a:p>
        </p:txBody>
      </p:sp>
      <p:pic>
        <p:nvPicPr>
          <p:cNvPr id="3" name="Picture 2">
            <a:extLst>
              <a:ext uri="{FF2B5EF4-FFF2-40B4-BE49-F238E27FC236}">
                <a16:creationId xmlns:a16="http://schemas.microsoft.com/office/drawing/2014/main" id="{154B0866-3498-4C26-BE3B-4A8170FE5D25}"/>
              </a:ext>
            </a:extLst>
          </p:cNvPr>
          <p:cNvPicPr>
            <a:picLocks noChangeAspect="1"/>
          </p:cNvPicPr>
          <p:nvPr/>
        </p:nvPicPr>
        <p:blipFill>
          <a:blip r:embed="rId6"/>
          <a:stretch>
            <a:fillRect/>
          </a:stretch>
        </p:blipFill>
        <p:spPr>
          <a:xfrm>
            <a:off x="1171575" y="4305300"/>
            <a:ext cx="1419225" cy="2324100"/>
          </a:xfrm>
          <a:prstGeom prst="rect">
            <a:avLst/>
          </a:prstGeom>
        </p:spPr>
      </p:pic>
      <p:cxnSp>
        <p:nvCxnSpPr>
          <p:cNvPr id="17" name="Straight Arrow Connector 23">
            <a:extLst>
              <a:ext uri="{FF2B5EF4-FFF2-40B4-BE49-F238E27FC236}">
                <a16:creationId xmlns:a16="http://schemas.microsoft.com/office/drawing/2014/main" id="{5C0C7C6E-9FDB-4848-8556-FA0537EDD401}"/>
              </a:ext>
            </a:extLst>
          </p:cNvPr>
          <p:cNvCxnSpPr>
            <a:cxnSpLocks noChangeShapeType="1"/>
          </p:cNvCxnSpPr>
          <p:nvPr/>
        </p:nvCxnSpPr>
        <p:spPr bwMode="auto">
          <a:xfrm flipH="1">
            <a:off x="831539" y="5791200"/>
            <a:ext cx="949773" cy="0"/>
          </a:xfrm>
          <a:prstGeom prst="straightConnector1">
            <a:avLst/>
          </a:prstGeom>
          <a:noFill/>
          <a:ln w="66675" algn="ctr">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8" name="Rectangle 2">
            <a:extLst>
              <a:ext uri="{FF2B5EF4-FFF2-40B4-BE49-F238E27FC236}">
                <a16:creationId xmlns:a16="http://schemas.microsoft.com/office/drawing/2014/main" id="{BAA76258-A344-43B6-BA63-960F6A7D5291}"/>
              </a:ext>
            </a:extLst>
          </p:cNvPr>
          <p:cNvSpPr txBox="1">
            <a:spLocks noChangeArrowheads="1"/>
          </p:cNvSpPr>
          <p:nvPr/>
        </p:nvSpPr>
        <p:spPr bwMode="auto">
          <a:xfrm>
            <a:off x="76200" y="5334000"/>
            <a:ext cx="141922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b="1" dirty="0">
                <a:solidFill>
                  <a:srgbClr val="FF0000"/>
                </a:solidFill>
                <a:latin typeface="Times New Roman" panose="02020603050405020304" pitchFamily="18" charset="0"/>
                <a:cs typeface="Times New Roman" panose="02020603050405020304" pitchFamily="18" charset="0"/>
              </a:rPr>
              <a:t>Wireshark</a:t>
            </a:r>
            <a:endParaRPr lang="en-US" alt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23">
            <a:extLst>
              <a:ext uri="{FF2B5EF4-FFF2-40B4-BE49-F238E27FC236}">
                <a16:creationId xmlns:a16="http://schemas.microsoft.com/office/drawing/2014/main" id="{D9FFA20A-F2DD-4622-A101-73624B15FFDF}"/>
              </a:ext>
            </a:extLst>
          </p:cNvPr>
          <p:cNvCxnSpPr>
            <a:cxnSpLocks noChangeShapeType="1"/>
          </p:cNvCxnSpPr>
          <p:nvPr/>
        </p:nvCxnSpPr>
        <p:spPr bwMode="auto">
          <a:xfrm flipH="1">
            <a:off x="831539" y="4648200"/>
            <a:ext cx="949773" cy="0"/>
          </a:xfrm>
          <a:prstGeom prst="straightConnector1">
            <a:avLst/>
          </a:prstGeom>
          <a:noFill/>
          <a:ln w="66675" algn="ctr">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20" name="Rectangle 2">
            <a:extLst>
              <a:ext uri="{FF2B5EF4-FFF2-40B4-BE49-F238E27FC236}">
                <a16:creationId xmlns:a16="http://schemas.microsoft.com/office/drawing/2014/main" id="{988B609D-AD58-4FFA-8D9B-85CC81EC4C89}"/>
              </a:ext>
            </a:extLst>
          </p:cNvPr>
          <p:cNvSpPr txBox="1">
            <a:spLocks noChangeArrowheads="1"/>
          </p:cNvSpPr>
          <p:nvPr/>
        </p:nvSpPr>
        <p:spPr bwMode="auto">
          <a:xfrm>
            <a:off x="76200" y="4191000"/>
            <a:ext cx="141922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b="1" dirty="0">
                <a:solidFill>
                  <a:srgbClr val="FF0000"/>
                </a:solidFill>
                <a:latin typeface="Times New Roman" panose="02020603050405020304" pitchFamily="18" charset="0"/>
                <a:cs typeface="Times New Roman" panose="02020603050405020304" pitchFamily="18" charset="0"/>
              </a:rPr>
              <a:t>Terminal</a:t>
            </a:r>
            <a:endParaRPr lang="en-US" alt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CFAD3D-C3F4-499E-B2C3-53F23C9421B7}"/>
              </a:ext>
            </a:extLst>
          </p:cNvPr>
          <p:cNvSpPr txBox="1">
            <a:spLocks/>
          </p:cNvSpPr>
          <p:nvPr/>
        </p:nvSpPr>
        <p:spPr bwMode="auto">
          <a:xfrm>
            <a:off x="381000" y="1447800"/>
            <a:ext cx="8153400" cy="4343400"/>
          </a:xfrm>
          <a:prstGeom prst="rect">
            <a:avLst/>
          </a:prstGeom>
          <a:noFill/>
          <a:ln w="9525">
            <a:noFill/>
            <a:miter lim="800000"/>
            <a:headEnd/>
            <a:tailEnd/>
          </a:ln>
        </p:spPr>
        <p:txBody>
          <a:bodyPr anchor="ctr"/>
          <a:lstStyle/>
          <a:p>
            <a:pPr marL="514350" indent="-514350" algn="just" eaLnBrk="1" fontAlgn="auto" hangingPunct="1">
              <a:spcAft>
                <a:spcPts val="0"/>
              </a:spcAft>
              <a:buFontTx/>
              <a:buAutoNum type="arabicPeriod"/>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The Lab #1 will be graded. </a:t>
            </a:r>
          </a:p>
          <a:p>
            <a:pPr marL="514350" indent="-514350" algn="just" eaLnBrk="1" fontAlgn="auto" hangingPunct="1">
              <a:spcAft>
                <a:spcPts val="0"/>
              </a:spcAft>
              <a:defRPr/>
            </a:pPr>
            <a:endParaRPr lang="en-US" sz="2800" b="1" kern="0" dirty="0">
              <a:solidFill>
                <a:schemeClr val="accent2"/>
              </a:solidFill>
              <a:effectLst>
                <a:outerShdw blurRad="38100" dist="38100" dir="2700000" algn="tl">
                  <a:srgbClr val="000000">
                    <a:alpha val="43137"/>
                  </a:srgbClr>
                </a:outerShdw>
              </a:effectLst>
              <a:latin typeface="+mj-lt"/>
              <a:ea typeface="+mj-ea"/>
              <a:cs typeface="+mj-cs"/>
            </a:endParaRPr>
          </a:p>
          <a:p>
            <a:pPr marL="514350" indent="-514350" algn="just" eaLnBrk="1" fontAlgn="auto" hangingPunct="1">
              <a:spcAft>
                <a:spcPts val="0"/>
              </a:spcAft>
              <a:buFont typeface="Arial" panose="020B0604020202020204" pitchFamily="34" charset="0"/>
              <a:buChar char="•"/>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Please answer the questions required (Q4, Q5, Q6, Q7, Q9, and Q10).</a:t>
            </a:r>
          </a:p>
          <a:p>
            <a:pPr marL="457200" indent="-457200" algn="just" eaLnBrk="1" fontAlgn="auto" hangingPunct="1">
              <a:spcAft>
                <a:spcPts val="0"/>
              </a:spcAft>
              <a:buFont typeface="Arial" panose="020B0604020202020204" pitchFamily="34" charset="0"/>
              <a:buChar char="•"/>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It has to be completed INDIVIUALLY, but you may want to discuss the lab content with your fellow students.</a:t>
            </a:r>
          </a:p>
          <a:p>
            <a:pPr marL="457200" indent="-457200" algn="just" eaLnBrk="1" fontAlgn="auto" hangingPunct="1">
              <a:spcAft>
                <a:spcPts val="0"/>
              </a:spcAft>
              <a:buFont typeface="Arial" panose="020B0604020202020204" pitchFamily="34" charset="0"/>
              <a:buChar char="•"/>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Your answers will need to be submitted in one pdf. The due date is March 14th @ 11:59pm.</a:t>
            </a:r>
          </a:p>
        </p:txBody>
      </p:sp>
      <p:sp>
        <p:nvSpPr>
          <p:cNvPr id="9219" name="灯片编号占位符 2">
            <a:extLst>
              <a:ext uri="{FF2B5EF4-FFF2-40B4-BE49-F238E27FC236}">
                <a16:creationId xmlns:a16="http://schemas.microsoft.com/office/drawing/2014/main" id="{729EE74F-8270-4EAE-8AF8-AD6E36779347}"/>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84251FC-C2DC-4F32-BD6B-91138CC6ABAE}" type="slidenum">
              <a:rPr lang="zh-CN" altLang="en-US" sz="1400">
                <a:latin typeface="Arial" panose="020B0604020202020204" pitchFamily="34" charset="0"/>
              </a:rPr>
              <a:pPr algn="r" eaLnBrk="1" hangingPunct="1">
                <a:spcBef>
                  <a:spcPct val="0"/>
                </a:spcBef>
                <a:buFontTx/>
                <a:buNone/>
              </a:pPr>
              <a:t>4</a:t>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D545877-2504-48F6-8DBD-8E55D88FB66F}"/>
              </a:ext>
            </a:extLst>
          </p:cNvPr>
          <p:cNvSpPr>
            <a:spLocks noGrp="1"/>
          </p:cNvSpPr>
          <p:nvPr>
            <p:ph type="title"/>
          </p:nvPr>
        </p:nvSpPr>
        <p:spPr>
          <a:xfrm>
            <a:off x="533400" y="228600"/>
            <a:ext cx="7772400" cy="757238"/>
          </a:xfrm>
        </p:spPr>
        <p:txBody>
          <a:bodyPr/>
          <a:lstStyle/>
          <a:p>
            <a:r>
              <a:rPr lang="en-US" altLang="en-US">
                <a:latin typeface="Times New Roman" panose="02020603050405020304" pitchFamily="18" charset="0"/>
                <a:cs typeface="Times New Roman" panose="02020603050405020304" pitchFamily="18" charset="0"/>
              </a:rPr>
              <a:t>Discussion </a:t>
            </a:r>
          </a:p>
        </p:txBody>
      </p:sp>
      <p:sp>
        <p:nvSpPr>
          <p:cNvPr id="3" name="Content Placeholder 2">
            <a:extLst>
              <a:ext uri="{FF2B5EF4-FFF2-40B4-BE49-F238E27FC236}">
                <a16:creationId xmlns:a16="http://schemas.microsoft.com/office/drawing/2014/main" id="{6D498B1D-3EB4-46A8-A592-65FD25C7CE96}"/>
              </a:ext>
            </a:extLst>
          </p:cNvPr>
          <p:cNvSpPr>
            <a:spLocks noGrp="1"/>
          </p:cNvSpPr>
          <p:nvPr>
            <p:ph idx="1"/>
          </p:nvPr>
        </p:nvSpPr>
        <p:spPr>
          <a:xfrm>
            <a:off x="500063" y="1371600"/>
            <a:ext cx="8229600" cy="2514600"/>
          </a:xfrm>
        </p:spPr>
        <p:txBody>
          <a:bodyPr>
            <a:normAutofit lnSpcReduction="10000"/>
          </a:bodyPr>
          <a:lstStyle/>
          <a:p>
            <a:pPr marL="0" indent="0" algn="jus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This lab shows how easily a telnet session can be casually viewed by anyone on the network using a network-sniffing application such as Wireshark. In other words, if we use Telnet to gain access to a remote machine, it is not secure. Nowadays, SSH is widely used for remotely accessing another host over the network. </a:t>
            </a:r>
          </a:p>
          <a:p>
            <a:pPr marL="0" indent="0" algn="jus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Can you sniff SSH traffic and discover the username and password? </a:t>
            </a:r>
          </a:p>
        </p:txBody>
      </p:sp>
      <p:pic>
        <p:nvPicPr>
          <p:cNvPr id="43012" name="Picture 4" descr="discussion">
            <a:hlinkClick r:id="rId3"/>
            <a:extLst>
              <a:ext uri="{FF2B5EF4-FFF2-40B4-BE49-F238E27FC236}">
                <a16:creationId xmlns:a16="http://schemas.microsoft.com/office/drawing/2014/main" id="{4ECF5FA3-4864-40E3-ADD4-C62AFF8E1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5064125"/>
            <a:ext cx="18764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D4FB2D1-AB3D-4856-AA26-7B039B77B489}"/>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74A54BA-C789-4B32-A16D-1A7131793F9E}" type="slidenum">
              <a:rPr lang="zh-CN" altLang="en-US" sz="1400">
                <a:latin typeface="Arial" panose="020B0604020202020204" pitchFamily="34" charset="0"/>
              </a:rPr>
              <a:pPr algn="r" eaLnBrk="1" hangingPunct="1">
                <a:spcBef>
                  <a:spcPct val="0"/>
                </a:spcBef>
                <a:buFontTx/>
                <a:buNone/>
              </a:pPr>
              <a:t>40</a:t>
            </a:fld>
            <a:endParaRPr lang="en-US" altLang="zh-CN" sz="14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AF2B340-DA5F-4183-92E4-BA8D6F14BCC4}"/>
              </a:ext>
            </a:extLst>
          </p:cNvPr>
          <p:cNvSpPr txBox="1">
            <a:spLocks/>
          </p:cNvSpPr>
          <p:nvPr/>
        </p:nvSpPr>
        <p:spPr bwMode="auto">
          <a:xfrm>
            <a:off x="457200" y="1066800"/>
            <a:ext cx="8153400" cy="5257800"/>
          </a:xfrm>
          <a:prstGeom prst="rect">
            <a:avLst/>
          </a:prstGeom>
          <a:noFill/>
          <a:ln w="9525">
            <a:noFill/>
            <a:miter lim="800000"/>
            <a:headEnd/>
            <a:tailEnd/>
          </a:ln>
        </p:spPr>
        <p:txBody>
          <a:bodyPr anchor="ctr"/>
          <a:lstStyle/>
          <a:p>
            <a:pPr marL="514350" indent="-514350" algn="just" eaLnBrk="1" fontAlgn="auto" hangingPunct="1">
              <a:spcAft>
                <a:spcPts val="0"/>
              </a:spcAft>
              <a:buFontTx/>
              <a:buAutoNum type="arabicPeriod"/>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Install VirtualBox if you haven’t already</a:t>
            </a:r>
          </a:p>
          <a:p>
            <a:pPr marL="457200" indent="-457200" algn="just" eaLnBrk="1" fontAlgn="auto" hangingPunct="1">
              <a:spcAft>
                <a:spcPts val="0"/>
              </a:spcAft>
              <a:buFont typeface="Arial" panose="020B0604020202020204" pitchFamily="34" charset="0"/>
              <a:buChar char="•"/>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Download and Install </a:t>
            </a:r>
            <a:r>
              <a:rPr lang="en-US" sz="2800" b="1" kern="0" dirty="0" err="1">
                <a:solidFill>
                  <a:schemeClr val="accent2"/>
                </a:solidFill>
                <a:effectLst>
                  <a:outerShdw blurRad="38100" dist="38100" dir="2700000" algn="tl">
                    <a:srgbClr val="000000">
                      <a:alpha val="43137"/>
                    </a:srgbClr>
                  </a:outerShdw>
                </a:effectLst>
                <a:latin typeface="+mj-lt"/>
                <a:ea typeface="+mj-ea"/>
                <a:cs typeface="+mj-cs"/>
              </a:rPr>
              <a:t>VirtualBox</a:t>
            </a:r>
            <a:r>
              <a:rPr lang="en-US" sz="2800" b="1" kern="0" dirty="0">
                <a:solidFill>
                  <a:schemeClr val="accent2"/>
                </a:solidFill>
                <a:effectLst>
                  <a:outerShdw blurRad="38100" dist="38100" dir="2700000" algn="tl">
                    <a:srgbClr val="000000">
                      <a:alpha val="43137"/>
                    </a:srgbClr>
                  </a:outerShdw>
                </a:effectLst>
                <a:latin typeface="+mj-lt"/>
                <a:ea typeface="+mj-ea"/>
                <a:cs typeface="+mj-cs"/>
              </a:rPr>
              <a:t> from VirtualBox.org</a:t>
            </a:r>
          </a:p>
          <a:p>
            <a:pPr marL="457200" indent="-457200" algn="just" eaLnBrk="1" fontAlgn="auto" hangingPunct="1">
              <a:spcAft>
                <a:spcPts val="0"/>
              </a:spcAft>
              <a:buFont typeface="Arial" panose="020B0604020202020204" pitchFamily="34" charset="0"/>
              <a:buChar char="•"/>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Download and Install </a:t>
            </a:r>
            <a:r>
              <a:rPr lang="en-US" sz="2800" b="1" kern="0" dirty="0" err="1">
                <a:solidFill>
                  <a:schemeClr val="accent2"/>
                </a:solidFill>
                <a:effectLst>
                  <a:outerShdw blurRad="38100" dist="38100" dir="2700000" algn="tl">
                    <a:srgbClr val="000000">
                      <a:alpha val="43137"/>
                    </a:srgbClr>
                  </a:outerShdw>
                </a:effectLst>
                <a:latin typeface="+mj-lt"/>
                <a:ea typeface="+mj-ea"/>
                <a:cs typeface="+mj-cs"/>
              </a:rPr>
              <a:t>VirtualBox</a:t>
            </a:r>
            <a:r>
              <a:rPr lang="en-US" sz="2800" b="1" kern="0" dirty="0">
                <a:solidFill>
                  <a:schemeClr val="accent2"/>
                </a:solidFill>
                <a:effectLst>
                  <a:outerShdw blurRad="38100" dist="38100" dir="2700000" algn="tl">
                    <a:srgbClr val="000000">
                      <a:alpha val="43137"/>
                    </a:srgbClr>
                  </a:outerShdw>
                </a:effectLst>
                <a:latin typeface="+mj-lt"/>
                <a:ea typeface="+mj-ea"/>
                <a:cs typeface="+mj-cs"/>
              </a:rPr>
              <a:t> Extension Pack from VirtualBox.org</a:t>
            </a:r>
          </a:p>
          <a:p>
            <a:pPr algn="just" eaLnBrk="1" fontAlgn="auto" hangingPunct="1">
              <a:spcAft>
                <a:spcPts val="0"/>
              </a:spcAft>
              <a:defRPr/>
            </a:pPr>
            <a:endParaRPr lang="en-US" sz="2800" b="1" kern="0" dirty="0">
              <a:solidFill>
                <a:schemeClr val="accent2"/>
              </a:solidFill>
              <a:effectLst>
                <a:outerShdw blurRad="38100" dist="38100" dir="2700000" algn="tl">
                  <a:srgbClr val="000000">
                    <a:alpha val="43137"/>
                  </a:srgbClr>
                </a:outerShdw>
              </a:effectLst>
              <a:latin typeface="+mj-lt"/>
              <a:ea typeface="+mj-ea"/>
              <a:cs typeface="+mj-cs"/>
            </a:endParaRPr>
          </a:p>
          <a:p>
            <a:pPr marL="514350" indent="-514350" algn="just" eaLnBrk="1" fontAlgn="auto" hangingPunct="1">
              <a:spcAft>
                <a:spcPts val="0"/>
              </a:spcAft>
              <a:buFont typeface="+mj-lt"/>
              <a:buAutoNum type="arabicPeriod" startAt="2"/>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Download a pre-built Ubuntu 16.04 VM images by going to</a:t>
            </a:r>
          </a:p>
          <a:p>
            <a:pPr algn="just" eaLnBrk="1" fontAlgn="auto" hangingPunct="1">
              <a:spcAft>
                <a:spcPts val="0"/>
              </a:spcAft>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https://seedsecuritylabs.org/lab_env.html</a:t>
            </a:r>
          </a:p>
          <a:p>
            <a:pPr algn="just" eaLnBrk="1" fontAlgn="auto" hangingPunct="1">
              <a:spcAft>
                <a:spcPts val="0"/>
              </a:spcAft>
              <a:defRPr/>
            </a:pPr>
            <a:r>
              <a:rPr lang="en-US" sz="2800" b="1" kern="0" dirty="0">
                <a:solidFill>
                  <a:schemeClr val="accent2"/>
                </a:solidFill>
                <a:effectLst>
                  <a:outerShdw blurRad="38100" dist="38100" dir="2700000" algn="tl">
                    <a:srgbClr val="000000">
                      <a:alpha val="43137"/>
                    </a:srgbClr>
                  </a:outerShdw>
                </a:effectLst>
                <a:latin typeface="+mj-lt"/>
                <a:ea typeface="+mj-ea"/>
                <a:cs typeface="+mj-cs"/>
              </a:rPr>
              <a:t>Note that the downloaded VM image is a compressed (zipped) file. You will need to unzip it.</a:t>
            </a:r>
          </a:p>
        </p:txBody>
      </p:sp>
      <p:sp>
        <p:nvSpPr>
          <p:cNvPr id="10243" name="灯片编号占位符 2">
            <a:extLst>
              <a:ext uri="{FF2B5EF4-FFF2-40B4-BE49-F238E27FC236}">
                <a16:creationId xmlns:a16="http://schemas.microsoft.com/office/drawing/2014/main" id="{54BC29D7-7B28-4AC6-9501-A9AEFACA435B}"/>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A3CE2B17-1674-4255-8431-5F9976A13B6E}" type="slidenum">
              <a:rPr lang="zh-CN" altLang="en-US" sz="1400">
                <a:latin typeface="Arial" panose="020B0604020202020204" pitchFamily="34" charset="0"/>
              </a:rPr>
              <a:pPr algn="r" eaLnBrk="1" hangingPunct="1">
                <a:spcBef>
                  <a:spcPct val="0"/>
                </a:spcBef>
                <a:buFontTx/>
                <a:buNone/>
              </a:pPr>
              <a:t>5</a:t>
            </a:fld>
            <a:endParaRPr lang="en-US" altLang="zh-CN" sz="1400">
              <a:latin typeface="Arial" panose="020B0604020202020204" pitchFamily="34" charset="0"/>
            </a:endParaRPr>
          </a:p>
        </p:txBody>
      </p:sp>
      <p:sp>
        <p:nvSpPr>
          <p:cNvPr id="4" name="Text Box 9">
            <a:extLst>
              <a:ext uri="{FF2B5EF4-FFF2-40B4-BE49-F238E27FC236}">
                <a16:creationId xmlns:a16="http://schemas.microsoft.com/office/drawing/2014/main" id="{86D64B63-46C1-4B65-A389-059E14BEB461}"/>
              </a:ext>
            </a:extLst>
          </p:cNvPr>
          <p:cNvSpPr txBox="1">
            <a:spLocks noChangeArrowheads="1"/>
          </p:cNvSpPr>
          <p:nvPr/>
        </p:nvSpPr>
        <p:spPr bwMode="auto">
          <a:xfrm>
            <a:off x="457200" y="4572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800" b="1" dirty="0">
                <a:latin typeface="Arial" panose="020B0604020202020204" pitchFamily="34" charset="0"/>
              </a:rPr>
              <a:t>Preparation</a:t>
            </a:r>
            <a:endParaRPr lang="en-US" altLang="en-US" sz="2800" b="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9">
            <a:extLst>
              <a:ext uri="{FF2B5EF4-FFF2-40B4-BE49-F238E27FC236}">
                <a16:creationId xmlns:a16="http://schemas.microsoft.com/office/drawing/2014/main" id="{37746D37-5637-49A7-91D2-50196961515F}"/>
              </a:ext>
            </a:extLst>
          </p:cNvPr>
          <p:cNvSpPr txBox="1">
            <a:spLocks noChangeArrowheads="1"/>
          </p:cNvSpPr>
          <p:nvPr/>
        </p:nvSpPr>
        <p:spPr bwMode="auto">
          <a:xfrm>
            <a:off x="457200" y="4572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800" b="1" dirty="0">
                <a:latin typeface="Arial" panose="020B0604020202020204" pitchFamily="34" charset="0"/>
              </a:rPr>
              <a:t>Import pre-built Ubuntu 16.04 VM image</a:t>
            </a:r>
            <a:endParaRPr lang="en-US" altLang="en-US" sz="2800" b="1" dirty="0">
              <a:latin typeface="Arial" panose="020B0604020202020204" pitchFamily="34" charset="0"/>
            </a:endParaRPr>
          </a:p>
        </p:txBody>
      </p:sp>
      <p:sp>
        <p:nvSpPr>
          <p:cNvPr id="11267" name="Text Box 9">
            <a:extLst>
              <a:ext uri="{FF2B5EF4-FFF2-40B4-BE49-F238E27FC236}">
                <a16:creationId xmlns:a16="http://schemas.microsoft.com/office/drawing/2014/main" id="{7F07FEFB-BAEA-4803-82A8-6FCA7544355F}"/>
              </a:ext>
            </a:extLst>
          </p:cNvPr>
          <p:cNvSpPr txBox="1">
            <a:spLocks noChangeArrowheads="1"/>
          </p:cNvSpPr>
          <p:nvPr/>
        </p:nvSpPr>
        <p:spPr bwMode="auto">
          <a:xfrm>
            <a:off x="609600" y="990600"/>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1: Create a New VM in VirtualBox</a:t>
            </a:r>
          </a:p>
        </p:txBody>
      </p:sp>
      <p:sp>
        <p:nvSpPr>
          <p:cNvPr id="11268" name="灯片编号占位符 2">
            <a:extLst>
              <a:ext uri="{FF2B5EF4-FFF2-40B4-BE49-F238E27FC236}">
                <a16:creationId xmlns:a16="http://schemas.microsoft.com/office/drawing/2014/main" id="{9C426915-4BD9-44EA-9410-C856B291F69E}"/>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8CCD832-DBFC-4E25-AF71-D295924292DB}" type="slidenum">
              <a:rPr lang="zh-CN" altLang="en-US" sz="1400">
                <a:latin typeface="Arial" panose="020B0604020202020204" pitchFamily="34" charset="0"/>
              </a:rPr>
              <a:pPr algn="r" eaLnBrk="1" hangingPunct="1">
                <a:spcBef>
                  <a:spcPct val="0"/>
                </a:spcBef>
                <a:buFontTx/>
                <a:buNone/>
              </a:pPr>
              <a:t>6</a:t>
            </a:fld>
            <a:endParaRPr lang="en-US" altLang="zh-CN" sz="1400">
              <a:latin typeface="Arial" panose="020B0604020202020204" pitchFamily="34" charset="0"/>
            </a:endParaRPr>
          </a:p>
        </p:txBody>
      </p:sp>
      <p:sp>
        <p:nvSpPr>
          <p:cNvPr id="6" name="Footer Placeholder 2">
            <a:extLst>
              <a:ext uri="{FF2B5EF4-FFF2-40B4-BE49-F238E27FC236}">
                <a16:creationId xmlns:a16="http://schemas.microsoft.com/office/drawing/2014/main" id="{875AAE1C-4535-480D-9A11-E1956C31BFBA}"/>
              </a:ext>
            </a:extLst>
          </p:cNvPr>
          <p:cNvSpPr>
            <a:spLocks noGrp="1"/>
          </p:cNvSpPr>
          <p:nvPr>
            <p:ph type="ftr" sz="quarter" idx="11"/>
          </p:nvPr>
        </p:nvSpPr>
        <p:spPr>
          <a:xfrm>
            <a:off x="304800" y="5791200"/>
            <a:ext cx="8153399"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a:spcBef>
                <a:spcPct val="0"/>
              </a:spcBef>
              <a:buClrTx/>
              <a:buSzTx/>
              <a:buFontTx/>
              <a:buNone/>
            </a:pPr>
            <a:r>
              <a:rPr lang="en-US" altLang="en-US" sz="1800" dirty="0">
                <a:latin typeface="Times New Roman" panose="02020603050405020304" pitchFamily="18" charset="0"/>
                <a:cs typeface="Times New Roman" panose="02020603050405020304" pitchFamily="18" charset="0"/>
              </a:rPr>
              <a:t>Please refer to the following document for the detailed installation and configuration</a:t>
            </a:r>
          </a:p>
          <a:p>
            <a:pPr algn="l">
              <a:spcBef>
                <a:spcPct val="0"/>
              </a:spcBef>
              <a:buClrTx/>
              <a:buSzTx/>
              <a:buFontTx/>
              <a:buNone/>
            </a:pPr>
            <a:r>
              <a:rPr lang="en-US" altLang="en-US" sz="1800" dirty="0">
                <a:latin typeface="Times New Roman" panose="02020603050405020304" pitchFamily="18" charset="0"/>
                <a:cs typeface="Times New Roman" panose="02020603050405020304" pitchFamily="18" charset="0"/>
              </a:rPr>
              <a:t>https://seedsecuritylabs.org/Labs_16.04/Documents/SEEDVM_VirtualBoxManual.pdf</a:t>
            </a:r>
          </a:p>
        </p:txBody>
      </p:sp>
      <p:pic>
        <p:nvPicPr>
          <p:cNvPr id="7" name="Picture 6">
            <a:extLst>
              <a:ext uri="{FF2B5EF4-FFF2-40B4-BE49-F238E27FC236}">
                <a16:creationId xmlns:a16="http://schemas.microsoft.com/office/drawing/2014/main" id="{82FF81AC-90B8-4F18-9776-F5EC420436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00175"/>
            <a:ext cx="6705600" cy="439102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9">
            <a:extLst>
              <a:ext uri="{FF2B5EF4-FFF2-40B4-BE49-F238E27FC236}">
                <a16:creationId xmlns:a16="http://schemas.microsoft.com/office/drawing/2014/main" id="{1578A4B2-6718-4E11-95F1-398895570FBE}"/>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Import pre-built Ubuntu 16.04 VM image (cont’d)</a:t>
            </a:r>
            <a:endParaRPr lang="en-US" altLang="en-US" sz="2400" b="1" dirty="0">
              <a:latin typeface="Arial" panose="020B0604020202020204" pitchFamily="34" charset="0"/>
            </a:endParaRPr>
          </a:p>
        </p:txBody>
      </p:sp>
      <p:sp>
        <p:nvSpPr>
          <p:cNvPr id="13315" name="Text Box 9">
            <a:extLst>
              <a:ext uri="{FF2B5EF4-FFF2-40B4-BE49-F238E27FC236}">
                <a16:creationId xmlns:a16="http://schemas.microsoft.com/office/drawing/2014/main" id="{E3F5D309-4BC0-4338-A575-6FD1055445C3}"/>
              </a:ext>
            </a:extLst>
          </p:cNvPr>
          <p:cNvSpPr txBox="1">
            <a:spLocks noChangeArrowheads="1"/>
          </p:cNvSpPr>
          <p:nvPr/>
        </p:nvSpPr>
        <p:spPr bwMode="auto">
          <a:xfrm>
            <a:off x="495300" y="1047750"/>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Arial" panose="020B0604020202020204" pitchFamily="34" charset="0"/>
              </a:rPr>
              <a:t>Step 2: Provide a Name and Select the OS Type and Version</a:t>
            </a:r>
          </a:p>
        </p:txBody>
      </p:sp>
      <p:sp>
        <p:nvSpPr>
          <p:cNvPr id="13316" name="灯片编号占位符 2">
            <a:extLst>
              <a:ext uri="{FF2B5EF4-FFF2-40B4-BE49-F238E27FC236}">
                <a16:creationId xmlns:a16="http://schemas.microsoft.com/office/drawing/2014/main" id="{A4548C17-7063-45CB-A97C-D0F2D8236410}"/>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28D25C42-D468-4A65-8434-1BFCA4ADED26}" type="slidenum">
              <a:rPr lang="zh-CN" altLang="en-US" sz="1400">
                <a:latin typeface="Arial" panose="020B0604020202020204" pitchFamily="34" charset="0"/>
              </a:rPr>
              <a:pPr algn="r" eaLnBrk="1" hangingPunct="1">
                <a:spcBef>
                  <a:spcPct val="0"/>
                </a:spcBef>
                <a:buFontTx/>
                <a:buNone/>
              </a:pPr>
              <a:t>7</a:t>
            </a:fld>
            <a:endParaRPr lang="en-US" altLang="zh-CN" sz="1400">
              <a:latin typeface="Arial" panose="020B0604020202020204" pitchFamily="34" charset="0"/>
            </a:endParaRPr>
          </a:p>
        </p:txBody>
      </p:sp>
      <p:pic>
        <p:nvPicPr>
          <p:cNvPr id="3" name="Picture 2">
            <a:extLst>
              <a:ext uri="{FF2B5EF4-FFF2-40B4-BE49-F238E27FC236}">
                <a16:creationId xmlns:a16="http://schemas.microsoft.com/office/drawing/2014/main" id="{93D0C850-6FAB-49A3-B86F-C7B36C4302C2}"/>
              </a:ext>
            </a:extLst>
          </p:cNvPr>
          <p:cNvPicPr>
            <a:picLocks noChangeAspect="1"/>
          </p:cNvPicPr>
          <p:nvPr/>
        </p:nvPicPr>
        <p:blipFill>
          <a:blip r:embed="rId3"/>
          <a:stretch>
            <a:fillRect/>
          </a:stretch>
        </p:blipFill>
        <p:spPr>
          <a:xfrm>
            <a:off x="2209800" y="1566862"/>
            <a:ext cx="5081198" cy="4833938"/>
          </a:xfrm>
          <a:prstGeom prst="rect">
            <a:avLst/>
          </a:prstGeom>
        </p:spPr>
      </p:pic>
      <p:sp>
        <p:nvSpPr>
          <p:cNvPr id="8" name="Title 1">
            <a:extLst>
              <a:ext uri="{FF2B5EF4-FFF2-40B4-BE49-F238E27FC236}">
                <a16:creationId xmlns:a16="http://schemas.microsoft.com/office/drawing/2014/main" id="{9C2ACD8C-F05E-4328-9482-C2B05D1B2DA0}"/>
              </a:ext>
            </a:extLst>
          </p:cNvPr>
          <p:cNvSpPr txBox="1">
            <a:spLocks/>
          </p:cNvSpPr>
          <p:nvPr/>
        </p:nvSpPr>
        <p:spPr bwMode="auto">
          <a:xfrm>
            <a:off x="5534891" y="1981200"/>
            <a:ext cx="3276600" cy="538163"/>
          </a:xfrm>
          <a:prstGeom prst="rect">
            <a:avLst/>
          </a:prstGeom>
          <a:noFill/>
          <a:ln w="9525">
            <a:noFill/>
            <a:miter lim="800000"/>
            <a:headEnd/>
            <a:tailEnd/>
          </a:ln>
        </p:spPr>
        <p:txBody>
          <a:bodyPr anchor="ctr"/>
          <a:lstStyle/>
          <a:p>
            <a:pPr algn="ctr" eaLnBrk="1" fontAlgn="auto" hangingPunct="1">
              <a:spcAft>
                <a:spcPts val="0"/>
              </a:spcAft>
              <a:defRPr/>
            </a:pPr>
            <a:r>
              <a:rPr lang="en-US" sz="2400" kern="0" dirty="0">
                <a:solidFill>
                  <a:srgbClr val="FF0000"/>
                </a:solidFill>
                <a:latin typeface="Times New Roman" panose="02020603050405020304" pitchFamily="18" charset="0"/>
                <a:cs typeface="Times New Roman" panose="02020603050405020304" pitchFamily="18" charset="0"/>
              </a:rPr>
              <a:t>Pick any name you like</a:t>
            </a:r>
          </a:p>
        </p:txBody>
      </p:sp>
      <p:cxnSp>
        <p:nvCxnSpPr>
          <p:cNvPr id="9" name="Straight Arrow Connector 23">
            <a:extLst>
              <a:ext uri="{FF2B5EF4-FFF2-40B4-BE49-F238E27FC236}">
                <a16:creationId xmlns:a16="http://schemas.microsoft.com/office/drawing/2014/main" id="{2A7CCFFB-DB5C-4301-AD26-B05D3A72415B}"/>
              </a:ext>
            </a:extLst>
          </p:cNvPr>
          <p:cNvCxnSpPr>
            <a:cxnSpLocks noChangeShapeType="1"/>
            <a:stCxn id="8" idx="2"/>
          </p:cNvCxnSpPr>
          <p:nvPr/>
        </p:nvCxnSpPr>
        <p:spPr bwMode="auto">
          <a:xfrm flipH="1">
            <a:off x="4572000" y="2519363"/>
            <a:ext cx="2601191" cy="1464468"/>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 name="Title 1">
            <a:extLst>
              <a:ext uri="{FF2B5EF4-FFF2-40B4-BE49-F238E27FC236}">
                <a16:creationId xmlns:a16="http://schemas.microsoft.com/office/drawing/2014/main" id="{8B075E1A-FF13-4BAA-99DA-C1924F884B0E}"/>
              </a:ext>
            </a:extLst>
          </p:cNvPr>
          <p:cNvSpPr txBox="1">
            <a:spLocks/>
          </p:cNvSpPr>
          <p:nvPr/>
        </p:nvSpPr>
        <p:spPr bwMode="auto">
          <a:xfrm>
            <a:off x="574964" y="3052764"/>
            <a:ext cx="1877291" cy="538163"/>
          </a:xfrm>
          <a:prstGeom prst="rect">
            <a:avLst/>
          </a:prstGeom>
          <a:noFill/>
          <a:ln w="9525">
            <a:noFill/>
            <a:miter lim="800000"/>
            <a:headEnd/>
            <a:tailEnd/>
          </a:ln>
        </p:spPr>
        <p:txBody>
          <a:bodyPr anchor="ctr"/>
          <a:lstStyle/>
          <a:p>
            <a:pPr algn="ctr" eaLnBrk="1" fontAlgn="auto" hangingPunct="1">
              <a:spcAft>
                <a:spcPts val="0"/>
              </a:spcAft>
              <a:defRPr/>
            </a:pPr>
            <a:r>
              <a:rPr lang="en-US" sz="2400" kern="0" dirty="0">
                <a:solidFill>
                  <a:srgbClr val="FF0000"/>
                </a:solidFill>
                <a:latin typeface="Times New Roman" panose="02020603050405020304" pitchFamily="18" charset="0"/>
                <a:cs typeface="Times New Roman" panose="02020603050405020304" pitchFamily="18" charset="0"/>
              </a:rPr>
              <a:t>VM folder</a:t>
            </a:r>
          </a:p>
        </p:txBody>
      </p:sp>
      <p:cxnSp>
        <p:nvCxnSpPr>
          <p:cNvPr id="13" name="Straight Arrow Connector 23">
            <a:extLst>
              <a:ext uri="{FF2B5EF4-FFF2-40B4-BE49-F238E27FC236}">
                <a16:creationId xmlns:a16="http://schemas.microsoft.com/office/drawing/2014/main" id="{B13CB218-6607-4F2C-941D-5E67C50961E2}"/>
              </a:ext>
            </a:extLst>
          </p:cNvPr>
          <p:cNvCxnSpPr>
            <a:cxnSpLocks noChangeShapeType="1"/>
            <a:stCxn id="12" idx="2"/>
          </p:cNvCxnSpPr>
          <p:nvPr/>
        </p:nvCxnSpPr>
        <p:spPr bwMode="auto">
          <a:xfrm>
            <a:off x="1513610" y="3590927"/>
            <a:ext cx="2143990" cy="752473"/>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 name="Right Brace 13">
            <a:extLst>
              <a:ext uri="{FF2B5EF4-FFF2-40B4-BE49-F238E27FC236}">
                <a16:creationId xmlns:a16="http://schemas.microsoft.com/office/drawing/2014/main" id="{CC5AFCB5-AF32-4155-98AF-5E4966D3C23F}"/>
              </a:ext>
            </a:extLst>
          </p:cNvPr>
          <p:cNvSpPr/>
          <p:nvPr/>
        </p:nvSpPr>
        <p:spPr>
          <a:xfrm>
            <a:off x="4724400" y="4572000"/>
            <a:ext cx="457200" cy="719138"/>
          </a:xfrm>
          <a:prstGeom prst="rightBrace">
            <a:avLst/>
          </a:prstGeom>
          <a:ln w="349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9" name="Straight Arrow Connector 23">
            <a:extLst>
              <a:ext uri="{FF2B5EF4-FFF2-40B4-BE49-F238E27FC236}">
                <a16:creationId xmlns:a16="http://schemas.microsoft.com/office/drawing/2014/main" id="{FF873186-D49D-4264-9D6A-37EA30A8F371}"/>
              </a:ext>
            </a:extLst>
          </p:cNvPr>
          <p:cNvCxnSpPr>
            <a:cxnSpLocks noChangeShapeType="1"/>
          </p:cNvCxnSpPr>
          <p:nvPr/>
        </p:nvCxnSpPr>
        <p:spPr bwMode="auto">
          <a:xfrm flipH="1" flipV="1">
            <a:off x="5181600" y="4936332"/>
            <a:ext cx="1371600" cy="473868"/>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2" name="Title 1">
            <a:extLst>
              <a:ext uri="{FF2B5EF4-FFF2-40B4-BE49-F238E27FC236}">
                <a16:creationId xmlns:a16="http://schemas.microsoft.com/office/drawing/2014/main" id="{A8B2AF16-76F6-48D3-9CE7-F40B23538CAD}"/>
              </a:ext>
            </a:extLst>
          </p:cNvPr>
          <p:cNvSpPr txBox="1">
            <a:spLocks/>
          </p:cNvSpPr>
          <p:nvPr/>
        </p:nvSpPr>
        <p:spPr bwMode="auto">
          <a:xfrm>
            <a:off x="6468405" y="5177509"/>
            <a:ext cx="1877291" cy="538163"/>
          </a:xfrm>
          <a:prstGeom prst="rect">
            <a:avLst/>
          </a:prstGeom>
          <a:noFill/>
          <a:ln w="9525">
            <a:noFill/>
            <a:miter lim="800000"/>
            <a:headEnd/>
            <a:tailEnd/>
          </a:ln>
        </p:spPr>
        <p:txBody>
          <a:bodyPr anchor="ctr"/>
          <a:lstStyle/>
          <a:p>
            <a:pPr algn="ctr" eaLnBrk="1" fontAlgn="auto" hangingPunct="1">
              <a:spcAft>
                <a:spcPts val="0"/>
              </a:spcAft>
              <a:defRPr/>
            </a:pPr>
            <a:r>
              <a:rPr lang="en-US" sz="2000" kern="0" dirty="0">
                <a:solidFill>
                  <a:srgbClr val="FF0000"/>
                </a:solidFill>
                <a:latin typeface="Times New Roman" panose="02020603050405020304" pitchFamily="18" charset="0"/>
                <a:cs typeface="Times New Roman" panose="02020603050405020304" pitchFamily="18" charset="0"/>
              </a:rPr>
              <a:t>Choose </a:t>
            </a:r>
            <a:r>
              <a:rPr lang="en-US" altLang="en-US" sz="2000" dirty="0">
                <a:solidFill>
                  <a:srgbClr val="FF0000"/>
                </a:solidFill>
                <a:latin typeface="Times New Roman" panose="02020603050405020304" pitchFamily="18" charset="0"/>
                <a:cs typeface="Times New Roman" panose="02020603050405020304" pitchFamily="18" charset="0"/>
              </a:rPr>
              <a:t>Linux Ubuntu (32-bit)</a:t>
            </a:r>
            <a:endParaRPr lang="en-US" sz="2000" kern="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9">
            <a:extLst>
              <a:ext uri="{FF2B5EF4-FFF2-40B4-BE49-F238E27FC236}">
                <a16:creationId xmlns:a16="http://schemas.microsoft.com/office/drawing/2014/main" id="{A5FE8578-CC5E-40E0-807C-1C62628B656F}"/>
              </a:ext>
            </a:extLst>
          </p:cNvPr>
          <p:cNvSpPr txBox="1">
            <a:spLocks noChangeArrowheads="1"/>
          </p:cNvSpPr>
          <p:nvPr/>
        </p:nvSpPr>
        <p:spPr bwMode="auto">
          <a:xfrm>
            <a:off x="457200" y="457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Import pre-built Ubuntu 16.04 VM image (cont’d)</a:t>
            </a:r>
            <a:endParaRPr lang="en-US" altLang="en-US" sz="2400" b="1" dirty="0">
              <a:latin typeface="Arial" panose="020B0604020202020204" pitchFamily="34" charset="0"/>
            </a:endParaRPr>
          </a:p>
        </p:txBody>
      </p:sp>
      <p:sp>
        <p:nvSpPr>
          <p:cNvPr id="15363" name="Text Box 9">
            <a:extLst>
              <a:ext uri="{FF2B5EF4-FFF2-40B4-BE49-F238E27FC236}">
                <a16:creationId xmlns:a16="http://schemas.microsoft.com/office/drawing/2014/main" id="{9B3644BB-6604-40C5-A73F-5873DC6DB8D5}"/>
              </a:ext>
            </a:extLst>
          </p:cNvPr>
          <p:cNvSpPr txBox="1">
            <a:spLocks noChangeArrowheads="1"/>
          </p:cNvSpPr>
          <p:nvPr/>
        </p:nvSpPr>
        <p:spPr bwMode="auto">
          <a:xfrm>
            <a:off x="609600" y="1228725"/>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Arial" panose="020B0604020202020204" pitchFamily="34" charset="0"/>
              </a:rPr>
              <a:t>Step 3: Set the Memory Size</a:t>
            </a:r>
          </a:p>
        </p:txBody>
      </p:sp>
      <p:sp>
        <p:nvSpPr>
          <p:cNvPr id="15364" name="灯片编号占位符 2">
            <a:extLst>
              <a:ext uri="{FF2B5EF4-FFF2-40B4-BE49-F238E27FC236}">
                <a16:creationId xmlns:a16="http://schemas.microsoft.com/office/drawing/2014/main" id="{952A0FBD-48F4-46E3-A5A7-E527DE715501}"/>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E93C4FD-6F1F-4BA5-B735-E22C424AD560}" type="slidenum">
              <a:rPr lang="zh-CN" altLang="en-US" sz="1400">
                <a:latin typeface="Arial" panose="020B0604020202020204" pitchFamily="34" charset="0"/>
              </a:rPr>
              <a:pPr algn="r" eaLnBrk="1" hangingPunct="1">
                <a:spcBef>
                  <a:spcPct val="0"/>
                </a:spcBef>
                <a:buFontTx/>
                <a:buNone/>
              </a:pPr>
              <a:t>8</a:t>
            </a:fld>
            <a:endParaRPr lang="en-US" altLang="zh-CN" sz="1400">
              <a:latin typeface="Arial" panose="020B0604020202020204" pitchFamily="34" charset="0"/>
            </a:endParaRPr>
          </a:p>
        </p:txBody>
      </p:sp>
      <p:pic>
        <p:nvPicPr>
          <p:cNvPr id="15365" name="Picture 4">
            <a:extLst>
              <a:ext uri="{FF2B5EF4-FFF2-40B4-BE49-F238E27FC236}">
                <a16:creationId xmlns:a16="http://schemas.microsoft.com/office/drawing/2014/main" id="{379D0AC1-90AE-49BB-8B0A-4C16244A3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67911"/>
            <a:ext cx="6830940" cy="483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ED1234-D71E-4B43-ABB9-2AD9680183A0}"/>
              </a:ext>
            </a:extLst>
          </p:cNvPr>
          <p:cNvPicPr>
            <a:picLocks noChangeAspect="1"/>
          </p:cNvPicPr>
          <p:nvPr/>
        </p:nvPicPr>
        <p:blipFill>
          <a:blip r:embed="rId3"/>
          <a:stretch>
            <a:fillRect/>
          </a:stretch>
        </p:blipFill>
        <p:spPr>
          <a:xfrm>
            <a:off x="764771" y="1371600"/>
            <a:ext cx="7992687" cy="5340405"/>
          </a:xfrm>
          <a:prstGeom prst="rect">
            <a:avLst/>
          </a:prstGeom>
        </p:spPr>
      </p:pic>
      <p:sp>
        <p:nvSpPr>
          <p:cNvPr id="17410" name="Text Box 9">
            <a:extLst>
              <a:ext uri="{FF2B5EF4-FFF2-40B4-BE49-F238E27FC236}">
                <a16:creationId xmlns:a16="http://schemas.microsoft.com/office/drawing/2014/main" id="{08F7DBBC-FD5D-4264-9123-E9A87D555038}"/>
              </a:ext>
            </a:extLst>
          </p:cNvPr>
          <p:cNvSpPr txBox="1">
            <a:spLocks noChangeArrowheads="1"/>
          </p:cNvSpPr>
          <p:nvPr/>
        </p:nvSpPr>
        <p:spPr bwMode="auto">
          <a:xfrm>
            <a:off x="457200" y="376237"/>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CA" altLang="en-US" sz="2400" b="1" dirty="0">
                <a:latin typeface="Arial" panose="020B0604020202020204" pitchFamily="34" charset="0"/>
              </a:rPr>
              <a:t>Import pre-built Ubuntu 16.04 VM image (cont’d)</a:t>
            </a:r>
            <a:endParaRPr lang="en-US" altLang="en-US" sz="2400" b="1" dirty="0">
              <a:latin typeface="Arial" panose="020B0604020202020204" pitchFamily="34" charset="0"/>
            </a:endParaRPr>
          </a:p>
        </p:txBody>
      </p:sp>
      <p:sp>
        <p:nvSpPr>
          <p:cNvPr id="17411" name="Text Box 9">
            <a:extLst>
              <a:ext uri="{FF2B5EF4-FFF2-40B4-BE49-F238E27FC236}">
                <a16:creationId xmlns:a16="http://schemas.microsoft.com/office/drawing/2014/main" id="{52D6143D-A1F6-4AB5-869C-4DA4F64C3459}"/>
              </a:ext>
            </a:extLst>
          </p:cNvPr>
          <p:cNvSpPr txBox="1">
            <a:spLocks noChangeArrowheads="1"/>
          </p:cNvSpPr>
          <p:nvPr/>
        </p:nvSpPr>
        <p:spPr bwMode="auto">
          <a:xfrm>
            <a:off x="301625" y="879805"/>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Arial" panose="020B0604020202020204" pitchFamily="34" charset="0"/>
              </a:rPr>
              <a:t>Step 4: Select the Pre-built VM File Provided in downloaded images</a:t>
            </a:r>
          </a:p>
        </p:txBody>
      </p:sp>
      <p:sp>
        <p:nvSpPr>
          <p:cNvPr id="17412" name="灯片编号占位符 2">
            <a:extLst>
              <a:ext uri="{FF2B5EF4-FFF2-40B4-BE49-F238E27FC236}">
                <a16:creationId xmlns:a16="http://schemas.microsoft.com/office/drawing/2014/main" id="{1FACA163-BF0F-4C21-826C-A0F9A8657C5A}"/>
              </a:ext>
            </a:extLst>
          </p:cNvPr>
          <p:cNvSpPr txBox="1">
            <a:spLocks noGrp="1"/>
          </p:cNvSpPr>
          <p:nvPr/>
        </p:nvSpPr>
        <p:spPr bwMode="auto">
          <a:xfrm>
            <a:off x="8070850" y="6400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5691FB8-8EFB-4E6E-AAE2-F2AC0A4FF8A1}" type="slidenum">
              <a:rPr lang="zh-CN" altLang="en-US" sz="1400">
                <a:latin typeface="Arial" panose="020B0604020202020204" pitchFamily="34" charset="0"/>
              </a:rPr>
              <a:pPr algn="r" eaLnBrk="1" hangingPunct="1">
                <a:spcBef>
                  <a:spcPct val="0"/>
                </a:spcBef>
                <a:buFontTx/>
                <a:buNone/>
              </a:pPr>
              <a:t>9</a:t>
            </a:fld>
            <a:endParaRPr lang="en-US" altLang="zh-CN" sz="1400" dirty="0">
              <a:latin typeface="Arial" panose="020B0604020202020204" pitchFamily="34" charset="0"/>
            </a:endParaRPr>
          </a:p>
        </p:txBody>
      </p:sp>
      <p:sp>
        <p:nvSpPr>
          <p:cNvPr id="3" name="Rectangle 2">
            <a:extLst>
              <a:ext uri="{FF2B5EF4-FFF2-40B4-BE49-F238E27FC236}">
                <a16:creationId xmlns:a16="http://schemas.microsoft.com/office/drawing/2014/main" id="{2CE499BC-7DF8-4905-BFE5-20C221B626EC}"/>
              </a:ext>
            </a:extLst>
          </p:cNvPr>
          <p:cNvSpPr/>
          <p:nvPr/>
        </p:nvSpPr>
        <p:spPr>
          <a:xfrm>
            <a:off x="1600200" y="3810000"/>
            <a:ext cx="457200" cy="5334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itle 1">
            <a:extLst>
              <a:ext uri="{FF2B5EF4-FFF2-40B4-BE49-F238E27FC236}">
                <a16:creationId xmlns:a16="http://schemas.microsoft.com/office/drawing/2014/main" id="{5FDB2F11-7738-4791-B2E2-2D9BFCE883C3}"/>
              </a:ext>
            </a:extLst>
          </p:cNvPr>
          <p:cNvSpPr txBox="1">
            <a:spLocks/>
          </p:cNvSpPr>
          <p:nvPr/>
        </p:nvSpPr>
        <p:spPr bwMode="auto">
          <a:xfrm>
            <a:off x="85985" y="2684337"/>
            <a:ext cx="1357572" cy="6096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Step 2: Add Disk Image</a:t>
            </a:r>
          </a:p>
        </p:txBody>
      </p:sp>
      <p:cxnSp>
        <p:nvCxnSpPr>
          <p:cNvPr id="9" name="Straight Arrow Connector 23">
            <a:extLst>
              <a:ext uri="{FF2B5EF4-FFF2-40B4-BE49-F238E27FC236}">
                <a16:creationId xmlns:a16="http://schemas.microsoft.com/office/drawing/2014/main" id="{EE14DC24-55DC-404F-9356-CFC6B98527D4}"/>
              </a:ext>
            </a:extLst>
          </p:cNvPr>
          <p:cNvCxnSpPr>
            <a:cxnSpLocks noChangeShapeType="1"/>
          </p:cNvCxnSpPr>
          <p:nvPr/>
        </p:nvCxnSpPr>
        <p:spPr bwMode="auto">
          <a:xfrm>
            <a:off x="764771" y="3288562"/>
            <a:ext cx="835429" cy="680243"/>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B714EF11-0831-4559-9504-91FB3F93A9D2}"/>
              </a:ext>
            </a:extLst>
          </p:cNvPr>
          <p:cNvSpPr/>
          <p:nvPr/>
        </p:nvSpPr>
        <p:spPr>
          <a:xfrm>
            <a:off x="4343400" y="5910350"/>
            <a:ext cx="304800" cy="30480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23">
            <a:extLst>
              <a:ext uri="{FF2B5EF4-FFF2-40B4-BE49-F238E27FC236}">
                <a16:creationId xmlns:a16="http://schemas.microsoft.com/office/drawing/2014/main" id="{C86613FF-0FA9-4ABA-B2DD-F27C37D3ACF9}"/>
              </a:ext>
            </a:extLst>
          </p:cNvPr>
          <p:cNvCxnSpPr>
            <a:cxnSpLocks noChangeShapeType="1"/>
          </p:cNvCxnSpPr>
          <p:nvPr/>
        </p:nvCxnSpPr>
        <p:spPr bwMode="auto">
          <a:xfrm flipH="1" flipV="1">
            <a:off x="4641186" y="6074050"/>
            <a:ext cx="685800" cy="32675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1" name="Title 1">
            <a:extLst>
              <a:ext uri="{FF2B5EF4-FFF2-40B4-BE49-F238E27FC236}">
                <a16:creationId xmlns:a16="http://schemas.microsoft.com/office/drawing/2014/main" id="{2852B7ED-C3DA-423D-8108-F2413F21B7DE}"/>
              </a:ext>
            </a:extLst>
          </p:cNvPr>
          <p:cNvSpPr txBox="1">
            <a:spLocks/>
          </p:cNvSpPr>
          <p:nvPr/>
        </p:nvSpPr>
        <p:spPr bwMode="auto">
          <a:xfrm>
            <a:off x="5195628" y="6096000"/>
            <a:ext cx="2500572" cy="6096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Step 1: Choose a virtual hard disk file</a:t>
            </a:r>
          </a:p>
        </p:txBody>
      </p:sp>
      <p:cxnSp>
        <p:nvCxnSpPr>
          <p:cNvPr id="22" name="Straight Arrow Connector 23">
            <a:extLst>
              <a:ext uri="{FF2B5EF4-FFF2-40B4-BE49-F238E27FC236}">
                <a16:creationId xmlns:a16="http://schemas.microsoft.com/office/drawing/2014/main" id="{B91E4C2C-9AFE-4A14-B269-C21F2052EEB8}"/>
              </a:ext>
            </a:extLst>
          </p:cNvPr>
          <p:cNvCxnSpPr>
            <a:cxnSpLocks noChangeShapeType="1"/>
          </p:cNvCxnSpPr>
          <p:nvPr/>
        </p:nvCxnSpPr>
        <p:spPr bwMode="auto">
          <a:xfrm flipH="1">
            <a:off x="5715000" y="2438400"/>
            <a:ext cx="533400" cy="5334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4" name="Title 1">
            <a:extLst>
              <a:ext uri="{FF2B5EF4-FFF2-40B4-BE49-F238E27FC236}">
                <a16:creationId xmlns:a16="http://schemas.microsoft.com/office/drawing/2014/main" id="{745EF512-52C9-4447-BC58-0833F2FEEE29}"/>
              </a:ext>
            </a:extLst>
          </p:cNvPr>
          <p:cNvSpPr txBox="1">
            <a:spLocks/>
          </p:cNvSpPr>
          <p:nvPr/>
        </p:nvSpPr>
        <p:spPr bwMode="auto">
          <a:xfrm>
            <a:off x="6096000" y="2133600"/>
            <a:ext cx="2895600" cy="609600"/>
          </a:xfrm>
          <a:prstGeom prst="rect">
            <a:avLst/>
          </a:prstGeom>
          <a:noFill/>
          <a:ln w="9525">
            <a:noFill/>
            <a:miter lim="800000"/>
            <a:headEnd/>
            <a:tailEnd/>
          </a:ln>
        </p:spPr>
        <p:txBody>
          <a:bodyPr anchor="ctr"/>
          <a:lstStyle/>
          <a:p>
            <a:pPr algn="ctr" eaLnBrk="1" fontAlgn="auto" hangingPunct="1">
              <a:spcAft>
                <a:spcPts val="0"/>
              </a:spcAft>
              <a:defRPr/>
            </a:pPr>
            <a:r>
              <a:rPr lang="en-US" b="1" kern="0" dirty="0">
                <a:solidFill>
                  <a:srgbClr val="FF0000"/>
                </a:solidFill>
                <a:latin typeface="Times New Roman" panose="02020603050405020304" pitchFamily="18" charset="0"/>
                <a:cs typeface="Times New Roman" panose="02020603050405020304" pitchFamily="18" charset="0"/>
              </a:rPr>
              <a:t>Step 3: Select </a:t>
            </a:r>
            <a:r>
              <a:rPr lang="en-US" b="1" kern="0" dirty="0" err="1">
                <a:solidFill>
                  <a:srgbClr val="FF0000"/>
                </a:solidFill>
                <a:latin typeface="Times New Roman" panose="02020603050405020304" pitchFamily="18" charset="0"/>
                <a:cs typeface="Times New Roman" panose="02020603050405020304" pitchFamily="18" charset="0"/>
              </a:rPr>
              <a:t>SeedUbuntu</a:t>
            </a:r>
            <a:r>
              <a:rPr lang="en-US" b="1" kern="0" dirty="0">
                <a:solidFill>
                  <a:srgbClr val="FF0000"/>
                </a:solidFill>
                <a:latin typeface="Times New Roman" panose="02020603050405020304" pitchFamily="18" charset="0"/>
                <a:cs typeface="Times New Roman" panose="02020603050405020304" pitchFamily="18" charset="0"/>
              </a:rPr>
              <a:t> 16.04 virtual hard disk file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2931</Words>
  <Application>Microsoft Office PowerPoint</Application>
  <PresentationFormat>On-screen Show (4:3)</PresentationFormat>
  <Paragraphs>314</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Times New Roman</vt:lpstr>
      <vt:lpstr>Office Theme</vt:lpstr>
      <vt:lpstr>Spring 2022</vt:lpstr>
      <vt:lpstr>Lab 1 Building Your Own Cybersecurity 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VirtualBox Network Configuration</vt:lpstr>
      <vt:lpstr>PowerPoint Presentation</vt:lpstr>
      <vt:lpstr>PowerPoint Presentation</vt:lpstr>
      <vt:lpstr>PowerPoint Presentation</vt:lpstr>
      <vt:lpstr>PowerPoint Presentation</vt:lpstr>
      <vt:lpstr>PowerPoint Presentation</vt:lpstr>
      <vt:lpstr>PowerPoint Presentation</vt:lpstr>
      <vt:lpstr>Folder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Congratulations! Your Cybersecurity Lab is now ready to go.</vt:lpstr>
      <vt:lpstr>PowerPoint Presentation</vt:lpstr>
      <vt:lpstr>VM 1</vt:lpstr>
      <vt:lpstr>Discussion </vt:lpstr>
    </vt:vector>
  </TitlesOfParts>
  <Company>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INFR 4690U: IT Forensics</dc:title>
  <dc:creator>End User</dc:creator>
  <cp:lastModifiedBy>Xiaodong Lin</cp:lastModifiedBy>
  <cp:revision>160</cp:revision>
  <cp:lastPrinted>2016-01-12T00:10:31Z</cp:lastPrinted>
  <dcterms:created xsi:type="dcterms:W3CDTF">2010-01-13T15:10:55Z</dcterms:created>
  <dcterms:modified xsi:type="dcterms:W3CDTF">2022-02-27T20:12:51Z</dcterms:modified>
</cp:coreProperties>
</file>