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350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</p:sldIdLst>
  <p:sldSz cx="9144000" cy="6858000" type="screen4x3"/>
  <p:notesSz cx="9928225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2432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567">
          <p15:clr>
            <a:srgbClr val="A4A3A4"/>
          </p15:clr>
        </p15:guide>
        <p15:guide id="9" pos="204">
          <p15:clr>
            <a:srgbClr val="A4A3A4"/>
          </p15:clr>
        </p15:guide>
        <p15:guide id="10" pos="5511">
          <p15:clr>
            <a:srgbClr val="A4A3A4"/>
          </p15:clr>
        </p15:guide>
        <p15:guide id="11" pos="4241">
          <p15:clr>
            <a:srgbClr val="A4A3A4"/>
          </p15:clr>
        </p15:guide>
        <p15:guide id="12" pos="4468">
          <p15:clr>
            <a:srgbClr val="A4A3A4"/>
          </p15:clr>
        </p15:guide>
        <p15:guide id="13" pos="793">
          <p15:clr>
            <a:srgbClr val="A4A3A4"/>
          </p15:clr>
        </p15:guide>
        <p15:guide id="14" pos="2154">
          <p15:clr>
            <a:srgbClr val="A4A3A4"/>
          </p15:clr>
        </p15:guide>
        <p15:guide id="15" pos="1791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57" autoAdjust="0"/>
  </p:normalViewPr>
  <p:slideViewPr>
    <p:cSldViewPr showGuides="1">
      <p:cViewPr varScale="1">
        <p:scale>
          <a:sx n="110" d="100"/>
          <a:sy n="110" d="100"/>
        </p:scale>
        <p:origin x="1314" y="96"/>
      </p:cViewPr>
      <p:guideLst>
        <p:guide orient="horz" pos="1480"/>
        <p:guide orient="horz" pos="799"/>
        <p:guide orient="horz" pos="436"/>
        <p:guide orient="horz" pos="2432"/>
        <p:guide orient="horz" pos="3748"/>
        <p:guide orient="horz" pos="1026"/>
        <p:guide orient="horz" pos="3521"/>
        <p:guide pos="567"/>
        <p:guide pos="204"/>
        <p:guide pos="5511"/>
        <p:guide pos="4241"/>
        <p:guide pos="4468"/>
        <p:guide pos="793"/>
        <p:guide pos="2154"/>
        <p:guide pos="1791"/>
        <p:guide pos="3969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0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/>
          <a:p>
            <a:pPr lvl="0" algn="l" rtl="0"/>
            <a:r>
              <a:rPr lang="en-GB" b="0" i="0" u="none" baseline="0"/>
              <a:t>Click to edit Master text styles</a:t>
            </a:r>
          </a:p>
          <a:p>
            <a:pPr lvl="1" algn="l" rtl="0"/>
            <a:r>
              <a:rPr lang="en-GB" b="0" i="0" u="none" baseline="0"/>
              <a:t>Second level</a:t>
            </a:r>
          </a:p>
          <a:p>
            <a:pPr lvl="2" algn="l" rtl="0"/>
            <a:r>
              <a:rPr lang="en-GB" b="0" i="0" u="none" baseline="0"/>
              <a:t>Third level</a:t>
            </a:r>
          </a:p>
          <a:p>
            <a:pPr lvl="3" algn="l" rtl="0"/>
            <a:r>
              <a:rPr lang="en-GB" b="0" i="0" u="none" baseline="0"/>
              <a:t>Fourth level</a:t>
            </a:r>
          </a:p>
          <a:p>
            <a:pPr lvl="4" algn="l" rtl="0"/>
            <a:r>
              <a:rPr lang="en-GB" b="0" i="0" u="none" baseline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fld id="{54380608-6676-4749-BFD4-FD75973E965B}" type="slidenum">
              <a:rPr/>
              <a:pPr algn="l" rtl="0"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3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9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1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76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2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5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2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2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9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731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6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ni-passau.de/en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 algn="l" rtl="0"/>
            <a:r>
              <a:rPr lang="de-DE" b="1" i="0" u="none" baseline="0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pic>
        <p:nvPicPr>
          <p:cNvPr id="2" name="Grafik 1" descr="Logo of the University of Passau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00" y="334800"/>
            <a:ext cx="2844013" cy="8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0536E7-2682-46A4-9D9C-7E9F832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5AB981-3277-41E9-A558-38DBD78975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5F9E-7051-4613-AEED-37AAAE120E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ED1874-46B6-4125-98E4-C030ED1DD5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8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FE381E-8371-4582-953B-CE004980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105B27-FD0B-48B3-907E-7C28300433E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08ED5D-71F8-4E85-9ED1-E3DCF24975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67B2B87-389B-4CA7-AA24-431D3DAC15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5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28B41A-5493-47BE-8A1A-DDD28DC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A9FE4B-661D-4633-AD91-09BFDC906C0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2725C03-3A30-4895-B408-3864454D44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99ACF6F-DD90-479A-9815-7583800980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99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9C40D0-6CB6-4843-A8A2-8425CAD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4D87E7-6902-4688-A0B3-D35AAB8A55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F3A67E-8A2C-44DB-AAFC-CB6C1F8B63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19E42CB-03A5-4623-B8BD-EA02DB500F2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69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2EBF73D-0F45-4B68-A80F-C1EA244A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E17EF-9A09-49F9-824F-A905DDA30F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DB18E36-62CF-441C-9D6A-6C79ABFE7F9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B33F486-E619-48C4-8423-198EB7D9960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63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6DC37E-7F3D-4263-AA28-5D1EBB58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476A7-1BF3-4E15-996C-342858D76CA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7C1BA50-51BE-49CC-8ACC-1E77C85AB9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AB2DB0E-5D07-4BDC-A1CE-FDF326E5B0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3BBF7B-8629-4C41-BE2F-B4DAAB2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9F2632-2566-4CD7-A60B-7C5522044CE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1C8FDE8-4D48-4AB9-83D9-BAEE4F2E2B5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D6E1F75F-F561-442C-826B-6A83B7B5BB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9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C1B630-6F62-4D40-89B8-8245F914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ED4478-721E-43F2-AF84-31F8DD3FC7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A02C8B9E-2116-423E-B80A-C827AD91252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A63DC29-98CD-4651-BFC3-A6A8933F0E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8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DC7D6C1-7CF6-433A-9190-0AE0D856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224790-19C2-4B47-A0C1-9DD349550AC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034C9E7-AF1C-4474-ACB7-EA773A77A96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015F2C52-8421-457D-BDE2-81465379B3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647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45C6A5-6955-49C7-B46D-C5333594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EF8EB8-04BD-4D6E-8A34-9B7805977A1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7CA0F85F-3AB8-4D02-93D6-17EB973E59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052AA52-CA7C-4AEC-8165-C773DC29C0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222675A-8C24-46A2-B7DB-F2393865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2B206213-F16A-4E44-91EB-B0928DF321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35C5701-AC60-4B8C-A1F9-AE487AB507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F054588-DCCA-40EA-92DB-EFE539524F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45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D81595-BF71-46A2-BA8D-FB823518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0F74C4CE-9E60-42CD-99DB-15C142A1A51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43EAAB5-8E3D-46BC-A9F9-13EE5F0E53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ECB25D-6CA0-4691-AD42-3ECE37C590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43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D7DC6D-73D8-4533-A878-0BB49C5F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30D707-F7D3-4032-B25B-036F616FD8B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B46D796-930B-4D1B-ADB1-211E6DF0812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195AC60C-743D-4351-8269-853A3600E7C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6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5C2B367-C5B1-4C01-B7D5-76EC3863B5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37EE19-E11B-4ED1-A106-099A1BA8B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0356722-05EE-4F8C-9430-59C85E418E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8FC203-6311-4B0E-8A4E-557AFEE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CCDB067-017E-4965-A988-79D0A400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442A802-81AE-4239-9EFB-7452D9D8A7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44AF816-5AB4-4823-AA24-139E2DEEAF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49AFD24-FA50-4E68-BA7D-C285FA4FAC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EC0172B-2C38-4313-9C9B-EDD6479A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541D8FB-EE0A-42B9-A455-D09EA92FE49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F59D8E-9E02-4B87-8477-16B7A61653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804B36D-7D77-4F67-B5A9-D190234E04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0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21CD44-7535-44C2-85E4-C39A7BD9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723E5-B838-4C40-AEAD-870ABBB304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6A68653-87BA-4E53-8EE1-54855EBC60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AE1062-C82C-431D-BE5D-7D8A28AE79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8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8AA52D4-4C14-47CE-A369-46BF4DC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599681C-BB3D-42D3-8A1E-7142249C261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91A683-BCD3-4A14-9058-829E7B0368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EA93BDA-B9B9-4743-B6B3-C20456E180F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4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7814592-46A6-4B71-A02D-34CE1FC8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35B6FA7-4572-4117-9596-ED762C282B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CB2B7A-C772-49A4-A6D9-DBB914C4216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E1671C6-5AC2-43F2-8C35-2BECB89A25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2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1AD136A-ADDD-40B6-9770-AE38681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81F06775-A57B-47BE-A8CF-CEB92169602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6A6F51F-0CC9-4D21-84CB-F9C26924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0B8F42-D91A-4351-9C1D-B405BC8C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4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www.uni-passau.de/en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l" rtl="0"/>
            <a:r>
              <a:rPr lang="de-DE" b="0" i="0" u="none" baseline="0" dirty="0"/>
              <a:t>Titelmasterformat durch Klicken bearbeiten</a:t>
            </a:r>
            <a:endParaRPr lang="en-GB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325438" y="6444000"/>
            <a:ext cx="1622132" cy="36000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E1FCD0-22DB-48A4-B5C5-6EBEA09774FA}" type="datetime4">
              <a:rPr lang="en-GB" smtClean="0"/>
              <a:pPr/>
              <a:t>29 September 2024</a:t>
            </a:fld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19571" y="6444000"/>
            <a:ext cx="517685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University of Passau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fld id="{78742581-81B1-425F-B25E-3CD197136A05}" type="slidenum">
              <a:rPr/>
              <a:pPr algn="l" rtl="0"/>
              <a:t>‹#›</a:t>
            </a:fld>
            <a:endParaRPr lang="en-GB" dirty="0"/>
          </a:p>
        </p:txBody>
      </p:sp>
      <p:pic>
        <p:nvPicPr>
          <p:cNvPr id="11" name="Grafik 10" descr="Logo of the University of Passau">
            <a:hlinkClick r:id="rId23"/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6" r:id="rId5"/>
    <p:sldLayoutId id="2147483761" r:id="rId6"/>
    <p:sldLayoutId id="2147483762" r:id="rId7"/>
    <p:sldLayoutId id="2147483745" r:id="rId8"/>
    <p:sldLayoutId id="2147483747" r:id="rId9"/>
    <p:sldLayoutId id="2147483744" r:id="rId10"/>
    <p:sldLayoutId id="2147483749" r:id="rId11"/>
    <p:sldLayoutId id="2147483748" r:id="rId12"/>
    <p:sldLayoutId id="2147483750" r:id="rId13"/>
    <p:sldLayoutId id="2147483752" r:id="rId14"/>
    <p:sldLayoutId id="2147483751" r:id="rId15"/>
    <p:sldLayoutId id="2147483753" r:id="rId16"/>
    <p:sldLayoutId id="2147483760" r:id="rId17"/>
    <p:sldLayoutId id="2147483754" r:id="rId18"/>
    <p:sldLayoutId id="2147483759" r:id="rId19"/>
    <p:sldLayoutId id="2147483756" r:id="rId20"/>
    <p:sldLayoutId id="2147483755" r:id="rId21"/>
  </p:sldLayoutIdLst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GB" noProof="0" dirty="0"/>
              <a:t>Using Large Language Models in Irony Detection – a comparative analysis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 rtl="0"/>
            <a:r>
              <a:rPr lang="en-GB" b="0" i="0" u="none" baseline="0" noProof="0" dirty="0"/>
              <a:t>Jonas Barth</a:t>
            </a:r>
          </a:p>
          <a:p>
            <a:pPr algn="r" rtl="0"/>
            <a:r>
              <a:rPr lang="en-GB" noProof="0" dirty="0"/>
              <a:t>04</a:t>
            </a:r>
            <a:r>
              <a:rPr lang="en-GB" b="0" i="0" u="none" baseline="0" noProof="0" dirty="0"/>
              <a:t>.10.2024</a:t>
            </a:r>
          </a:p>
        </p:txBody>
      </p:sp>
    </p:spTree>
    <p:extLst>
      <p:ext uri="{BB962C8B-B14F-4D97-AF65-F5344CB8AC3E}">
        <p14:creationId xmlns:p14="http://schemas.microsoft.com/office/powerpoint/2010/main" val="6817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Generative AI: Large Language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27 September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2349785"/>
          </a:xfrm>
        </p:spPr>
        <p:txBody>
          <a:bodyPr>
            <a:normAutofit/>
          </a:bodyPr>
          <a:lstStyle/>
          <a:p>
            <a:r>
              <a:rPr lang="en-GB" noProof="0" dirty="0"/>
              <a:t>Each user: Private Key, Public Key</a:t>
            </a:r>
          </a:p>
          <a:p>
            <a:r>
              <a:rPr lang="en-GB" noProof="0" dirty="0"/>
              <a:t>Private Key is infeasible to derive from the public key</a:t>
            </a:r>
          </a:p>
          <a:p>
            <a:r>
              <a:rPr lang="en-GB" noProof="0" dirty="0"/>
              <a:t>Private Key of a user can decrypt messages encrypted with Public Key of that user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402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Generative AI: Large Language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27 September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2349785"/>
          </a:xfrm>
        </p:spPr>
        <p:txBody>
          <a:bodyPr>
            <a:normAutofit/>
          </a:bodyPr>
          <a:lstStyle/>
          <a:p>
            <a:r>
              <a:rPr lang="en-GB" noProof="0" dirty="0"/>
              <a:t>Each user: Private Key, Public Key</a:t>
            </a:r>
          </a:p>
          <a:p>
            <a:r>
              <a:rPr lang="en-GB" noProof="0" dirty="0"/>
              <a:t>Private Key is infeasible to derive from the public key</a:t>
            </a:r>
          </a:p>
          <a:p>
            <a:r>
              <a:rPr lang="en-GB" noProof="0" dirty="0"/>
              <a:t>Private Key of a user can decrypt messages encrypted with Public Key of that user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404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Generative AI: Large Language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27 September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3717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noProof="0" dirty="0"/>
              <a:t>Large Language Models generate text based on probabilistic methods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GPT: Generative Pretrained Transformer, transforms input based on internal parameters to generate output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Multiple iterations which continuously improve text generation consistency and content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GPT-3.5: 175 billion parameters, GPT-4: 1.7 trillion (estimated)</a:t>
            </a:r>
          </a:p>
        </p:txBody>
      </p:sp>
      <p:sp>
        <p:nvSpPr>
          <p:cNvPr id="8" name="Gewitterblitz 46">
            <a:extLst>
              <a:ext uri="{FF2B5EF4-FFF2-40B4-BE49-F238E27FC236}">
                <a16:creationId xmlns:a16="http://schemas.microsoft.com/office/drawing/2014/main" id="{CA73B84D-4507-974F-80B5-D7C5098006DF}"/>
              </a:ext>
            </a:extLst>
          </p:cNvPr>
          <p:cNvSpPr/>
          <p:nvPr/>
        </p:nvSpPr>
        <p:spPr bwMode="auto">
          <a:xfrm rot="714475">
            <a:off x="493435" y="4789158"/>
            <a:ext cx="418175" cy="1107007"/>
          </a:xfrm>
          <a:prstGeom prst="lightningBol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69A17612-B4AF-F8D9-3B9D-6551EE1B7BEC}"/>
              </a:ext>
            </a:extLst>
          </p:cNvPr>
          <p:cNvSpPr txBox="1">
            <a:spLocks/>
          </p:cNvSpPr>
          <p:nvPr/>
        </p:nvSpPr>
        <p:spPr>
          <a:xfrm>
            <a:off x="827584" y="4746077"/>
            <a:ext cx="7932692" cy="1169471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However</a:t>
            </a:r>
            <a:r>
              <a:rPr lang="de-DE" kern="0" dirty="0"/>
              <a:t>: Still has </a:t>
            </a:r>
            <a:r>
              <a:rPr lang="de-DE" kern="0" dirty="0" err="1"/>
              <a:t>problems</a:t>
            </a:r>
            <a:r>
              <a:rPr lang="de-DE" kern="0" dirty="0"/>
              <a:t>! (</a:t>
            </a:r>
            <a:r>
              <a:rPr lang="de-DE" kern="0" dirty="0" err="1"/>
              <a:t>Hallucination</a:t>
            </a:r>
            <a:r>
              <a:rPr lang="de-DE" kern="0" dirty="0"/>
              <a:t>, </a:t>
            </a:r>
            <a:r>
              <a:rPr lang="de-DE" kern="0" dirty="0" err="1"/>
              <a:t>Misinterpretation</a:t>
            </a:r>
            <a:r>
              <a:rPr lang="de-DE" kern="0" dirty="0"/>
              <a:t>, etc.)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3597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NLP and Irony Detection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27 September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3357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Natural Language Processing: decoding and interpreting information stored in natural language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NLP tasks difficult to achieve using rule-based algorithms (negation detection, irony detection, multipolarity)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314704-E0D4-A007-F596-59E08064554F}"/>
              </a:ext>
            </a:extLst>
          </p:cNvPr>
          <p:cNvSpPr txBox="1">
            <a:spLocks/>
          </p:cNvSpPr>
          <p:nvPr/>
        </p:nvSpPr>
        <p:spPr>
          <a:xfrm>
            <a:off x="2296772" y="3553831"/>
            <a:ext cx="1699164" cy="4656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Use LLMs!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DE74BCFE-E875-022F-7F33-1A4A3E4D5B53}"/>
              </a:ext>
            </a:extLst>
          </p:cNvPr>
          <p:cNvSpPr/>
          <p:nvPr/>
        </p:nvSpPr>
        <p:spPr bwMode="auto">
          <a:xfrm rot="10800000">
            <a:off x="1403648" y="3645024"/>
            <a:ext cx="986436" cy="283301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D99ED1C4-A51B-5032-D610-94F713FAC0FA}"/>
              </a:ext>
            </a:extLst>
          </p:cNvPr>
          <p:cNvSpPr txBox="1">
            <a:spLocks/>
          </p:cNvSpPr>
          <p:nvPr/>
        </p:nvSpPr>
        <p:spPr>
          <a:xfrm>
            <a:off x="899592" y="4394102"/>
            <a:ext cx="2771749" cy="140494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Irony</a:t>
            </a:r>
            <a:r>
              <a:rPr lang="de-DE" kern="0" dirty="0"/>
              <a:t> </a:t>
            </a:r>
            <a:r>
              <a:rPr lang="de-DE" kern="0" dirty="0" err="1"/>
              <a:t>Detection</a:t>
            </a:r>
            <a:r>
              <a:rPr lang="de-DE" kern="0" dirty="0"/>
              <a:t> </a:t>
            </a:r>
            <a:r>
              <a:rPr lang="de-DE" kern="0" dirty="0" err="1"/>
              <a:t>even</a:t>
            </a:r>
            <a:r>
              <a:rPr lang="de-DE" kern="0" dirty="0"/>
              <a:t> </a:t>
            </a:r>
            <a:r>
              <a:rPr lang="de-DE" kern="0" dirty="0" err="1"/>
              <a:t>difficult</a:t>
            </a:r>
            <a:r>
              <a:rPr lang="de-DE" kern="0" dirty="0"/>
              <a:t> </a:t>
            </a:r>
            <a:r>
              <a:rPr lang="de-DE" kern="0" dirty="0" err="1"/>
              <a:t>for</a:t>
            </a:r>
            <a:r>
              <a:rPr lang="de-DE" kern="0" dirty="0"/>
              <a:t> </a:t>
            </a:r>
            <a:r>
              <a:rPr lang="de-DE" kern="0" dirty="0" err="1"/>
              <a:t>humans</a:t>
            </a:r>
            <a:r>
              <a:rPr lang="de-DE" kern="0" dirty="0"/>
              <a:t>  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C2BA002E-2E96-30EC-5561-9D5F3B28A43A}"/>
              </a:ext>
            </a:extLst>
          </p:cNvPr>
          <p:cNvSpPr/>
          <p:nvPr/>
        </p:nvSpPr>
        <p:spPr bwMode="auto">
          <a:xfrm rot="10800000">
            <a:off x="3684996" y="4904264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9B790E77-32FA-B2B5-81BC-82CE542D3AC4}"/>
              </a:ext>
            </a:extLst>
          </p:cNvPr>
          <p:cNvSpPr txBox="1">
            <a:spLocks/>
          </p:cNvSpPr>
          <p:nvPr/>
        </p:nvSpPr>
        <p:spPr>
          <a:xfrm>
            <a:off x="4685086" y="4390375"/>
            <a:ext cx="3315482" cy="140494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Analyze and </a:t>
            </a:r>
            <a:r>
              <a:rPr lang="de-DE" kern="0" dirty="0" err="1"/>
              <a:t>compare</a:t>
            </a:r>
            <a:r>
              <a:rPr lang="de-DE" kern="0" dirty="0"/>
              <a:t> </a:t>
            </a:r>
            <a:r>
              <a:rPr lang="de-DE" kern="0" dirty="0" err="1"/>
              <a:t>how</a:t>
            </a:r>
            <a:r>
              <a:rPr lang="de-DE" kern="0" dirty="0"/>
              <a:t> LLMs perform </a:t>
            </a:r>
            <a:r>
              <a:rPr lang="de-DE" kern="0" dirty="0" err="1"/>
              <a:t>this</a:t>
            </a:r>
            <a:r>
              <a:rPr lang="de-DE" kern="0" dirty="0"/>
              <a:t> </a:t>
            </a:r>
            <a:r>
              <a:rPr lang="de-DE" kern="0" dirty="0" err="1"/>
              <a:t>task</a:t>
            </a:r>
            <a:r>
              <a:rPr lang="de-DE" kern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429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Background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27 September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35756"/>
            <a:ext cx="8424863" cy="86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Irony and sarcasm closely related concepts: sarcasm </a:t>
            </a:r>
            <a:r>
              <a:rPr lang="en-GB" dirty="0"/>
              <a:t>can be viewed as a </a:t>
            </a:r>
            <a:r>
              <a:rPr lang="en-GB" dirty="0" err="1"/>
              <a:t>subform</a:t>
            </a:r>
            <a:r>
              <a:rPr lang="en-GB" dirty="0"/>
              <a:t> of verbal irony</a:t>
            </a:r>
            <a:endParaRPr lang="en-GB" noProof="0" dirty="0"/>
          </a:p>
        </p:txBody>
      </p:sp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10FB5F9A-B453-EF0A-E57B-44E4EBA4552A}"/>
              </a:ext>
            </a:extLst>
          </p:cNvPr>
          <p:cNvSpPr/>
          <p:nvPr/>
        </p:nvSpPr>
        <p:spPr bwMode="auto">
          <a:xfrm rot="10800000">
            <a:off x="919957" y="2124564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AADD6A71-2E62-4E5F-09EE-FB6577E519D5}"/>
              </a:ext>
            </a:extLst>
          </p:cNvPr>
          <p:cNvSpPr txBox="1">
            <a:spLocks/>
          </p:cNvSpPr>
          <p:nvPr/>
        </p:nvSpPr>
        <p:spPr>
          <a:xfrm>
            <a:off x="1824729" y="1969597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Only the term “irony” in this paper and presentation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13DDAEF-AE3E-9F2B-7FF0-A2BEA4290320}"/>
              </a:ext>
            </a:extLst>
          </p:cNvPr>
          <p:cNvSpPr txBox="1">
            <a:spLocks/>
          </p:cNvSpPr>
          <p:nvPr/>
        </p:nvSpPr>
        <p:spPr>
          <a:xfrm>
            <a:off x="251520" y="2508508"/>
            <a:ext cx="8424863" cy="8641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Other work done using LLMs for Irony Detection: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BAA49FB-33AD-894A-CBCB-38507C61B350}"/>
              </a:ext>
            </a:extLst>
          </p:cNvPr>
          <p:cNvSpPr txBox="1">
            <a:spLocks/>
          </p:cNvSpPr>
          <p:nvPr/>
        </p:nvSpPr>
        <p:spPr>
          <a:xfrm>
            <a:off x="251519" y="3048092"/>
            <a:ext cx="8424863" cy="29011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 err="1"/>
              <a:t>Aytekin</a:t>
            </a:r>
            <a:r>
              <a:rPr lang="en-GB" kern="0" dirty="0"/>
              <a:t> et al.: different datasets, no GPT-4 models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kern="0" dirty="0" err="1"/>
              <a:t>Gole</a:t>
            </a:r>
            <a:r>
              <a:rPr lang="en-GB" kern="0" dirty="0"/>
              <a:t> et al.: different dataset, different prompting format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kern="0" dirty="0"/>
              <a:t>Mu et al.: different datasets and balance, no GPT-4 models</a:t>
            </a:r>
          </a:p>
          <a:p>
            <a:pPr marL="0" indent="0">
              <a:buFontTx/>
              <a:buNone/>
            </a:pPr>
            <a:endParaRPr lang="en-GB" kern="0" dirty="0"/>
          </a:p>
        </p:txBody>
      </p:sp>
      <p:sp>
        <p:nvSpPr>
          <p:cNvPr id="12" name="Pfeil: nach links 12">
            <a:extLst>
              <a:ext uri="{FF2B5EF4-FFF2-40B4-BE49-F238E27FC236}">
                <a16:creationId xmlns:a16="http://schemas.microsoft.com/office/drawing/2014/main" id="{DD1F70D0-9879-22B8-8885-A4B73E83BA76}"/>
              </a:ext>
            </a:extLst>
          </p:cNvPr>
          <p:cNvSpPr/>
          <p:nvPr/>
        </p:nvSpPr>
        <p:spPr bwMode="auto">
          <a:xfrm rot="10800000">
            <a:off x="919957" y="5735505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A8F781E1-2851-F87B-2F02-A01E6FBE92C6}"/>
              </a:ext>
            </a:extLst>
          </p:cNvPr>
          <p:cNvSpPr txBox="1">
            <a:spLocks/>
          </p:cNvSpPr>
          <p:nvPr/>
        </p:nvSpPr>
        <p:spPr>
          <a:xfrm>
            <a:off x="1824729" y="5580538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Relevant paper, especially for GPT-4 analysis!</a:t>
            </a:r>
          </a:p>
        </p:txBody>
      </p:sp>
    </p:spTree>
    <p:extLst>
      <p:ext uri="{BB962C8B-B14F-4D97-AF65-F5344CB8AC3E}">
        <p14:creationId xmlns:p14="http://schemas.microsoft.com/office/powerpoint/2010/main" val="3852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/>
      <p:bldP spid="8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Terminology &amp; Datasets</a:t>
            </a:r>
            <a:endParaRPr lang="en-GB" noProof="0" dirty="0"/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27 September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37688"/>
            <a:ext cx="8424863" cy="465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Terminology</a:t>
            </a:r>
          </a:p>
          <a:p>
            <a:r>
              <a:rPr lang="en-GB" noProof="0" dirty="0"/>
              <a:t>Run</a:t>
            </a:r>
            <a:r>
              <a:rPr lang="en-GB" dirty="0"/>
              <a:t>: Evaluating the first 100 lines from a dataset</a:t>
            </a:r>
          </a:p>
          <a:p>
            <a:r>
              <a:rPr lang="en-GB" noProof="0" dirty="0"/>
              <a:t>Run </a:t>
            </a:r>
            <a:r>
              <a:rPr lang="en-GB" dirty="0"/>
              <a:t>S</a:t>
            </a:r>
            <a:r>
              <a:rPr lang="en-GB" noProof="0" dirty="0"/>
              <a:t>et: A set of 10 runs with calculated average values</a:t>
            </a:r>
            <a:br>
              <a:rPr lang="en-GB" noProof="0" dirty="0"/>
            </a:b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noProof="0" dirty="0"/>
              <a:t>Datasets</a:t>
            </a:r>
            <a:endParaRPr lang="en-GB" u="sng" dirty="0"/>
          </a:p>
          <a:p>
            <a:r>
              <a:rPr lang="en-GB" noProof="0" dirty="0" err="1"/>
              <a:t>SemEval</a:t>
            </a:r>
            <a:r>
              <a:rPr lang="en-GB" dirty="0"/>
              <a:t>-2018 Irony Detection task set – balanced</a:t>
            </a:r>
          </a:p>
          <a:p>
            <a:r>
              <a:rPr lang="en-GB" noProof="0" dirty="0"/>
              <a:t>Reddit dataset</a:t>
            </a:r>
            <a:r>
              <a:rPr lang="en-GB" dirty="0"/>
              <a:t> – </a:t>
            </a:r>
            <a:r>
              <a:rPr lang="en-GB" noProof="0" dirty="0"/>
              <a:t>created from reddit comments</a:t>
            </a:r>
          </a:p>
          <a:p>
            <a:r>
              <a:rPr lang="en-GB" dirty="0"/>
              <a:t>Manual dataset – created from tweets and slightly pre-processed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91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</a:t>
            </a:r>
            <a:r>
              <a:rPr lang="en-GB" dirty="0"/>
              <a:t>– Prompting and Models</a:t>
            </a:r>
            <a:r>
              <a:rPr lang="en-GB" noProof="0" dirty="0"/>
              <a:t> 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27 September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1" y="1180382"/>
            <a:ext cx="8424863" cy="436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Models</a:t>
            </a:r>
          </a:p>
          <a:p>
            <a:pPr marL="0" indent="0">
              <a:buNone/>
            </a:pPr>
            <a:r>
              <a:rPr lang="en-GB" dirty="0"/>
              <a:t>Mainly GPT-3.5 and GPT-4, also two python libraries: pysentimiento, TweetNLP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Prompting</a:t>
            </a:r>
            <a:endParaRPr lang="en-GB" dirty="0"/>
          </a:p>
          <a:p>
            <a:pPr marL="0" indent="0">
              <a:buNone/>
            </a:pPr>
            <a:r>
              <a:rPr lang="en-GB" noProof="0" dirty="0"/>
              <a:t>Asking GPT to classify or label a tweet using different response formats depending on the prompt</a:t>
            </a:r>
          </a:p>
          <a:p>
            <a:pPr marL="0" indent="0">
              <a:buNone/>
            </a:pPr>
            <a:r>
              <a:rPr lang="en-GB" dirty="0"/>
              <a:t>Main Prompt:</a:t>
            </a:r>
          </a:p>
          <a:p>
            <a:pPr marL="0" indent="0">
              <a:buNone/>
            </a:pPr>
            <a:r>
              <a:rPr lang="en-GB" dirty="0"/>
              <a:t>“</a:t>
            </a:r>
            <a:r>
              <a:rPr lang="en-US" i="1" dirty="0"/>
              <a:t>You are an irony detector. Respond with '1' (for yes) or '0' (for no) depending on whether you think the following statements are ironic.</a:t>
            </a:r>
            <a:r>
              <a:rPr lang="en-GB" dirty="0"/>
              <a:t>”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403CDE53-A7AE-E3E0-9287-9B3A54942088}"/>
              </a:ext>
            </a:extLst>
          </p:cNvPr>
          <p:cNvSpPr txBox="1">
            <a:spLocks/>
          </p:cNvSpPr>
          <p:nvPr/>
        </p:nvSpPr>
        <p:spPr>
          <a:xfrm>
            <a:off x="179511" y="5013176"/>
            <a:ext cx="8424863" cy="111722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u="sng" kern="0" dirty="0"/>
              <a:t>Code</a:t>
            </a:r>
            <a:br>
              <a:rPr lang="en-GB" u="sng" kern="0" dirty="0"/>
            </a:br>
            <a:r>
              <a:rPr lang="en-GB" kern="0" dirty="0" err="1"/>
              <a:t>VSCode</a:t>
            </a:r>
            <a:r>
              <a:rPr lang="en-GB" kern="0" dirty="0"/>
              <a:t>, OpenAI API, Pandas, </a:t>
            </a:r>
            <a:r>
              <a:rPr lang="en-GB" kern="0" dirty="0" err="1"/>
              <a:t>numpy</a:t>
            </a:r>
            <a:r>
              <a:rPr lang="en-GB" kern="0" dirty="0"/>
              <a:t>, matplotlib, </a:t>
            </a:r>
            <a:r>
              <a:rPr lang="en-GB" kern="0" dirty="0" err="1"/>
              <a:t>Openpyxl</a:t>
            </a:r>
            <a:endParaRPr lang="en-GB" u="sng" kern="0" dirty="0"/>
          </a:p>
        </p:txBody>
      </p:sp>
    </p:spTree>
    <p:extLst>
      <p:ext uri="{BB962C8B-B14F-4D97-AF65-F5344CB8AC3E}">
        <p14:creationId xmlns:p14="http://schemas.microsoft.com/office/powerpoint/2010/main" val="35824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– Run Types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27 September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684000"/>
            <a:ext cx="8424863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Run Types</a:t>
            </a:r>
          </a:p>
          <a:p>
            <a:pPr marL="0" indent="0">
              <a:buNone/>
            </a:pPr>
            <a:r>
              <a:rPr lang="en-GB" dirty="0"/>
              <a:t>Multiple prompts were used to gauge effectiveness of classification:</a:t>
            </a:r>
          </a:p>
          <a:p>
            <a:r>
              <a:rPr lang="en-GB" dirty="0"/>
              <a:t>Binary (seen before)</a:t>
            </a:r>
          </a:p>
          <a:p>
            <a:r>
              <a:rPr lang="en-GB" dirty="0"/>
              <a:t>Confidence: Asking GPT to give a confidence percentage for its evaluation</a:t>
            </a:r>
          </a:p>
          <a:p>
            <a:r>
              <a:rPr lang="en-GB" dirty="0"/>
              <a:t>Percentage: Evaluating the irony content as a percentage value</a:t>
            </a:r>
          </a:p>
          <a:p>
            <a:r>
              <a:rPr lang="en-GB" dirty="0"/>
              <a:t>Sent Choice: Assigning one of multiple sentiment labels to a tweet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E140A76-434F-DF88-332B-9F05EB913A59}"/>
              </a:ext>
            </a:extLst>
          </p:cNvPr>
          <p:cNvSpPr txBox="1">
            <a:spLocks/>
          </p:cNvSpPr>
          <p:nvPr/>
        </p:nvSpPr>
        <p:spPr>
          <a:xfrm>
            <a:off x="187706" y="2708920"/>
            <a:ext cx="8424863" cy="352839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In addition, the binary prompt also had six sub prompts (prompt engineering)</a:t>
            </a:r>
          </a:p>
        </p:txBody>
      </p:sp>
    </p:spTree>
    <p:extLst>
      <p:ext uri="{BB962C8B-B14F-4D97-AF65-F5344CB8AC3E}">
        <p14:creationId xmlns:p14="http://schemas.microsoft.com/office/powerpoint/2010/main" val="37875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Consistency</a:t>
            </a:r>
            <a:endParaRPr lang="en-GB" noProof="0" dirty="0"/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27 September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2349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noProof="0" dirty="0"/>
              <a:t>Consistency Metric</a:t>
            </a:r>
          </a:p>
          <a:p>
            <a:pPr marL="0" indent="0">
              <a:buNone/>
            </a:pPr>
            <a:r>
              <a:rPr lang="en-GB" dirty="0"/>
              <a:t>Examining the consistency of a specific row’s evaluation over a set of runs.</a:t>
            </a:r>
          </a:p>
          <a:p>
            <a:pPr marL="0" indent="0">
              <a:buNone/>
            </a:pPr>
            <a:r>
              <a:rPr lang="en-GB" noProof="0" dirty="0"/>
              <a:t>A run set of length 10 results in the following result tuple for one specific </a:t>
            </a:r>
            <a:r>
              <a:rPr lang="en-GB" i="1" noProof="0" dirty="0"/>
              <a:t>ironic-labelled</a:t>
            </a:r>
            <a:r>
              <a:rPr lang="en-GB" noProof="0" dirty="0"/>
              <a:t> row:</a:t>
            </a:r>
          </a:p>
          <a:p>
            <a:pPr marL="0" indent="0">
              <a:buNone/>
            </a:pPr>
            <a:r>
              <a:rPr lang="en-GB" noProof="0" dirty="0"/>
              <a:t>(1, 1, 0, 1, 1, 1, 0, 1, 1, 1)</a:t>
            </a:r>
          </a:p>
        </p:txBody>
      </p:sp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9378E49E-5322-2EBB-197C-AD9D711EBF11}"/>
              </a:ext>
            </a:extLst>
          </p:cNvPr>
          <p:cNvSpPr/>
          <p:nvPr/>
        </p:nvSpPr>
        <p:spPr bwMode="auto">
          <a:xfrm rot="10800000">
            <a:off x="3377434" y="2780928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83DA9C5-0E38-CF9A-AAF5-0159A2F260DD}"/>
              </a:ext>
            </a:extLst>
          </p:cNvPr>
          <p:cNvSpPr txBox="1">
            <a:spLocks/>
          </p:cNvSpPr>
          <p:nvPr/>
        </p:nvSpPr>
        <p:spPr>
          <a:xfrm>
            <a:off x="151438" y="2564904"/>
            <a:ext cx="8424863" cy="234978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The proportion of correct evaluations: 0.8</a:t>
            </a:r>
          </a:p>
          <a:p>
            <a:pPr marL="0" indent="0">
              <a:buFontTx/>
              <a:buNone/>
            </a:pPr>
            <a:r>
              <a:rPr lang="en-GB" kern="0" dirty="0"/>
              <a:t>Threshold is set to define when a row counts as consistent. Throughout the paper: 0.7</a:t>
            </a:r>
          </a:p>
        </p:txBody>
      </p:sp>
      <p:sp>
        <p:nvSpPr>
          <p:cNvPr id="8" name="Pfeil: nach links 12">
            <a:extLst>
              <a:ext uri="{FF2B5EF4-FFF2-40B4-BE49-F238E27FC236}">
                <a16:creationId xmlns:a16="http://schemas.microsoft.com/office/drawing/2014/main" id="{8E3608AB-595E-04EE-6623-60D5C59BA774}"/>
              </a:ext>
            </a:extLst>
          </p:cNvPr>
          <p:cNvSpPr/>
          <p:nvPr/>
        </p:nvSpPr>
        <p:spPr bwMode="auto">
          <a:xfrm rot="10800000">
            <a:off x="2016716" y="4046030"/>
            <a:ext cx="859242" cy="216024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12DFC724-ECB5-E47E-EBFE-B1017F96A5F4}"/>
              </a:ext>
            </a:extLst>
          </p:cNvPr>
          <p:cNvSpPr txBox="1">
            <a:spLocks/>
          </p:cNvSpPr>
          <p:nvPr/>
        </p:nvSpPr>
        <p:spPr>
          <a:xfrm>
            <a:off x="2771800" y="3654674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This row is consistently correct!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CA0078-0875-A6D8-F58D-C7FE0DE4576A}"/>
              </a:ext>
            </a:extLst>
          </p:cNvPr>
          <p:cNvSpPr txBox="1">
            <a:spLocks/>
          </p:cNvSpPr>
          <p:nvPr/>
        </p:nvSpPr>
        <p:spPr>
          <a:xfrm>
            <a:off x="4288105" y="2459215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8 correct, 2 wrong!</a:t>
            </a:r>
          </a:p>
        </p:txBody>
      </p:sp>
    </p:spTree>
    <p:extLst>
      <p:ext uri="{BB962C8B-B14F-4D97-AF65-F5344CB8AC3E}">
        <p14:creationId xmlns:p14="http://schemas.microsoft.com/office/powerpoint/2010/main" val="31554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GPT-3.5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27 September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234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Results from GPT</a:t>
            </a:r>
          </a:p>
        </p:txBody>
      </p:sp>
    </p:spTree>
    <p:extLst>
      <p:ext uri="{BB962C8B-B14F-4D97-AF65-F5344CB8AC3E}">
        <p14:creationId xmlns:p14="http://schemas.microsoft.com/office/powerpoint/2010/main" val="2444672173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Uni allgemein">
  <a:themeElements>
    <a:clrScheme name="Universität Passau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006039"/>
      </a:accent3>
      <a:accent4>
        <a:srgbClr val="78D64B"/>
      </a:accent4>
      <a:accent5>
        <a:srgbClr val="702785"/>
      </a:accent5>
      <a:accent6>
        <a:srgbClr val="005AA1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allgemein_EN.pptx" id="{4A947F45-9CE4-433F-AF14-E442713C55A6}" vid="{4B445B5B-3DC7-40AC-AA6F-A8A8F6986F6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Problems in PKC</Template>
  <TotalTime>197</TotalTime>
  <Words>678</Words>
  <Application>Microsoft Office PowerPoint</Application>
  <PresentationFormat>On-screen Show (4:3)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Vorlage Uni allgemein</vt:lpstr>
      <vt:lpstr>PowerPoint Presentation</vt:lpstr>
      <vt:lpstr>Generative AI: Large Language Models</vt:lpstr>
      <vt:lpstr>NLP and Irony Detection</vt:lpstr>
      <vt:lpstr>Background</vt:lpstr>
      <vt:lpstr>Methods – Terminology &amp; Datasets</vt:lpstr>
      <vt:lpstr>Methods – Prompting and Models </vt:lpstr>
      <vt:lpstr>Methods – Run Types</vt:lpstr>
      <vt:lpstr>Methods – Consistency</vt:lpstr>
      <vt:lpstr>Results – GPT-3.5</vt:lpstr>
      <vt:lpstr>Generative AI: Large Language Models</vt:lpstr>
      <vt:lpstr>Generative AI: Large Language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Barth, Jonas</dc:creator>
  <cp:lastModifiedBy>Barth, Jonas</cp:lastModifiedBy>
  <cp:revision>146</cp:revision>
  <cp:lastPrinted>2014-07-28T11:44:42Z</cp:lastPrinted>
  <dcterms:created xsi:type="dcterms:W3CDTF">2024-01-12T15:14:24Z</dcterms:created>
  <dcterms:modified xsi:type="dcterms:W3CDTF">2024-09-29T11:12:31Z</dcterms:modified>
</cp:coreProperties>
</file>