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6" r:id="rId1"/>
  </p:sldMasterIdLst>
  <p:notesMasterIdLst>
    <p:notesMasterId r:id="rId23"/>
  </p:notesMasterIdLst>
  <p:handoutMasterIdLst>
    <p:handoutMasterId r:id="rId24"/>
  </p:handoutMasterIdLst>
  <p:sldIdLst>
    <p:sldId id="350" r:id="rId2"/>
    <p:sldId id="422" r:id="rId3"/>
    <p:sldId id="423" r:id="rId4"/>
    <p:sldId id="424" r:id="rId5"/>
    <p:sldId id="425" r:id="rId6"/>
    <p:sldId id="426" r:id="rId7"/>
    <p:sldId id="427" r:id="rId8"/>
    <p:sldId id="428" r:id="rId9"/>
    <p:sldId id="429" r:id="rId10"/>
    <p:sldId id="431" r:id="rId11"/>
    <p:sldId id="430" r:id="rId12"/>
    <p:sldId id="435" r:id="rId13"/>
    <p:sldId id="436" r:id="rId14"/>
    <p:sldId id="437" r:id="rId15"/>
    <p:sldId id="439" r:id="rId16"/>
    <p:sldId id="438" r:id="rId17"/>
    <p:sldId id="433" r:id="rId18"/>
    <p:sldId id="440" r:id="rId19"/>
    <p:sldId id="434" r:id="rId20"/>
    <p:sldId id="441" r:id="rId21"/>
    <p:sldId id="442" r:id="rId22"/>
  </p:sldIdLst>
  <p:sldSz cx="9144000" cy="6858000" type="screen4x3"/>
  <p:notesSz cx="9928225" cy="6797675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480">
          <p15:clr>
            <a:srgbClr val="A4A3A4"/>
          </p15:clr>
        </p15:guide>
        <p15:guide id="2" orient="horz" pos="799">
          <p15:clr>
            <a:srgbClr val="A4A3A4"/>
          </p15:clr>
        </p15:guide>
        <p15:guide id="3" orient="horz" pos="436">
          <p15:clr>
            <a:srgbClr val="A4A3A4"/>
          </p15:clr>
        </p15:guide>
        <p15:guide id="4" orient="horz" pos="2432">
          <p15:clr>
            <a:srgbClr val="A4A3A4"/>
          </p15:clr>
        </p15:guide>
        <p15:guide id="5" orient="horz" pos="3748">
          <p15:clr>
            <a:srgbClr val="A4A3A4"/>
          </p15:clr>
        </p15:guide>
        <p15:guide id="6" orient="horz" pos="1026">
          <p15:clr>
            <a:srgbClr val="A4A3A4"/>
          </p15:clr>
        </p15:guide>
        <p15:guide id="7" orient="horz" pos="3521">
          <p15:clr>
            <a:srgbClr val="A4A3A4"/>
          </p15:clr>
        </p15:guide>
        <p15:guide id="8" pos="567">
          <p15:clr>
            <a:srgbClr val="A4A3A4"/>
          </p15:clr>
        </p15:guide>
        <p15:guide id="9" pos="204">
          <p15:clr>
            <a:srgbClr val="A4A3A4"/>
          </p15:clr>
        </p15:guide>
        <p15:guide id="10" pos="5511">
          <p15:clr>
            <a:srgbClr val="A4A3A4"/>
          </p15:clr>
        </p15:guide>
        <p15:guide id="11" pos="4241">
          <p15:clr>
            <a:srgbClr val="A4A3A4"/>
          </p15:clr>
        </p15:guide>
        <p15:guide id="12" pos="4468">
          <p15:clr>
            <a:srgbClr val="A4A3A4"/>
          </p15:clr>
        </p15:guide>
        <p15:guide id="13" pos="793">
          <p15:clr>
            <a:srgbClr val="A4A3A4"/>
          </p15:clr>
        </p15:guide>
        <p15:guide id="14" pos="2154">
          <p15:clr>
            <a:srgbClr val="A4A3A4"/>
          </p15:clr>
        </p15:guide>
        <p15:guide id="15" pos="1791">
          <p15:clr>
            <a:srgbClr val="A4A3A4"/>
          </p15:clr>
        </p15:guide>
        <p15:guide id="16" pos="396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>
          <p15:clr>
            <a:srgbClr val="A4A3A4"/>
          </p15:clr>
        </p15:guide>
        <p15:guide id="2" pos="312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9400"/>
    <a:srgbClr val="DDDDDD"/>
    <a:srgbClr val="4D4D4D"/>
    <a:srgbClr val="FF9900"/>
    <a:srgbClr val="FEEBD2"/>
    <a:srgbClr val="003366"/>
    <a:srgbClr val="339933"/>
    <a:srgbClr val="00800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81" autoAdjust="0"/>
    <p:restoredTop sz="96357" autoAdjust="0"/>
  </p:normalViewPr>
  <p:slideViewPr>
    <p:cSldViewPr showGuides="1">
      <p:cViewPr varScale="1">
        <p:scale>
          <a:sx n="110" d="100"/>
          <a:sy n="110" d="100"/>
        </p:scale>
        <p:origin x="1314" y="96"/>
      </p:cViewPr>
      <p:guideLst>
        <p:guide orient="horz" pos="1480"/>
        <p:guide orient="horz" pos="799"/>
        <p:guide orient="horz" pos="436"/>
        <p:guide orient="horz" pos="2432"/>
        <p:guide orient="horz" pos="3748"/>
        <p:guide orient="horz" pos="1026"/>
        <p:guide orient="horz" pos="3521"/>
        <p:guide pos="567"/>
        <p:guide pos="204"/>
        <p:guide pos="5511"/>
        <p:guide pos="4241"/>
        <p:guide pos="4468"/>
        <p:guide pos="793"/>
        <p:guide pos="2154"/>
        <p:guide pos="1791"/>
        <p:guide pos="3969"/>
      </p:guideLst>
    </p:cSldViewPr>
  </p:slideViewPr>
  <p:outlineViewPr>
    <p:cViewPr>
      <p:scale>
        <a:sx n="33" d="100"/>
        <a:sy n="33" d="100"/>
      </p:scale>
      <p:origin x="0" y="-187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140" d="100"/>
          <a:sy n="140" d="100"/>
        </p:scale>
        <p:origin x="-1812" y="-102"/>
      </p:cViewPr>
      <p:guideLst>
        <p:guide orient="horz" pos="2141"/>
        <p:guide pos="312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303682" cy="340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6" tIns="47323" rIns="94646" bIns="47323" numCol="1" anchor="t" anchorCtr="0" compatLnSpc="1">
            <a:prstTxWarp prst="textNoShape">
              <a:avLst/>
            </a:prstTxWarp>
          </a:bodyPr>
          <a:lstStyle>
            <a:lvl1pPr defTabSz="946742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4543" y="1"/>
            <a:ext cx="4303682" cy="340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6" tIns="47323" rIns="94646" bIns="47323" numCol="1" anchor="t" anchorCtr="0" compatLnSpc="1">
            <a:prstTxWarp prst="textNoShape">
              <a:avLst/>
            </a:prstTxWarp>
          </a:bodyPr>
          <a:lstStyle>
            <a:lvl1pPr algn="r" defTabSz="946742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57117"/>
            <a:ext cx="4303682" cy="340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6" tIns="47323" rIns="94646" bIns="47323" numCol="1" anchor="b" anchorCtr="0" compatLnSpc="1">
            <a:prstTxWarp prst="textNoShape">
              <a:avLst/>
            </a:prstTxWarp>
          </a:bodyPr>
          <a:lstStyle>
            <a:lvl1pPr defTabSz="946742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4543" y="6457117"/>
            <a:ext cx="4303682" cy="340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6" tIns="47323" rIns="94646" bIns="47323" numCol="1" anchor="b" anchorCtr="0" compatLnSpc="1">
            <a:prstTxWarp prst="textNoShape">
              <a:avLst/>
            </a:prstTxWarp>
          </a:bodyPr>
          <a:lstStyle>
            <a:lvl1pPr algn="r" defTabSz="946742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A6389E56-B004-46F7-9459-1425C9ED3CA7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62000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303682" cy="340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3" rIns="91428" bIns="45713" numCol="1" anchor="t" anchorCtr="0" compatLnSpc="1">
            <a:prstTxWarp prst="textNoShape">
              <a:avLst/>
            </a:prstTxWarp>
          </a:bodyPr>
          <a:lstStyle>
            <a:lvl1pPr defTabSz="915067">
              <a:defRPr sz="1200">
                <a:latin typeface="Times New Roman" pitchFamily="18" charset="0"/>
              </a:defRPr>
            </a:lvl1pPr>
          </a:lstStyle>
          <a:p>
            <a:pPr algn="l" rtl="0">
              <a:defRPr/>
            </a:pPr>
            <a:endParaRPr lang="en-GB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2729" y="1"/>
            <a:ext cx="4303682" cy="340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3" rIns="91428" bIns="45713" numCol="1" anchor="t" anchorCtr="0" compatLnSpc="1">
            <a:prstTxWarp prst="textNoShape">
              <a:avLst/>
            </a:prstTxWarp>
          </a:bodyPr>
          <a:lstStyle>
            <a:lvl1pPr algn="r" defTabSz="915067">
              <a:defRPr sz="1200">
                <a:latin typeface="Times New Roman" pitchFamily="18" charset="0"/>
              </a:defRPr>
            </a:lvl1pPr>
          </a:lstStyle>
          <a:p>
            <a:pPr algn="l" rtl="0">
              <a:defRPr/>
            </a:pPr>
            <a:endParaRPr lang="en-GB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8663" y="509588"/>
            <a:ext cx="3397250" cy="25479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461" y="3228559"/>
            <a:ext cx="7943306" cy="3059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3" rIns="91428" bIns="45713" numCol="1" anchor="t" anchorCtr="0" compatLnSpc="1">
            <a:prstTxWarp prst="textNoShape">
              <a:avLst/>
            </a:prstTxWarp>
          </a:bodyPr>
          <a:lstStyle/>
          <a:p>
            <a:pPr lvl="0" algn="l" rtl="0"/>
            <a:r>
              <a:rPr lang="en-GB" b="0" i="0" u="none" baseline="0"/>
              <a:t>Click to edit Master text styles</a:t>
            </a:r>
          </a:p>
          <a:p>
            <a:pPr lvl="1" algn="l" rtl="0"/>
            <a:r>
              <a:rPr lang="en-GB" b="0" i="0" u="none" baseline="0"/>
              <a:t>Second level</a:t>
            </a:r>
          </a:p>
          <a:p>
            <a:pPr lvl="2" algn="l" rtl="0"/>
            <a:r>
              <a:rPr lang="en-GB" b="0" i="0" u="none" baseline="0"/>
              <a:t>Third level</a:t>
            </a:r>
          </a:p>
          <a:p>
            <a:pPr lvl="3" algn="l" rtl="0"/>
            <a:r>
              <a:rPr lang="en-GB" b="0" i="0" u="none" baseline="0"/>
              <a:t>Fourth level</a:t>
            </a:r>
          </a:p>
          <a:p>
            <a:pPr lvl="4" algn="l" rtl="0"/>
            <a:r>
              <a:rPr lang="en-GB" b="0" i="0" u="none" baseline="0"/>
              <a:t>Fifth level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7117"/>
            <a:ext cx="4303682" cy="338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3" rIns="91428" bIns="45713" numCol="1" anchor="b" anchorCtr="0" compatLnSpc="1">
            <a:prstTxWarp prst="textNoShape">
              <a:avLst/>
            </a:prstTxWarp>
          </a:bodyPr>
          <a:lstStyle>
            <a:lvl1pPr defTabSz="915067">
              <a:defRPr sz="1200">
                <a:latin typeface="Times New Roman" pitchFamily="18" charset="0"/>
              </a:defRPr>
            </a:lvl1pPr>
          </a:lstStyle>
          <a:p>
            <a:pPr algn="l" rtl="0">
              <a:defRPr/>
            </a:pPr>
            <a:endParaRPr lang="en-GB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729" y="6457117"/>
            <a:ext cx="4303682" cy="338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3" rIns="91428" bIns="45713" numCol="1" anchor="b" anchorCtr="0" compatLnSpc="1">
            <a:prstTxWarp prst="textNoShape">
              <a:avLst/>
            </a:prstTxWarp>
          </a:bodyPr>
          <a:lstStyle>
            <a:lvl1pPr algn="r" defTabSz="915067">
              <a:defRPr sz="1200">
                <a:latin typeface="Times New Roman" pitchFamily="18" charset="0"/>
              </a:defRPr>
            </a:lvl1pPr>
          </a:lstStyle>
          <a:p>
            <a:pPr algn="l" rtl="0">
              <a:defRPr/>
            </a:pPr>
            <a:fld id="{54380608-6676-4749-BFD4-FD75973E965B}" type="slidenum">
              <a:rPr/>
              <a:pPr algn="l" rtl="0"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66093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54380608-6676-4749-BFD4-FD75973E965B}" type="slidenum">
              <a:rPr lang="de-DE" smtClean="0"/>
              <a:pPr algn="l" rtl="0">
                <a:defRPr/>
              </a:pPr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18381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54380608-6676-4749-BFD4-FD75973E965B}" type="slidenum">
              <a:rPr lang="de-DE" smtClean="0"/>
              <a:pPr algn="l" rtl="0">
                <a:defRPr/>
              </a:pPr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40189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54380608-6676-4749-BFD4-FD75973E965B}" type="slidenum">
              <a:rPr lang="de-DE" smtClean="0"/>
              <a:pPr algn="l" rtl="0">
                <a:defRPr/>
              </a:pPr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20965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Conclusion</a:t>
            </a:r>
            <a:r>
              <a:rPr lang="de-DE" dirty="0"/>
              <a:t>: GPT-3.5 </a:t>
            </a:r>
            <a:r>
              <a:rPr lang="de-DE" dirty="0" err="1"/>
              <a:t>over-evaluates</a:t>
            </a:r>
            <a:r>
              <a:rPr lang="de-DE" dirty="0"/>
              <a:t> </a:t>
            </a:r>
            <a:r>
              <a:rPr lang="de-DE" dirty="0" err="1"/>
              <a:t>irony</a:t>
            </a:r>
            <a:r>
              <a:rPr lang="de-DE" dirty="0"/>
              <a:t>,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very</a:t>
            </a:r>
            <a:r>
              <a:rPr lang="de-DE" dirty="0"/>
              <a:t> </a:t>
            </a:r>
            <a:r>
              <a:rPr lang="de-DE" dirty="0" err="1"/>
              <a:t>malleable</a:t>
            </a:r>
            <a:r>
              <a:rPr lang="de-DE" dirty="0"/>
              <a:t> with </a:t>
            </a:r>
            <a:r>
              <a:rPr lang="de-DE" dirty="0" err="1"/>
              <a:t>even</a:t>
            </a:r>
            <a:r>
              <a:rPr lang="de-DE" dirty="0"/>
              <a:t> just </a:t>
            </a:r>
            <a:r>
              <a:rPr lang="de-DE" dirty="0" err="1"/>
              <a:t>slight</a:t>
            </a:r>
            <a:r>
              <a:rPr lang="de-DE" dirty="0"/>
              <a:t> </a:t>
            </a:r>
            <a:r>
              <a:rPr lang="de-DE" dirty="0" err="1"/>
              <a:t>changes</a:t>
            </a:r>
            <a:r>
              <a:rPr lang="de-DE" dirty="0"/>
              <a:t> to </a:t>
            </a:r>
            <a:r>
              <a:rPr lang="de-DE" dirty="0" err="1"/>
              <a:t>the</a:t>
            </a:r>
            <a:r>
              <a:rPr lang="de-DE" dirty="0"/>
              <a:t> prompt, </a:t>
            </a:r>
            <a:r>
              <a:rPr lang="de-DE" dirty="0" err="1"/>
              <a:t>overall</a:t>
            </a:r>
            <a:r>
              <a:rPr lang="de-DE" dirty="0"/>
              <a:t> </a:t>
            </a:r>
            <a:r>
              <a:rPr lang="de-DE" dirty="0" err="1"/>
              <a:t>best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 have 2/3 </a:t>
            </a:r>
            <a:r>
              <a:rPr lang="de-DE" dirty="0" err="1"/>
              <a:t>correctly</a:t>
            </a:r>
            <a:r>
              <a:rPr lang="de-DE" dirty="0"/>
              <a:t> </a:t>
            </a:r>
            <a:r>
              <a:rPr lang="de-DE" dirty="0" err="1"/>
              <a:t>identified</a:t>
            </a:r>
            <a:r>
              <a:rPr lang="de-DE" dirty="0"/>
              <a:t> </a:t>
            </a:r>
            <a:r>
              <a:rPr lang="de-DE" dirty="0" err="1"/>
              <a:t>labels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54380608-6676-4749-BFD4-FD75973E965B}" type="slidenum">
              <a:rPr lang="de-DE" smtClean="0"/>
              <a:pPr algn="l" rtl="0">
                <a:defRPr/>
              </a:pPr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96220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Very </a:t>
            </a:r>
            <a:r>
              <a:rPr lang="de-DE" dirty="0" err="1"/>
              <a:t>good</a:t>
            </a:r>
            <a:r>
              <a:rPr lang="de-DE" dirty="0"/>
              <a:t> non-</a:t>
            </a:r>
            <a:r>
              <a:rPr lang="de-DE" dirty="0" err="1"/>
              <a:t>irony</a:t>
            </a:r>
            <a:r>
              <a:rPr lang="de-DE" dirty="0"/>
              <a:t> </a:t>
            </a:r>
            <a:r>
              <a:rPr lang="de-DE" dirty="0" err="1"/>
              <a:t>detection</a:t>
            </a:r>
            <a:r>
              <a:rPr lang="de-DE" dirty="0"/>
              <a:t>. Even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irony</a:t>
            </a:r>
            <a:r>
              <a:rPr lang="de-DE" dirty="0"/>
              <a:t> </a:t>
            </a:r>
            <a:r>
              <a:rPr lang="de-DE" dirty="0" err="1"/>
              <a:t>detection</a:t>
            </a:r>
            <a:r>
              <a:rPr lang="de-DE" dirty="0"/>
              <a:t>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54380608-6676-4749-BFD4-FD75973E965B}" type="slidenum">
              <a:rPr lang="de-DE" smtClean="0"/>
              <a:pPr algn="l" rtl="0">
                <a:defRPr/>
              </a:pPr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00675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LOWER STANDARD DEVIATION!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54380608-6676-4749-BFD4-FD75973E965B}" type="slidenum">
              <a:rPr lang="de-DE" smtClean="0"/>
              <a:pPr algn="l" rtl="0">
                <a:defRPr/>
              </a:pPr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18284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LOWER STANDARD DEVIATION!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54380608-6676-4749-BFD4-FD75973E965B}" type="slidenum">
              <a:rPr lang="de-DE" smtClean="0"/>
              <a:pPr algn="l" rtl="0">
                <a:defRPr/>
              </a:pPr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66400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Conclusion</a:t>
            </a:r>
            <a:r>
              <a:rPr lang="de-DE" dirty="0"/>
              <a:t>: Development visible from GPT-3.5 to GPT-4, </a:t>
            </a:r>
            <a:r>
              <a:rPr lang="de-DE" dirty="0" err="1"/>
              <a:t>performs</a:t>
            </a:r>
            <a:r>
              <a:rPr lang="de-DE" dirty="0"/>
              <a:t> </a:t>
            </a:r>
            <a:r>
              <a:rPr lang="de-DE" dirty="0" err="1"/>
              <a:t>better</a:t>
            </a:r>
            <a:r>
              <a:rPr lang="de-DE" dirty="0"/>
              <a:t> in </a:t>
            </a:r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metric</a:t>
            </a:r>
            <a:r>
              <a:rPr lang="de-DE" dirty="0"/>
              <a:t>,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suited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irony</a:t>
            </a:r>
            <a:r>
              <a:rPr lang="de-DE" dirty="0"/>
              <a:t> </a:t>
            </a:r>
            <a:r>
              <a:rPr lang="de-DE" dirty="0" err="1"/>
              <a:t>detection</a:t>
            </a:r>
            <a:r>
              <a:rPr lang="de-DE" dirty="0"/>
              <a:t> </a:t>
            </a:r>
            <a:r>
              <a:rPr lang="de-DE" dirty="0" err="1"/>
              <a:t>overall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54380608-6676-4749-BFD4-FD75973E965B}" type="slidenum">
              <a:rPr lang="de-DE" smtClean="0"/>
              <a:pPr algn="l" rtl="0">
                <a:defRPr/>
              </a:pPr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07602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54380608-6676-4749-BFD4-FD75973E965B}" type="slidenum">
              <a:rPr lang="de-DE" smtClean="0"/>
              <a:pPr algn="l" rtl="0">
                <a:defRPr/>
              </a:pPr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19711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54380608-6676-4749-BFD4-FD75973E965B}" type="slidenum">
              <a:rPr lang="de-DE" smtClean="0"/>
              <a:pPr algn="l" rtl="0">
                <a:defRPr/>
              </a:pPr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95990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54380608-6676-4749-BFD4-FD75973E965B}" type="slidenum">
              <a:rPr lang="de-DE" smtClean="0"/>
              <a:pPr algn="l" rtl="0">
                <a:defRPr/>
              </a:pPr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3743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54380608-6676-4749-BFD4-FD75973E965B}" type="slidenum">
              <a:rPr lang="de-DE" smtClean="0"/>
              <a:pPr algn="l" rtl="0"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07608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54380608-6676-4749-BFD4-FD75973E965B}" type="slidenum">
              <a:rPr lang="de-DE" smtClean="0"/>
              <a:pPr algn="l" rtl="0">
                <a:defRPr/>
              </a:pPr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3162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54380608-6676-4749-BFD4-FD75973E965B}" type="slidenum">
              <a:rPr lang="de-DE" smtClean="0"/>
              <a:pPr algn="l" rtl="0">
                <a:defRPr/>
              </a:pPr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3441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54380608-6676-4749-BFD4-FD75973E965B}" type="slidenum">
              <a:rPr lang="de-DE" smtClean="0"/>
              <a:pPr algn="l" rtl="0"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72201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54380608-6676-4749-BFD4-FD75973E965B}" type="slidenum">
              <a:rPr lang="de-DE" smtClean="0"/>
              <a:pPr algn="l" rtl="0"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88521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54380608-6676-4749-BFD4-FD75973E965B}" type="slidenum">
              <a:rPr lang="de-DE" smtClean="0"/>
              <a:pPr algn="l" rtl="0"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86275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54380608-6676-4749-BFD4-FD75973E965B}" type="slidenum">
              <a:rPr lang="de-DE" smtClean="0"/>
              <a:pPr algn="l" rtl="0"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09210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54380608-6676-4749-BFD4-FD75973E965B}" type="slidenum">
              <a:rPr lang="de-DE" smtClean="0"/>
              <a:pPr algn="l" rtl="0"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64995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54380608-6676-4749-BFD4-FD75973E965B}" type="slidenum">
              <a:rPr lang="de-DE" smtClean="0"/>
              <a:pPr algn="l" rtl="0"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37314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0">
              <a:defRPr/>
            </a:pPr>
            <a:fld id="{54380608-6676-4749-BFD4-FD75973E965B}" type="slidenum">
              <a:rPr lang="de-DE" smtClean="0"/>
              <a:pPr algn="l" rtl="0">
                <a:defRPr/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4369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uni-passau.de/en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>
          <a:xfrm>
            <a:off x="900113" y="1773238"/>
            <a:ext cx="7848600" cy="576262"/>
          </a:xfrm>
          <a:prstGeom prst="rect">
            <a:avLst/>
          </a:prstGeom>
        </p:spPr>
        <p:txBody>
          <a:bodyPr lIns="0" rIns="0" bIns="108000" anchor="b" anchorCtr="0"/>
          <a:lstStyle>
            <a:lvl1pPr marL="0" indent="0">
              <a:buNone/>
              <a:defRPr sz="2800" b="1">
                <a:solidFill>
                  <a:schemeClr val="bg2"/>
                </a:solidFill>
              </a:defRPr>
            </a:lvl1pPr>
          </a:lstStyle>
          <a:p>
            <a:pPr lvl="0" algn="l" rtl="0"/>
            <a:r>
              <a:rPr lang="de-DE" b="1" i="0" u="none" baseline="0"/>
              <a:t>Mastertextformat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0" y="2349500"/>
            <a:ext cx="9144000" cy="3240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2"/>
          </p:nvPr>
        </p:nvSpPr>
        <p:spPr>
          <a:xfrm>
            <a:off x="3707904" y="5589589"/>
            <a:ext cx="5040809" cy="863600"/>
          </a:xfrm>
          <a:prstGeom prst="rect">
            <a:avLst/>
          </a:prstGeom>
        </p:spPr>
        <p:txBody>
          <a:bodyPr tIns="252000"/>
          <a:lstStyle>
            <a:lvl1pPr marL="0" indent="0" algn="r">
              <a:buNone/>
              <a:defRPr sz="2000"/>
            </a:lvl1pPr>
          </a:lstStyle>
          <a:p>
            <a:pPr lvl="0" algn="l" rtl="0"/>
            <a:r>
              <a:rPr lang="de-DE" b="0" i="0" u="none" baseline="0"/>
              <a:t>Mastertextformat bearbeiten</a:t>
            </a:r>
          </a:p>
        </p:txBody>
      </p:sp>
      <p:pic>
        <p:nvPicPr>
          <p:cNvPr id="2" name="Grafik 1" descr="Logo of the University of Passau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000" y="334800"/>
            <a:ext cx="2844013" cy="874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737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oramabild mi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255588" y="682625"/>
            <a:ext cx="6477000" cy="9525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13" name="Rechteck 12"/>
          <p:cNvSpPr/>
          <p:nvPr userDrawn="1"/>
        </p:nvSpPr>
        <p:spPr bwMode="auto">
          <a:xfrm>
            <a:off x="0" y="1268414"/>
            <a:ext cx="9144000" cy="2592386"/>
          </a:xfrm>
          <a:prstGeom prst="rect">
            <a:avLst/>
          </a:prstGeom>
          <a:solidFill>
            <a:srgbClr val="DDDDDD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rgbClr val="DDDDDD"/>
              </a:solidFill>
              <a:effectLst/>
              <a:latin typeface="Arial" charset="0"/>
            </a:endParaRP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0"/>
          </p:nvPr>
        </p:nvSpPr>
        <p:spPr>
          <a:xfrm>
            <a:off x="323849" y="1268414"/>
            <a:ext cx="8424863" cy="2592387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rgbClr val="4D4D4D"/>
                </a:solidFill>
              </a:defRPr>
            </a:lvl2pPr>
            <a:lvl3pPr>
              <a:defRPr sz="1600">
                <a:solidFill>
                  <a:srgbClr val="4D4D4D"/>
                </a:solidFill>
              </a:defRPr>
            </a:lvl3pPr>
            <a:lvl4pPr>
              <a:defRPr sz="1400">
                <a:solidFill>
                  <a:srgbClr val="4D4D4D"/>
                </a:solidFill>
              </a:defRPr>
            </a:lvl4pPr>
            <a:lvl5pPr>
              <a:defRPr sz="1200">
                <a:solidFill>
                  <a:srgbClr val="4D4D4D"/>
                </a:solidFill>
              </a:defRPr>
            </a:lvl5pPr>
          </a:lstStyle>
          <a:p>
            <a:pPr lvl="0" algn="l" rtl="0"/>
            <a:r>
              <a:rPr lang="de-DE" b="0" i="0" u="none" baseline="0"/>
              <a:t>Mastertextformat bearbeiten</a:t>
            </a:r>
          </a:p>
          <a:p>
            <a:pPr lvl="1" algn="l" rtl="0"/>
            <a:r>
              <a:rPr lang="de-DE" b="0" i="0" u="none" baseline="0"/>
              <a:t>Zweite Ebene</a:t>
            </a:r>
          </a:p>
          <a:p>
            <a:pPr lvl="2" algn="l" rtl="0"/>
            <a:r>
              <a:rPr lang="de-DE" b="0" i="0" u="none" baseline="0"/>
              <a:t>Dritte Ebene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1"/>
          </p:nvPr>
        </p:nvSpPr>
        <p:spPr>
          <a:xfrm>
            <a:off x="0" y="3895200"/>
            <a:ext cx="9156700" cy="205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2" name="Line 2"/>
          <p:cNvSpPr>
            <a:spLocks noChangeShapeType="1"/>
          </p:cNvSpPr>
          <p:nvPr userDrawn="1"/>
        </p:nvSpPr>
        <p:spPr bwMode="auto">
          <a:xfrm flipV="1">
            <a:off x="255588" y="6381750"/>
            <a:ext cx="8493125" cy="0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200536E7-2682-46A4-9D9C-7E9F83238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95AB981-3277-41E9-A558-38DBD789759C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0E1FCD0-22DB-48A4-B5C5-6EBEA09774FA}" type="datetime4">
              <a:rPr lang="en-GB" smtClean="0"/>
              <a:pPr/>
              <a:t>01 October 2024</a:t>
            </a:fld>
            <a:endParaRPr lang="en-GB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80D5F9E-7051-4613-AEED-37AAAE120ED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University of Passau</a:t>
            </a:r>
            <a:endParaRPr lang="en-GB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AED1874-46B6-4125-98E4-C030ED1DD57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l" rtl="0"/>
            <a:fld id="{78742581-81B1-425F-B25E-3CD197136A05}" type="slidenum">
              <a:rPr lang="en-GB" smtClean="0"/>
              <a:pPr algn="l" rtl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7869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ilder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255588" y="682625"/>
            <a:ext cx="6477000" cy="9525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1"/>
          </p:nvPr>
        </p:nvSpPr>
        <p:spPr>
          <a:xfrm>
            <a:off x="323850" y="1268413"/>
            <a:ext cx="5905500" cy="4681537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000"/>
            </a:lvl1pPr>
            <a:lvl2pPr>
              <a:spcBef>
                <a:spcPts val="600"/>
              </a:spcBef>
              <a:spcAft>
                <a:spcPts val="600"/>
              </a:spcAft>
              <a:defRPr sz="1800"/>
            </a:lvl2pPr>
            <a:lvl3pPr>
              <a:spcBef>
                <a:spcPts val="600"/>
              </a:spcBef>
              <a:spcAft>
                <a:spcPts val="600"/>
              </a:spcAft>
              <a:defRPr sz="1600"/>
            </a:lvl3pPr>
            <a:lvl4pPr>
              <a:spcBef>
                <a:spcPts val="600"/>
              </a:spcBef>
              <a:spcAft>
                <a:spcPts val="600"/>
              </a:spcAft>
              <a:defRPr sz="1400"/>
            </a:lvl4pPr>
          </a:lstStyle>
          <a:p>
            <a:pPr lvl="0" algn="l" rtl="0"/>
            <a:r>
              <a:rPr lang="de-DE" b="0" i="0" u="none" baseline="0"/>
              <a:t>Mastertextformat bearbeiten</a:t>
            </a:r>
          </a:p>
          <a:p>
            <a:pPr lvl="1" algn="l" rtl="0"/>
            <a:r>
              <a:rPr lang="de-DE" b="0" i="0" u="none" baseline="0"/>
              <a:t>Zweite Ebene</a:t>
            </a:r>
          </a:p>
          <a:p>
            <a:pPr lvl="2" algn="l" rtl="0"/>
            <a:r>
              <a:rPr lang="de-DE" b="0" i="0" u="none" baseline="0"/>
              <a:t>Dritte Ebene</a:t>
            </a:r>
          </a:p>
          <a:p>
            <a:pPr lvl="3" algn="l" rtl="0"/>
            <a:r>
              <a:rPr lang="de-DE" b="0" i="0" u="none" baseline="0"/>
              <a:t>Vierte Ebene</a:t>
            </a:r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0"/>
          </p:nvPr>
        </p:nvSpPr>
        <p:spPr>
          <a:xfrm>
            <a:off x="6300788" y="1268413"/>
            <a:ext cx="2843213" cy="1537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5" name="Rechteck 4"/>
          <p:cNvSpPr/>
          <p:nvPr userDrawn="1"/>
        </p:nvSpPr>
        <p:spPr bwMode="auto">
          <a:xfrm>
            <a:off x="6300788" y="2840400"/>
            <a:ext cx="2843212" cy="1530000"/>
          </a:xfrm>
          <a:prstGeom prst="rect">
            <a:avLst/>
          </a:prstGeom>
          <a:solidFill>
            <a:srgbClr val="DDDDDD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6" name="Bildplatzhalter 14"/>
          <p:cNvSpPr>
            <a:spLocks noGrp="1"/>
          </p:cNvSpPr>
          <p:nvPr>
            <p:ph type="pic" sz="quarter" idx="16"/>
          </p:nvPr>
        </p:nvSpPr>
        <p:spPr>
          <a:xfrm>
            <a:off x="6300788" y="2840400"/>
            <a:ext cx="2843213" cy="153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14" name="Bildplatzhalter 14"/>
          <p:cNvSpPr>
            <a:spLocks noGrp="1"/>
          </p:cNvSpPr>
          <p:nvPr>
            <p:ph type="pic" sz="quarter" idx="15"/>
          </p:nvPr>
        </p:nvSpPr>
        <p:spPr>
          <a:xfrm>
            <a:off x="6300788" y="4402800"/>
            <a:ext cx="2843213" cy="1537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2" name="Line 2"/>
          <p:cNvSpPr>
            <a:spLocks noChangeShapeType="1"/>
          </p:cNvSpPr>
          <p:nvPr userDrawn="1"/>
        </p:nvSpPr>
        <p:spPr bwMode="auto">
          <a:xfrm flipV="1">
            <a:off x="255588" y="6381750"/>
            <a:ext cx="8493125" cy="0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F7FE381E-8371-4582-953B-CE004980A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C9105B27-FD0B-48B3-907E-7C28300433E0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D0E1FCD0-22DB-48A4-B5C5-6EBEA09774FA}" type="datetime4">
              <a:rPr lang="en-GB" smtClean="0"/>
              <a:pPr/>
              <a:t>01 October 2024</a:t>
            </a:fld>
            <a:endParaRPr lang="en-GB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1008ED5D-71F8-4E85-9ED1-E3DCF24975B6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GB"/>
              <a:t>University of Passau</a:t>
            </a:r>
            <a:endParaRPr lang="en-GB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C67B2B87-389B-4CA7-AA24-431D3DAC1589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algn="l" rtl="0"/>
            <a:fld id="{78742581-81B1-425F-B25E-3CD197136A05}" type="slidenum">
              <a:rPr lang="en-GB" smtClean="0"/>
              <a:pPr algn="l" rtl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6566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ilder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255588" y="682625"/>
            <a:ext cx="6477000" cy="9525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0"/>
          </p:nvPr>
        </p:nvSpPr>
        <p:spPr>
          <a:xfrm>
            <a:off x="0" y="1268413"/>
            <a:ext cx="2843213" cy="1537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1"/>
          </p:nvPr>
        </p:nvSpPr>
        <p:spPr>
          <a:xfrm>
            <a:off x="2843213" y="1268413"/>
            <a:ext cx="5905500" cy="4681537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000"/>
            </a:lvl1pPr>
            <a:lvl2pPr>
              <a:spcBef>
                <a:spcPts val="600"/>
              </a:spcBef>
              <a:spcAft>
                <a:spcPts val="600"/>
              </a:spcAft>
              <a:defRPr sz="1800"/>
            </a:lvl2pPr>
            <a:lvl3pPr>
              <a:spcBef>
                <a:spcPts val="600"/>
              </a:spcBef>
              <a:spcAft>
                <a:spcPts val="600"/>
              </a:spcAft>
              <a:defRPr sz="1600"/>
            </a:lvl3pPr>
            <a:lvl4pPr>
              <a:spcBef>
                <a:spcPts val="600"/>
              </a:spcBef>
              <a:spcAft>
                <a:spcPts val="600"/>
              </a:spcAft>
              <a:defRPr sz="1400"/>
            </a:lvl4pPr>
          </a:lstStyle>
          <a:p>
            <a:pPr lvl="0" algn="l" rtl="0"/>
            <a:r>
              <a:rPr lang="de-DE" b="0" i="0" u="none" baseline="0"/>
              <a:t>Mastertextformat bearbeiten</a:t>
            </a:r>
          </a:p>
          <a:p>
            <a:pPr lvl="1" algn="l" rtl="0"/>
            <a:r>
              <a:rPr lang="de-DE" b="0" i="0" u="none" baseline="0"/>
              <a:t>Zweite Ebene</a:t>
            </a:r>
          </a:p>
          <a:p>
            <a:pPr lvl="2" algn="l" rtl="0"/>
            <a:r>
              <a:rPr lang="de-DE" b="0" i="0" u="none" baseline="0"/>
              <a:t>Dritte Ebene</a:t>
            </a:r>
          </a:p>
          <a:p>
            <a:pPr lvl="3" algn="l" rtl="0"/>
            <a:r>
              <a:rPr lang="de-DE" b="0" i="0" u="none" baseline="0"/>
              <a:t>Vierte Ebene</a:t>
            </a:r>
          </a:p>
        </p:txBody>
      </p:sp>
      <p:sp>
        <p:nvSpPr>
          <p:cNvPr id="4" name="Rechteck 3"/>
          <p:cNvSpPr/>
          <p:nvPr userDrawn="1"/>
        </p:nvSpPr>
        <p:spPr bwMode="auto">
          <a:xfrm>
            <a:off x="0" y="2844000"/>
            <a:ext cx="2843213" cy="1530000"/>
          </a:xfrm>
          <a:prstGeom prst="rect">
            <a:avLst/>
          </a:prstGeom>
          <a:solidFill>
            <a:srgbClr val="DDDDDD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6" name="Bildplatzhalter 14"/>
          <p:cNvSpPr>
            <a:spLocks noGrp="1"/>
          </p:cNvSpPr>
          <p:nvPr>
            <p:ph type="pic" sz="quarter" idx="16"/>
          </p:nvPr>
        </p:nvSpPr>
        <p:spPr>
          <a:xfrm>
            <a:off x="0" y="2844000"/>
            <a:ext cx="2843213" cy="153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14" name="Bildplatzhalter 14"/>
          <p:cNvSpPr>
            <a:spLocks noGrp="1"/>
          </p:cNvSpPr>
          <p:nvPr>
            <p:ph type="pic" sz="quarter" idx="15"/>
          </p:nvPr>
        </p:nvSpPr>
        <p:spPr>
          <a:xfrm>
            <a:off x="0" y="4413600"/>
            <a:ext cx="2843213" cy="1537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2" name="Line 2"/>
          <p:cNvSpPr>
            <a:spLocks noChangeShapeType="1"/>
          </p:cNvSpPr>
          <p:nvPr userDrawn="1"/>
        </p:nvSpPr>
        <p:spPr bwMode="auto">
          <a:xfrm flipV="1">
            <a:off x="255588" y="6381750"/>
            <a:ext cx="8493125" cy="0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6328B41A-5493-47BE-8A1A-DDD28DC44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FDA9FE4B-661D-4633-AD91-09BFDC906C0C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D0E1FCD0-22DB-48A4-B5C5-6EBEA09774FA}" type="datetime4">
              <a:rPr lang="en-GB" smtClean="0"/>
              <a:pPr/>
              <a:t>01 October 2024</a:t>
            </a:fld>
            <a:endParaRPr lang="en-GB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82725C03-3A30-4895-B408-3864454D4473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GB"/>
              <a:t>University of Passau</a:t>
            </a:r>
            <a:endParaRPr lang="en-GB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C99ACF6F-DD90-479A-9815-75838009804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algn="l" rtl="0"/>
            <a:fld id="{78742581-81B1-425F-B25E-3CD197136A05}" type="slidenum">
              <a:rPr lang="en-GB" smtClean="0"/>
              <a:pPr algn="l" rtl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49995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liebiger Inhalt vollfläch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255588" y="682625"/>
            <a:ext cx="6477000" cy="9525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5" name="Inhaltsplatzhalter 4"/>
          <p:cNvSpPr>
            <a:spLocks noGrp="1"/>
          </p:cNvSpPr>
          <p:nvPr>
            <p:ph sz="quarter" idx="15"/>
          </p:nvPr>
        </p:nvSpPr>
        <p:spPr>
          <a:xfrm>
            <a:off x="323850" y="1268413"/>
            <a:ext cx="8424863" cy="4681537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 algn="l" rtl="0"/>
            <a:r>
              <a:rPr lang="de-DE" b="0" i="0" u="none" baseline="0"/>
              <a:t>Mastertextformat bearbeiten</a:t>
            </a:r>
          </a:p>
          <a:p>
            <a:pPr lvl="1" algn="l" rtl="0"/>
            <a:r>
              <a:rPr lang="de-DE" b="0" i="0" u="none" baseline="0"/>
              <a:t>Zweite Ebene</a:t>
            </a:r>
          </a:p>
          <a:p>
            <a:pPr lvl="2" algn="l" rtl="0"/>
            <a:r>
              <a:rPr lang="de-DE" b="0" i="0" u="none" baseline="0"/>
              <a:t>Dritte Ebene</a:t>
            </a:r>
          </a:p>
          <a:p>
            <a:pPr lvl="3" algn="l" rtl="0"/>
            <a:r>
              <a:rPr lang="de-DE" b="0" i="0" u="none" baseline="0"/>
              <a:t>Vierte Ebene</a:t>
            </a:r>
          </a:p>
          <a:p>
            <a:pPr lvl="4" algn="l" rtl="0"/>
            <a:r>
              <a:rPr lang="de-DE" b="0" i="0" u="none" baseline="0"/>
              <a:t>Fünfte Ebene</a:t>
            </a:r>
            <a:endParaRPr lang="en-GB" dirty="0"/>
          </a:p>
        </p:txBody>
      </p:sp>
      <p:sp>
        <p:nvSpPr>
          <p:cNvPr id="2" name="Line 2"/>
          <p:cNvSpPr>
            <a:spLocks noChangeShapeType="1"/>
          </p:cNvSpPr>
          <p:nvPr userDrawn="1"/>
        </p:nvSpPr>
        <p:spPr bwMode="auto">
          <a:xfrm flipV="1">
            <a:off x="255588" y="6381750"/>
            <a:ext cx="8493125" cy="0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2B9C40D0-6CB6-4843-A8A2-8425CAD70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144D87E7-6902-4688-A0B3-D35AAB8A55FF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D0E1FCD0-22DB-48A4-B5C5-6EBEA09774FA}" type="datetime4">
              <a:rPr lang="en-GB" smtClean="0"/>
              <a:pPr/>
              <a:t>01 October 2024</a:t>
            </a:fld>
            <a:endParaRPr lang="en-GB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BFF3A67E-8A2C-44DB-AAFC-CB6C1F8B6336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/>
              <a:t>University of Passau</a:t>
            </a:r>
            <a:endParaRPr lang="en-GB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119E42CB-03A5-4623-B8BD-EA02DB500F2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l" rtl="0"/>
            <a:fld id="{78742581-81B1-425F-B25E-3CD197136A05}" type="slidenum">
              <a:rPr lang="en-GB" smtClean="0"/>
              <a:pPr algn="l" rtl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36939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liebiger 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255588" y="682625"/>
            <a:ext cx="6477000" cy="9525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13" name="Rechteck 12"/>
          <p:cNvSpPr/>
          <p:nvPr userDrawn="1"/>
        </p:nvSpPr>
        <p:spPr bwMode="auto">
          <a:xfrm>
            <a:off x="0" y="1268413"/>
            <a:ext cx="885825" cy="360362"/>
          </a:xfrm>
          <a:prstGeom prst="rect">
            <a:avLst/>
          </a:prstGeom>
          <a:solidFill>
            <a:srgbClr val="DDDDDD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2" name="Textplatzhalter 12"/>
          <p:cNvSpPr>
            <a:spLocks noGrp="1"/>
          </p:cNvSpPr>
          <p:nvPr>
            <p:ph type="body" sz="quarter" idx="16"/>
          </p:nvPr>
        </p:nvSpPr>
        <p:spPr>
          <a:xfrm>
            <a:off x="885825" y="1268413"/>
            <a:ext cx="7862888" cy="3603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</a:lstStyle>
          <a:p>
            <a:pPr lvl="0" algn="l" rtl="0"/>
            <a:r>
              <a:rPr lang="de-DE" b="0" i="0" u="none" baseline="0"/>
              <a:t>Mastertextformat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5"/>
          </p:nvPr>
        </p:nvSpPr>
        <p:spPr>
          <a:xfrm>
            <a:off x="323850" y="1628775"/>
            <a:ext cx="8424863" cy="3960813"/>
          </a:xfrm>
          <a:prstGeom prst="rect">
            <a:avLst/>
          </a:prstGeom>
        </p:spPr>
        <p:txBody>
          <a:bodyPr lIns="216000" tIns="216000" anchor="ctr" anchorCtr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 algn="l" rtl="0"/>
            <a:r>
              <a:rPr lang="de-DE" b="0" i="0" u="none" baseline="0"/>
              <a:t>Mastertextformat bearbeiten</a:t>
            </a:r>
          </a:p>
          <a:p>
            <a:pPr lvl="1" algn="l" rtl="0"/>
            <a:r>
              <a:rPr lang="de-DE" b="0" i="0" u="none" baseline="0"/>
              <a:t>Zweite Ebene</a:t>
            </a:r>
          </a:p>
          <a:p>
            <a:pPr lvl="2" algn="l" rtl="0"/>
            <a:r>
              <a:rPr lang="de-DE" b="0" i="0" u="none" baseline="0"/>
              <a:t>Dritte Ebene</a:t>
            </a:r>
          </a:p>
          <a:p>
            <a:pPr lvl="3" algn="l" rtl="0"/>
            <a:r>
              <a:rPr lang="de-DE" b="0" i="0" u="none" baseline="0"/>
              <a:t>Vierte Ebene</a:t>
            </a:r>
          </a:p>
          <a:p>
            <a:pPr lvl="4" algn="l" rtl="0"/>
            <a:r>
              <a:rPr lang="de-DE" b="0" i="0" u="none" baseline="0"/>
              <a:t>Fünfte Ebene</a:t>
            </a:r>
            <a:endParaRPr lang="en-GB" dirty="0"/>
          </a:p>
        </p:txBody>
      </p:sp>
      <p:sp>
        <p:nvSpPr>
          <p:cNvPr id="14" name="Textplatzhalter 12"/>
          <p:cNvSpPr>
            <a:spLocks noGrp="1"/>
          </p:cNvSpPr>
          <p:nvPr>
            <p:ph type="body" sz="quarter" idx="17"/>
          </p:nvPr>
        </p:nvSpPr>
        <p:spPr>
          <a:xfrm>
            <a:off x="323850" y="5589588"/>
            <a:ext cx="7862888" cy="360362"/>
          </a:xfrm>
          <a:prstGeom prst="rect">
            <a:avLst/>
          </a:prstGeom>
        </p:spPr>
        <p:txBody>
          <a:bodyPr lIns="90000" tIns="46800" anchor="b" anchorCtr="0">
            <a:normAutofit/>
          </a:bodyPr>
          <a:lstStyle>
            <a:lvl1pPr marL="0" indent="0">
              <a:buNone/>
              <a:defRPr sz="1400"/>
            </a:lvl1pPr>
          </a:lstStyle>
          <a:p>
            <a:pPr lvl="0" algn="l" rtl="0"/>
            <a:r>
              <a:rPr lang="de-DE" b="0" i="0" u="none" baseline="0"/>
              <a:t>Mastertextformat bearbeiten</a:t>
            </a:r>
          </a:p>
        </p:txBody>
      </p:sp>
      <p:sp>
        <p:nvSpPr>
          <p:cNvPr id="2" name="Line 2"/>
          <p:cNvSpPr>
            <a:spLocks noChangeShapeType="1"/>
          </p:cNvSpPr>
          <p:nvPr userDrawn="1"/>
        </p:nvSpPr>
        <p:spPr bwMode="auto">
          <a:xfrm flipV="1">
            <a:off x="255588" y="6381750"/>
            <a:ext cx="8493125" cy="0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22EBF73D-0F45-4B68-A80F-C1EA244AB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029E17EF-9A09-49F9-824F-A905DDA30F7D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D0E1FCD0-22DB-48A4-B5C5-6EBEA09774FA}" type="datetime4">
              <a:rPr lang="en-GB" smtClean="0"/>
              <a:pPr/>
              <a:t>01 October 2024</a:t>
            </a:fld>
            <a:endParaRPr lang="en-GB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2DB18E36-62CF-441C-9D6A-6C79ABFE7F90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GB"/>
              <a:t>University of Passau</a:t>
            </a:r>
            <a:endParaRPr lang="en-GB" dirty="0"/>
          </a:p>
        </p:txBody>
      </p:sp>
      <p:sp>
        <p:nvSpPr>
          <p:cNvPr id="16" name="Foliennummernplatzhalter 15">
            <a:extLst>
              <a:ext uri="{FF2B5EF4-FFF2-40B4-BE49-F238E27FC236}">
                <a16:creationId xmlns:a16="http://schemas.microsoft.com/office/drawing/2014/main" id="{9B33F486-E619-48C4-8423-198EB7D99605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 algn="l" rtl="0"/>
            <a:fld id="{78742581-81B1-425F-B25E-3CD197136A05}" type="slidenum">
              <a:rPr lang="en-GB" smtClean="0"/>
              <a:pPr algn="l" rtl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46369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vollfläch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255588" y="682625"/>
            <a:ext cx="6477000" cy="9525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5"/>
          </p:nvPr>
        </p:nvSpPr>
        <p:spPr>
          <a:xfrm>
            <a:off x="0" y="1260000"/>
            <a:ext cx="9144000" cy="468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2" name="Line 2"/>
          <p:cNvSpPr>
            <a:spLocks noChangeShapeType="1"/>
          </p:cNvSpPr>
          <p:nvPr userDrawn="1"/>
        </p:nvSpPr>
        <p:spPr bwMode="auto">
          <a:xfrm flipV="1">
            <a:off x="255588" y="6381750"/>
            <a:ext cx="8493125" cy="0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206DC37E-7F3D-4263-AA28-5D1EBB587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5B476A7-1BF3-4E15-996C-342858D76CA6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D0E1FCD0-22DB-48A4-B5C5-6EBEA09774FA}" type="datetime4">
              <a:rPr lang="en-GB" smtClean="0"/>
              <a:pPr/>
              <a:t>01 October 2024</a:t>
            </a:fld>
            <a:endParaRPr lang="en-GB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B7C1BA50-51BE-49CC-8ACC-1E77C85AB99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/>
              <a:t>University of Passau</a:t>
            </a:r>
            <a:endParaRPr lang="en-GB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3AB2DB0E-5D07-4BDC-A1CE-FDF326E5B0D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l" rtl="0"/>
            <a:fld id="{78742581-81B1-425F-B25E-3CD197136A05}" type="slidenum">
              <a:rPr lang="en-GB" smtClean="0"/>
              <a:pPr algn="l" rtl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12464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collage Variant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255588" y="682625"/>
            <a:ext cx="6477000" cy="9525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6"/>
          </p:nvPr>
        </p:nvSpPr>
        <p:spPr>
          <a:xfrm>
            <a:off x="0" y="1268413"/>
            <a:ext cx="2843213" cy="232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7"/>
          </p:nvPr>
        </p:nvSpPr>
        <p:spPr>
          <a:xfrm>
            <a:off x="2880000" y="1268413"/>
            <a:ext cx="6264000" cy="232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5"/>
          </p:nvPr>
        </p:nvSpPr>
        <p:spPr>
          <a:xfrm>
            <a:off x="0" y="3625200"/>
            <a:ext cx="9144000" cy="232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2" name="Line 2"/>
          <p:cNvSpPr>
            <a:spLocks noChangeShapeType="1"/>
          </p:cNvSpPr>
          <p:nvPr userDrawn="1"/>
        </p:nvSpPr>
        <p:spPr bwMode="auto">
          <a:xfrm flipV="1">
            <a:off x="255588" y="6381750"/>
            <a:ext cx="8493125" cy="0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B13BBF7B-8629-4C41-BE2F-B4DAAB219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B9F2632-2566-4CD7-A60B-7C5522044CEB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D0E1FCD0-22DB-48A4-B5C5-6EBEA09774FA}" type="datetime4">
              <a:rPr lang="en-GB" smtClean="0"/>
              <a:pPr/>
              <a:t>01 October 2024</a:t>
            </a:fld>
            <a:endParaRPr lang="en-GB" dirty="0"/>
          </a:p>
        </p:txBody>
      </p:sp>
      <p:sp>
        <p:nvSpPr>
          <p:cNvPr id="14" name="Fußzeilenplatzhalter 13">
            <a:extLst>
              <a:ext uri="{FF2B5EF4-FFF2-40B4-BE49-F238E27FC236}">
                <a16:creationId xmlns:a16="http://schemas.microsoft.com/office/drawing/2014/main" id="{71C8FDE8-4D48-4AB9-83D9-BAEE4F2E2B55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GB"/>
              <a:t>University of Passau</a:t>
            </a:r>
            <a:endParaRPr lang="en-GB" dirty="0"/>
          </a:p>
        </p:txBody>
      </p:sp>
      <p:sp>
        <p:nvSpPr>
          <p:cNvPr id="15" name="Foliennummernplatzhalter 14">
            <a:extLst>
              <a:ext uri="{FF2B5EF4-FFF2-40B4-BE49-F238E27FC236}">
                <a16:creationId xmlns:a16="http://schemas.microsoft.com/office/drawing/2014/main" id="{D6E1F75F-F561-442C-826B-6A83B7B5BBC0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 algn="l" rtl="0"/>
            <a:fld id="{78742581-81B1-425F-B25E-3CD197136A05}" type="slidenum">
              <a:rPr lang="en-GB" smtClean="0"/>
              <a:pPr algn="l" rtl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79538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collage Varian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255588" y="682625"/>
            <a:ext cx="6477000" cy="9525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6"/>
          </p:nvPr>
        </p:nvSpPr>
        <p:spPr>
          <a:xfrm>
            <a:off x="0" y="1268413"/>
            <a:ext cx="2843213" cy="232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7"/>
          </p:nvPr>
        </p:nvSpPr>
        <p:spPr>
          <a:xfrm>
            <a:off x="2880000" y="1268413"/>
            <a:ext cx="6264000" cy="232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12" name="Bildplatzhalter 12"/>
          <p:cNvSpPr>
            <a:spLocks noGrp="1"/>
          </p:cNvSpPr>
          <p:nvPr>
            <p:ph type="pic" sz="quarter" idx="18"/>
          </p:nvPr>
        </p:nvSpPr>
        <p:spPr>
          <a:xfrm>
            <a:off x="0" y="3625200"/>
            <a:ext cx="6264000" cy="232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5"/>
          </p:nvPr>
        </p:nvSpPr>
        <p:spPr>
          <a:xfrm>
            <a:off x="6300788" y="3625200"/>
            <a:ext cx="2843212" cy="232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2" name="Line 2"/>
          <p:cNvSpPr>
            <a:spLocks noChangeShapeType="1"/>
          </p:cNvSpPr>
          <p:nvPr userDrawn="1"/>
        </p:nvSpPr>
        <p:spPr bwMode="auto">
          <a:xfrm flipV="1">
            <a:off x="255588" y="6381750"/>
            <a:ext cx="8493125" cy="0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0C1B630-6F62-4D40-89B8-8245F9144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5ED4478-721E-43F2-AF84-31F8DD3FC73A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D0E1FCD0-22DB-48A4-B5C5-6EBEA09774FA}" type="datetime4">
              <a:rPr lang="en-GB" smtClean="0"/>
              <a:pPr/>
              <a:t>01 October 2024</a:t>
            </a:fld>
            <a:endParaRPr lang="en-GB" dirty="0"/>
          </a:p>
        </p:txBody>
      </p:sp>
      <p:sp>
        <p:nvSpPr>
          <p:cNvPr id="15" name="Fußzeilenplatzhalter 14">
            <a:extLst>
              <a:ext uri="{FF2B5EF4-FFF2-40B4-BE49-F238E27FC236}">
                <a16:creationId xmlns:a16="http://schemas.microsoft.com/office/drawing/2014/main" id="{A02C8B9E-2116-423E-B80A-C827AD912529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GB"/>
              <a:t>University of Passau</a:t>
            </a:r>
            <a:endParaRPr lang="en-GB" dirty="0"/>
          </a:p>
        </p:txBody>
      </p:sp>
      <p:sp>
        <p:nvSpPr>
          <p:cNvPr id="16" name="Foliennummernplatzhalter 15">
            <a:extLst>
              <a:ext uri="{FF2B5EF4-FFF2-40B4-BE49-F238E27FC236}">
                <a16:creationId xmlns:a16="http://schemas.microsoft.com/office/drawing/2014/main" id="{DA63DC29-98CD-4651-BFC3-A6A8933F0EB7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 algn="l" rtl="0"/>
            <a:fld id="{78742581-81B1-425F-B25E-3CD197136A05}" type="slidenum">
              <a:rPr lang="en-GB" smtClean="0"/>
              <a:pPr algn="l" rtl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12879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collage Varian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255588" y="682625"/>
            <a:ext cx="6477000" cy="9525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7"/>
          </p:nvPr>
        </p:nvSpPr>
        <p:spPr>
          <a:xfrm>
            <a:off x="0" y="1268413"/>
            <a:ext cx="6264000" cy="232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6"/>
          </p:nvPr>
        </p:nvSpPr>
        <p:spPr>
          <a:xfrm>
            <a:off x="6300787" y="1268413"/>
            <a:ext cx="2843213" cy="232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5"/>
          </p:nvPr>
        </p:nvSpPr>
        <p:spPr>
          <a:xfrm>
            <a:off x="0" y="3625200"/>
            <a:ext cx="9144000" cy="232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2" name="Line 2"/>
          <p:cNvSpPr>
            <a:spLocks noChangeShapeType="1"/>
          </p:cNvSpPr>
          <p:nvPr userDrawn="1"/>
        </p:nvSpPr>
        <p:spPr bwMode="auto">
          <a:xfrm flipV="1">
            <a:off x="255588" y="6381750"/>
            <a:ext cx="8493125" cy="0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000" y="324000"/>
            <a:ext cx="1871476" cy="575464"/>
          </a:xfrm>
          <a:prstGeom prst="rect">
            <a:avLst/>
          </a:prstGeo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8DC7D6C1-7CF6-433A-9190-0AE0D8568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F224790-19C2-4B47-A0C1-9DD349550AC2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D0E1FCD0-22DB-48A4-B5C5-6EBEA09774FA}" type="datetime4">
              <a:rPr lang="en-GB" smtClean="0"/>
              <a:pPr/>
              <a:t>01 October 2024</a:t>
            </a:fld>
            <a:endParaRPr lang="en-GB" dirty="0"/>
          </a:p>
        </p:txBody>
      </p:sp>
      <p:sp>
        <p:nvSpPr>
          <p:cNvPr id="14" name="Fußzeilenplatzhalter 13">
            <a:extLst>
              <a:ext uri="{FF2B5EF4-FFF2-40B4-BE49-F238E27FC236}">
                <a16:creationId xmlns:a16="http://schemas.microsoft.com/office/drawing/2014/main" id="{0034C9E7-AF1C-4474-ACB7-EA773A77A963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GB"/>
              <a:t>University of Passau</a:t>
            </a:r>
            <a:endParaRPr lang="en-GB" dirty="0"/>
          </a:p>
        </p:txBody>
      </p:sp>
      <p:sp>
        <p:nvSpPr>
          <p:cNvPr id="15" name="Foliennummernplatzhalter 14">
            <a:extLst>
              <a:ext uri="{FF2B5EF4-FFF2-40B4-BE49-F238E27FC236}">
                <a16:creationId xmlns:a16="http://schemas.microsoft.com/office/drawing/2014/main" id="{015F2C52-8421-457D-BDE2-81465379B3A4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 algn="l" rtl="0"/>
            <a:fld id="{78742581-81B1-425F-B25E-3CD197136A05}" type="slidenum">
              <a:rPr lang="en-GB" smtClean="0"/>
              <a:pPr algn="l" rtl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36477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collage Variant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255588" y="682625"/>
            <a:ext cx="6477000" cy="9525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7"/>
          </p:nvPr>
        </p:nvSpPr>
        <p:spPr>
          <a:xfrm>
            <a:off x="0" y="1268413"/>
            <a:ext cx="6264000" cy="232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6"/>
          </p:nvPr>
        </p:nvSpPr>
        <p:spPr>
          <a:xfrm>
            <a:off x="6300787" y="1268413"/>
            <a:ext cx="2843213" cy="232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5"/>
          </p:nvPr>
        </p:nvSpPr>
        <p:spPr>
          <a:xfrm>
            <a:off x="0" y="3625200"/>
            <a:ext cx="2843213" cy="232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12" name="Bildplatzhalter 12"/>
          <p:cNvSpPr>
            <a:spLocks noGrp="1"/>
          </p:cNvSpPr>
          <p:nvPr>
            <p:ph type="pic" sz="quarter" idx="18"/>
          </p:nvPr>
        </p:nvSpPr>
        <p:spPr>
          <a:xfrm>
            <a:off x="2880000" y="3625200"/>
            <a:ext cx="6264000" cy="232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2" name="Line 2"/>
          <p:cNvSpPr>
            <a:spLocks noChangeShapeType="1"/>
          </p:cNvSpPr>
          <p:nvPr userDrawn="1"/>
        </p:nvSpPr>
        <p:spPr bwMode="auto">
          <a:xfrm flipV="1">
            <a:off x="255588" y="6381750"/>
            <a:ext cx="8493125" cy="0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9745C6A5-6955-49C7-B46D-C53335947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5EF8EB8-04BD-4D6E-8A34-9B7805977A1F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D0E1FCD0-22DB-48A4-B5C5-6EBEA09774FA}" type="datetime4">
              <a:rPr lang="en-GB" smtClean="0"/>
              <a:pPr/>
              <a:t>01 October 2024</a:t>
            </a:fld>
            <a:endParaRPr lang="en-GB" dirty="0"/>
          </a:p>
        </p:txBody>
      </p:sp>
      <p:sp>
        <p:nvSpPr>
          <p:cNvPr id="15" name="Fußzeilenplatzhalter 14">
            <a:extLst>
              <a:ext uri="{FF2B5EF4-FFF2-40B4-BE49-F238E27FC236}">
                <a16:creationId xmlns:a16="http://schemas.microsoft.com/office/drawing/2014/main" id="{7CA0F85F-3AB8-4D02-93D6-17EB973E5954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GB"/>
              <a:t>University of Passau</a:t>
            </a:r>
            <a:endParaRPr lang="en-GB" dirty="0"/>
          </a:p>
        </p:txBody>
      </p:sp>
      <p:sp>
        <p:nvSpPr>
          <p:cNvPr id="16" name="Foliennummernplatzhalter 15">
            <a:extLst>
              <a:ext uri="{FF2B5EF4-FFF2-40B4-BE49-F238E27FC236}">
                <a16:creationId xmlns:a16="http://schemas.microsoft.com/office/drawing/2014/main" id="{E052AA52-CA7C-4AEC-8165-C773DC29C02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 algn="l" rtl="0"/>
            <a:fld id="{78742581-81B1-425F-B25E-3CD197136A05}" type="slidenum">
              <a:rPr lang="en-GB" smtClean="0"/>
              <a:pPr algn="l" rtl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1982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unddesign 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255588" y="682625"/>
            <a:ext cx="6477000" cy="9525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0"/>
          </p:nvPr>
        </p:nvSpPr>
        <p:spPr>
          <a:xfrm>
            <a:off x="323850" y="1268413"/>
            <a:ext cx="8424863" cy="4681537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rgbClr val="4D4D4D"/>
                </a:solidFill>
              </a:defRPr>
            </a:lvl2pPr>
            <a:lvl3pPr>
              <a:defRPr sz="1600">
                <a:solidFill>
                  <a:srgbClr val="4D4D4D"/>
                </a:solidFill>
              </a:defRPr>
            </a:lvl3pPr>
            <a:lvl4pPr>
              <a:defRPr sz="1400">
                <a:solidFill>
                  <a:srgbClr val="4D4D4D"/>
                </a:solidFill>
              </a:defRPr>
            </a:lvl4pPr>
            <a:lvl5pPr>
              <a:defRPr sz="1200">
                <a:solidFill>
                  <a:srgbClr val="4D4D4D"/>
                </a:solidFill>
              </a:defRPr>
            </a:lvl5pPr>
          </a:lstStyle>
          <a:p>
            <a:pPr lvl="0" algn="l" rtl="0"/>
            <a:r>
              <a:rPr lang="de-DE" b="0" i="0" u="none" baseline="0"/>
              <a:t>Mastertextformat bearbeiten</a:t>
            </a:r>
          </a:p>
          <a:p>
            <a:pPr lvl="1" algn="l" rtl="0"/>
            <a:r>
              <a:rPr lang="de-DE" b="0" i="0" u="none" baseline="0"/>
              <a:t>Zweite Ebene</a:t>
            </a:r>
          </a:p>
          <a:p>
            <a:pPr lvl="2" algn="l" rtl="0"/>
            <a:r>
              <a:rPr lang="de-DE" b="0" i="0" u="none" baseline="0"/>
              <a:t>Dritte Ebene</a:t>
            </a:r>
          </a:p>
          <a:p>
            <a:pPr lvl="3" algn="l" rtl="0"/>
            <a:r>
              <a:rPr lang="de-DE" b="0" i="0" u="none" baseline="0"/>
              <a:t>Vierte Ebene</a:t>
            </a:r>
          </a:p>
          <a:p>
            <a:pPr lvl="4" algn="l" rtl="0"/>
            <a:r>
              <a:rPr lang="de-DE" b="0" i="0" u="none" baseline="0"/>
              <a:t>Fünfte Ebene</a:t>
            </a:r>
            <a:endParaRPr lang="en-GB" dirty="0"/>
          </a:p>
        </p:txBody>
      </p:sp>
      <p:sp>
        <p:nvSpPr>
          <p:cNvPr id="2" name="Line 2"/>
          <p:cNvSpPr>
            <a:spLocks noChangeShapeType="1"/>
          </p:cNvSpPr>
          <p:nvPr userDrawn="1"/>
        </p:nvSpPr>
        <p:spPr bwMode="auto">
          <a:xfrm flipV="1">
            <a:off x="255588" y="6381750"/>
            <a:ext cx="8493125" cy="0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E222675A-8C24-46A2-B7DB-F23938655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2B206213-F16A-4E44-91EB-B0928DF321D8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D0E1FCD0-22DB-48A4-B5C5-6EBEA09774FA}" type="datetime4">
              <a:rPr lang="en-GB" smtClean="0"/>
              <a:pPr/>
              <a:t>01 October 2024</a:t>
            </a:fld>
            <a:endParaRPr lang="en-GB" dirty="0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E35C5701-AC60-4B8C-A1F9-AE487AB5077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University of Passau</a:t>
            </a:r>
            <a:endParaRPr lang="en-GB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FF054588-DCCA-40EA-92DB-EFE539524F0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l" rtl="0"/>
            <a:fld id="{78742581-81B1-425F-B25E-3CD197136A05}" type="slidenum">
              <a:rPr lang="en-GB" smtClean="0"/>
              <a:pPr algn="l" rtl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74591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collage mi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255588" y="682625"/>
            <a:ext cx="6477000" cy="9525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4" name="Rechteck 3"/>
          <p:cNvSpPr/>
          <p:nvPr userDrawn="1"/>
        </p:nvSpPr>
        <p:spPr bwMode="auto">
          <a:xfrm>
            <a:off x="0" y="1268412"/>
            <a:ext cx="6264000" cy="2322000"/>
          </a:xfrm>
          <a:prstGeom prst="rect">
            <a:avLst/>
          </a:prstGeom>
          <a:solidFill>
            <a:srgbClr val="DDDDDD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7"/>
          </p:nvPr>
        </p:nvSpPr>
        <p:spPr>
          <a:xfrm>
            <a:off x="323575" y="1268412"/>
            <a:ext cx="5940425" cy="2321999"/>
          </a:xfrm>
          <a:prstGeom prst="rect">
            <a:avLst/>
          </a:prstGeom>
        </p:spPr>
        <p:txBody>
          <a:bodyPr lIns="216000" rIns="216000" anchor="ctr" anchorCtr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</a:lstStyle>
          <a:p>
            <a:pPr lvl="0" algn="l" rtl="0"/>
            <a:r>
              <a:rPr lang="de-DE" b="0" i="0" u="none" baseline="0"/>
              <a:t>Mastertextformat bearbeiten</a:t>
            </a:r>
          </a:p>
          <a:p>
            <a:pPr lvl="1" algn="l" rtl="0"/>
            <a:r>
              <a:rPr lang="de-DE" b="0" i="0" u="none" baseline="0"/>
              <a:t>Zweite Ebene</a:t>
            </a:r>
          </a:p>
          <a:p>
            <a:pPr lvl="2" algn="l" rtl="0"/>
            <a:r>
              <a:rPr lang="de-DE" b="0" i="0" u="none" baseline="0"/>
              <a:t>Dritte Ebene</a:t>
            </a:r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6"/>
          </p:nvPr>
        </p:nvSpPr>
        <p:spPr>
          <a:xfrm>
            <a:off x="6300787" y="1268412"/>
            <a:ext cx="2843213" cy="232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5"/>
          </p:nvPr>
        </p:nvSpPr>
        <p:spPr>
          <a:xfrm>
            <a:off x="0" y="3625200"/>
            <a:ext cx="9144000" cy="232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2" name="Line 2"/>
          <p:cNvSpPr>
            <a:spLocks noChangeShapeType="1"/>
          </p:cNvSpPr>
          <p:nvPr userDrawn="1"/>
        </p:nvSpPr>
        <p:spPr bwMode="auto">
          <a:xfrm flipV="1">
            <a:off x="255588" y="6381750"/>
            <a:ext cx="8493125" cy="0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0DD81595-BF71-46A2-BA8D-FB8235185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0F74C4CE-9E60-42CD-99DB-15C142A1A51D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D0E1FCD0-22DB-48A4-B5C5-6EBEA09774FA}" type="datetime4">
              <a:rPr lang="en-GB" smtClean="0"/>
              <a:pPr/>
              <a:t>01 October 2024</a:t>
            </a:fld>
            <a:endParaRPr lang="en-GB" dirty="0"/>
          </a:p>
        </p:txBody>
      </p:sp>
      <p:sp>
        <p:nvSpPr>
          <p:cNvPr id="15" name="Fußzeilenplatzhalter 14">
            <a:extLst>
              <a:ext uri="{FF2B5EF4-FFF2-40B4-BE49-F238E27FC236}">
                <a16:creationId xmlns:a16="http://schemas.microsoft.com/office/drawing/2014/main" id="{643EAAB5-8E3D-46BC-A9F9-13EE5F0E53A6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GB"/>
              <a:t>University of Passau</a:t>
            </a:r>
            <a:endParaRPr lang="en-GB" dirty="0"/>
          </a:p>
        </p:txBody>
      </p:sp>
      <p:sp>
        <p:nvSpPr>
          <p:cNvPr id="16" name="Foliennummernplatzhalter 15">
            <a:extLst>
              <a:ext uri="{FF2B5EF4-FFF2-40B4-BE49-F238E27FC236}">
                <a16:creationId xmlns:a16="http://schemas.microsoft.com/office/drawing/2014/main" id="{3FECB25D-6CA0-4691-AD42-3ECE37C59063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 algn="l" rtl="0"/>
            <a:fld id="{78742581-81B1-425F-B25E-3CD197136A05}" type="slidenum">
              <a:rPr lang="en-GB" smtClean="0"/>
              <a:pPr algn="l" rtl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44395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collage Variant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255588" y="682625"/>
            <a:ext cx="6477000" cy="9525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8"/>
          </p:nvPr>
        </p:nvSpPr>
        <p:spPr>
          <a:xfrm>
            <a:off x="3060000" y="1268412"/>
            <a:ext cx="3024000" cy="232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7"/>
          </p:nvPr>
        </p:nvSpPr>
        <p:spPr>
          <a:xfrm>
            <a:off x="-1" y="1268413"/>
            <a:ext cx="3024000" cy="232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6"/>
          </p:nvPr>
        </p:nvSpPr>
        <p:spPr>
          <a:xfrm>
            <a:off x="6120000" y="1268413"/>
            <a:ext cx="3024000" cy="232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5"/>
          </p:nvPr>
        </p:nvSpPr>
        <p:spPr>
          <a:xfrm>
            <a:off x="0" y="3625200"/>
            <a:ext cx="9144000" cy="232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2" name="Line 2"/>
          <p:cNvSpPr>
            <a:spLocks noChangeShapeType="1"/>
          </p:cNvSpPr>
          <p:nvPr userDrawn="1"/>
        </p:nvSpPr>
        <p:spPr bwMode="auto">
          <a:xfrm flipV="1">
            <a:off x="255588" y="6381750"/>
            <a:ext cx="8493125" cy="0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58D7DC6D-73D8-4533-A878-0BB49C5F6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F30D707-F7D3-4032-B25B-036F616FD8BB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D0E1FCD0-22DB-48A4-B5C5-6EBEA09774FA}" type="datetime4">
              <a:rPr lang="en-GB" smtClean="0"/>
              <a:pPr/>
              <a:t>01 October 2024</a:t>
            </a:fld>
            <a:endParaRPr lang="en-GB" dirty="0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3B46D796-930B-4D1B-ADB1-211E6DF08125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GB"/>
              <a:t>University of Passau</a:t>
            </a:r>
            <a:endParaRPr lang="en-GB" dirty="0"/>
          </a:p>
        </p:txBody>
      </p:sp>
      <p:sp>
        <p:nvSpPr>
          <p:cNvPr id="16" name="Foliennummernplatzhalter 15">
            <a:extLst>
              <a:ext uri="{FF2B5EF4-FFF2-40B4-BE49-F238E27FC236}">
                <a16:creationId xmlns:a16="http://schemas.microsoft.com/office/drawing/2014/main" id="{195AC60C-743D-4351-8269-853A3600E7C4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 algn="l" rtl="0"/>
            <a:fld id="{78742581-81B1-425F-B25E-3CD197136A05}" type="slidenum">
              <a:rPr lang="en-GB" smtClean="0"/>
              <a:pPr algn="l" rtl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7634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links - grau hinterleg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255588" y="682625"/>
            <a:ext cx="6477000" cy="9525"/>
          </a:xfrm>
          <a:prstGeom prst="line">
            <a:avLst/>
          </a:prstGeom>
          <a:ln>
            <a:solidFill>
              <a:schemeClr val="bg2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1"/>
          </p:nvPr>
        </p:nvSpPr>
        <p:spPr>
          <a:xfrm>
            <a:off x="1" y="1628775"/>
            <a:ext cx="2808000" cy="39608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13" name="Rechteck 12"/>
          <p:cNvSpPr/>
          <p:nvPr userDrawn="1"/>
        </p:nvSpPr>
        <p:spPr bwMode="auto">
          <a:xfrm>
            <a:off x="2843213" y="1628775"/>
            <a:ext cx="6300787" cy="3960813"/>
          </a:xfrm>
          <a:prstGeom prst="rect">
            <a:avLst/>
          </a:prstGeom>
          <a:solidFill>
            <a:srgbClr val="DDDDDD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rgbClr val="DDDDDD"/>
              </a:solidFill>
              <a:effectLst/>
              <a:latin typeface="Arial" charset="0"/>
            </a:endParaRP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0"/>
          </p:nvPr>
        </p:nvSpPr>
        <p:spPr>
          <a:xfrm>
            <a:off x="2843214" y="1628775"/>
            <a:ext cx="5905500" cy="3960813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rgbClr val="4D4D4D"/>
                </a:solidFill>
              </a:defRPr>
            </a:lvl2pPr>
            <a:lvl3pPr>
              <a:defRPr sz="1600">
                <a:solidFill>
                  <a:srgbClr val="4D4D4D"/>
                </a:solidFill>
              </a:defRPr>
            </a:lvl3pPr>
            <a:lvl4pPr>
              <a:defRPr sz="1400">
                <a:solidFill>
                  <a:srgbClr val="4D4D4D"/>
                </a:solidFill>
              </a:defRPr>
            </a:lvl4pPr>
            <a:lvl5pPr>
              <a:defRPr sz="1200">
                <a:solidFill>
                  <a:srgbClr val="4D4D4D"/>
                </a:solidFill>
              </a:defRPr>
            </a:lvl5pPr>
          </a:lstStyle>
          <a:p>
            <a:pPr lvl="0" algn="l" rtl="0"/>
            <a:r>
              <a:rPr lang="de-DE" b="0" i="0" u="none" baseline="0"/>
              <a:t>Mastertextformat bearbeiten</a:t>
            </a:r>
          </a:p>
          <a:p>
            <a:pPr lvl="1" algn="l" rtl="0"/>
            <a:r>
              <a:rPr lang="de-DE" b="0" i="0" u="none" baseline="0"/>
              <a:t>Zweite Ebene</a:t>
            </a:r>
          </a:p>
          <a:p>
            <a:pPr lvl="2" algn="l" rtl="0"/>
            <a:r>
              <a:rPr lang="de-DE" b="0" i="0" u="none" baseline="0"/>
              <a:t>Dritte Ebene</a:t>
            </a:r>
          </a:p>
        </p:txBody>
      </p:sp>
      <p:sp>
        <p:nvSpPr>
          <p:cNvPr id="2" name="Line 2"/>
          <p:cNvSpPr>
            <a:spLocks noChangeShapeType="1"/>
          </p:cNvSpPr>
          <p:nvPr userDrawn="1"/>
        </p:nvSpPr>
        <p:spPr bwMode="auto">
          <a:xfrm flipV="1">
            <a:off x="255588" y="6381750"/>
            <a:ext cx="8493125" cy="0"/>
          </a:xfrm>
          <a:prstGeom prst="line">
            <a:avLst/>
          </a:prstGeom>
          <a:ln>
            <a:solidFill>
              <a:schemeClr val="bg2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35C2B367-C5B1-4C01-B7D5-76EC3863B50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0E1FCD0-22DB-48A4-B5C5-6EBEA09774FA}" type="datetime4">
              <a:rPr lang="en-GB" smtClean="0"/>
              <a:pPr/>
              <a:t>01 October 2024</a:t>
            </a:fld>
            <a:endParaRPr lang="en-GB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9D37EE19-E11B-4ED1-A106-099A1BA8B5F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University of Passau</a:t>
            </a:r>
            <a:endParaRPr lang="en-GB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C0356722-05EE-4F8C-9430-59C85E418E5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l" rtl="0"/>
            <a:fld id="{78742581-81B1-425F-B25E-3CD197136A05}" type="slidenum">
              <a:rPr lang="en-GB" smtClean="0"/>
              <a:pPr algn="l" rtl="0"/>
              <a:t>‹#›</a:t>
            </a:fld>
            <a:endParaRPr lang="en-GB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418FC203-6311-4B0E-8A4E-557AFEE49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2677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rechts - grau hinterleg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255588" y="682625"/>
            <a:ext cx="6477000" cy="9525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13" name="Rechteck 12"/>
          <p:cNvSpPr/>
          <p:nvPr userDrawn="1"/>
        </p:nvSpPr>
        <p:spPr bwMode="auto">
          <a:xfrm>
            <a:off x="0" y="1628775"/>
            <a:ext cx="6300788" cy="3960813"/>
          </a:xfrm>
          <a:prstGeom prst="rect">
            <a:avLst/>
          </a:prstGeom>
          <a:solidFill>
            <a:srgbClr val="DDDDDD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216000" tIns="46800" rIns="216000" bIns="4680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rgbClr val="DDDDDD"/>
              </a:solidFill>
              <a:effectLst/>
              <a:latin typeface="Arial" charset="0"/>
            </a:endParaRPr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1"/>
          </p:nvPr>
        </p:nvSpPr>
        <p:spPr>
          <a:xfrm>
            <a:off x="6336000" y="1628775"/>
            <a:ext cx="2808000" cy="39608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0"/>
          </p:nvPr>
        </p:nvSpPr>
        <p:spPr>
          <a:xfrm>
            <a:off x="323850" y="1638300"/>
            <a:ext cx="5976342" cy="3960813"/>
          </a:xfrm>
          <a:prstGeom prst="rect">
            <a:avLst/>
          </a:prstGeom>
        </p:spPr>
        <p:txBody>
          <a:bodyPr lIns="216000" rIns="216000" anchor="ctr" anchorCtr="0"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rgbClr val="4D4D4D"/>
                </a:solidFill>
              </a:defRPr>
            </a:lvl2pPr>
            <a:lvl3pPr>
              <a:defRPr sz="1600">
                <a:solidFill>
                  <a:srgbClr val="4D4D4D"/>
                </a:solidFill>
              </a:defRPr>
            </a:lvl3pPr>
            <a:lvl4pPr>
              <a:defRPr sz="1400">
                <a:solidFill>
                  <a:srgbClr val="4D4D4D"/>
                </a:solidFill>
              </a:defRPr>
            </a:lvl4pPr>
            <a:lvl5pPr>
              <a:defRPr sz="1200">
                <a:solidFill>
                  <a:srgbClr val="4D4D4D"/>
                </a:solidFill>
              </a:defRPr>
            </a:lvl5pPr>
          </a:lstStyle>
          <a:p>
            <a:pPr lvl="0" algn="l" rtl="0"/>
            <a:r>
              <a:rPr lang="de-DE" b="0" i="0" u="none" baseline="0"/>
              <a:t>Mastertextformat bearbeiten</a:t>
            </a:r>
          </a:p>
          <a:p>
            <a:pPr lvl="1" algn="l" rtl="0"/>
            <a:r>
              <a:rPr lang="de-DE" b="0" i="0" u="none" baseline="0"/>
              <a:t>Zweite Ebene</a:t>
            </a:r>
          </a:p>
          <a:p>
            <a:pPr lvl="2" algn="l" rtl="0"/>
            <a:r>
              <a:rPr lang="de-DE" b="0" i="0" u="none" baseline="0"/>
              <a:t>Dritte Ebene</a:t>
            </a:r>
          </a:p>
        </p:txBody>
      </p:sp>
      <p:sp>
        <p:nvSpPr>
          <p:cNvPr id="2" name="Line 2"/>
          <p:cNvSpPr>
            <a:spLocks noChangeShapeType="1"/>
          </p:cNvSpPr>
          <p:nvPr userDrawn="1"/>
        </p:nvSpPr>
        <p:spPr bwMode="auto">
          <a:xfrm flipV="1">
            <a:off x="255588" y="6381750"/>
            <a:ext cx="8493125" cy="0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6CCDB067-017E-4965-A988-79D0A4005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7442A802-81AE-4239-9EFB-7452D9D8A7F2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0E1FCD0-22DB-48A4-B5C5-6EBEA09774FA}" type="datetime4">
              <a:rPr lang="en-GB" smtClean="0"/>
              <a:pPr/>
              <a:t>01 October 2024</a:t>
            </a:fld>
            <a:endParaRPr lang="en-GB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544AF816-5AB4-4823-AA24-139E2DEEAF5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University of Passau</a:t>
            </a:r>
            <a:endParaRPr lang="en-GB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249AFD24-FA50-4E68-BA7D-C285FA4FAC9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l" rtl="0"/>
            <a:fld id="{78742581-81B1-425F-B25E-3CD197136A05}" type="slidenum">
              <a:rPr lang="en-GB" smtClean="0"/>
              <a:pPr algn="l" rtl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1287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 mit 3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255588" y="682625"/>
            <a:ext cx="6477000" cy="9525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0" y="1268413"/>
            <a:ext cx="885825" cy="360362"/>
          </a:xfrm>
          <a:prstGeom prst="rect">
            <a:avLst/>
          </a:prstGeom>
          <a:solidFill>
            <a:srgbClr val="DDDDDD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2"/>
          </p:nvPr>
        </p:nvSpPr>
        <p:spPr>
          <a:xfrm>
            <a:off x="885825" y="1268413"/>
            <a:ext cx="4765675" cy="3603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</a:lstStyle>
          <a:p>
            <a:pPr lvl="0" algn="l" rtl="0"/>
            <a:r>
              <a:rPr lang="de-DE" b="0" i="0" u="none" baseline="0"/>
              <a:t>Mastertextformat bearbeiten</a:t>
            </a:r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0"/>
          </p:nvPr>
        </p:nvSpPr>
        <p:spPr>
          <a:xfrm>
            <a:off x="6732588" y="1771200"/>
            <a:ext cx="1368000" cy="136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1"/>
          </p:nvPr>
        </p:nvSpPr>
        <p:spPr>
          <a:xfrm>
            <a:off x="900113" y="1772816"/>
            <a:ext cx="5400675" cy="1368152"/>
          </a:xfrm>
          <a:prstGeom prst="rect">
            <a:avLst/>
          </a:prstGeom>
        </p:spPr>
        <p:txBody>
          <a:bodyPr lIns="216000" tIns="216000" rIns="216000" bIns="216000" anchor="ctr" anchorCtr="0">
            <a:normAutofit/>
          </a:bodyPr>
          <a:lstStyle>
            <a:lvl1pPr marL="0" indent="0" algn="r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457200" indent="0" algn="r">
              <a:spcBef>
                <a:spcPts val="0"/>
              </a:spcBef>
              <a:spcAft>
                <a:spcPts val="0"/>
              </a:spcAft>
              <a:buNone/>
              <a:defRPr sz="1600" i="1">
                <a:solidFill>
                  <a:schemeClr val="bg2"/>
                </a:solidFill>
              </a:defRPr>
            </a:lvl2pPr>
            <a:lvl3pPr>
              <a:spcBef>
                <a:spcPts val="600"/>
              </a:spcBef>
              <a:spcAft>
                <a:spcPts val="600"/>
              </a:spcAft>
              <a:defRPr sz="1400"/>
            </a:lvl3pPr>
            <a:lvl4pPr>
              <a:spcBef>
                <a:spcPts val="600"/>
              </a:spcBef>
              <a:spcAft>
                <a:spcPts val="600"/>
              </a:spcAft>
              <a:defRPr sz="1400"/>
            </a:lvl4pPr>
          </a:lstStyle>
          <a:p>
            <a:pPr lvl="0" algn="l" rtl="0"/>
            <a:r>
              <a:rPr lang="de-DE" b="0" i="0" u="none" baseline="0"/>
              <a:t>Mastertextformat bearbeiten</a:t>
            </a:r>
          </a:p>
          <a:p>
            <a:pPr lvl="1" algn="l" rtl="0"/>
            <a:r>
              <a:rPr lang="de-DE" b="0" i="0" u="none" baseline="0"/>
              <a:t>Zweite Ebene</a:t>
            </a:r>
          </a:p>
        </p:txBody>
      </p:sp>
      <p:sp>
        <p:nvSpPr>
          <p:cNvPr id="16" name="Rechteck 15"/>
          <p:cNvSpPr/>
          <p:nvPr userDrawn="1"/>
        </p:nvSpPr>
        <p:spPr bwMode="auto">
          <a:xfrm>
            <a:off x="8136000" y="1772816"/>
            <a:ext cx="1008000" cy="1368000"/>
          </a:xfrm>
          <a:prstGeom prst="rect">
            <a:avLst/>
          </a:prstGeom>
          <a:solidFill>
            <a:srgbClr val="DDDDDD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32" name="Textplatzhalter 16"/>
          <p:cNvSpPr>
            <a:spLocks noGrp="1"/>
          </p:cNvSpPr>
          <p:nvPr>
            <p:ph type="body" sz="quarter" idx="15"/>
          </p:nvPr>
        </p:nvSpPr>
        <p:spPr>
          <a:xfrm>
            <a:off x="900113" y="3140968"/>
            <a:ext cx="5400675" cy="1440830"/>
          </a:xfrm>
          <a:prstGeom prst="rect">
            <a:avLst/>
          </a:prstGeom>
        </p:spPr>
        <p:txBody>
          <a:bodyPr lIns="216000" tIns="216000" rIns="216000" bIns="216000" anchor="ctr" anchorCtr="0">
            <a:normAutofit/>
          </a:bodyPr>
          <a:lstStyle>
            <a:lvl1pPr marL="0" indent="0" algn="r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457200" indent="0" algn="r">
              <a:spcBef>
                <a:spcPts val="0"/>
              </a:spcBef>
              <a:spcAft>
                <a:spcPts val="0"/>
              </a:spcAft>
              <a:buNone/>
              <a:defRPr sz="1600" i="1">
                <a:solidFill>
                  <a:schemeClr val="bg2"/>
                </a:solidFill>
              </a:defRPr>
            </a:lvl2pPr>
            <a:lvl3pPr>
              <a:spcBef>
                <a:spcPts val="600"/>
              </a:spcBef>
              <a:spcAft>
                <a:spcPts val="600"/>
              </a:spcAft>
              <a:defRPr sz="1400"/>
            </a:lvl3pPr>
            <a:lvl4pPr>
              <a:spcBef>
                <a:spcPts val="600"/>
              </a:spcBef>
              <a:spcAft>
                <a:spcPts val="600"/>
              </a:spcAft>
              <a:defRPr sz="1400"/>
            </a:lvl4pPr>
          </a:lstStyle>
          <a:p>
            <a:pPr lvl="0" algn="l" rtl="0"/>
            <a:r>
              <a:rPr lang="de-DE" b="0" i="0" u="none" baseline="0"/>
              <a:t>Mastertextformat bearbeiten</a:t>
            </a:r>
          </a:p>
          <a:p>
            <a:pPr lvl="1" algn="l" rtl="0"/>
            <a:r>
              <a:rPr lang="de-DE" b="0" i="0" u="none" baseline="0"/>
              <a:t>Zweite Ebene</a:t>
            </a:r>
          </a:p>
        </p:txBody>
      </p:sp>
      <p:sp>
        <p:nvSpPr>
          <p:cNvPr id="19" name="Bildplatzhalter 14"/>
          <p:cNvSpPr>
            <a:spLocks noGrp="1"/>
          </p:cNvSpPr>
          <p:nvPr>
            <p:ph type="pic" sz="quarter" idx="13"/>
          </p:nvPr>
        </p:nvSpPr>
        <p:spPr>
          <a:xfrm>
            <a:off x="6732392" y="3169050"/>
            <a:ext cx="1368000" cy="136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4" name="Rechteck 3"/>
          <p:cNvSpPr/>
          <p:nvPr userDrawn="1"/>
        </p:nvSpPr>
        <p:spPr bwMode="auto">
          <a:xfrm>
            <a:off x="6732588" y="3175200"/>
            <a:ext cx="1367804" cy="1368000"/>
          </a:xfrm>
          <a:prstGeom prst="rect">
            <a:avLst/>
          </a:prstGeom>
          <a:solidFill>
            <a:srgbClr val="DDDDDD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38" name="Rechteck 37"/>
          <p:cNvSpPr/>
          <p:nvPr userDrawn="1"/>
        </p:nvSpPr>
        <p:spPr bwMode="auto">
          <a:xfrm>
            <a:off x="8136000" y="4581950"/>
            <a:ext cx="1008000" cy="1368000"/>
          </a:xfrm>
          <a:prstGeom prst="rect">
            <a:avLst/>
          </a:prstGeom>
          <a:solidFill>
            <a:srgbClr val="DDDDDD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20" name="Bildplatzhalter 14"/>
          <p:cNvSpPr>
            <a:spLocks noGrp="1"/>
          </p:cNvSpPr>
          <p:nvPr>
            <p:ph type="pic" sz="quarter" idx="14"/>
          </p:nvPr>
        </p:nvSpPr>
        <p:spPr>
          <a:xfrm>
            <a:off x="6732588" y="4582800"/>
            <a:ext cx="1368000" cy="136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33" name="Textplatzhalter 16"/>
          <p:cNvSpPr>
            <a:spLocks noGrp="1"/>
          </p:cNvSpPr>
          <p:nvPr>
            <p:ph type="body" sz="quarter" idx="16"/>
          </p:nvPr>
        </p:nvSpPr>
        <p:spPr>
          <a:xfrm>
            <a:off x="895003" y="4593630"/>
            <a:ext cx="5400675" cy="1368152"/>
          </a:xfrm>
          <a:prstGeom prst="rect">
            <a:avLst/>
          </a:prstGeom>
        </p:spPr>
        <p:txBody>
          <a:bodyPr lIns="216000" tIns="216000" rIns="216000" anchor="ctr" anchorCtr="0">
            <a:normAutofit/>
          </a:bodyPr>
          <a:lstStyle>
            <a:lvl1pPr marL="0" indent="0" algn="r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457200" indent="0" algn="r">
              <a:spcBef>
                <a:spcPts val="0"/>
              </a:spcBef>
              <a:spcAft>
                <a:spcPts val="0"/>
              </a:spcAft>
              <a:buNone/>
              <a:defRPr sz="1600" i="1">
                <a:solidFill>
                  <a:schemeClr val="bg2"/>
                </a:solidFill>
              </a:defRPr>
            </a:lvl2pPr>
            <a:lvl3pPr>
              <a:spcBef>
                <a:spcPts val="600"/>
              </a:spcBef>
              <a:spcAft>
                <a:spcPts val="600"/>
              </a:spcAft>
              <a:defRPr sz="1400"/>
            </a:lvl3pPr>
            <a:lvl4pPr>
              <a:spcBef>
                <a:spcPts val="600"/>
              </a:spcBef>
              <a:spcAft>
                <a:spcPts val="600"/>
              </a:spcAft>
              <a:defRPr sz="1400"/>
            </a:lvl4pPr>
          </a:lstStyle>
          <a:p>
            <a:pPr lvl="0" algn="l" rtl="0"/>
            <a:r>
              <a:rPr lang="de-DE" b="0" i="0" u="none" baseline="0"/>
              <a:t>Mastertextformat bearbeiten</a:t>
            </a:r>
          </a:p>
          <a:p>
            <a:pPr lvl="1" algn="l" rtl="0"/>
            <a:r>
              <a:rPr lang="de-DE" b="0" i="0" u="none" baseline="0"/>
              <a:t>Zweite Ebene</a:t>
            </a:r>
          </a:p>
        </p:txBody>
      </p:sp>
      <p:sp>
        <p:nvSpPr>
          <p:cNvPr id="2" name="Line 2"/>
          <p:cNvSpPr>
            <a:spLocks noChangeShapeType="1"/>
          </p:cNvSpPr>
          <p:nvPr userDrawn="1"/>
        </p:nvSpPr>
        <p:spPr bwMode="auto">
          <a:xfrm flipV="1">
            <a:off x="255588" y="6381750"/>
            <a:ext cx="8493125" cy="0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2EC0172B-2C38-4313-9C9B-EDD6479A4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2541D8FB-EE0A-42B9-A455-D09EA92FE496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D0E1FCD0-22DB-48A4-B5C5-6EBEA09774FA}" type="datetime4">
              <a:rPr lang="en-GB" smtClean="0"/>
              <a:pPr/>
              <a:t>01 October 2024</a:t>
            </a:fld>
            <a:endParaRPr lang="en-GB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D4F59D8E-9E02-4B87-8477-16B7A616536B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GB"/>
              <a:t>University of Passau</a:t>
            </a:r>
            <a:endParaRPr lang="en-GB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F804B36D-7D77-4F67-B5A9-D190234E04B3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algn="l" rtl="0"/>
            <a:fld id="{78742581-81B1-425F-B25E-3CD197136A05}" type="slidenum">
              <a:rPr lang="en-GB" smtClean="0"/>
              <a:pPr algn="l" rtl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9004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blöc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8"/>
          <p:cNvSpPr>
            <a:spLocks noGrp="1"/>
          </p:cNvSpPr>
          <p:nvPr>
            <p:ph type="body" sz="quarter" idx="14"/>
          </p:nvPr>
        </p:nvSpPr>
        <p:spPr>
          <a:xfrm>
            <a:off x="4594564" y="1260475"/>
            <a:ext cx="4154149" cy="4681537"/>
          </a:xfrm>
          <a:prstGeom prst="rect">
            <a:avLst/>
          </a:prstGeom>
        </p:spPr>
        <p:txBody>
          <a:bodyPr lIns="216000" tIns="216000" rIns="0" anchor="t" anchorCtr="0">
            <a:normAutofit/>
          </a:bodyPr>
          <a:lstStyle>
            <a:lvl1pPr marL="0" indent="0">
              <a:buNone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 algn="l" rtl="0"/>
            <a:r>
              <a:rPr lang="de-DE" b="0" i="0" u="none" baseline="0"/>
              <a:t>Mastertextformat bearbeiten</a:t>
            </a:r>
          </a:p>
          <a:p>
            <a:pPr lvl="1" algn="l" rtl="0"/>
            <a:r>
              <a:rPr lang="de-DE" b="0" i="0" u="none" baseline="0"/>
              <a:t>Zweite Ebene</a:t>
            </a:r>
          </a:p>
          <a:p>
            <a:pPr lvl="2" algn="l" rtl="0"/>
            <a:r>
              <a:rPr lang="de-DE" b="0" i="0" u="none" baseline="0"/>
              <a:t>Dritte Ebene</a:t>
            </a:r>
          </a:p>
          <a:p>
            <a:pPr lvl="3" algn="l" rtl="0"/>
            <a:r>
              <a:rPr lang="de-DE" b="0" i="0" u="none" baseline="0"/>
              <a:t>Vierte Ebene</a:t>
            </a:r>
          </a:p>
          <a:p>
            <a:pPr lvl="4" algn="l" rtl="0"/>
            <a:r>
              <a:rPr lang="de-DE" b="0" i="0" u="none" baseline="0"/>
              <a:t>Fünfte Ebene</a:t>
            </a:r>
            <a:endParaRPr lang="en-GB" dirty="0"/>
          </a:p>
        </p:txBody>
      </p:sp>
      <p:sp>
        <p:nvSpPr>
          <p:cNvPr id="6" name="Rechteck 5"/>
          <p:cNvSpPr/>
          <p:nvPr userDrawn="1"/>
        </p:nvSpPr>
        <p:spPr bwMode="auto">
          <a:xfrm>
            <a:off x="0" y="1268412"/>
            <a:ext cx="4554000" cy="4681538"/>
          </a:xfrm>
          <a:prstGeom prst="rect">
            <a:avLst/>
          </a:prstGeom>
          <a:solidFill>
            <a:srgbClr val="DDDDDD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216000" tIns="46800" rIns="216000" bIns="4680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23850" y="1268413"/>
            <a:ext cx="4230688" cy="4681537"/>
          </a:xfrm>
          <a:prstGeom prst="rect">
            <a:avLst/>
          </a:prstGeom>
        </p:spPr>
        <p:txBody>
          <a:bodyPr lIns="216000" tIns="216000" rIns="216000" anchor="t" anchorCtr="0">
            <a:normAutofit/>
          </a:bodyPr>
          <a:lstStyle>
            <a:lvl1pPr marL="0" indent="0">
              <a:buNone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 algn="l" rtl="0"/>
            <a:r>
              <a:rPr lang="de-DE" b="0" i="0" u="none" baseline="0"/>
              <a:t>Mastertextformat bearbeiten</a:t>
            </a:r>
          </a:p>
          <a:p>
            <a:pPr lvl="1" algn="l" rtl="0"/>
            <a:r>
              <a:rPr lang="de-DE" b="0" i="0" u="none" baseline="0"/>
              <a:t>Zweite Ebene</a:t>
            </a:r>
          </a:p>
          <a:p>
            <a:pPr lvl="2" algn="l" rtl="0"/>
            <a:r>
              <a:rPr lang="de-DE" b="0" i="0" u="none" baseline="0"/>
              <a:t>Dritte Ebene</a:t>
            </a:r>
          </a:p>
          <a:p>
            <a:pPr lvl="3" algn="l" rtl="0"/>
            <a:r>
              <a:rPr lang="de-DE" b="0" i="0" u="none" baseline="0"/>
              <a:t>Vierte Ebene</a:t>
            </a:r>
          </a:p>
          <a:p>
            <a:pPr lvl="4" algn="l" rtl="0"/>
            <a:r>
              <a:rPr lang="de-DE" b="0" i="0" u="none" baseline="0"/>
              <a:t>Fünfte Ebene</a:t>
            </a:r>
            <a:endParaRPr lang="en-GB" dirty="0"/>
          </a:p>
        </p:txBody>
      </p:sp>
      <p:sp>
        <p:nvSpPr>
          <p:cNvPr id="7" name="Rechteck 6"/>
          <p:cNvSpPr/>
          <p:nvPr userDrawn="1"/>
        </p:nvSpPr>
        <p:spPr bwMode="auto">
          <a:xfrm>
            <a:off x="4590000" y="1268413"/>
            <a:ext cx="4554000" cy="4681538"/>
          </a:xfrm>
          <a:prstGeom prst="rect">
            <a:avLst/>
          </a:prstGeom>
          <a:solidFill>
            <a:srgbClr val="DDDDDD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DC21CD44-7535-44C2-85E4-C39A7BD96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84723E5-B838-4C40-AEAD-870ABBB30478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D0E1FCD0-22DB-48A4-B5C5-6EBEA09774FA}" type="datetime4">
              <a:rPr lang="en-GB" smtClean="0"/>
              <a:pPr/>
              <a:t>01 October 2024</a:t>
            </a:fld>
            <a:endParaRPr lang="en-GB" dirty="0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E6A68653-87BA-4E53-8EE1-54855EBC60F4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/>
              <a:t>University of Passau</a:t>
            </a:r>
            <a:endParaRPr lang="en-GB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86AE1062-C82C-431D-BE5D-7D8A28AE79F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l" rtl="0"/>
            <a:fld id="{78742581-81B1-425F-B25E-3CD197136A05}" type="slidenum">
              <a:rPr lang="en-GB" smtClean="0"/>
              <a:pPr algn="l" rtl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3807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Bild rechts + graue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255588" y="682625"/>
            <a:ext cx="6477000" cy="9525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18" name="Rechteck 17"/>
          <p:cNvSpPr/>
          <p:nvPr userDrawn="1"/>
        </p:nvSpPr>
        <p:spPr bwMode="auto">
          <a:xfrm>
            <a:off x="0" y="1268413"/>
            <a:ext cx="885825" cy="360362"/>
          </a:xfrm>
          <a:prstGeom prst="rect">
            <a:avLst/>
          </a:prstGeom>
          <a:solidFill>
            <a:srgbClr val="DDDDDD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9" name="Textplatzhalter 12"/>
          <p:cNvSpPr>
            <a:spLocks noGrp="1"/>
          </p:cNvSpPr>
          <p:nvPr>
            <p:ph type="body" sz="quarter" idx="15"/>
          </p:nvPr>
        </p:nvSpPr>
        <p:spPr>
          <a:xfrm>
            <a:off x="885825" y="1268413"/>
            <a:ext cx="4765675" cy="3603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</a:lstStyle>
          <a:p>
            <a:pPr lvl="0" algn="l" rtl="0"/>
            <a:r>
              <a:rPr lang="de-DE" b="0" i="0" u="none" baseline="0"/>
              <a:t>Mastertextformat bearbeiten</a:t>
            </a:r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0"/>
          </p:nvPr>
        </p:nvSpPr>
        <p:spPr>
          <a:xfrm>
            <a:off x="6300788" y="1628774"/>
            <a:ext cx="2843213" cy="21956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1"/>
          </p:nvPr>
        </p:nvSpPr>
        <p:spPr>
          <a:xfrm>
            <a:off x="323850" y="1628775"/>
            <a:ext cx="5976938" cy="3960813"/>
          </a:xfrm>
          <a:prstGeom prst="rect">
            <a:avLst/>
          </a:prstGeom>
        </p:spPr>
        <p:txBody>
          <a:bodyPr lIns="216000" tIns="216000" rIns="216000" anchor="ctr" anchorCtr="0">
            <a:normAutofit/>
          </a:bodyPr>
          <a:lstStyle>
            <a:lvl1pPr algn="l">
              <a:spcBef>
                <a:spcPts val="600"/>
              </a:spcBef>
              <a:spcAft>
                <a:spcPts val="600"/>
              </a:spcAft>
              <a:defRPr sz="2000"/>
            </a:lvl1pPr>
            <a:lvl2pPr algn="l">
              <a:spcBef>
                <a:spcPts val="600"/>
              </a:spcBef>
              <a:spcAft>
                <a:spcPts val="600"/>
              </a:spcAft>
              <a:defRPr sz="1800"/>
            </a:lvl2pPr>
            <a:lvl3pPr algn="l">
              <a:spcBef>
                <a:spcPts val="600"/>
              </a:spcBef>
              <a:spcAft>
                <a:spcPts val="600"/>
              </a:spcAft>
              <a:defRPr sz="1600"/>
            </a:lvl3pPr>
            <a:lvl4pPr algn="l">
              <a:spcBef>
                <a:spcPts val="600"/>
              </a:spcBef>
              <a:spcAft>
                <a:spcPts val="600"/>
              </a:spcAft>
              <a:defRPr sz="1400"/>
            </a:lvl4pPr>
          </a:lstStyle>
          <a:p>
            <a:pPr lvl="0" algn="l" rtl="0"/>
            <a:r>
              <a:rPr lang="de-DE" b="0" i="0" u="none" baseline="0"/>
              <a:t>Mastertextformat bearbeiten</a:t>
            </a:r>
          </a:p>
          <a:p>
            <a:pPr lvl="1" algn="l" rtl="0"/>
            <a:r>
              <a:rPr lang="de-DE" b="0" i="0" u="none" baseline="0"/>
              <a:t>Zweite Ebene</a:t>
            </a:r>
          </a:p>
          <a:p>
            <a:pPr lvl="2" algn="l" rtl="0"/>
            <a:r>
              <a:rPr lang="de-DE" b="0" i="0" u="none" baseline="0"/>
              <a:t>Dritte Ebene</a:t>
            </a:r>
          </a:p>
          <a:p>
            <a:pPr lvl="3" algn="l" rtl="0"/>
            <a:r>
              <a:rPr lang="de-DE" b="0" i="0" u="none" baseline="0"/>
              <a:t>Vierte Ebene</a:t>
            </a:r>
          </a:p>
        </p:txBody>
      </p:sp>
      <p:sp>
        <p:nvSpPr>
          <p:cNvPr id="4" name="Rechteck 3"/>
          <p:cNvSpPr/>
          <p:nvPr userDrawn="1"/>
        </p:nvSpPr>
        <p:spPr bwMode="auto">
          <a:xfrm>
            <a:off x="6300788" y="3860800"/>
            <a:ext cx="2843212" cy="1728788"/>
          </a:xfrm>
          <a:prstGeom prst="rect">
            <a:avLst/>
          </a:prstGeom>
          <a:solidFill>
            <a:srgbClr val="DDDDDD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2" name="Line 2"/>
          <p:cNvSpPr>
            <a:spLocks noChangeShapeType="1"/>
          </p:cNvSpPr>
          <p:nvPr userDrawn="1"/>
        </p:nvSpPr>
        <p:spPr bwMode="auto">
          <a:xfrm flipV="1">
            <a:off x="255588" y="6381750"/>
            <a:ext cx="8493125" cy="0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A8AA52D4-4C14-47CE-A369-46BF4DCB7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A599681C-BB3D-42D3-8A1E-7142249C2611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D0E1FCD0-22DB-48A4-B5C5-6EBEA09774FA}" type="datetime4">
              <a:rPr lang="en-GB" smtClean="0"/>
              <a:pPr/>
              <a:t>01 October 2024</a:t>
            </a:fld>
            <a:endParaRPr lang="en-GB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6A91A683-BCD3-4A14-9058-829E7B03689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/>
              <a:t>University of Passau</a:t>
            </a:r>
            <a:endParaRPr lang="en-GB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1EA93BDA-B9B9-4743-B6B3-C20456E180F2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l" rtl="0"/>
            <a:fld id="{78742581-81B1-425F-B25E-3CD197136A05}" type="slidenum">
              <a:rPr lang="en-GB" smtClean="0"/>
              <a:pPr algn="l" rtl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5443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ilder links/grau hinterleg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255588" y="682625"/>
            <a:ext cx="6477000" cy="9525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0"/>
          </p:nvPr>
        </p:nvSpPr>
        <p:spPr>
          <a:xfrm>
            <a:off x="0" y="1268413"/>
            <a:ext cx="2843213" cy="1537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1"/>
          </p:nvPr>
        </p:nvSpPr>
        <p:spPr>
          <a:xfrm>
            <a:off x="2843213" y="1268413"/>
            <a:ext cx="5905500" cy="4681537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000"/>
            </a:lvl1pPr>
            <a:lvl2pPr>
              <a:spcBef>
                <a:spcPts val="600"/>
              </a:spcBef>
              <a:spcAft>
                <a:spcPts val="600"/>
              </a:spcAft>
              <a:defRPr sz="1800"/>
            </a:lvl2pPr>
            <a:lvl3pPr>
              <a:spcBef>
                <a:spcPts val="600"/>
              </a:spcBef>
              <a:spcAft>
                <a:spcPts val="600"/>
              </a:spcAft>
              <a:defRPr sz="1600"/>
            </a:lvl3pPr>
            <a:lvl4pPr>
              <a:spcBef>
                <a:spcPts val="600"/>
              </a:spcBef>
              <a:spcAft>
                <a:spcPts val="600"/>
              </a:spcAft>
              <a:defRPr sz="1400"/>
            </a:lvl4pPr>
          </a:lstStyle>
          <a:p>
            <a:pPr lvl="0" algn="l" rtl="0"/>
            <a:r>
              <a:rPr lang="de-DE" b="0" i="0" u="none" baseline="0"/>
              <a:t>Mastertextformat bearbeiten</a:t>
            </a:r>
          </a:p>
          <a:p>
            <a:pPr lvl="1" algn="l" rtl="0"/>
            <a:r>
              <a:rPr lang="de-DE" b="0" i="0" u="none" baseline="0"/>
              <a:t>Zweite Ebene</a:t>
            </a:r>
          </a:p>
          <a:p>
            <a:pPr lvl="2" algn="l" rtl="0"/>
            <a:r>
              <a:rPr lang="de-DE" b="0" i="0" u="none" baseline="0"/>
              <a:t>Dritte Ebene</a:t>
            </a:r>
          </a:p>
          <a:p>
            <a:pPr lvl="3" algn="l" rtl="0"/>
            <a:r>
              <a:rPr lang="de-DE" b="0" i="0" u="none" baseline="0"/>
              <a:t>Vierte Ebene</a:t>
            </a:r>
          </a:p>
        </p:txBody>
      </p:sp>
      <p:sp>
        <p:nvSpPr>
          <p:cNvPr id="12" name="Rechteck 11"/>
          <p:cNvSpPr/>
          <p:nvPr userDrawn="1"/>
        </p:nvSpPr>
        <p:spPr bwMode="auto">
          <a:xfrm>
            <a:off x="2880000" y="1268413"/>
            <a:ext cx="6264000" cy="4681537"/>
          </a:xfrm>
          <a:prstGeom prst="rect">
            <a:avLst/>
          </a:prstGeom>
          <a:solidFill>
            <a:srgbClr val="DDDDDD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9" name="Rechteck 18"/>
          <p:cNvSpPr/>
          <p:nvPr userDrawn="1"/>
        </p:nvSpPr>
        <p:spPr bwMode="auto">
          <a:xfrm>
            <a:off x="0" y="2840400"/>
            <a:ext cx="2843213" cy="1537200"/>
          </a:xfrm>
          <a:prstGeom prst="rect">
            <a:avLst/>
          </a:prstGeom>
          <a:solidFill>
            <a:srgbClr val="DDDDDD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6" name="Bildplatzhalter 14"/>
          <p:cNvSpPr>
            <a:spLocks noGrp="1"/>
          </p:cNvSpPr>
          <p:nvPr>
            <p:ph type="pic" sz="quarter" idx="16"/>
          </p:nvPr>
        </p:nvSpPr>
        <p:spPr>
          <a:xfrm>
            <a:off x="0" y="2840581"/>
            <a:ext cx="2843213" cy="1537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14" name="Bildplatzhalter 14"/>
          <p:cNvSpPr>
            <a:spLocks noGrp="1"/>
          </p:cNvSpPr>
          <p:nvPr>
            <p:ph type="pic" sz="quarter" idx="15"/>
          </p:nvPr>
        </p:nvSpPr>
        <p:spPr>
          <a:xfrm>
            <a:off x="0" y="4413600"/>
            <a:ext cx="2843213" cy="1537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2" name="Line 2"/>
          <p:cNvSpPr>
            <a:spLocks noChangeShapeType="1"/>
          </p:cNvSpPr>
          <p:nvPr userDrawn="1"/>
        </p:nvSpPr>
        <p:spPr bwMode="auto">
          <a:xfrm flipV="1">
            <a:off x="255588" y="6381750"/>
            <a:ext cx="8493125" cy="0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D7814592-46A6-4B71-A02D-34CE1FC8A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635B6FA7-4572-4117-9596-ED762C282BBE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D0E1FCD0-22DB-48A4-B5C5-6EBEA09774FA}" type="datetime4">
              <a:rPr lang="en-GB" smtClean="0"/>
              <a:pPr/>
              <a:t>01 October 2024</a:t>
            </a:fld>
            <a:endParaRPr lang="en-GB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4ECB2B7A-C772-49A4-A6D9-DBB914C4216D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GB"/>
              <a:t>University of Passau</a:t>
            </a:r>
            <a:endParaRPr lang="en-GB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2E1671C6-5AC2-43F2-8C35-2BECB89A2594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algn="l" rtl="0"/>
            <a:fld id="{78742581-81B1-425F-B25E-3CD197136A05}" type="slidenum">
              <a:rPr lang="en-GB" smtClean="0"/>
              <a:pPr algn="l" rtl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5218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ilder rechts/grau hinterleg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255588" y="682625"/>
            <a:ext cx="6477000" cy="9525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12" name="Rechteck 11"/>
          <p:cNvSpPr/>
          <p:nvPr userDrawn="1"/>
        </p:nvSpPr>
        <p:spPr bwMode="auto">
          <a:xfrm>
            <a:off x="0" y="1268412"/>
            <a:ext cx="6264000" cy="4681537"/>
          </a:xfrm>
          <a:prstGeom prst="rect">
            <a:avLst/>
          </a:prstGeom>
          <a:solidFill>
            <a:srgbClr val="DDDDDD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1"/>
          </p:nvPr>
        </p:nvSpPr>
        <p:spPr>
          <a:xfrm>
            <a:off x="323850" y="1268413"/>
            <a:ext cx="5905500" cy="4681537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000"/>
            </a:lvl1pPr>
            <a:lvl2pPr>
              <a:spcBef>
                <a:spcPts val="600"/>
              </a:spcBef>
              <a:spcAft>
                <a:spcPts val="600"/>
              </a:spcAft>
              <a:defRPr sz="1800"/>
            </a:lvl2pPr>
            <a:lvl3pPr>
              <a:spcBef>
                <a:spcPts val="600"/>
              </a:spcBef>
              <a:spcAft>
                <a:spcPts val="600"/>
              </a:spcAft>
              <a:defRPr sz="1600"/>
            </a:lvl3pPr>
            <a:lvl4pPr>
              <a:spcBef>
                <a:spcPts val="600"/>
              </a:spcBef>
              <a:spcAft>
                <a:spcPts val="600"/>
              </a:spcAft>
              <a:defRPr sz="1400"/>
            </a:lvl4pPr>
          </a:lstStyle>
          <a:p>
            <a:pPr lvl="0" algn="l" rtl="0"/>
            <a:r>
              <a:rPr lang="de-DE" b="0" i="0" u="none" baseline="0"/>
              <a:t>Mastertextformat bearbeiten</a:t>
            </a:r>
          </a:p>
          <a:p>
            <a:pPr lvl="1" algn="l" rtl="0"/>
            <a:r>
              <a:rPr lang="de-DE" b="0" i="0" u="none" baseline="0"/>
              <a:t>Zweite Ebene</a:t>
            </a:r>
          </a:p>
          <a:p>
            <a:pPr lvl="2" algn="l" rtl="0"/>
            <a:r>
              <a:rPr lang="de-DE" b="0" i="0" u="none" baseline="0"/>
              <a:t>Dritte Ebene</a:t>
            </a:r>
          </a:p>
          <a:p>
            <a:pPr lvl="3" algn="l" rtl="0"/>
            <a:r>
              <a:rPr lang="de-DE" b="0" i="0" u="none" baseline="0"/>
              <a:t>Vierte Ebene</a:t>
            </a:r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0"/>
          </p:nvPr>
        </p:nvSpPr>
        <p:spPr>
          <a:xfrm>
            <a:off x="6300788" y="1268413"/>
            <a:ext cx="2843213" cy="1537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16" name="Bildplatzhalter 14"/>
          <p:cNvSpPr>
            <a:spLocks noGrp="1"/>
          </p:cNvSpPr>
          <p:nvPr>
            <p:ph type="pic" sz="quarter" idx="16"/>
          </p:nvPr>
        </p:nvSpPr>
        <p:spPr>
          <a:xfrm>
            <a:off x="6300787" y="2840400"/>
            <a:ext cx="2843213" cy="1537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4" name="Rechteck 3"/>
          <p:cNvSpPr/>
          <p:nvPr userDrawn="1"/>
        </p:nvSpPr>
        <p:spPr bwMode="auto">
          <a:xfrm>
            <a:off x="6300788" y="2840400"/>
            <a:ext cx="2843212" cy="1512168"/>
          </a:xfrm>
          <a:prstGeom prst="rect">
            <a:avLst/>
          </a:prstGeom>
          <a:solidFill>
            <a:srgbClr val="DDDDDD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4" name="Bildplatzhalter 14"/>
          <p:cNvSpPr>
            <a:spLocks noGrp="1"/>
          </p:cNvSpPr>
          <p:nvPr>
            <p:ph type="pic" sz="quarter" idx="15"/>
          </p:nvPr>
        </p:nvSpPr>
        <p:spPr>
          <a:xfrm>
            <a:off x="6300788" y="4402800"/>
            <a:ext cx="2843213" cy="1537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algn="l" rtl="0"/>
            <a:r>
              <a:rPr lang="de-DE" b="0" i="0" u="none" baseline="0"/>
              <a:t>Bild durch Klicken auf Symbol hinzufügen</a:t>
            </a:r>
            <a:endParaRPr lang="en-GB" dirty="0"/>
          </a:p>
        </p:txBody>
      </p:sp>
      <p:sp>
        <p:nvSpPr>
          <p:cNvPr id="2" name="Line 2"/>
          <p:cNvSpPr>
            <a:spLocks noChangeShapeType="1"/>
          </p:cNvSpPr>
          <p:nvPr userDrawn="1"/>
        </p:nvSpPr>
        <p:spPr bwMode="auto">
          <a:xfrm flipV="1">
            <a:off x="255588" y="6381750"/>
            <a:ext cx="8493125" cy="0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21AD136A-ADDD-40B6-9770-AE3868117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81F06775-A57B-47BE-A8CF-CEB921696026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D0E1FCD0-22DB-48A4-B5C5-6EBEA09774FA}" type="datetime4">
              <a:rPr lang="en-GB" smtClean="0"/>
              <a:pPr/>
              <a:t>01 October 2024</a:t>
            </a:fld>
            <a:endParaRPr lang="en-GB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A6A6F51F-0CC9-4D21-84CB-F9C2692453C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GB"/>
              <a:t>University of Passau</a:t>
            </a:r>
            <a:endParaRPr lang="en-GB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E20B8F42-D91A-4351-9C1D-B405BC8CF33A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algn="l" rtl="0"/>
            <a:fld id="{78742581-81B1-425F-B25E-3CD197136A05}" type="slidenum">
              <a:rPr lang="en-GB" smtClean="0"/>
              <a:pPr algn="l" rtl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640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hyperlink" Target="https://www.uni-passau.de/en" TargetMode="Externa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324000" y="176400"/>
            <a:ext cx="6476400" cy="5076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algn="l" rtl="0"/>
            <a:r>
              <a:rPr lang="de-DE" b="0" i="0" u="none" baseline="0" dirty="0"/>
              <a:t>Titelmasterformat durch Klicken bearbeiten</a:t>
            </a:r>
            <a:endParaRPr lang="en-GB" dirty="0"/>
          </a:p>
        </p:txBody>
      </p:sp>
      <p:sp>
        <p:nvSpPr>
          <p:cNvPr id="4" name="Line 8"/>
          <p:cNvSpPr>
            <a:spLocks noChangeShapeType="1"/>
          </p:cNvSpPr>
          <p:nvPr/>
        </p:nvSpPr>
        <p:spPr bwMode="auto">
          <a:xfrm>
            <a:off x="255588" y="682625"/>
            <a:ext cx="6477000" cy="9525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5" name="Line 2"/>
          <p:cNvSpPr>
            <a:spLocks noChangeShapeType="1"/>
          </p:cNvSpPr>
          <p:nvPr/>
        </p:nvSpPr>
        <p:spPr bwMode="auto">
          <a:xfrm flipV="1">
            <a:off x="255588" y="6381750"/>
            <a:ext cx="8493125" cy="0"/>
          </a:xfrm>
          <a:prstGeom prst="line">
            <a:avLst/>
          </a:prstGeom>
          <a:ln>
            <a:solidFill>
              <a:srgbClr val="999F9E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algn="l" rtl="0">
              <a:defRPr/>
            </a:pPr>
            <a:endParaRPr lang="en-GB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2"/>
          </p:nvPr>
        </p:nvSpPr>
        <p:spPr>
          <a:xfrm>
            <a:off x="325438" y="6444000"/>
            <a:ext cx="1622132" cy="360000"/>
          </a:xfrm>
          <a:prstGeom prst="rect">
            <a:avLst/>
          </a:prstGeom>
        </p:spPr>
        <p:txBody>
          <a:bodyPr vert="horz" lIns="9000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D0E1FCD0-22DB-48A4-B5C5-6EBEA09774FA}" type="datetime4">
              <a:rPr lang="en-GB" smtClean="0"/>
              <a:pPr/>
              <a:t>01 October 2024</a:t>
            </a:fld>
            <a:endParaRPr lang="en-GB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2019571" y="6444000"/>
            <a:ext cx="5176859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University of Passau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>
          <a:xfrm>
            <a:off x="8208713" y="6444000"/>
            <a:ext cx="540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pPr algn="l" rtl="0"/>
            <a:fld id="{78742581-81B1-425F-B25E-3CD197136A05}" type="slidenum">
              <a:rPr/>
              <a:pPr algn="l" rtl="0"/>
              <a:t>‹#›</a:t>
            </a:fld>
            <a:endParaRPr lang="en-GB" dirty="0"/>
          </a:p>
        </p:txBody>
      </p:sp>
      <p:pic>
        <p:nvPicPr>
          <p:cNvPr id="11" name="Grafik 10" descr="Logo of the University of Passau">
            <a:hlinkClick r:id="rId23"/>
          </p:cNvPr>
          <p:cNvPicPr>
            <a:picLocks noChangeAspect="1"/>
          </p:cNvPicPr>
          <p:nvPr userDrawn="1"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000" y="324000"/>
            <a:ext cx="1871476" cy="575464"/>
          </a:xfrm>
          <a:prstGeom prst="rect">
            <a:avLst/>
          </a:prstGeom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6" r:id="rId5"/>
    <p:sldLayoutId id="2147483761" r:id="rId6"/>
    <p:sldLayoutId id="2147483762" r:id="rId7"/>
    <p:sldLayoutId id="2147483745" r:id="rId8"/>
    <p:sldLayoutId id="2147483747" r:id="rId9"/>
    <p:sldLayoutId id="2147483744" r:id="rId10"/>
    <p:sldLayoutId id="2147483749" r:id="rId11"/>
    <p:sldLayoutId id="2147483748" r:id="rId12"/>
    <p:sldLayoutId id="2147483750" r:id="rId13"/>
    <p:sldLayoutId id="2147483752" r:id="rId14"/>
    <p:sldLayoutId id="2147483751" r:id="rId15"/>
    <p:sldLayoutId id="2147483753" r:id="rId16"/>
    <p:sldLayoutId id="2147483760" r:id="rId17"/>
    <p:sldLayoutId id="2147483754" r:id="rId18"/>
    <p:sldLayoutId id="2147483759" r:id="rId19"/>
    <p:sldLayoutId id="2147483756" r:id="rId20"/>
    <p:sldLayoutId id="2147483755" r:id="rId21"/>
  </p:sldLayoutIdLst>
  <p:hf hdr="0"/>
  <p:txStyles>
    <p:titleStyle>
      <a:lvl1pPr algn="l" rtl="0" eaLnBrk="1" fontAlgn="base" hangingPunct="1">
        <a:lnSpc>
          <a:spcPts val="1200"/>
        </a:lnSpc>
        <a:spcBef>
          <a:spcPct val="0"/>
        </a:spcBef>
        <a:spcAft>
          <a:spcPct val="0"/>
        </a:spcAft>
        <a:defRPr sz="2200" b="1" i="1">
          <a:solidFill>
            <a:srgbClr val="7F7F7F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ts val="1200"/>
        </a:lnSpc>
        <a:spcBef>
          <a:spcPct val="0"/>
        </a:spcBef>
        <a:spcAft>
          <a:spcPct val="0"/>
        </a:spcAft>
        <a:defRPr sz="2800" b="1">
          <a:solidFill>
            <a:srgbClr val="7F7F7F"/>
          </a:solidFill>
          <a:latin typeface="Arial" charset="0"/>
        </a:defRPr>
      </a:lvl2pPr>
      <a:lvl3pPr algn="l" rtl="0" eaLnBrk="1" fontAlgn="base" hangingPunct="1">
        <a:lnSpc>
          <a:spcPts val="1200"/>
        </a:lnSpc>
        <a:spcBef>
          <a:spcPct val="0"/>
        </a:spcBef>
        <a:spcAft>
          <a:spcPct val="0"/>
        </a:spcAft>
        <a:defRPr sz="2800" b="1">
          <a:solidFill>
            <a:srgbClr val="7F7F7F"/>
          </a:solidFill>
          <a:latin typeface="Arial" charset="0"/>
        </a:defRPr>
      </a:lvl3pPr>
      <a:lvl4pPr algn="l" rtl="0" eaLnBrk="1" fontAlgn="base" hangingPunct="1">
        <a:lnSpc>
          <a:spcPts val="1200"/>
        </a:lnSpc>
        <a:spcBef>
          <a:spcPct val="0"/>
        </a:spcBef>
        <a:spcAft>
          <a:spcPct val="0"/>
        </a:spcAft>
        <a:defRPr sz="2800" b="1">
          <a:solidFill>
            <a:srgbClr val="7F7F7F"/>
          </a:solidFill>
          <a:latin typeface="Arial" charset="0"/>
        </a:defRPr>
      </a:lvl4pPr>
      <a:lvl5pPr algn="l" rtl="0" eaLnBrk="1" fontAlgn="base" hangingPunct="1">
        <a:lnSpc>
          <a:spcPts val="1200"/>
        </a:lnSpc>
        <a:spcBef>
          <a:spcPct val="0"/>
        </a:spcBef>
        <a:spcAft>
          <a:spcPct val="0"/>
        </a:spcAft>
        <a:defRPr sz="2800" b="1">
          <a:solidFill>
            <a:srgbClr val="7F7F7F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888D8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888D8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888D8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888D8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4D4D4D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4D4D4D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rgbClr val="4D4D4D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4D4D4D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4D4D4D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4D4D4D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4D4D4D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4D4D4D"/>
          </a:solidFill>
          <a:latin typeface="+mn-lt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platzhalter 4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l" rtl="0"/>
            <a:r>
              <a:rPr lang="en-GB" noProof="0" dirty="0"/>
              <a:t>Using Large Language Models in Irony Detection – a comparative analysis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r" rtl="0"/>
            <a:r>
              <a:rPr lang="en-GB" b="0" i="0" u="none" baseline="0" noProof="0" dirty="0"/>
              <a:t>Jonas Barth</a:t>
            </a:r>
          </a:p>
          <a:p>
            <a:pPr algn="r" rtl="0"/>
            <a:r>
              <a:rPr lang="en-GB" noProof="0" dirty="0"/>
              <a:t>04</a:t>
            </a:r>
            <a:r>
              <a:rPr lang="en-GB" b="0" i="0" u="none" baseline="0" noProof="0" dirty="0"/>
              <a:t>.10.2024</a:t>
            </a:r>
          </a:p>
        </p:txBody>
      </p:sp>
    </p:spTree>
    <p:extLst>
      <p:ext uri="{BB962C8B-B14F-4D97-AF65-F5344CB8AC3E}">
        <p14:creationId xmlns:p14="http://schemas.microsoft.com/office/powerpoint/2010/main" val="68178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GPT-3.5: Examples</a:t>
            </a:r>
          </a:p>
        </p:txBody>
      </p:sp>
      <p:sp>
        <p:nvSpPr>
          <p:cNvPr id="7" name="Datumsplatzhalter 1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/>
              <a:t>4 October 2024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/>
              <a:t>University of Passau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8742581-81B1-425F-B25E-3CD197136A05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D2BC21CA-3726-C3ED-FABB-2949BCF697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9512" y="863231"/>
            <a:ext cx="8424863" cy="544608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i="1" dirty="0"/>
              <a:t>Need to get back in to college.. #feeling #this</a:t>
            </a:r>
          </a:p>
          <a:p>
            <a:pPr marL="0" indent="0">
              <a:buNone/>
            </a:pPr>
            <a:r>
              <a:rPr lang="en-US" noProof="0" dirty="0"/>
              <a:t>Actual label: non-ironic. GPT-3.5</a:t>
            </a:r>
            <a:r>
              <a:rPr lang="en-US" dirty="0"/>
              <a:t>: 8/10 ironic evaluations.</a:t>
            </a:r>
          </a:p>
          <a:p>
            <a:pPr marL="0" indent="0">
              <a:buNone/>
            </a:pPr>
            <a:endParaRPr lang="en-US" noProof="0" dirty="0"/>
          </a:p>
          <a:p>
            <a:pPr marL="0" indent="0" algn="ctr">
              <a:buNone/>
            </a:pPr>
            <a:r>
              <a:rPr lang="en-US" i="1" dirty="0"/>
              <a:t>@user @user you don't know a damned thing about baseball, do you?</a:t>
            </a:r>
          </a:p>
          <a:p>
            <a:pPr marL="0" indent="0">
              <a:buNone/>
            </a:pPr>
            <a:r>
              <a:rPr lang="en-US" noProof="0" dirty="0"/>
              <a:t>Actual label: non-ironic. GPT-3.5: 9/10 ironic evaluations.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i="1" dirty="0"/>
              <a:t>well today is </a:t>
            </a:r>
            <a:r>
              <a:rPr lang="en-US" i="1" dirty="0" err="1"/>
              <a:t>gonna</a:t>
            </a:r>
            <a:r>
              <a:rPr lang="en-US" i="1" dirty="0"/>
              <a:t> be a great day </a:t>
            </a:r>
            <a:r>
              <a:rPr lang="de-DE" dirty="0"/>
              <a:t>👍</a:t>
            </a:r>
            <a:endParaRPr lang="en-US" dirty="0"/>
          </a:p>
          <a:p>
            <a:pPr marL="0" indent="0">
              <a:buNone/>
            </a:pPr>
            <a:r>
              <a:rPr lang="en-US" noProof="0" dirty="0"/>
              <a:t>Actual label: ironic. GPT-3.5: 9/10 non-</a:t>
            </a:r>
            <a:r>
              <a:rPr lang="en-US" noProof="0" dirty="0" err="1"/>
              <a:t>i</a:t>
            </a:r>
            <a:r>
              <a:rPr lang="en-US" dirty="0" err="1"/>
              <a:t>ronic</a:t>
            </a:r>
            <a:r>
              <a:rPr lang="en-US" dirty="0"/>
              <a:t> evaluations.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i="1" dirty="0"/>
              <a:t>I refuse to be weak... #workout #motivation #fitfam</a:t>
            </a:r>
          </a:p>
          <a:p>
            <a:pPr marL="0" indent="0">
              <a:buNone/>
            </a:pPr>
            <a:r>
              <a:rPr lang="en-US" dirty="0"/>
              <a:t>Actual label: non-ironic. GPT-3.5: 6/10 ironic evaluations.</a:t>
            </a:r>
          </a:p>
        </p:txBody>
      </p:sp>
    </p:spTree>
    <p:extLst>
      <p:ext uri="{BB962C8B-B14F-4D97-AF65-F5344CB8AC3E}">
        <p14:creationId xmlns:p14="http://schemas.microsoft.com/office/powerpoint/2010/main" val="51404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GPT-3.5: Pitfalls</a:t>
            </a:r>
          </a:p>
        </p:txBody>
      </p:sp>
      <p:sp>
        <p:nvSpPr>
          <p:cNvPr id="7" name="Datumsplatzhalter 1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/>
              <a:t>4 October 2024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/>
              <a:t>University of Passau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8742581-81B1-425F-B25E-3CD197136A05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4C65DAB-3F1A-FB0D-EC81-75EFB00D7B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08599" y="598131"/>
            <a:ext cx="2524059" cy="676822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Manual Dataset:</a:t>
            </a:r>
            <a:endParaRPr lang="en-US" dirty="0"/>
          </a:p>
        </p:txBody>
      </p:sp>
      <p:pic>
        <p:nvPicPr>
          <p:cNvPr id="10" name="Picture 9" descr="A graph with blue bars&#10;&#10;Description automatically generated">
            <a:extLst>
              <a:ext uri="{FF2B5EF4-FFF2-40B4-BE49-F238E27FC236}">
                <a16:creationId xmlns:a16="http://schemas.microsoft.com/office/drawing/2014/main" id="{918D3438-BC0B-C253-1601-C5C1BB1D65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124744"/>
            <a:ext cx="3242093" cy="2431570"/>
          </a:xfrm>
          <a:prstGeom prst="rect">
            <a:avLst/>
          </a:prstGeom>
        </p:spPr>
      </p:pic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FE78DE67-10B1-3A29-170B-42CCB259BE5E}"/>
              </a:ext>
            </a:extLst>
          </p:cNvPr>
          <p:cNvSpPr txBox="1">
            <a:spLocks/>
          </p:cNvSpPr>
          <p:nvPr/>
        </p:nvSpPr>
        <p:spPr>
          <a:xfrm>
            <a:off x="827584" y="3392244"/>
            <a:ext cx="3242093" cy="676822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de-DE" kern="0" dirty="0"/>
              <a:t>Oneshot-0 sub-prompt:</a:t>
            </a:r>
            <a:endParaRPr lang="en-US" kern="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1AF6963-1F57-7A8B-E0A6-DA2DC172FE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6569" y="3918857"/>
            <a:ext cx="3242093" cy="2431569"/>
          </a:xfrm>
          <a:prstGeom prst="rect">
            <a:avLst/>
          </a:prstGeom>
        </p:spPr>
      </p:pic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D0DFE920-5D52-4C86-0BC5-7A4291AC465C}"/>
              </a:ext>
            </a:extLst>
          </p:cNvPr>
          <p:cNvSpPr txBox="1">
            <a:spLocks/>
          </p:cNvSpPr>
          <p:nvPr/>
        </p:nvSpPr>
        <p:spPr>
          <a:xfrm>
            <a:off x="4564439" y="598131"/>
            <a:ext cx="2524059" cy="676822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de-DE" kern="0" dirty="0"/>
              <a:t>Confidence prompt:</a:t>
            </a:r>
            <a:endParaRPr lang="en-US" kern="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ED8B4E4-12D3-0F8B-9CC2-E7A56E18DA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83424" y="1124744"/>
            <a:ext cx="3242093" cy="2431569"/>
          </a:xfrm>
          <a:prstGeom prst="rect">
            <a:avLst/>
          </a:prstGeom>
        </p:spPr>
      </p:pic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C683C188-83B5-14C0-D692-A44AC275F38E}"/>
              </a:ext>
            </a:extLst>
          </p:cNvPr>
          <p:cNvSpPr txBox="1">
            <a:spLocks/>
          </p:cNvSpPr>
          <p:nvPr/>
        </p:nvSpPr>
        <p:spPr>
          <a:xfrm>
            <a:off x="4583424" y="3392244"/>
            <a:ext cx="2524059" cy="676822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de-DE" kern="0" dirty="0"/>
              <a:t>Reddit Dataset:</a:t>
            </a:r>
            <a:endParaRPr lang="en-US" kern="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C11B77C-80F4-C7D3-F3CF-AD0BC2BB89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02409" y="3918857"/>
            <a:ext cx="3242093" cy="2431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22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3" grpId="0"/>
      <p:bldP spid="15" grpId="0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GPT-3.5: Malleability</a:t>
            </a:r>
          </a:p>
        </p:txBody>
      </p:sp>
      <p:sp>
        <p:nvSpPr>
          <p:cNvPr id="7" name="Datumsplatzhalter 1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/>
              <a:t>4 October 2024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/>
              <a:t>University of Passau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8742581-81B1-425F-B25E-3CD197136A05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4C65DAB-3F1A-FB0D-EC81-75EFB00D7B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08599" y="598131"/>
            <a:ext cx="3115329" cy="6768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err="1"/>
              <a:t>NoDetector</a:t>
            </a:r>
            <a:r>
              <a:rPr lang="de-DE" dirty="0"/>
              <a:t> sub-prompt: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18D3438-BC0B-C253-1601-C5C1BB1D65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7584" y="1124744"/>
            <a:ext cx="3242093" cy="2431569"/>
          </a:xfrm>
          <a:prstGeom prst="rect">
            <a:avLst/>
          </a:prstGeom>
        </p:spPr>
      </p:pic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FE78DE67-10B1-3A29-170B-42CCB259BE5E}"/>
              </a:ext>
            </a:extLst>
          </p:cNvPr>
          <p:cNvSpPr txBox="1">
            <a:spLocks/>
          </p:cNvSpPr>
          <p:nvPr/>
        </p:nvSpPr>
        <p:spPr>
          <a:xfrm>
            <a:off x="827584" y="3392244"/>
            <a:ext cx="3242093" cy="676822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de-DE" kern="0" dirty="0"/>
              <a:t>Oneshot-1 sub-prompt:</a:t>
            </a:r>
            <a:endParaRPr lang="en-US" kern="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1AF6963-1F57-7A8B-E0A6-DA2DC172FE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6569" y="3918857"/>
            <a:ext cx="3242092" cy="2431569"/>
          </a:xfrm>
          <a:prstGeom prst="rect">
            <a:avLst/>
          </a:prstGeom>
        </p:spPr>
      </p:pic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D0DFE920-5D52-4C86-0BC5-7A4291AC465C}"/>
              </a:ext>
            </a:extLst>
          </p:cNvPr>
          <p:cNvSpPr txBox="1">
            <a:spLocks/>
          </p:cNvSpPr>
          <p:nvPr/>
        </p:nvSpPr>
        <p:spPr>
          <a:xfrm>
            <a:off x="4564439" y="598131"/>
            <a:ext cx="2631991" cy="676822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de-DE" kern="0" dirty="0" err="1"/>
              <a:t>SentChoice</a:t>
            </a:r>
            <a:r>
              <a:rPr lang="de-DE" kern="0" dirty="0"/>
              <a:t> prompt:</a:t>
            </a:r>
            <a:endParaRPr lang="en-US" kern="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ED8B4E4-12D3-0F8B-9CC2-E7A56E18DA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83424" y="1124744"/>
            <a:ext cx="3242092" cy="2431569"/>
          </a:xfrm>
          <a:prstGeom prst="rect">
            <a:avLst/>
          </a:prstGeom>
        </p:spPr>
      </p:pic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C683C188-83B5-14C0-D692-A44AC275F38E}"/>
              </a:ext>
            </a:extLst>
          </p:cNvPr>
          <p:cNvSpPr txBox="1">
            <a:spLocks/>
          </p:cNvSpPr>
          <p:nvPr/>
        </p:nvSpPr>
        <p:spPr>
          <a:xfrm>
            <a:off x="4583424" y="3392244"/>
            <a:ext cx="2868896" cy="676822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de-DE" kern="0" dirty="0"/>
              <a:t>Yes/No sub-prompt:</a:t>
            </a:r>
            <a:endParaRPr lang="en-US" kern="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C11B77C-80F4-C7D3-F3CF-AD0BC2BB89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02409" y="3918857"/>
            <a:ext cx="3242092" cy="2431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200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3" grpId="0"/>
      <p:bldP spid="15" grpId="0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Results – GPT-4</a:t>
            </a:r>
          </a:p>
        </p:txBody>
      </p:sp>
      <p:sp>
        <p:nvSpPr>
          <p:cNvPr id="7" name="Datumsplatzhalter 1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/>
              <a:t>4 October 2024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/>
              <a:t>University of Passau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8742581-81B1-425F-B25E-3CD197136A05}" type="slidenum">
              <a:rPr lang="de-DE" smtClean="0"/>
              <a:pPr/>
              <a:t>13</a:t>
            </a:fld>
            <a:endParaRPr lang="de-DE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AA7D347-1BB9-A263-6FD4-4725540624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8972" y="2219392"/>
            <a:ext cx="4162676" cy="312200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BAA5CF7-AFB7-2820-57EE-1A860449A4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06310" y="2219392"/>
            <a:ext cx="4162676" cy="3122007"/>
          </a:xfrm>
          <a:prstGeom prst="rect">
            <a:avLst/>
          </a:prstGeom>
        </p:spPr>
      </p:pic>
      <p:sp>
        <p:nvSpPr>
          <p:cNvPr id="13" name="Textplatzhalter 8">
            <a:extLst>
              <a:ext uri="{FF2B5EF4-FFF2-40B4-BE49-F238E27FC236}">
                <a16:creationId xmlns:a16="http://schemas.microsoft.com/office/drawing/2014/main" id="{BB1C9254-E13C-95B7-9B0C-A6124AE41F92}"/>
              </a:ext>
            </a:extLst>
          </p:cNvPr>
          <p:cNvSpPr txBox="1">
            <a:spLocks/>
          </p:cNvSpPr>
          <p:nvPr/>
        </p:nvSpPr>
        <p:spPr>
          <a:xfrm>
            <a:off x="2307608" y="684000"/>
            <a:ext cx="4248472" cy="998736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GB" sz="2400" u="sng" kern="0" dirty="0"/>
              <a:t>GPT-4: Main Prompt</a:t>
            </a:r>
          </a:p>
        </p:txBody>
      </p:sp>
      <p:sp>
        <p:nvSpPr>
          <p:cNvPr id="14" name="Textplatzhalter 8">
            <a:extLst>
              <a:ext uri="{FF2B5EF4-FFF2-40B4-BE49-F238E27FC236}">
                <a16:creationId xmlns:a16="http://schemas.microsoft.com/office/drawing/2014/main" id="{6CB9E27C-FEF7-9F70-C237-A6F733435BE7}"/>
              </a:ext>
            </a:extLst>
          </p:cNvPr>
          <p:cNvSpPr txBox="1">
            <a:spLocks/>
          </p:cNvSpPr>
          <p:nvPr/>
        </p:nvSpPr>
        <p:spPr>
          <a:xfrm>
            <a:off x="4500241" y="1412776"/>
            <a:ext cx="4248472" cy="998736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GB" kern="0" dirty="0"/>
              <a:t>Confusion Matrix</a:t>
            </a:r>
          </a:p>
        </p:txBody>
      </p:sp>
      <p:sp>
        <p:nvSpPr>
          <p:cNvPr id="15" name="Textplatzhalter 8">
            <a:extLst>
              <a:ext uri="{FF2B5EF4-FFF2-40B4-BE49-F238E27FC236}">
                <a16:creationId xmlns:a16="http://schemas.microsoft.com/office/drawing/2014/main" id="{F8E8C4BA-318C-E5BE-8265-0C1DDD73B165}"/>
              </a:ext>
            </a:extLst>
          </p:cNvPr>
          <p:cNvSpPr txBox="1">
            <a:spLocks/>
          </p:cNvSpPr>
          <p:nvPr/>
        </p:nvSpPr>
        <p:spPr>
          <a:xfrm>
            <a:off x="259660" y="1412776"/>
            <a:ext cx="4248472" cy="998736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GB" kern="0" dirty="0"/>
              <a:t>Average Scores</a:t>
            </a:r>
          </a:p>
        </p:txBody>
      </p:sp>
      <p:sp>
        <p:nvSpPr>
          <p:cNvPr id="16" name="Pfeil: nach links 12">
            <a:extLst>
              <a:ext uri="{FF2B5EF4-FFF2-40B4-BE49-F238E27FC236}">
                <a16:creationId xmlns:a16="http://schemas.microsoft.com/office/drawing/2014/main" id="{2548BCB5-CA16-A736-9B59-0AD0DEE542EE}"/>
              </a:ext>
            </a:extLst>
          </p:cNvPr>
          <p:cNvSpPr/>
          <p:nvPr/>
        </p:nvSpPr>
        <p:spPr bwMode="auto">
          <a:xfrm rot="10800000">
            <a:off x="801245" y="5715224"/>
            <a:ext cx="986436" cy="355309"/>
          </a:xfrm>
          <a:prstGeom prst="leftArrow">
            <a:avLst/>
          </a:prstGeom>
          <a:solidFill>
            <a:srgbClr val="DDDDDD"/>
          </a:solidFill>
          <a:ln w="19050" cap="flat" cmpd="sng" algn="ctr">
            <a:solidFill>
              <a:srgbClr val="FF7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7" name="Textplatzhalter 8">
            <a:extLst>
              <a:ext uri="{FF2B5EF4-FFF2-40B4-BE49-F238E27FC236}">
                <a16:creationId xmlns:a16="http://schemas.microsoft.com/office/drawing/2014/main" id="{B1B39A1C-BCD9-8FB2-A84A-452AF9261198}"/>
              </a:ext>
            </a:extLst>
          </p:cNvPr>
          <p:cNvSpPr txBox="1">
            <a:spLocks/>
          </p:cNvSpPr>
          <p:nvPr/>
        </p:nvSpPr>
        <p:spPr>
          <a:xfrm>
            <a:off x="1711914" y="5393511"/>
            <a:ext cx="6757927" cy="998736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GB" kern="0" dirty="0"/>
              <a:t>Model more sensitive, higher precision, lower deviation! </a:t>
            </a:r>
          </a:p>
        </p:txBody>
      </p:sp>
    </p:spTree>
    <p:extLst>
      <p:ext uri="{BB962C8B-B14F-4D97-AF65-F5344CB8AC3E}">
        <p14:creationId xmlns:p14="http://schemas.microsoft.com/office/powerpoint/2010/main" val="1715133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 animBg="1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GPT-4: Consistency</a:t>
            </a:r>
          </a:p>
        </p:txBody>
      </p:sp>
      <p:sp>
        <p:nvSpPr>
          <p:cNvPr id="7" name="Datumsplatzhalter 1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/>
              <a:t>4 October 2024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/>
              <a:t>University of Passau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8742581-81B1-425F-B25E-3CD197136A05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4C65DAB-3F1A-FB0D-EC81-75EFB00D7B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08599" y="598131"/>
            <a:ext cx="3242093" cy="6768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Confidence prompt: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18D3438-BC0B-C253-1601-C5C1BB1D65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7584" y="1124744"/>
            <a:ext cx="3242093" cy="2431569"/>
          </a:xfrm>
          <a:prstGeom prst="rect">
            <a:avLst/>
          </a:prstGeom>
        </p:spPr>
      </p:pic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FE78DE67-10B1-3A29-170B-42CCB259BE5E}"/>
              </a:ext>
            </a:extLst>
          </p:cNvPr>
          <p:cNvSpPr txBox="1">
            <a:spLocks/>
          </p:cNvSpPr>
          <p:nvPr/>
        </p:nvSpPr>
        <p:spPr>
          <a:xfrm>
            <a:off x="827584" y="3392244"/>
            <a:ext cx="3242093" cy="676822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de-DE" kern="0" dirty="0" err="1"/>
              <a:t>SentChoice</a:t>
            </a:r>
            <a:r>
              <a:rPr lang="de-DE" kern="0" dirty="0"/>
              <a:t> prompt:</a:t>
            </a:r>
            <a:endParaRPr lang="en-US" kern="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1AF6963-1F57-7A8B-E0A6-DA2DC172FE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6569" y="3918857"/>
            <a:ext cx="3242092" cy="2431569"/>
          </a:xfrm>
          <a:prstGeom prst="rect">
            <a:avLst/>
          </a:prstGeom>
        </p:spPr>
      </p:pic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D0DFE920-5D52-4C86-0BC5-7A4291AC465C}"/>
              </a:ext>
            </a:extLst>
          </p:cNvPr>
          <p:cNvSpPr txBox="1">
            <a:spLocks/>
          </p:cNvSpPr>
          <p:nvPr/>
        </p:nvSpPr>
        <p:spPr>
          <a:xfrm>
            <a:off x="4564439" y="598131"/>
            <a:ext cx="3242092" cy="676822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de-DE" kern="0" dirty="0"/>
              <a:t>Oneshot-0 sub-prompt:</a:t>
            </a:r>
            <a:endParaRPr lang="en-US" kern="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ED8B4E4-12D3-0F8B-9CC2-E7A56E18DA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83424" y="1124744"/>
            <a:ext cx="3242092" cy="2431569"/>
          </a:xfrm>
          <a:prstGeom prst="rect">
            <a:avLst/>
          </a:prstGeom>
        </p:spPr>
      </p:pic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C683C188-83B5-14C0-D692-A44AC275F38E}"/>
              </a:ext>
            </a:extLst>
          </p:cNvPr>
          <p:cNvSpPr txBox="1">
            <a:spLocks/>
          </p:cNvSpPr>
          <p:nvPr/>
        </p:nvSpPr>
        <p:spPr>
          <a:xfrm>
            <a:off x="4583424" y="3392244"/>
            <a:ext cx="3012912" cy="676822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de-DE" kern="0" dirty="0"/>
              <a:t>Oneshot-1 sub-prompt:</a:t>
            </a:r>
            <a:endParaRPr lang="en-US" kern="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C11B77C-80F4-C7D3-F3CF-AD0BC2BB89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02409" y="3918857"/>
            <a:ext cx="3242092" cy="2431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004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3" grpId="0"/>
      <p:bldP spid="15" grpId="0"/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GPT-4: Consistency</a:t>
            </a:r>
          </a:p>
        </p:txBody>
      </p:sp>
      <p:sp>
        <p:nvSpPr>
          <p:cNvPr id="7" name="Datumsplatzhalter 1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/>
              <a:t>4 October 2024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/>
              <a:t>University of Passau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8742581-81B1-425F-B25E-3CD197136A05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4C65DAB-3F1A-FB0D-EC81-75EFB00D7B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08599" y="598131"/>
            <a:ext cx="3242093" cy="6768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err="1"/>
              <a:t>NoDetector</a:t>
            </a:r>
            <a:r>
              <a:rPr lang="de-DE" dirty="0"/>
              <a:t> sub-prompt: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18D3438-BC0B-C253-1601-C5C1BB1D65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7584" y="1124744"/>
            <a:ext cx="3242092" cy="2431569"/>
          </a:xfrm>
          <a:prstGeom prst="rect">
            <a:avLst/>
          </a:prstGeom>
        </p:spPr>
      </p:pic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FE78DE67-10B1-3A29-170B-42CCB259BE5E}"/>
              </a:ext>
            </a:extLst>
          </p:cNvPr>
          <p:cNvSpPr txBox="1">
            <a:spLocks/>
          </p:cNvSpPr>
          <p:nvPr/>
        </p:nvSpPr>
        <p:spPr>
          <a:xfrm>
            <a:off x="827584" y="3392244"/>
            <a:ext cx="3242093" cy="676822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de-DE" kern="0" dirty="0"/>
              <a:t>Yes/No sub-prompt:</a:t>
            </a:r>
            <a:endParaRPr lang="en-US" kern="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1AF6963-1F57-7A8B-E0A6-DA2DC172FE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6569" y="3918857"/>
            <a:ext cx="3242092" cy="2431569"/>
          </a:xfrm>
          <a:prstGeom prst="rect">
            <a:avLst/>
          </a:prstGeom>
        </p:spPr>
      </p:pic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D0DFE920-5D52-4C86-0BC5-7A4291AC465C}"/>
              </a:ext>
            </a:extLst>
          </p:cNvPr>
          <p:cNvSpPr txBox="1">
            <a:spLocks/>
          </p:cNvSpPr>
          <p:nvPr/>
        </p:nvSpPr>
        <p:spPr>
          <a:xfrm>
            <a:off x="4564439" y="598131"/>
            <a:ext cx="3242092" cy="676822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de-DE" kern="0" dirty="0" err="1"/>
              <a:t>Percentage</a:t>
            </a:r>
            <a:r>
              <a:rPr lang="de-DE" kern="0" dirty="0"/>
              <a:t> prompt:</a:t>
            </a:r>
            <a:endParaRPr lang="en-US" kern="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ED8B4E4-12D3-0F8B-9CC2-E7A56E18DA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83424" y="1124744"/>
            <a:ext cx="3242092" cy="2431569"/>
          </a:xfrm>
          <a:prstGeom prst="rect">
            <a:avLst/>
          </a:prstGeom>
        </p:spPr>
      </p:pic>
      <p:sp>
        <p:nvSpPr>
          <p:cNvPr id="3" name="Pfeil: nach links 12">
            <a:extLst>
              <a:ext uri="{FF2B5EF4-FFF2-40B4-BE49-F238E27FC236}">
                <a16:creationId xmlns:a16="http://schemas.microsoft.com/office/drawing/2014/main" id="{BD7C57E0-20B0-DBDB-9BF8-129C68461A35}"/>
              </a:ext>
            </a:extLst>
          </p:cNvPr>
          <p:cNvSpPr/>
          <p:nvPr/>
        </p:nvSpPr>
        <p:spPr bwMode="auto">
          <a:xfrm rot="10800000">
            <a:off x="4302952" y="4359225"/>
            <a:ext cx="771373" cy="355309"/>
          </a:xfrm>
          <a:prstGeom prst="leftArrow">
            <a:avLst/>
          </a:prstGeom>
          <a:solidFill>
            <a:srgbClr val="DDDDDD"/>
          </a:solidFill>
          <a:ln w="19050" cap="flat" cmpd="sng" algn="ctr">
            <a:solidFill>
              <a:srgbClr val="FF7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8" name="Textplatzhalter 8">
            <a:extLst>
              <a:ext uri="{FF2B5EF4-FFF2-40B4-BE49-F238E27FC236}">
                <a16:creationId xmlns:a16="http://schemas.microsoft.com/office/drawing/2014/main" id="{9D660206-1C9F-A914-0AE4-66E239944F02}"/>
              </a:ext>
            </a:extLst>
          </p:cNvPr>
          <p:cNvSpPr txBox="1">
            <a:spLocks/>
          </p:cNvSpPr>
          <p:nvPr/>
        </p:nvSpPr>
        <p:spPr>
          <a:xfrm>
            <a:off x="4967666" y="4046997"/>
            <a:ext cx="3913867" cy="998736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GB" kern="0" dirty="0"/>
              <a:t>Extremely consistent, low</a:t>
            </a:r>
            <a:br>
              <a:rPr lang="en-GB" kern="0" dirty="0"/>
            </a:br>
            <a:r>
              <a:rPr lang="en-GB" kern="0" dirty="0"/>
              <a:t>deviation scores!</a:t>
            </a:r>
          </a:p>
        </p:txBody>
      </p:sp>
      <p:sp>
        <p:nvSpPr>
          <p:cNvPr id="9" name="Pfeil: nach links 12">
            <a:extLst>
              <a:ext uri="{FF2B5EF4-FFF2-40B4-BE49-F238E27FC236}">
                <a16:creationId xmlns:a16="http://schemas.microsoft.com/office/drawing/2014/main" id="{F021C80A-9F91-63B2-B337-CAF9D7366F80}"/>
              </a:ext>
            </a:extLst>
          </p:cNvPr>
          <p:cNvSpPr/>
          <p:nvPr/>
        </p:nvSpPr>
        <p:spPr bwMode="auto">
          <a:xfrm rot="10800000">
            <a:off x="4302952" y="5419442"/>
            <a:ext cx="771373" cy="355309"/>
          </a:xfrm>
          <a:prstGeom prst="leftArrow">
            <a:avLst/>
          </a:prstGeom>
          <a:solidFill>
            <a:srgbClr val="DDDDDD"/>
          </a:solidFill>
          <a:ln w="19050" cap="flat" cmpd="sng" algn="ctr">
            <a:solidFill>
              <a:srgbClr val="FF7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1" name="Textplatzhalter 8">
            <a:extLst>
              <a:ext uri="{FF2B5EF4-FFF2-40B4-BE49-F238E27FC236}">
                <a16:creationId xmlns:a16="http://schemas.microsoft.com/office/drawing/2014/main" id="{84BAA950-C361-D86E-ADFB-8F3C68BEB511}"/>
              </a:ext>
            </a:extLst>
          </p:cNvPr>
          <p:cNvSpPr txBox="1">
            <a:spLocks/>
          </p:cNvSpPr>
          <p:nvPr/>
        </p:nvSpPr>
        <p:spPr>
          <a:xfrm>
            <a:off x="4967666" y="5107214"/>
            <a:ext cx="3913867" cy="998736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GB" kern="0" dirty="0"/>
              <a:t>No or almost no malleability!</a:t>
            </a:r>
          </a:p>
        </p:txBody>
      </p:sp>
    </p:spTree>
    <p:extLst>
      <p:ext uri="{BB962C8B-B14F-4D97-AF65-F5344CB8AC3E}">
        <p14:creationId xmlns:p14="http://schemas.microsoft.com/office/powerpoint/2010/main" val="550560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3" grpId="0"/>
      <p:bldP spid="15" grpId="0"/>
      <p:bldP spid="3" grpId="0" animBg="1"/>
      <p:bldP spid="8" grpId="0"/>
      <p:bldP spid="9" grpId="0" animBg="1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GPT-4: “Deviations”</a:t>
            </a:r>
          </a:p>
        </p:txBody>
      </p:sp>
      <p:sp>
        <p:nvSpPr>
          <p:cNvPr id="7" name="Datumsplatzhalter 1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/>
              <a:t>4 October 2024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/>
              <a:t>University of Passau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8742581-81B1-425F-B25E-3CD197136A05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4C65DAB-3F1A-FB0D-EC81-75EFB00D7B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1520" y="1524328"/>
            <a:ext cx="3242093" cy="6768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Reddit Dataset: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18D3438-BC0B-C253-1601-C5C1BB1D65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786" y="2181660"/>
            <a:ext cx="4311165" cy="3233373"/>
          </a:xfrm>
          <a:prstGeom prst="rect">
            <a:avLst/>
          </a:prstGeom>
        </p:spPr>
      </p:pic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D0DFE920-5D52-4C86-0BC5-7A4291AC465C}"/>
              </a:ext>
            </a:extLst>
          </p:cNvPr>
          <p:cNvSpPr txBox="1">
            <a:spLocks/>
          </p:cNvSpPr>
          <p:nvPr/>
        </p:nvSpPr>
        <p:spPr>
          <a:xfrm>
            <a:off x="4644008" y="1530381"/>
            <a:ext cx="2959889" cy="676822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de-DE" kern="0" dirty="0"/>
              <a:t>Manual Dataset:</a:t>
            </a:r>
            <a:endParaRPr lang="en-US" kern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BC45CE-D6B7-C5E2-FAD4-DCB7E77120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37548" y="2181660"/>
            <a:ext cx="4311165" cy="323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870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Other Models</a:t>
            </a:r>
          </a:p>
        </p:txBody>
      </p:sp>
      <p:sp>
        <p:nvSpPr>
          <p:cNvPr id="7" name="Datumsplatzhalter 1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/>
              <a:t>4 October 2024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/>
              <a:t>University of Passau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8742581-81B1-425F-B25E-3CD197136A05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D2BC21CA-3726-C3ED-FABB-2949BCF697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9512" y="836712"/>
            <a:ext cx="8424863" cy="47980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u="sng" dirty="0"/>
              <a:t>TweetNLP</a:t>
            </a:r>
            <a:endParaRPr lang="en-GB" dirty="0"/>
          </a:p>
          <a:p>
            <a:r>
              <a:rPr lang="en-GB" dirty="0"/>
              <a:t>Based on roBERTa</a:t>
            </a:r>
          </a:p>
          <a:p>
            <a:r>
              <a:rPr lang="en-GB" dirty="0"/>
              <a:t>Pre-trained on 60M tweets</a:t>
            </a:r>
          </a:p>
          <a:p>
            <a:r>
              <a:rPr lang="en-GB" dirty="0"/>
              <a:t>Iron Detection one of multiple tasks</a:t>
            </a:r>
          </a:p>
          <a:p>
            <a:pPr marL="0" indent="0">
              <a:buNone/>
            </a:pPr>
            <a:endParaRPr lang="en-GB" noProof="0" dirty="0"/>
          </a:p>
          <a:p>
            <a:pPr marL="0" indent="0">
              <a:buNone/>
            </a:pPr>
            <a:r>
              <a:rPr lang="en-GB" u="sng" dirty="0"/>
              <a:t>Pysentimiento</a:t>
            </a:r>
          </a:p>
          <a:p>
            <a:r>
              <a:rPr lang="en-GB" dirty="0"/>
              <a:t>Based on </a:t>
            </a:r>
            <a:r>
              <a:rPr lang="en-GB" dirty="0" err="1"/>
              <a:t>BERTweet</a:t>
            </a:r>
            <a:r>
              <a:rPr lang="en-GB" dirty="0"/>
              <a:t> (based on roBERTa)</a:t>
            </a:r>
          </a:p>
          <a:p>
            <a:r>
              <a:rPr lang="en-GB" dirty="0"/>
              <a:t>Trained on 850M tweets</a:t>
            </a:r>
          </a:p>
          <a:p>
            <a:r>
              <a:rPr lang="en-GB" dirty="0"/>
              <a:t>Irony Detection one of multiple tasks</a:t>
            </a:r>
          </a:p>
          <a:p>
            <a:pPr marL="0" indent="0">
              <a:buNone/>
            </a:pPr>
            <a:endParaRPr lang="en-GB" noProof="0" dirty="0"/>
          </a:p>
        </p:txBody>
      </p:sp>
      <p:sp>
        <p:nvSpPr>
          <p:cNvPr id="3" name="Textplatzhalter 8">
            <a:extLst>
              <a:ext uri="{FF2B5EF4-FFF2-40B4-BE49-F238E27FC236}">
                <a16:creationId xmlns:a16="http://schemas.microsoft.com/office/drawing/2014/main" id="{F4E6EA27-F224-77B4-D14F-82EC251FF6D7}"/>
              </a:ext>
            </a:extLst>
          </p:cNvPr>
          <p:cNvSpPr txBox="1">
            <a:spLocks/>
          </p:cNvSpPr>
          <p:nvPr/>
        </p:nvSpPr>
        <p:spPr>
          <a:xfrm>
            <a:off x="1369947" y="5472472"/>
            <a:ext cx="7128792" cy="629937"/>
          </a:xfrm>
          <a:prstGeom prst="rect">
            <a:avLst/>
          </a:prstGeom>
        </p:spPr>
        <p:txBody>
          <a:bodyPr lIns="216000" anchor="ctr" anchorCtr="0">
            <a:normAutofit fontScale="92500" lnSpcReduction="10000"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GB" kern="0" dirty="0"/>
              <a:t>Some pretraining done on main dataset, thus using manual dataset for fairness!</a:t>
            </a:r>
          </a:p>
        </p:txBody>
      </p:sp>
      <p:sp>
        <p:nvSpPr>
          <p:cNvPr id="6" name="Pfeil: nach links 12">
            <a:extLst>
              <a:ext uri="{FF2B5EF4-FFF2-40B4-BE49-F238E27FC236}">
                <a16:creationId xmlns:a16="http://schemas.microsoft.com/office/drawing/2014/main" id="{AD5574A2-2F4E-03FF-1874-4420D846D026}"/>
              </a:ext>
            </a:extLst>
          </p:cNvPr>
          <p:cNvSpPr/>
          <p:nvPr/>
        </p:nvSpPr>
        <p:spPr bwMode="auto">
          <a:xfrm rot="10800000">
            <a:off x="539625" y="5609785"/>
            <a:ext cx="986436" cy="355309"/>
          </a:xfrm>
          <a:prstGeom prst="leftArrow">
            <a:avLst/>
          </a:prstGeom>
          <a:solidFill>
            <a:srgbClr val="DDDDDD"/>
          </a:solidFill>
          <a:ln w="19050" cap="flat" cmpd="sng" algn="ctr">
            <a:solidFill>
              <a:srgbClr val="FF7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4141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Other Models: Comparison</a:t>
            </a:r>
          </a:p>
        </p:txBody>
      </p:sp>
      <p:sp>
        <p:nvSpPr>
          <p:cNvPr id="7" name="Datumsplatzhalter 1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/>
              <a:t>4 October 2024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/>
              <a:t>University of Passau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8742581-81B1-425F-B25E-3CD197136A05}" type="slidenum">
              <a:rPr lang="de-DE" smtClean="0"/>
              <a:pPr/>
              <a:t>18</a:t>
            </a:fld>
            <a:endParaRPr lang="de-DE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E17F50C-480E-312F-4F7B-2C6F6E22AF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65065"/>
              </p:ext>
            </p:extLst>
          </p:nvPr>
        </p:nvGraphicFramePr>
        <p:xfrm>
          <a:off x="143505" y="1178224"/>
          <a:ext cx="8928990" cy="315078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92110">
                  <a:extLst>
                    <a:ext uri="{9D8B030D-6E8A-4147-A177-3AD203B41FA5}">
                      <a16:colId xmlns:a16="http://schemas.microsoft.com/office/drawing/2014/main" val="3667809922"/>
                    </a:ext>
                  </a:extLst>
                </a:gridCol>
                <a:gridCol w="992110">
                  <a:extLst>
                    <a:ext uri="{9D8B030D-6E8A-4147-A177-3AD203B41FA5}">
                      <a16:colId xmlns:a16="http://schemas.microsoft.com/office/drawing/2014/main" val="1468215849"/>
                    </a:ext>
                  </a:extLst>
                </a:gridCol>
                <a:gridCol w="992110">
                  <a:extLst>
                    <a:ext uri="{9D8B030D-6E8A-4147-A177-3AD203B41FA5}">
                      <a16:colId xmlns:a16="http://schemas.microsoft.com/office/drawing/2014/main" val="3555555776"/>
                    </a:ext>
                  </a:extLst>
                </a:gridCol>
                <a:gridCol w="992110">
                  <a:extLst>
                    <a:ext uri="{9D8B030D-6E8A-4147-A177-3AD203B41FA5}">
                      <a16:colId xmlns:a16="http://schemas.microsoft.com/office/drawing/2014/main" val="2166742340"/>
                    </a:ext>
                  </a:extLst>
                </a:gridCol>
                <a:gridCol w="992110">
                  <a:extLst>
                    <a:ext uri="{9D8B030D-6E8A-4147-A177-3AD203B41FA5}">
                      <a16:colId xmlns:a16="http://schemas.microsoft.com/office/drawing/2014/main" val="4186398915"/>
                    </a:ext>
                  </a:extLst>
                </a:gridCol>
                <a:gridCol w="992110">
                  <a:extLst>
                    <a:ext uri="{9D8B030D-6E8A-4147-A177-3AD203B41FA5}">
                      <a16:colId xmlns:a16="http://schemas.microsoft.com/office/drawing/2014/main" val="3281417602"/>
                    </a:ext>
                  </a:extLst>
                </a:gridCol>
                <a:gridCol w="992110">
                  <a:extLst>
                    <a:ext uri="{9D8B030D-6E8A-4147-A177-3AD203B41FA5}">
                      <a16:colId xmlns:a16="http://schemas.microsoft.com/office/drawing/2014/main" val="3041936320"/>
                    </a:ext>
                  </a:extLst>
                </a:gridCol>
                <a:gridCol w="992110">
                  <a:extLst>
                    <a:ext uri="{9D8B030D-6E8A-4147-A177-3AD203B41FA5}">
                      <a16:colId xmlns:a16="http://schemas.microsoft.com/office/drawing/2014/main" val="466575994"/>
                    </a:ext>
                  </a:extLst>
                </a:gridCol>
                <a:gridCol w="992110">
                  <a:extLst>
                    <a:ext uri="{9D8B030D-6E8A-4147-A177-3AD203B41FA5}">
                      <a16:colId xmlns:a16="http://schemas.microsoft.com/office/drawing/2014/main" val="3351558771"/>
                    </a:ext>
                  </a:extLst>
                </a:gridCol>
              </a:tblGrid>
              <a:tr h="590465">
                <a:tc>
                  <a:txBody>
                    <a:bodyPr/>
                    <a:lstStyle/>
                    <a:p>
                      <a:pPr algn="ctr"/>
                      <a:r>
                        <a:rPr lang="en-GB" b="0" u="sng" noProof="0" dirty="0">
                          <a:solidFill>
                            <a:schemeClr val="bg1"/>
                          </a:solidFill>
                        </a:rPr>
                        <a:t>Results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 err="1">
                          <a:solidFill>
                            <a:schemeClr val="bg1"/>
                          </a:solidFill>
                        </a:rPr>
                        <a:t>Accu</a:t>
                      </a:r>
                      <a:r>
                        <a:rPr lang="en-GB" b="0" noProof="0" dirty="0">
                          <a:solidFill>
                            <a:schemeClr val="bg1"/>
                          </a:solidFill>
                        </a:rPr>
                        <a:t>-racy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 err="1">
                          <a:solidFill>
                            <a:schemeClr val="bg1"/>
                          </a:solidFill>
                        </a:rPr>
                        <a:t>Preci-sion</a:t>
                      </a:r>
                      <a:endParaRPr lang="en-GB" b="0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/>
                          </a:solidFill>
                        </a:rPr>
                        <a:t>Recall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/>
                          </a:solidFill>
                        </a:rPr>
                        <a:t>F1-Score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/>
                          </a:solidFill>
                        </a:rPr>
                        <a:t>TP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/>
                          </a:solidFill>
                        </a:rPr>
                        <a:t>FN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/>
                          </a:solidFill>
                        </a:rPr>
                        <a:t>FP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/>
                          </a:solidFill>
                        </a:rPr>
                        <a:t>TN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611084"/>
                  </a:ext>
                </a:extLst>
              </a:tr>
              <a:tr h="590465"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/>
                          </a:solidFill>
                        </a:rPr>
                        <a:t>GPT-3.5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0.59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0.55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0.92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0.69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45.9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4.1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36.9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13.1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0018506"/>
                  </a:ext>
                </a:extLst>
              </a:tr>
              <a:tr h="590465"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/>
                          </a:solidFill>
                        </a:rPr>
                        <a:t>GPT-4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0.78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0.75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0.84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0.79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41.9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8.1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14.0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36.0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0500867"/>
                  </a:ext>
                </a:extLst>
              </a:tr>
              <a:tr h="590465"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tx1"/>
                          </a:solidFill>
                        </a:rPr>
                        <a:t>Tweet-NLP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0" noProof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0" noProof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0" noProof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0" noProof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0" noProof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noProof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0" noProof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0" noProof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231370"/>
                  </a:ext>
                </a:extLst>
              </a:tr>
              <a:tr h="590465"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tx1"/>
                          </a:solidFill>
                        </a:rPr>
                        <a:t>pysentimiento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0" noProof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0" noProof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0" noProof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0" noProof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0" noProof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0" noProof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0" noProof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0" noProof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586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64344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Other Models: Comparison</a:t>
            </a:r>
          </a:p>
        </p:txBody>
      </p:sp>
      <p:sp>
        <p:nvSpPr>
          <p:cNvPr id="7" name="Datumsplatzhalter 1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/>
              <a:t>4 October 2024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/>
              <a:t>University of Passau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8742581-81B1-425F-B25E-3CD197136A05}" type="slidenum">
              <a:rPr lang="de-DE" smtClean="0"/>
              <a:pPr/>
              <a:t>19</a:t>
            </a:fld>
            <a:endParaRPr lang="de-DE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E17F50C-480E-312F-4F7B-2C6F6E22AF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9987359"/>
              </p:ext>
            </p:extLst>
          </p:nvPr>
        </p:nvGraphicFramePr>
        <p:xfrm>
          <a:off x="143505" y="1178224"/>
          <a:ext cx="8928990" cy="315078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92110">
                  <a:extLst>
                    <a:ext uri="{9D8B030D-6E8A-4147-A177-3AD203B41FA5}">
                      <a16:colId xmlns:a16="http://schemas.microsoft.com/office/drawing/2014/main" val="3667809922"/>
                    </a:ext>
                  </a:extLst>
                </a:gridCol>
                <a:gridCol w="992110">
                  <a:extLst>
                    <a:ext uri="{9D8B030D-6E8A-4147-A177-3AD203B41FA5}">
                      <a16:colId xmlns:a16="http://schemas.microsoft.com/office/drawing/2014/main" val="1468215849"/>
                    </a:ext>
                  </a:extLst>
                </a:gridCol>
                <a:gridCol w="992110">
                  <a:extLst>
                    <a:ext uri="{9D8B030D-6E8A-4147-A177-3AD203B41FA5}">
                      <a16:colId xmlns:a16="http://schemas.microsoft.com/office/drawing/2014/main" val="3555555776"/>
                    </a:ext>
                  </a:extLst>
                </a:gridCol>
                <a:gridCol w="992110">
                  <a:extLst>
                    <a:ext uri="{9D8B030D-6E8A-4147-A177-3AD203B41FA5}">
                      <a16:colId xmlns:a16="http://schemas.microsoft.com/office/drawing/2014/main" val="2166742340"/>
                    </a:ext>
                  </a:extLst>
                </a:gridCol>
                <a:gridCol w="992110">
                  <a:extLst>
                    <a:ext uri="{9D8B030D-6E8A-4147-A177-3AD203B41FA5}">
                      <a16:colId xmlns:a16="http://schemas.microsoft.com/office/drawing/2014/main" val="4186398915"/>
                    </a:ext>
                  </a:extLst>
                </a:gridCol>
                <a:gridCol w="992110">
                  <a:extLst>
                    <a:ext uri="{9D8B030D-6E8A-4147-A177-3AD203B41FA5}">
                      <a16:colId xmlns:a16="http://schemas.microsoft.com/office/drawing/2014/main" val="3281417602"/>
                    </a:ext>
                  </a:extLst>
                </a:gridCol>
                <a:gridCol w="992110">
                  <a:extLst>
                    <a:ext uri="{9D8B030D-6E8A-4147-A177-3AD203B41FA5}">
                      <a16:colId xmlns:a16="http://schemas.microsoft.com/office/drawing/2014/main" val="3041936320"/>
                    </a:ext>
                  </a:extLst>
                </a:gridCol>
                <a:gridCol w="992110">
                  <a:extLst>
                    <a:ext uri="{9D8B030D-6E8A-4147-A177-3AD203B41FA5}">
                      <a16:colId xmlns:a16="http://schemas.microsoft.com/office/drawing/2014/main" val="466575994"/>
                    </a:ext>
                  </a:extLst>
                </a:gridCol>
                <a:gridCol w="992110">
                  <a:extLst>
                    <a:ext uri="{9D8B030D-6E8A-4147-A177-3AD203B41FA5}">
                      <a16:colId xmlns:a16="http://schemas.microsoft.com/office/drawing/2014/main" val="3351558771"/>
                    </a:ext>
                  </a:extLst>
                </a:gridCol>
              </a:tblGrid>
              <a:tr h="590465">
                <a:tc>
                  <a:txBody>
                    <a:bodyPr/>
                    <a:lstStyle/>
                    <a:p>
                      <a:pPr algn="ctr"/>
                      <a:r>
                        <a:rPr lang="en-GB" b="0" u="sng" noProof="0" dirty="0">
                          <a:solidFill>
                            <a:schemeClr val="bg1"/>
                          </a:solidFill>
                        </a:rPr>
                        <a:t>Results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 err="1">
                          <a:solidFill>
                            <a:schemeClr val="bg1"/>
                          </a:solidFill>
                        </a:rPr>
                        <a:t>Accu</a:t>
                      </a:r>
                      <a:r>
                        <a:rPr lang="en-GB" b="0" noProof="0" dirty="0">
                          <a:solidFill>
                            <a:schemeClr val="bg1"/>
                          </a:solidFill>
                        </a:rPr>
                        <a:t>-racy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 err="1">
                          <a:solidFill>
                            <a:schemeClr val="bg1"/>
                          </a:solidFill>
                        </a:rPr>
                        <a:t>Preci-sion</a:t>
                      </a:r>
                      <a:endParaRPr lang="en-GB" b="0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/>
                          </a:solidFill>
                        </a:rPr>
                        <a:t>Recall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/>
                          </a:solidFill>
                        </a:rPr>
                        <a:t>F1-Score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/>
                          </a:solidFill>
                        </a:rPr>
                        <a:t>TP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/>
                          </a:solidFill>
                        </a:rPr>
                        <a:t>FN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/>
                          </a:solidFill>
                        </a:rPr>
                        <a:t>FP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/>
                          </a:solidFill>
                        </a:rPr>
                        <a:t>TN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611084"/>
                  </a:ext>
                </a:extLst>
              </a:tr>
              <a:tr h="590465"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/>
                          </a:solidFill>
                        </a:rPr>
                        <a:t>GPT-3.5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rgbClr val="FF0000"/>
                          </a:solidFill>
                        </a:rPr>
                        <a:t>0.59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rgbClr val="FF0000"/>
                          </a:solidFill>
                        </a:rPr>
                        <a:t>0.55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noProof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0.92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0.69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noProof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45.9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rgbClr val="FF0000"/>
                          </a:solidFill>
                        </a:rPr>
                        <a:t>4.1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noProof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36.9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rgbClr val="FF0000"/>
                          </a:solidFill>
                        </a:rPr>
                        <a:t>13.1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0018506"/>
                  </a:ext>
                </a:extLst>
              </a:tr>
              <a:tr h="590465"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/>
                          </a:solidFill>
                        </a:rPr>
                        <a:t>GPT-4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noProof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0.78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noProof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0.75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0.84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noProof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0.79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41.9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8.1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rgbClr val="FF0000"/>
                          </a:solidFill>
                        </a:rPr>
                        <a:t>14.0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noProof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36.0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0500867"/>
                  </a:ext>
                </a:extLst>
              </a:tr>
              <a:tr h="590465"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/>
                          </a:solidFill>
                        </a:rPr>
                        <a:t>Tweet-NLP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0.61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0.60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rgbClr val="FF0000"/>
                          </a:solidFill>
                        </a:rPr>
                        <a:t>0.68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rgbClr val="FF0000"/>
                          </a:solidFill>
                        </a:rPr>
                        <a:t>0.64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rgbClr val="FF0000"/>
                          </a:solidFill>
                        </a:rPr>
                        <a:t>34.0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noProof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16.0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23.0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27.0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231370"/>
                  </a:ext>
                </a:extLst>
              </a:tr>
              <a:tr h="590465"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/>
                          </a:solidFill>
                        </a:rPr>
                        <a:t>pysentimiento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0.71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0.66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0.86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0.75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43.0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7.0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22.0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noProof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28.0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586021"/>
                  </a:ext>
                </a:extLst>
              </a:tr>
            </a:tbl>
          </a:graphicData>
        </a:graphic>
      </p:graphicFrame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5CB8B82B-C9C8-0F3A-8C0A-A50288343F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53892" y="4408882"/>
            <a:ext cx="7953964" cy="1264944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kern="0" dirty="0"/>
              <a:t>GPT-3.5 performs worse than pre-trained models!</a:t>
            </a:r>
          </a:p>
        </p:txBody>
      </p:sp>
      <p:sp>
        <p:nvSpPr>
          <p:cNvPr id="6" name="Pfeil: nach links 12">
            <a:extLst>
              <a:ext uri="{FF2B5EF4-FFF2-40B4-BE49-F238E27FC236}">
                <a16:creationId xmlns:a16="http://schemas.microsoft.com/office/drawing/2014/main" id="{A916F292-0B02-1968-5E09-BD37FA13AE6F}"/>
              </a:ext>
            </a:extLst>
          </p:cNvPr>
          <p:cNvSpPr/>
          <p:nvPr/>
        </p:nvSpPr>
        <p:spPr bwMode="auto">
          <a:xfrm rot="10800000">
            <a:off x="382519" y="4853541"/>
            <a:ext cx="771373" cy="355309"/>
          </a:xfrm>
          <a:prstGeom prst="leftArrow">
            <a:avLst/>
          </a:prstGeom>
          <a:solidFill>
            <a:srgbClr val="DDDDDD"/>
          </a:solidFill>
          <a:ln w="19050" cap="flat" cmpd="sng" algn="ctr">
            <a:solidFill>
              <a:srgbClr val="FF7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EF7C604B-7898-815F-B801-B29B7D7FE296}"/>
              </a:ext>
            </a:extLst>
          </p:cNvPr>
          <p:cNvSpPr txBox="1">
            <a:spLocks/>
          </p:cNvSpPr>
          <p:nvPr/>
        </p:nvSpPr>
        <p:spPr>
          <a:xfrm>
            <a:off x="1153892" y="5041354"/>
            <a:ext cx="7953964" cy="1264944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kern="0" dirty="0"/>
              <a:t>GPT-4 outperforms pre-trained models!</a:t>
            </a:r>
          </a:p>
        </p:txBody>
      </p:sp>
      <p:sp>
        <p:nvSpPr>
          <p:cNvPr id="9" name="Pfeil: nach links 12">
            <a:extLst>
              <a:ext uri="{FF2B5EF4-FFF2-40B4-BE49-F238E27FC236}">
                <a16:creationId xmlns:a16="http://schemas.microsoft.com/office/drawing/2014/main" id="{AC1C9C2F-7E86-D940-853A-FDB3D2DDB664}"/>
              </a:ext>
            </a:extLst>
          </p:cNvPr>
          <p:cNvSpPr/>
          <p:nvPr/>
        </p:nvSpPr>
        <p:spPr bwMode="auto">
          <a:xfrm rot="10800000">
            <a:off x="382519" y="5486013"/>
            <a:ext cx="771373" cy="355309"/>
          </a:xfrm>
          <a:prstGeom prst="leftArrow">
            <a:avLst/>
          </a:prstGeom>
          <a:solidFill>
            <a:srgbClr val="DDDDDD"/>
          </a:solidFill>
          <a:ln w="19050" cap="flat" cmpd="sng" algn="ctr">
            <a:solidFill>
              <a:srgbClr val="FF7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9532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  <p:bldP spid="6" grpId="0" animBg="1"/>
      <p:bldP spid="8" grpId="0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Generative AI: Large Language Models</a:t>
            </a:r>
          </a:p>
        </p:txBody>
      </p:sp>
      <p:sp>
        <p:nvSpPr>
          <p:cNvPr id="7" name="Datumsplatzhalter 1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/>
              <a:t>4 October 2024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/>
              <a:t>University of Passau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8742581-81B1-425F-B25E-3CD197136A05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D2BC21CA-3726-C3ED-FABB-2949BCF697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9512" y="863231"/>
            <a:ext cx="8424863" cy="371789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noProof="0" dirty="0"/>
              <a:t>Large Language Models generate text based on probabilistic methods</a:t>
            </a:r>
          </a:p>
          <a:p>
            <a:pPr marL="0" indent="0">
              <a:buNone/>
            </a:pPr>
            <a:endParaRPr lang="en-GB" noProof="0" dirty="0"/>
          </a:p>
          <a:p>
            <a:pPr marL="0" indent="0">
              <a:buNone/>
            </a:pPr>
            <a:r>
              <a:rPr lang="en-GB" noProof="0" dirty="0"/>
              <a:t>GPT: Generative Pretrained Transformer, transforms input based on internal parameters to generate output</a:t>
            </a:r>
          </a:p>
          <a:p>
            <a:pPr marL="0" indent="0">
              <a:buNone/>
            </a:pPr>
            <a:endParaRPr lang="en-GB" noProof="0" dirty="0"/>
          </a:p>
          <a:p>
            <a:pPr marL="0" indent="0">
              <a:buNone/>
            </a:pPr>
            <a:r>
              <a:rPr lang="en-GB" noProof="0" dirty="0"/>
              <a:t>Multiple iterations which continuously improve text generation consistency and content</a:t>
            </a:r>
          </a:p>
          <a:p>
            <a:pPr marL="0" indent="0">
              <a:buNone/>
            </a:pPr>
            <a:endParaRPr lang="en-GB" noProof="0" dirty="0"/>
          </a:p>
          <a:p>
            <a:pPr marL="0" indent="0">
              <a:buNone/>
            </a:pPr>
            <a:r>
              <a:rPr lang="en-GB" noProof="0" dirty="0"/>
              <a:t>GPT-3.5: 175 billion parameters, GPT-4: 1.7 trillion (estimated)</a:t>
            </a:r>
          </a:p>
        </p:txBody>
      </p:sp>
      <p:sp>
        <p:nvSpPr>
          <p:cNvPr id="8" name="Gewitterblitz 46">
            <a:extLst>
              <a:ext uri="{FF2B5EF4-FFF2-40B4-BE49-F238E27FC236}">
                <a16:creationId xmlns:a16="http://schemas.microsoft.com/office/drawing/2014/main" id="{CA73B84D-4507-974F-80B5-D7C5098006DF}"/>
              </a:ext>
            </a:extLst>
          </p:cNvPr>
          <p:cNvSpPr/>
          <p:nvPr/>
        </p:nvSpPr>
        <p:spPr bwMode="auto">
          <a:xfrm rot="714475">
            <a:off x="493435" y="4789158"/>
            <a:ext cx="418175" cy="1107007"/>
          </a:xfrm>
          <a:prstGeom prst="lightningBol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0" name="Textplatzhalter 8">
            <a:extLst>
              <a:ext uri="{FF2B5EF4-FFF2-40B4-BE49-F238E27FC236}">
                <a16:creationId xmlns:a16="http://schemas.microsoft.com/office/drawing/2014/main" id="{69A17612-B4AF-F8D9-3B9D-6551EE1B7BEC}"/>
              </a:ext>
            </a:extLst>
          </p:cNvPr>
          <p:cNvSpPr txBox="1">
            <a:spLocks/>
          </p:cNvSpPr>
          <p:nvPr/>
        </p:nvSpPr>
        <p:spPr>
          <a:xfrm>
            <a:off x="827584" y="4746077"/>
            <a:ext cx="7932692" cy="1169471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de-DE" kern="0" dirty="0" err="1"/>
              <a:t>However</a:t>
            </a:r>
            <a:r>
              <a:rPr lang="de-DE" kern="0" dirty="0"/>
              <a:t>: Still has </a:t>
            </a:r>
            <a:r>
              <a:rPr lang="de-DE" kern="0" dirty="0" err="1"/>
              <a:t>problems</a:t>
            </a:r>
            <a:r>
              <a:rPr lang="de-DE" kern="0" dirty="0"/>
              <a:t>! (</a:t>
            </a:r>
            <a:r>
              <a:rPr lang="de-DE" kern="0" dirty="0" err="1"/>
              <a:t>Hallucination</a:t>
            </a:r>
            <a:r>
              <a:rPr lang="de-DE" kern="0" dirty="0"/>
              <a:t>, </a:t>
            </a:r>
            <a:r>
              <a:rPr lang="de-DE" kern="0" dirty="0" err="1"/>
              <a:t>Misinterpretation</a:t>
            </a:r>
            <a:r>
              <a:rPr lang="de-DE" kern="0" dirty="0"/>
              <a:t>, etc.)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4035974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Future &amp; Conclusion</a:t>
            </a:r>
          </a:p>
        </p:txBody>
      </p:sp>
      <p:sp>
        <p:nvSpPr>
          <p:cNvPr id="7" name="Datumsplatzhalter 1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/>
              <a:t>4 October 2024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/>
              <a:t>University of Passau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8742581-81B1-425F-B25E-3CD197136A05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D2BC21CA-3726-C3ED-FABB-2949BCF697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9512" y="462982"/>
            <a:ext cx="8424863" cy="33070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u="sng" dirty="0"/>
              <a:t>Possible Future Experiments</a:t>
            </a:r>
            <a:endParaRPr lang="en-GB" dirty="0"/>
          </a:p>
          <a:p>
            <a:r>
              <a:rPr lang="en-GB" noProof="0" dirty="0"/>
              <a:t>Create sub-prompts for other prompts!</a:t>
            </a:r>
          </a:p>
          <a:p>
            <a:r>
              <a:rPr lang="en-GB" dirty="0"/>
              <a:t>Acquire multiple datasets!</a:t>
            </a:r>
          </a:p>
          <a:p>
            <a:r>
              <a:rPr lang="en-GB" noProof="0" dirty="0"/>
              <a:t>More run types/prompts!</a:t>
            </a:r>
          </a:p>
          <a:p>
            <a:r>
              <a:rPr lang="en-GB" dirty="0"/>
              <a:t>Longer run sets, longer runs!</a:t>
            </a:r>
          </a:p>
          <a:p>
            <a:r>
              <a:rPr lang="en-GB" noProof="0" dirty="0"/>
              <a:t>Pre-trained GPT-3.5?</a:t>
            </a:r>
          </a:p>
        </p:txBody>
      </p:sp>
      <p:sp>
        <p:nvSpPr>
          <p:cNvPr id="3" name="Textplatzhalter 8">
            <a:extLst>
              <a:ext uri="{FF2B5EF4-FFF2-40B4-BE49-F238E27FC236}">
                <a16:creationId xmlns:a16="http://schemas.microsoft.com/office/drawing/2014/main" id="{F4E6EA27-F224-77B4-D14F-82EC251FF6D7}"/>
              </a:ext>
            </a:extLst>
          </p:cNvPr>
          <p:cNvSpPr txBox="1">
            <a:spLocks/>
          </p:cNvSpPr>
          <p:nvPr/>
        </p:nvSpPr>
        <p:spPr>
          <a:xfrm>
            <a:off x="1450344" y="5472470"/>
            <a:ext cx="7442136" cy="629937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GB" kern="0" dirty="0"/>
              <a:t>Pre-train GPT-4 based models for even greater irony detection</a:t>
            </a:r>
          </a:p>
        </p:txBody>
      </p:sp>
      <p:sp>
        <p:nvSpPr>
          <p:cNvPr id="6" name="Pfeil: nach links 12">
            <a:extLst>
              <a:ext uri="{FF2B5EF4-FFF2-40B4-BE49-F238E27FC236}">
                <a16:creationId xmlns:a16="http://schemas.microsoft.com/office/drawing/2014/main" id="{AD5574A2-2F4E-03FF-1874-4420D846D026}"/>
              </a:ext>
            </a:extLst>
          </p:cNvPr>
          <p:cNvSpPr/>
          <p:nvPr/>
        </p:nvSpPr>
        <p:spPr bwMode="auto">
          <a:xfrm rot="10800000">
            <a:off x="539625" y="5609785"/>
            <a:ext cx="986436" cy="355309"/>
          </a:xfrm>
          <a:prstGeom prst="leftArrow">
            <a:avLst/>
          </a:prstGeom>
          <a:solidFill>
            <a:srgbClr val="DDDDDD"/>
          </a:solidFill>
          <a:ln w="19050" cap="flat" cmpd="sng" algn="ctr">
            <a:solidFill>
              <a:srgbClr val="FF7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8" name="Textplatzhalter 8">
            <a:extLst>
              <a:ext uri="{FF2B5EF4-FFF2-40B4-BE49-F238E27FC236}">
                <a16:creationId xmlns:a16="http://schemas.microsoft.com/office/drawing/2014/main" id="{CE82B182-86AB-183B-E7AE-8AB43D807905}"/>
              </a:ext>
            </a:extLst>
          </p:cNvPr>
          <p:cNvSpPr txBox="1">
            <a:spLocks/>
          </p:cNvSpPr>
          <p:nvPr/>
        </p:nvSpPr>
        <p:spPr>
          <a:xfrm>
            <a:off x="1450344" y="4903492"/>
            <a:ext cx="7442136" cy="629937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GB" kern="0" dirty="0"/>
              <a:t>GPT-3.5 generally unfit to separate irony from non-irony</a:t>
            </a:r>
          </a:p>
        </p:txBody>
      </p:sp>
      <p:sp>
        <p:nvSpPr>
          <p:cNvPr id="10" name="Pfeil: nach links 12">
            <a:extLst>
              <a:ext uri="{FF2B5EF4-FFF2-40B4-BE49-F238E27FC236}">
                <a16:creationId xmlns:a16="http://schemas.microsoft.com/office/drawing/2014/main" id="{61BB9E7D-34B6-8B37-7450-8CEA404E5466}"/>
              </a:ext>
            </a:extLst>
          </p:cNvPr>
          <p:cNvSpPr/>
          <p:nvPr/>
        </p:nvSpPr>
        <p:spPr bwMode="auto">
          <a:xfrm rot="10800000">
            <a:off x="539625" y="5040807"/>
            <a:ext cx="986436" cy="355309"/>
          </a:xfrm>
          <a:prstGeom prst="leftArrow">
            <a:avLst/>
          </a:prstGeom>
          <a:solidFill>
            <a:srgbClr val="DDDDDD"/>
          </a:solidFill>
          <a:ln w="19050" cap="flat" cmpd="sng" algn="ctr">
            <a:solidFill>
              <a:srgbClr val="FF7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1" name="Textplatzhalter 8">
            <a:extLst>
              <a:ext uri="{FF2B5EF4-FFF2-40B4-BE49-F238E27FC236}">
                <a16:creationId xmlns:a16="http://schemas.microsoft.com/office/drawing/2014/main" id="{8486D3D1-6ADC-A173-B0AB-D066073D6FCC}"/>
              </a:ext>
            </a:extLst>
          </p:cNvPr>
          <p:cNvSpPr txBox="1">
            <a:spLocks/>
          </p:cNvSpPr>
          <p:nvPr/>
        </p:nvSpPr>
        <p:spPr>
          <a:xfrm>
            <a:off x="138199" y="3374801"/>
            <a:ext cx="8716079" cy="1521369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GB" u="sng" kern="0" dirty="0"/>
              <a:t>Insights Gained</a:t>
            </a:r>
          </a:p>
          <a:p>
            <a:pPr marL="0" indent="0">
              <a:buFontTx/>
              <a:buNone/>
            </a:pPr>
            <a:r>
              <a:rPr lang="en-GB" kern="0" dirty="0"/>
              <a:t>Stark difference between GPT-3.5 and GPT-4, massive difference in approach</a:t>
            </a:r>
          </a:p>
        </p:txBody>
      </p:sp>
    </p:spTree>
    <p:extLst>
      <p:ext uri="{BB962C8B-B14F-4D97-AF65-F5344CB8AC3E}">
        <p14:creationId xmlns:p14="http://schemas.microsoft.com/office/powerpoint/2010/main" val="645190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8" grpId="0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Grand Finale</a:t>
            </a:r>
          </a:p>
        </p:txBody>
      </p:sp>
      <p:sp>
        <p:nvSpPr>
          <p:cNvPr id="7" name="Datumsplatzhalter 1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/>
              <a:t>4 October 2024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/>
              <a:t>University of Passau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8742581-81B1-425F-B25E-3CD197136A05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D2BC21CA-3726-C3ED-FABB-2949BCF697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0125" y="1438066"/>
            <a:ext cx="8424863" cy="262176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2800" noProof="0" dirty="0"/>
              <a:t>THANK YOU FOR YOUR ATTENTION!</a:t>
            </a:r>
          </a:p>
          <a:p>
            <a:pPr marL="0" indent="0" algn="ctr">
              <a:buNone/>
            </a:pPr>
            <a:endParaRPr lang="en-GB" sz="2800" dirty="0"/>
          </a:p>
          <a:p>
            <a:pPr marL="0" indent="0" algn="ctr">
              <a:buNone/>
            </a:pPr>
            <a:r>
              <a:rPr lang="en-GB" noProof="0" dirty="0"/>
              <a:t>If you have any questions, speak now or forever hold your peace</a:t>
            </a:r>
          </a:p>
        </p:txBody>
      </p:sp>
      <p:sp>
        <p:nvSpPr>
          <p:cNvPr id="12" name="Textplatzhalter 8">
            <a:extLst>
              <a:ext uri="{FF2B5EF4-FFF2-40B4-BE49-F238E27FC236}">
                <a16:creationId xmlns:a16="http://schemas.microsoft.com/office/drawing/2014/main" id="{F50CBB25-A373-5E28-D400-128F348952B4}"/>
              </a:ext>
            </a:extLst>
          </p:cNvPr>
          <p:cNvSpPr txBox="1">
            <a:spLocks/>
          </p:cNvSpPr>
          <p:nvPr/>
        </p:nvSpPr>
        <p:spPr>
          <a:xfrm>
            <a:off x="176400" y="4059833"/>
            <a:ext cx="8424863" cy="2621767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GB" sz="1600" kern="0" dirty="0"/>
              <a:t>All Figures taken from:</a:t>
            </a:r>
          </a:p>
          <a:p>
            <a:pPr marL="0" indent="0">
              <a:buFontTx/>
              <a:buNone/>
            </a:pPr>
            <a:r>
              <a:rPr lang="en-GB" sz="1600" kern="0" dirty="0"/>
              <a:t>https://www.github.com/Jonas-Barth/bachelor</a:t>
            </a:r>
          </a:p>
        </p:txBody>
      </p:sp>
    </p:spTree>
    <p:extLst>
      <p:ext uri="{BB962C8B-B14F-4D97-AF65-F5344CB8AC3E}">
        <p14:creationId xmlns:p14="http://schemas.microsoft.com/office/powerpoint/2010/main" val="3392402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NLP and Irony Detection</a:t>
            </a:r>
          </a:p>
        </p:txBody>
      </p:sp>
      <p:sp>
        <p:nvSpPr>
          <p:cNvPr id="7" name="Datumsplatzhalter 1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/>
              <a:t>4 October 2024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/>
              <a:t>University of Passau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8742581-81B1-425F-B25E-3CD197136A05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D2BC21CA-3726-C3ED-FABB-2949BCF697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9512" y="863231"/>
            <a:ext cx="8424863" cy="33578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noProof="0" dirty="0"/>
              <a:t>Natural Language Processing: decoding and interpreting information stored in natural language</a:t>
            </a:r>
          </a:p>
          <a:p>
            <a:pPr marL="0" indent="0">
              <a:buNone/>
            </a:pPr>
            <a:endParaRPr lang="en-GB" noProof="0" dirty="0"/>
          </a:p>
          <a:p>
            <a:pPr marL="0" indent="0">
              <a:buNone/>
            </a:pPr>
            <a:r>
              <a:rPr lang="en-GB" noProof="0" dirty="0"/>
              <a:t>NLP tasks difficult to achieve using rule-based algorithms (negation detection, irony detection, multipolarity)</a:t>
            </a:r>
          </a:p>
        </p:txBody>
      </p:sp>
      <p:sp>
        <p:nvSpPr>
          <p:cNvPr id="3" name="Textplatzhalter 8">
            <a:extLst>
              <a:ext uri="{FF2B5EF4-FFF2-40B4-BE49-F238E27FC236}">
                <a16:creationId xmlns:a16="http://schemas.microsoft.com/office/drawing/2014/main" id="{BC314704-E0D4-A007-F596-59E08064554F}"/>
              </a:ext>
            </a:extLst>
          </p:cNvPr>
          <p:cNvSpPr txBox="1">
            <a:spLocks/>
          </p:cNvSpPr>
          <p:nvPr/>
        </p:nvSpPr>
        <p:spPr>
          <a:xfrm>
            <a:off x="2296772" y="3553831"/>
            <a:ext cx="1699164" cy="465687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de-DE" kern="0" dirty="0"/>
              <a:t>Use LLMs!</a:t>
            </a:r>
          </a:p>
        </p:txBody>
      </p:sp>
      <p:sp>
        <p:nvSpPr>
          <p:cNvPr id="6" name="Pfeil: nach links 12">
            <a:extLst>
              <a:ext uri="{FF2B5EF4-FFF2-40B4-BE49-F238E27FC236}">
                <a16:creationId xmlns:a16="http://schemas.microsoft.com/office/drawing/2014/main" id="{DE74BCFE-E875-022F-7F33-1A4A3E4D5B53}"/>
              </a:ext>
            </a:extLst>
          </p:cNvPr>
          <p:cNvSpPr/>
          <p:nvPr/>
        </p:nvSpPr>
        <p:spPr bwMode="auto">
          <a:xfrm rot="10800000">
            <a:off x="1403648" y="3645024"/>
            <a:ext cx="986436" cy="283301"/>
          </a:xfrm>
          <a:prstGeom prst="leftArrow">
            <a:avLst/>
          </a:prstGeom>
          <a:solidFill>
            <a:srgbClr val="DDDDDD"/>
          </a:solidFill>
          <a:ln w="19050" cap="flat" cmpd="sng" algn="ctr">
            <a:solidFill>
              <a:srgbClr val="FF7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8" name="Textplatzhalter 8">
            <a:extLst>
              <a:ext uri="{FF2B5EF4-FFF2-40B4-BE49-F238E27FC236}">
                <a16:creationId xmlns:a16="http://schemas.microsoft.com/office/drawing/2014/main" id="{D99ED1C4-A51B-5032-D610-94F713FAC0FA}"/>
              </a:ext>
            </a:extLst>
          </p:cNvPr>
          <p:cNvSpPr txBox="1">
            <a:spLocks/>
          </p:cNvSpPr>
          <p:nvPr/>
        </p:nvSpPr>
        <p:spPr>
          <a:xfrm>
            <a:off x="899592" y="4394102"/>
            <a:ext cx="2771749" cy="1404945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de-DE" kern="0" dirty="0" err="1"/>
              <a:t>Irony</a:t>
            </a:r>
            <a:r>
              <a:rPr lang="de-DE" kern="0" dirty="0"/>
              <a:t> </a:t>
            </a:r>
            <a:r>
              <a:rPr lang="de-DE" kern="0" dirty="0" err="1"/>
              <a:t>Detection</a:t>
            </a:r>
            <a:r>
              <a:rPr lang="de-DE" kern="0" dirty="0"/>
              <a:t> </a:t>
            </a:r>
            <a:r>
              <a:rPr lang="de-DE" kern="0" dirty="0" err="1"/>
              <a:t>even</a:t>
            </a:r>
            <a:r>
              <a:rPr lang="de-DE" kern="0" dirty="0"/>
              <a:t> </a:t>
            </a:r>
            <a:r>
              <a:rPr lang="de-DE" kern="0" dirty="0" err="1"/>
              <a:t>difficult</a:t>
            </a:r>
            <a:r>
              <a:rPr lang="de-DE" kern="0" dirty="0"/>
              <a:t> </a:t>
            </a:r>
            <a:r>
              <a:rPr lang="de-DE" kern="0" dirty="0" err="1"/>
              <a:t>for</a:t>
            </a:r>
            <a:r>
              <a:rPr lang="de-DE" kern="0" dirty="0"/>
              <a:t> </a:t>
            </a:r>
            <a:r>
              <a:rPr lang="de-DE" kern="0" dirty="0" err="1"/>
              <a:t>humans</a:t>
            </a:r>
            <a:r>
              <a:rPr lang="de-DE" kern="0" dirty="0"/>
              <a:t>  </a:t>
            </a:r>
          </a:p>
        </p:txBody>
      </p:sp>
      <p:sp>
        <p:nvSpPr>
          <p:cNvPr id="10" name="Pfeil: nach links 12">
            <a:extLst>
              <a:ext uri="{FF2B5EF4-FFF2-40B4-BE49-F238E27FC236}">
                <a16:creationId xmlns:a16="http://schemas.microsoft.com/office/drawing/2014/main" id="{C2BA002E-2E96-30EC-5561-9D5F3B28A43A}"/>
              </a:ext>
            </a:extLst>
          </p:cNvPr>
          <p:cNvSpPr/>
          <p:nvPr/>
        </p:nvSpPr>
        <p:spPr bwMode="auto">
          <a:xfrm rot="10800000">
            <a:off x="3684996" y="4904264"/>
            <a:ext cx="986436" cy="384617"/>
          </a:xfrm>
          <a:prstGeom prst="leftArrow">
            <a:avLst/>
          </a:prstGeom>
          <a:solidFill>
            <a:srgbClr val="DDDDDD"/>
          </a:solidFill>
          <a:ln w="19050" cap="flat" cmpd="sng" algn="ctr">
            <a:solidFill>
              <a:srgbClr val="FF7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2" name="Textplatzhalter 8">
            <a:extLst>
              <a:ext uri="{FF2B5EF4-FFF2-40B4-BE49-F238E27FC236}">
                <a16:creationId xmlns:a16="http://schemas.microsoft.com/office/drawing/2014/main" id="{9B790E77-32FA-B2B5-81BC-82CE542D3AC4}"/>
              </a:ext>
            </a:extLst>
          </p:cNvPr>
          <p:cNvSpPr txBox="1">
            <a:spLocks/>
          </p:cNvSpPr>
          <p:nvPr/>
        </p:nvSpPr>
        <p:spPr>
          <a:xfrm>
            <a:off x="4685086" y="4390375"/>
            <a:ext cx="3315482" cy="1404945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de-DE" kern="0" dirty="0"/>
              <a:t>Analyze and </a:t>
            </a:r>
            <a:r>
              <a:rPr lang="de-DE" kern="0" dirty="0" err="1"/>
              <a:t>compare</a:t>
            </a:r>
            <a:r>
              <a:rPr lang="de-DE" kern="0" dirty="0"/>
              <a:t> </a:t>
            </a:r>
            <a:r>
              <a:rPr lang="de-DE" kern="0" dirty="0" err="1"/>
              <a:t>how</a:t>
            </a:r>
            <a:r>
              <a:rPr lang="de-DE" kern="0" dirty="0"/>
              <a:t> LLMs perform </a:t>
            </a:r>
            <a:r>
              <a:rPr lang="de-DE" kern="0" dirty="0" err="1"/>
              <a:t>this</a:t>
            </a:r>
            <a:r>
              <a:rPr lang="de-DE" kern="0" dirty="0"/>
              <a:t> </a:t>
            </a:r>
            <a:r>
              <a:rPr lang="de-DE" kern="0" dirty="0" err="1"/>
              <a:t>task</a:t>
            </a:r>
            <a:r>
              <a:rPr lang="de-DE" kern="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984291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8" grpId="0"/>
      <p:bldP spid="10" grpId="0" animBg="1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Background</a:t>
            </a:r>
          </a:p>
        </p:txBody>
      </p:sp>
      <p:sp>
        <p:nvSpPr>
          <p:cNvPr id="7" name="Datumsplatzhalter 1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/>
              <a:t>4 October 2024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/>
              <a:t>University of Passau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8742581-81B1-425F-B25E-3CD197136A05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D2BC21CA-3726-C3ED-FABB-2949BCF697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1520" y="1135756"/>
            <a:ext cx="8424863" cy="864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noProof="0" dirty="0"/>
              <a:t>Irony and sarcasm closely related concepts: sarcasm </a:t>
            </a:r>
            <a:r>
              <a:rPr lang="en-GB" dirty="0"/>
              <a:t>can be viewed as a </a:t>
            </a:r>
            <a:r>
              <a:rPr lang="en-GB" dirty="0" err="1"/>
              <a:t>subform</a:t>
            </a:r>
            <a:r>
              <a:rPr lang="en-GB" dirty="0"/>
              <a:t> of verbal irony</a:t>
            </a:r>
            <a:endParaRPr lang="en-GB" noProof="0" dirty="0"/>
          </a:p>
        </p:txBody>
      </p:sp>
      <p:sp>
        <p:nvSpPr>
          <p:cNvPr id="3" name="Pfeil: nach links 12">
            <a:extLst>
              <a:ext uri="{FF2B5EF4-FFF2-40B4-BE49-F238E27FC236}">
                <a16:creationId xmlns:a16="http://schemas.microsoft.com/office/drawing/2014/main" id="{10FB5F9A-B453-EF0A-E57B-44E4EBA4552A}"/>
              </a:ext>
            </a:extLst>
          </p:cNvPr>
          <p:cNvSpPr/>
          <p:nvPr/>
        </p:nvSpPr>
        <p:spPr bwMode="auto">
          <a:xfrm rot="10800000">
            <a:off x="919957" y="2124564"/>
            <a:ext cx="986436" cy="384617"/>
          </a:xfrm>
          <a:prstGeom prst="leftArrow">
            <a:avLst/>
          </a:prstGeom>
          <a:solidFill>
            <a:srgbClr val="DDDDDD"/>
          </a:solidFill>
          <a:ln w="19050" cap="flat" cmpd="sng" algn="ctr">
            <a:solidFill>
              <a:srgbClr val="FF7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6" name="Textplatzhalter 8">
            <a:extLst>
              <a:ext uri="{FF2B5EF4-FFF2-40B4-BE49-F238E27FC236}">
                <a16:creationId xmlns:a16="http://schemas.microsoft.com/office/drawing/2014/main" id="{AADD6A71-2E62-4E5F-09EE-FB6577E519D5}"/>
              </a:ext>
            </a:extLst>
          </p:cNvPr>
          <p:cNvSpPr txBox="1">
            <a:spLocks/>
          </p:cNvSpPr>
          <p:nvPr/>
        </p:nvSpPr>
        <p:spPr>
          <a:xfrm>
            <a:off x="1824729" y="1969597"/>
            <a:ext cx="6923984" cy="694552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GB" kern="0" dirty="0"/>
              <a:t>Only the term “irony” in this paper and presentation</a:t>
            </a:r>
          </a:p>
        </p:txBody>
      </p:sp>
      <p:sp>
        <p:nvSpPr>
          <p:cNvPr id="8" name="Textplatzhalter 8">
            <a:extLst>
              <a:ext uri="{FF2B5EF4-FFF2-40B4-BE49-F238E27FC236}">
                <a16:creationId xmlns:a16="http://schemas.microsoft.com/office/drawing/2014/main" id="{113DDAEF-AE3E-9F2B-7FF0-A2BEA4290320}"/>
              </a:ext>
            </a:extLst>
          </p:cNvPr>
          <p:cNvSpPr txBox="1">
            <a:spLocks/>
          </p:cNvSpPr>
          <p:nvPr/>
        </p:nvSpPr>
        <p:spPr>
          <a:xfrm>
            <a:off x="251520" y="2508508"/>
            <a:ext cx="8424863" cy="864136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GB" kern="0" dirty="0"/>
              <a:t>Other work done using LLMs for Irony Detection:</a:t>
            </a:r>
          </a:p>
        </p:txBody>
      </p:sp>
      <p:sp>
        <p:nvSpPr>
          <p:cNvPr id="10" name="Textplatzhalter 8">
            <a:extLst>
              <a:ext uri="{FF2B5EF4-FFF2-40B4-BE49-F238E27FC236}">
                <a16:creationId xmlns:a16="http://schemas.microsoft.com/office/drawing/2014/main" id="{CBAA49FB-33AD-894A-CBCB-38507C61B350}"/>
              </a:ext>
            </a:extLst>
          </p:cNvPr>
          <p:cNvSpPr txBox="1">
            <a:spLocks/>
          </p:cNvSpPr>
          <p:nvPr/>
        </p:nvSpPr>
        <p:spPr>
          <a:xfrm>
            <a:off x="251519" y="3048092"/>
            <a:ext cx="8424863" cy="2901187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GB" kern="0" dirty="0" err="1"/>
              <a:t>Aytekin</a:t>
            </a:r>
            <a:r>
              <a:rPr lang="en-GB" kern="0" dirty="0"/>
              <a:t> et al.: different datasets, no GPT-4 models</a:t>
            </a:r>
          </a:p>
          <a:p>
            <a:pPr marL="0" indent="0">
              <a:buFontTx/>
              <a:buNone/>
            </a:pPr>
            <a:endParaRPr lang="en-GB" kern="0" dirty="0"/>
          </a:p>
          <a:p>
            <a:pPr marL="0" indent="0">
              <a:buFontTx/>
              <a:buNone/>
            </a:pPr>
            <a:r>
              <a:rPr lang="en-GB" kern="0" dirty="0" err="1"/>
              <a:t>Gole</a:t>
            </a:r>
            <a:r>
              <a:rPr lang="en-GB" kern="0" dirty="0"/>
              <a:t> et al.: different dataset, different prompting format</a:t>
            </a:r>
          </a:p>
          <a:p>
            <a:pPr marL="0" indent="0">
              <a:buFontTx/>
              <a:buNone/>
            </a:pPr>
            <a:endParaRPr lang="en-GB" kern="0" dirty="0"/>
          </a:p>
          <a:p>
            <a:pPr marL="0" indent="0">
              <a:buFontTx/>
              <a:buNone/>
            </a:pPr>
            <a:r>
              <a:rPr lang="en-GB" kern="0" dirty="0"/>
              <a:t>Mu et al.: different datasets and balance, no GPT-4 models</a:t>
            </a:r>
          </a:p>
          <a:p>
            <a:pPr marL="0" indent="0">
              <a:buFontTx/>
              <a:buNone/>
            </a:pPr>
            <a:endParaRPr lang="en-GB" kern="0" dirty="0"/>
          </a:p>
        </p:txBody>
      </p:sp>
      <p:sp>
        <p:nvSpPr>
          <p:cNvPr id="12" name="Pfeil: nach links 12">
            <a:extLst>
              <a:ext uri="{FF2B5EF4-FFF2-40B4-BE49-F238E27FC236}">
                <a16:creationId xmlns:a16="http://schemas.microsoft.com/office/drawing/2014/main" id="{DD1F70D0-9879-22B8-8885-A4B73E83BA76}"/>
              </a:ext>
            </a:extLst>
          </p:cNvPr>
          <p:cNvSpPr/>
          <p:nvPr/>
        </p:nvSpPr>
        <p:spPr bwMode="auto">
          <a:xfrm rot="10800000">
            <a:off x="919957" y="5735505"/>
            <a:ext cx="986436" cy="384617"/>
          </a:xfrm>
          <a:prstGeom prst="leftArrow">
            <a:avLst/>
          </a:prstGeom>
          <a:solidFill>
            <a:srgbClr val="DDDDDD"/>
          </a:solidFill>
          <a:ln w="19050" cap="flat" cmpd="sng" algn="ctr">
            <a:solidFill>
              <a:srgbClr val="FF7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3" name="Textplatzhalter 8">
            <a:extLst>
              <a:ext uri="{FF2B5EF4-FFF2-40B4-BE49-F238E27FC236}">
                <a16:creationId xmlns:a16="http://schemas.microsoft.com/office/drawing/2014/main" id="{A8F781E1-2851-F87B-2F02-A01E6FBE92C6}"/>
              </a:ext>
            </a:extLst>
          </p:cNvPr>
          <p:cNvSpPr txBox="1">
            <a:spLocks/>
          </p:cNvSpPr>
          <p:nvPr/>
        </p:nvSpPr>
        <p:spPr>
          <a:xfrm>
            <a:off x="1824729" y="5580538"/>
            <a:ext cx="6923984" cy="694552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GB" kern="0" dirty="0"/>
              <a:t>Relevant paper, especially for GPT-4 analysis!</a:t>
            </a:r>
          </a:p>
        </p:txBody>
      </p:sp>
    </p:spTree>
    <p:extLst>
      <p:ext uri="{BB962C8B-B14F-4D97-AF65-F5344CB8AC3E}">
        <p14:creationId xmlns:p14="http://schemas.microsoft.com/office/powerpoint/2010/main" val="3852314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3" grpId="0" animBg="1"/>
      <p:bldP spid="6" grpId="0"/>
      <p:bldP spid="8" grpId="0"/>
      <p:bldP spid="12" grpId="0" animBg="1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Methods – Terminology &amp; Datasets</a:t>
            </a:r>
            <a:endParaRPr lang="en-GB" noProof="0" dirty="0"/>
          </a:p>
        </p:txBody>
      </p:sp>
      <p:sp>
        <p:nvSpPr>
          <p:cNvPr id="7" name="Datumsplatzhalter 1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/>
              <a:t>4 October 2024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/>
              <a:t>University of Passau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8742581-81B1-425F-B25E-3CD197136A05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D2BC21CA-3726-C3ED-FABB-2949BCF697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9512" y="1237688"/>
            <a:ext cx="8424863" cy="46540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u="sng" noProof="0" dirty="0"/>
              <a:t>Terminology</a:t>
            </a:r>
          </a:p>
          <a:p>
            <a:r>
              <a:rPr lang="en-GB" noProof="0" dirty="0"/>
              <a:t>Run</a:t>
            </a:r>
            <a:r>
              <a:rPr lang="en-GB" dirty="0"/>
              <a:t>: Evaluating the first 100 lines from a dataset</a:t>
            </a:r>
          </a:p>
          <a:p>
            <a:r>
              <a:rPr lang="en-GB" noProof="0" dirty="0"/>
              <a:t>Run </a:t>
            </a:r>
            <a:r>
              <a:rPr lang="en-GB" dirty="0"/>
              <a:t>S</a:t>
            </a:r>
            <a:r>
              <a:rPr lang="en-GB" noProof="0" dirty="0"/>
              <a:t>et: A set of 10 runs with calculated average values</a:t>
            </a:r>
            <a:br>
              <a:rPr lang="en-GB" noProof="0" dirty="0"/>
            </a:br>
            <a:endParaRPr lang="en-GB" noProof="0" dirty="0"/>
          </a:p>
          <a:p>
            <a:pPr marL="0" indent="0">
              <a:buNone/>
            </a:pPr>
            <a:endParaRPr lang="en-GB" noProof="0" dirty="0"/>
          </a:p>
          <a:p>
            <a:pPr marL="0" indent="0">
              <a:buNone/>
            </a:pPr>
            <a:r>
              <a:rPr lang="en-GB" u="sng" noProof="0" dirty="0"/>
              <a:t>Datasets</a:t>
            </a:r>
            <a:endParaRPr lang="en-GB" u="sng" dirty="0"/>
          </a:p>
          <a:p>
            <a:r>
              <a:rPr lang="en-GB" noProof="0" dirty="0" err="1"/>
              <a:t>SemEval</a:t>
            </a:r>
            <a:r>
              <a:rPr lang="en-GB" dirty="0"/>
              <a:t>-2018 Irony Detection task set – balanced</a:t>
            </a:r>
          </a:p>
          <a:p>
            <a:r>
              <a:rPr lang="en-GB" noProof="0" dirty="0"/>
              <a:t>Reddit dataset</a:t>
            </a:r>
            <a:r>
              <a:rPr lang="en-GB" dirty="0"/>
              <a:t> – </a:t>
            </a:r>
            <a:r>
              <a:rPr lang="en-GB" noProof="0" dirty="0"/>
              <a:t>created from reddit comments (unbalanced)</a:t>
            </a:r>
          </a:p>
          <a:p>
            <a:r>
              <a:rPr lang="en-GB" dirty="0"/>
              <a:t>Manual dataset – created from tweets and slightly pre-processed</a:t>
            </a:r>
            <a:endParaRPr lang="en-GB" noProof="0" dirty="0"/>
          </a:p>
          <a:p>
            <a:pPr marL="0" indent="0">
              <a:buNone/>
            </a:pPr>
            <a:endParaRPr lang="en-GB" noProof="0" dirty="0"/>
          </a:p>
          <a:p>
            <a:pPr marL="0" indent="0">
              <a:buNone/>
            </a:pP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129140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Methods </a:t>
            </a:r>
            <a:r>
              <a:rPr lang="en-GB" dirty="0"/>
              <a:t>– Prompting and Models</a:t>
            </a:r>
            <a:r>
              <a:rPr lang="en-GB" noProof="0" dirty="0"/>
              <a:t> </a:t>
            </a:r>
          </a:p>
        </p:txBody>
      </p:sp>
      <p:sp>
        <p:nvSpPr>
          <p:cNvPr id="7" name="Datumsplatzhalter 1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/>
              <a:t>4 October 2024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/>
              <a:t>University of Passau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8742581-81B1-425F-B25E-3CD197136A05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D2BC21CA-3726-C3ED-FABB-2949BCF697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9511" y="1180382"/>
            <a:ext cx="8424863" cy="43659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u="sng" noProof="0" dirty="0"/>
              <a:t>Models</a:t>
            </a:r>
          </a:p>
          <a:p>
            <a:pPr marL="0" indent="0">
              <a:buNone/>
            </a:pPr>
            <a:r>
              <a:rPr lang="en-GB" dirty="0"/>
              <a:t>Mainly GPT-3.5 and GPT-4, also two python libraries: pysentimiento, TweetNLP</a:t>
            </a:r>
          </a:p>
          <a:p>
            <a:pPr marL="0" indent="0">
              <a:buNone/>
            </a:pPr>
            <a:endParaRPr lang="en-GB" noProof="0" dirty="0"/>
          </a:p>
          <a:p>
            <a:pPr marL="0" indent="0">
              <a:buNone/>
            </a:pPr>
            <a:r>
              <a:rPr lang="en-GB" u="sng" dirty="0"/>
              <a:t>Prompting</a:t>
            </a:r>
            <a:endParaRPr lang="en-GB" dirty="0"/>
          </a:p>
          <a:p>
            <a:pPr marL="0" indent="0">
              <a:buNone/>
            </a:pPr>
            <a:r>
              <a:rPr lang="en-GB" noProof="0" dirty="0"/>
              <a:t>Asking GPT to classify or label a tweet using different response formats depending on the prompt</a:t>
            </a:r>
          </a:p>
          <a:p>
            <a:pPr marL="0" indent="0">
              <a:buNone/>
            </a:pPr>
            <a:r>
              <a:rPr lang="en-GB" dirty="0"/>
              <a:t>Main Prompt:</a:t>
            </a:r>
          </a:p>
          <a:p>
            <a:pPr marL="0" indent="0">
              <a:buNone/>
            </a:pPr>
            <a:r>
              <a:rPr lang="en-GB" dirty="0"/>
              <a:t>“</a:t>
            </a:r>
            <a:r>
              <a:rPr lang="en-US" i="1" dirty="0"/>
              <a:t>You are an irony detector. Respond with '1' (for yes) or '0' (for no) depending on whether you think the following statements are ironic.</a:t>
            </a:r>
            <a:r>
              <a:rPr lang="en-GB" dirty="0"/>
              <a:t>”</a:t>
            </a:r>
            <a:endParaRPr lang="en-GB" noProof="0" dirty="0"/>
          </a:p>
          <a:p>
            <a:pPr marL="0" indent="0">
              <a:buNone/>
            </a:pPr>
            <a:endParaRPr lang="en-GB" noProof="0" dirty="0"/>
          </a:p>
          <a:p>
            <a:endParaRPr lang="en-GB" noProof="0" dirty="0"/>
          </a:p>
        </p:txBody>
      </p:sp>
      <p:sp>
        <p:nvSpPr>
          <p:cNvPr id="3" name="Textplatzhalter 8">
            <a:extLst>
              <a:ext uri="{FF2B5EF4-FFF2-40B4-BE49-F238E27FC236}">
                <a16:creationId xmlns:a16="http://schemas.microsoft.com/office/drawing/2014/main" id="{403CDE53-A7AE-E3E0-9287-9B3A54942088}"/>
              </a:ext>
            </a:extLst>
          </p:cNvPr>
          <p:cNvSpPr txBox="1">
            <a:spLocks/>
          </p:cNvSpPr>
          <p:nvPr/>
        </p:nvSpPr>
        <p:spPr>
          <a:xfrm>
            <a:off x="179511" y="5013176"/>
            <a:ext cx="8424863" cy="1117225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GB" u="sng" kern="0" dirty="0"/>
              <a:t>Code</a:t>
            </a:r>
            <a:br>
              <a:rPr lang="en-GB" u="sng" kern="0" dirty="0"/>
            </a:br>
            <a:r>
              <a:rPr lang="en-GB" kern="0" dirty="0" err="1"/>
              <a:t>VSCode</a:t>
            </a:r>
            <a:r>
              <a:rPr lang="en-GB" kern="0" dirty="0"/>
              <a:t>, OpenAI API, Pandas, </a:t>
            </a:r>
            <a:r>
              <a:rPr lang="en-GB" kern="0" dirty="0" err="1"/>
              <a:t>numpy</a:t>
            </a:r>
            <a:r>
              <a:rPr lang="en-GB" kern="0" dirty="0"/>
              <a:t>, matplotlib, </a:t>
            </a:r>
            <a:r>
              <a:rPr lang="en-GB" kern="0" dirty="0" err="1"/>
              <a:t>Openpyxl</a:t>
            </a:r>
            <a:endParaRPr lang="en-GB" u="sng" kern="0" dirty="0"/>
          </a:p>
        </p:txBody>
      </p:sp>
    </p:spTree>
    <p:extLst>
      <p:ext uri="{BB962C8B-B14F-4D97-AF65-F5344CB8AC3E}">
        <p14:creationId xmlns:p14="http://schemas.microsoft.com/office/powerpoint/2010/main" val="3582497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Methods – Run Types</a:t>
            </a:r>
          </a:p>
        </p:txBody>
      </p:sp>
      <p:sp>
        <p:nvSpPr>
          <p:cNvPr id="7" name="Datumsplatzhalter 1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/>
              <a:t>4 October 2024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/>
              <a:t>University of Passau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8742581-81B1-425F-B25E-3CD197136A05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D2BC21CA-3726-C3ED-FABB-2949BCF697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9512" y="684000"/>
            <a:ext cx="8424863" cy="35283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u="sng" dirty="0"/>
              <a:t>Run Types</a:t>
            </a:r>
          </a:p>
          <a:p>
            <a:pPr marL="0" indent="0">
              <a:buNone/>
            </a:pPr>
            <a:r>
              <a:rPr lang="en-GB" dirty="0"/>
              <a:t>Multiple prompts were used to gauge effectiveness of classification:</a:t>
            </a:r>
          </a:p>
          <a:p>
            <a:r>
              <a:rPr lang="en-GB" dirty="0"/>
              <a:t>Binary (seen before)</a:t>
            </a:r>
          </a:p>
          <a:p>
            <a:r>
              <a:rPr lang="en-GB" dirty="0"/>
              <a:t>Confidence: Asking GPT to give a confidence percentage for its evaluation</a:t>
            </a:r>
          </a:p>
          <a:p>
            <a:r>
              <a:rPr lang="en-GB" dirty="0"/>
              <a:t>Percentage: Evaluating the irony content as a percentage value</a:t>
            </a:r>
          </a:p>
          <a:p>
            <a:r>
              <a:rPr lang="en-GB" dirty="0"/>
              <a:t>Sent Choice: Assigning one of multiple sentiment labels to a tweet</a:t>
            </a:r>
          </a:p>
        </p:txBody>
      </p:sp>
      <p:sp>
        <p:nvSpPr>
          <p:cNvPr id="3" name="Textplatzhalter 8">
            <a:extLst>
              <a:ext uri="{FF2B5EF4-FFF2-40B4-BE49-F238E27FC236}">
                <a16:creationId xmlns:a16="http://schemas.microsoft.com/office/drawing/2014/main" id="{9E140A76-434F-DF88-332B-9F05EB913A59}"/>
              </a:ext>
            </a:extLst>
          </p:cNvPr>
          <p:cNvSpPr txBox="1">
            <a:spLocks/>
          </p:cNvSpPr>
          <p:nvPr/>
        </p:nvSpPr>
        <p:spPr>
          <a:xfrm>
            <a:off x="187706" y="2708920"/>
            <a:ext cx="8424863" cy="3528392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GB" kern="0" dirty="0"/>
              <a:t>In addition, the binary prompt also had six sub prompts (prompt engineering).</a:t>
            </a:r>
          </a:p>
        </p:txBody>
      </p:sp>
    </p:spTree>
    <p:extLst>
      <p:ext uri="{BB962C8B-B14F-4D97-AF65-F5344CB8AC3E}">
        <p14:creationId xmlns:p14="http://schemas.microsoft.com/office/powerpoint/2010/main" val="3787527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Methods – Consistency</a:t>
            </a:r>
            <a:endParaRPr lang="en-GB" noProof="0" dirty="0"/>
          </a:p>
        </p:txBody>
      </p:sp>
      <p:sp>
        <p:nvSpPr>
          <p:cNvPr id="7" name="Datumsplatzhalter 1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/>
              <a:t>4 October 2024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/>
              <a:t>University of Passau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8742581-81B1-425F-B25E-3CD197136A05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D2BC21CA-3726-C3ED-FABB-2949BCF697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9512" y="863231"/>
            <a:ext cx="8424863" cy="234978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u="sng" noProof="0" dirty="0"/>
              <a:t>Consistency Metric</a:t>
            </a:r>
          </a:p>
          <a:p>
            <a:pPr marL="0" indent="0">
              <a:buNone/>
            </a:pPr>
            <a:r>
              <a:rPr lang="en-GB" dirty="0"/>
              <a:t>Examining the consistency of a specific row’s evaluation over a set of runs.</a:t>
            </a:r>
          </a:p>
          <a:p>
            <a:pPr marL="0" indent="0">
              <a:buNone/>
            </a:pPr>
            <a:r>
              <a:rPr lang="en-GB" noProof="0" dirty="0"/>
              <a:t>A run set of length 10 results in the following result tuple for one specific </a:t>
            </a:r>
            <a:r>
              <a:rPr lang="en-GB" i="1" noProof="0" dirty="0"/>
              <a:t>ironic-labelled</a:t>
            </a:r>
            <a:r>
              <a:rPr lang="en-GB" noProof="0" dirty="0"/>
              <a:t> row:</a:t>
            </a:r>
          </a:p>
          <a:p>
            <a:pPr marL="0" indent="0">
              <a:buNone/>
            </a:pPr>
            <a:r>
              <a:rPr lang="en-GB" noProof="0" dirty="0"/>
              <a:t>(1, 1, 0, 1, 1, 1, 0, 1, 1, 1)</a:t>
            </a:r>
          </a:p>
        </p:txBody>
      </p:sp>
      <p:sp>
        <p:nvSpPr>
          <p:cNvPr id="3" name="Pfeil: nach links 12">
            <a:extLst>
              <a:ext uri="{FF2B5EF4-FFF2-40B4-BE49-F238E27FC236}">
                <a16:creationId xmlns:a16="http://schemas.microsoft.com/office/drawing/2014/main" id="{9378E49E-5322-2EBB-197C-AD9D711EBF11}"/>
              </a:ext>
            </a:extLst>
          </p:cNvPr>
          <p:cNvSpPr/>
          <p:nvPr/>
        </p:nvSpPr>
        <p:spPr bwMode="auto">
          <a:xfrm rot="10800000">
            <a:off x="3377434" y="2780928"/>
            <a:ext cx="986436" cy="355309"/>
          </a:xfrm>
          <a:prstGeom prst="leftArrow">
            <a:avLst/>
          </a:prstGeom>
          <a:solidFill>
            <a:srgbClr val="DDDDDD"/>
          </a:solidFill>
          <a:ln w="19050" cap="flat" cmpd="sng" algn="ctr">
            <a:solidFill>
              <a:srgbClr val="FF7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6" name="Textplatzhalter 8">
            <a:extLst>
              <a:ext uri="{FF2B5EF4-FFF2-40B4-BE49-F238E27FC236}">
                <a16:creationId xmlns:a16="http://schemas.microsoft.com/office/drawing/2014/main" id="{B83DA9C5-0E38-CF9A-AAF5-0159A2F260DD}"/>
              </a:ext>
            </a:extLst>
          </p:cNvPr>
          <p:cNvSpPr txBox="1">
            <a:spLocks/>
          </p:cNvSpPr>
          <p:nvPr/>
        </p:nvSpPr>
        <p:spPr>
          <a:xfrm>
            <a:off x="151438" y="2564904"/>
            <a:ext cx="8424863" cy="2349785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GB" kern="0" dirty="0"/>
              <a:t>The proportion of correct evaluations: 0.8</a:t>
            </a:r>
          </a:p>
          <a:p>
            <a:pPr marL="0" indent="0">
              <a:buFontTx/>
              <a:buNone/>
            </a:pPr>
            <a:r>
              <a:rPr lang="en-GB" kern="0" dirty="0"/>
              <a:t>Threshold is set to define when a row counts as consistent. Throughout the paper: 0.7</a:t>
            </a:r>
          </a:p>
        </p:txBody>
      </p:sp>
      <p:sp>
        <p:nvSpPr>
          <p:cNvPr id="8" name="Pfeil: nach links 12">
            <a:extLst>
              <a:ext uri="{FF2B5EF4-FFF2-40B4-BE49-F238E27FC236}">
                <a16:creationId xmlns:a16="http://schemas.microsoft.com/office/drawing/2014/main" id="{8E3608AB-595E-04EE-6623-60D5C59BA774}"/>
              </a:ext>
            </a:extLst>
          </p:cNvPr>
          <p:cNvSpPr/>
          <p:nvPr/>
        </p:nvSpPr>
        <p:spPr bwMode="auto">
          <a:xfrm rot="10800000">
            <a:off x="2016716" y="4046030"/>
            <a:ext cx="859242" cy="216024"/>
          </a:xfrm>
          <a:prstGeom prst="leftArrow">
            <a:avLst/>
          </a:prstGeom>
          <a:solidFill>
            <a:srgbClr val="DDDDDD"/>
          </a:solidFill>
          <a:ln w="19050" cap="flat" cmpd="sng" algn="ctr">
            <a:solidFill>
              <a:srgbClr val="FF7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0" name="Textplatzhalter 8">
            <a:extLst>
              <a:ext uri="{FF2B5EF4-FFF2-40B4-BE49-F238E27FC236}">
                <a16:creationId xmlns:a16="http://schemas.microsoft.com/office/drawing/2014/main" id="{12DFC724-ECB5-E47E-EBFE-B1017F96A5F4}"/>
              </a:ext>
            </a:extLst>
          </p:cNvPr>
          <p:cNvSpPr txBox="1">
            <a:spLocks/>
          </p:cNvSpPr>
          <p:nvPr/>
        </p:nvSpPr>
        <p:spPr>
          <a:xfrm>
            <a:off x="2771800" y="3654674"/>
            <a:ext cx="4248472" cy="998736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GB" kern="0" dirty="0"/>
              <a:t>This row is consistently correct!</a:t>
            </a:r>
          </a:p>
        </p:txBody>
      </p:sp>
      <p:sp>
        <p:nvSpPr>
          <p:cNvPr id="11" name="Textplatzhalter 8">
            <a:extLst>
              <a:ext uri="{FF2B5EF4-FFF2-40B4-BE49-F238E27FC236}">
                <a16:creationId xmlns:a16="http://schemas.microsoft.com/office/drawing/2014/main" id="{84CA0078-0875-A6D8-F58D-C7FE0DE4576A}"/>
              </a:ext>
            </a:extLst>
          </p:cNvPr>
          <p:cNvSpPr txBox="1">
            <a:spLocks/>
          </p:cNvSpPr>
          <p:nvPr/>
        </p:nvSpPr>
        <p:spPr>
          <a:xfrm>
            <a:off x="4288105" y="2459215"/>
            <a:ext cx="4248472" cy="998736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GB" kern="0" dirty="0"/>
              <a:t>8 correct, 2 wrong!</a:t>
            </a:r>
          </a:p>
        </p:txBody>
      </p:sp>
    </p:spTree>
    <p:extLst>
      <p:ext uri="{BB962C8B-B14F-4D97-AF65-F5344CB8AC3E}">
        <p14:creationId xmlns:p14="http://schemas.microsoft.com/office/powerpoint/2010/main" val="3155435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10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Results – GPT-3.5</a:t>
            </a:r>
          </a:p>
        </p:txBody>
      </p:sp>
      <p:sp>
        <p:nvSpPr>
          <p:cNvPr id="7" name="Datumsplatzhalter 1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/>
              <a:t>4 October 2024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/>
              <a:t>University of Passau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8742581-81B1-425F-B25E-3CD197136A05}" type="slidenum">
              <a:rPr lang="de-DE" smtClean="0"/>
              <a:pPr/>
              <a:t>9</a:t>
            </a:fld>
            <a:endParaRPr lang="de-DE" dirty="0"/>
          </a:p>
        </p:txBody>
      </p:sp>
      <p:pic>
        <p:nvPicPr>
          <p:cNvPr id="10" name="Picture 9" descr="A graph of a bar chart&#10;&#10;Description automatically generated with medium confidence">
            <a:extLst>
              <a:ext uri="{FF2B5EF4-FFF2-40B4-BE49-F238E27FC236}">
                <a16:creationId xmlns:a16="http://schemas.microsoft.com/office/drawing/2014/main" id="{CAA7D347-1BB9-A263-6FD4-4725540624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972" y="2219392"/>
            <a:ext cx="4162676" cy="3122007"/>
          </a:xfrm>
          <a:prstGeom prst="rect">
            <a:avLst/>
          </a:prstGeom>
        </p:spPr>
      </p:pic>
      <p:pic>
        <p:nvPicPr>
          <p:cNvPr id="12" name="Picture 11" descr="A graph with blue bars&#10;&#10;Description automatically generated">
            <a:extLst>
              <a:ext uri="{FF2B5EF4-FFF2-40B4-BE49-F238E27FC236}">
                <a16:creationId xmlns:a16="http://schemas.microsoft.com/office/drawing/2014/main" id="{4BAA5CF7-AFB7-2820-57EE-1A860449A4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648" y="2219392"/>
            <a:ext cx="4212000" cy="3122007"/>
          </a:xfrm>
          <a:prstGeom prst="rect">
            <a:avLst/>
          </a:prstGeom>
        </p:spPr>
      </p:pic>
      <p:sp>
        <p:nvSpPr>
          <p:cNvPr id="13" name="Textplatzhalter 8">
            <a:extLst>
              <a:ext uri="{FF2B5EF4-FFF2-40B4-BE49-F238E27FC236}">
                <a16:creationId xmlns:a16="http://schemas.microsoft.com/office/drawing/2014/main" id="{BB1C9254-E13C-95B7-9B0C-A6124AE41F92}"/>
              </a:ext>
            </a:extLst>
          </p:cNvPr>
          <p:cNvSpPr txBox="1">
            <a:spLocks/>
          </p:cNvSpPr>
          <p:nvPr/>
        </p:nvSpPr>
        <p:spPr>
          <a:xfrm>
            <a:off x="2307608" y="684000"/>
            <a:ext cx="4248472" cy="998736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GB" sz="2400" u="sng" kern="0" dirty="0"/>
              <a:t>GPT-3.5: Main Prompt</a:t>
            </a:r>
          </a:p>
        </p:txBody>
      </p:sp>
      <p:sp>
        <p:nvSpPr>
          <p:cNvPr id="14" name="Textplatzhalter 8">
            <a:extLst>
              <a:ext uri="{FF2B5EF4-FFF2-40B4-BE49-F238E27FC236}">
                <a16:creationId xmlns:a16="http://schemas.microsoft.com/office/drawing/2014/main" id="{6CB9E27C-FEF7-9F70-C237-A6F733435BE7}"/>
              </a:ext>
            </a:extLst>
          </p:cNvPr>
          <p:cNvSpPr txBox="1">
            <a:spLocks/>
          </p:cNvSpPr>
          <p:nvPr/>
        </p:nvSpPr>
        <p:spPr>
          <a:xfrm>
            <a:off x="4500241" y="1412776"/>
            <a:ext cx="4248472" cy="998736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GB" kern="0" dirty="0"/>
              <a:t>Confusion Matrix</a:t>
            </a:r>
          </a:p>
        </p:txBody>
      </p:sp>
      <p:sp>
        <p:nvSpPr>
          <p:cNvPr id="15" name="Textplatzhalter 8">
            <a:extLst>
              <a:ext uri="{FF2B5EF4-FFF2-40B4-BE49-F238E27FC236}">
                <a16:creationId xmlns:a16="http://schemas.microsoft.com/office/drawing/2014/main" id="{F8E8C4BA-318C-E5BE-8265-0C1DDD73B165}"/>
              </a:ext>
            </a:extLst>
          </p:cNvPr>
          <p:cNvSpPr txBox="1">
            <a:spLocks/>
          </p:cNvSpPr>
          <p:nvPr/>
        </p:nvSpPr>
        <p:spPr>
          <a:xfrm>
            <a:off x="259660" y="1412776"/>
            <a:ext cx="4248472" cy="998736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GB" kern="0" dirty="0"/>
              <a:t>Average Scores</a:t>
            </a:r>
          </a:p>
        </p:txBody>
      </p:sp>
      <p:sp>
        <p:nvSpPr>
          <p:cNvPr id="16" name="Pfeil: nach links 12">
            <a:extLst>
              <a:ext uri="{FF2B5EF4-FFF2-40B4-BE49-F238E27FC236}">
                <a16:creationId xmlns:a16="http://schemas.microsoft.com/office/drawing/2014/main" id="{2548BCB5-CA16-A736-9B59-0AD0DEE542EE}"/>
              </a:ext>
            </a:extLst>
          </p:cNvPr>
          <p:cNvSpPr/>
          <p:nvPr/>
        </p:nvSpPr>
        <p:spPr bwMode="auto">
          <a:xfrm rot="10800000">
            <a:off x="683568" y="5724956"/>
            <a:ext cx="986436" cy="355309"/>
          </a:xfrm>
          <a:prstGeom prst="leftArrow">
            <a:avLst/>
          </a:prstGeom>
          <a:solidFill>
            <a:srgbClr val="DDDDDD"/>
          </a:solidFill>
          <a:ln w="19050" cap="flat" cmpd="sng" algn="ctr">
            <a:solidFill>
              <a:srgbClr val="FF7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17" name="Textplatzhalter 8">
            <a:extLst>
              <a:ext uri="{FF2B5EF4-FFF2-40B4-BE49-F238E27FC236}">
                <a16:creationId xmlns:a16="http://schemas.microsoft.com/office/drawing/2014/main" id="{B1B39A1C-BCD9-8FB2-A84A-452AF9261198}"/>
              </a:ext>
            </a:extLst>
          </p:cNvPr>
          <p:cNvSpPr txBox="1">
            <a:spLocks/>
          </p:cNvSpPr>
          <p:nvPr/>
        </p:nvSpPr>
        <p:spPr>
          <a:xfrm>
            <a:off x="1594238" y="5403243"/>
            <a:ext cx="6218122" cy="998736"/>
          </a:xfrm>
          <a:prstGeom prst="rect">
            <a:avLst/>
          </a:prstGeom>
        </p:spPr>
        <p:txBody>
          <a:bodyPr lIns="216000" anchor="ctr" anchorCtr="0">
            <a:normAutofit/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60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GB" kern="0" dirty="0"/>
              <a:t>Model not very sensitive, high false positive rate! </a:t>
            </a:r>
          </a:p>
        </p:txBody>
      </p:sp>
    </p:spTree>
    <p:extLst>
      <p:ext uri="{BB962C8B-B14F-4D97-AF65-F5344CB8AC3E}">
        <p14:creationId xmlns:p14="http://schemas.microsoft.com/office/powerpoint/2010/main" val="2444672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 animBg="1"/>
      <p:bldP spid="17" grpId="0"/>
    </p:bldLst>
  </p:timing>
</p:sld>
</file>

<file path=ppt/theme/theme1.xml><?xml version="1.0" encoding="utf-8"?>
<a:theme xmlns:a="http://schemas.openxmlformats.org/drawingml/2006/main" name="Vorlage Uni allgemein">
  <a:themeElements>
    <a:clrScheme name="Universität Passau">
      <a:dk1>
        <a:srgbClr val="7F7F7F"/>
      </a:dk1>
      <a:lt1>
        <a:srgbClr val="FFFFFF"/>
      </a:lt1>
      <a:dk2>
        <a:srgbClr val="4D4D4D"/>
      </a:dk2>
      <a:lt2>
        <a:srgbClr val="E5E5E5"/>
      </a:lt2>
      <a:accent1>
        <a:srgbClr val="F29400"/>
      </a:accent1>
      <a:accent2>
        <a:srgbClr val="E53138"/>
      </a:accent2>
      <a:accent3>
        <a:srgbClr val="006039"/>
      </a:accent3>
      <a:accent4>
        <a:srgbClr val="78D64B"/>
      </a:accent4>
      <a:accent5>
        <a:srgbClr val="702785"/>
      </a:accent5>
      <a:accent6>
        <a:srgbClr val="005AA1"/>
      </a:accent6>
      <a:hlink>
        <a:srgbClr val="F29400"/>
      </a:hlink>
      <a:folHlink>
        <a:srgbClr val="999F9E"/>
      </a:folHlink>
    </a:clrScheme>
    <a:fontScheme name="LehrstuhlInformationsmanagement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19050" cap="flat" cmpd="sng" algn="ctr">
          <a:solidFill>
            <a:srgbClr val="FF7F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19050" cap="flat" cmpd="sng" algn="ctr">
          <a:solidFill>
            <a:srgbClr val="FF7F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ehrstuhlInformationsmanagement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hrstuhlInformationsmanagement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hrstuhlInformationsmanagement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hrstuhlInformationsmanagement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hrstuhlInformationsmanagement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hrstuhlInformationsmanagement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hrstuhlInformationsmanagement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hrstuhlInformationsmanagement2 8">
        <a:dk1>
          <a:srgbClr val="4D4D4D"/>
        </a:dk1>
        <a:lt1>
          <a:srgbClr val="FFFFFF"/>
        </a:lt1>
        <a:dk2>
          <a:srgbClr val="000064"/>
        </a:dk2>
        <a:lt2>
          <a:srgbClr val="000000"/>
        </a:lt2>
        <a:accent1>
          <a:srgbClr val="AAB8E6"/>
        </a:accent1>
        <a:accent2>
          <a:srgbClr val="C8001E"/>
        </a:accent2>
        <a:accent3>
          <a:srgbClr val="FFFFFF"/>
        </a:accent3>
        <a:accent4>
          <a:srgbClr val="404040"/>
        </a:accent4>
        <a:accent5>
          <a:srgbClr val="D2D8F0"/>
        </a:accent5>
        <a:accent6>
          <a:srgbClr val="B5001A"/>
        </a:accent6>
        <a:hlink>
          <a:srgbClr val="000066"/>
        </a:hlink>
        <a:folHlink>
          <a:srgbClr val="00006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hrstuhlInformationsmanagement2 9">
        <a:dk1>
          <a:srgbClr val="4D4D4D"/>
        </a:dk1>
        <a:lt1>
          <a:srgbClr val="FFFFFF"/>
        </a:lt1>
        <a:dk2>
          <a:srgbClr val="888D8C"/>
        </a:dk2>
        <a:lt2>
          <a:srgbClr val="000000"/>
        </a:lt2>
        <a:accent1>
          <a:srgbClr val="AAB8E6"/>
        </a:accent1>
        <a:accent2>
          <a:srgbClr val="C8001E"/>
        </a:accent2>
        <a:accent3>
          <a:srgbClr val="FFFFFF"/>
        </a:accent3>
        <a:accent4>
          <a:srgbClr val="404040"/>
        </a:accent4>
        <a:accent5>
          <a:srgbClr val="D2D8F0"/>
        </a:accent5>
        <a:accent6>
          <a:srgbClr val="B5001A"/>
        </a:accent6>
        <a:hlink>
          <a:srgbClr val="000066"/>
        </a:hlink>
        <a:folHlink>
          <a:srgbClr val="00006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hrstuhlInformationsmanagement2 10">
        <a:dk1>
          <a:srgbClr val="4D4D4D"/>
        </a:dk1>
        <a:lt1>
          <a:srgbClr val="FFFFFF"/>
        </a:lt1>
        <a:dk2>
          <a:srgbClr val="888D8C"/>
        </a:dk2>
        <a:lt2>
          <a:srgbClr val="000000"/>
        </a:lt2>
        <a:accent1>
          <a:srgbClr val="FF7F00"/>
        </a:accent1>
        <a:accent2>
          <a:srgbClr val="FF7F00"/>
        </a:accent2>
        <a:accent3>
          <a:srgbClr val="FFFFFF"/>
        </a:accent3>
        <a:accent4>
          <a:srgbClr val="404040"/>
        </a:accent4>
        <a:accent5>
          <a:srgbClr val="FFC0AA"/>
        </a:accent5>
        <a:accent6>
          <a:srgbClr val="E77200"/>
        </a:accent6>
        <a:hlink>
          <a:srgbClr val="4D4D4D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Vorlage_allgemein_EN.pptx" id="{4A947F45-9CE4-433F-AF14-E442713C55A6}" vid="{4B445B5B-3DC7-40AC-AA6F-A8A8F6986F6D}"/>
    </a:ext>
  </a:ext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 Problems in PKC</Template>
  <TotalTime>396</TotalTime>
  <Words>1209</Words>
  <Application>Microsoft Office PowerPoint</Application>
  <PresentationFormat>On-screen Show (4:3)</PresentationFormat>
  <Paragraphs>302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Times New Roman</vt:lpstr>
      <vt:lpstr>Vorlage Uni allgemein</vt:lpstr>
      <vt:lpstr>PowerPoint Presentation</vt:lpstr>
      <vt:lpstr>Generative AI: Large Language Models</vt:lpstr>
      <vt:lpstr>NLP and Irony Detection</vt:lpstr>
      <vt:lpstr>Background</vt:lpstr>
      <vt:lpstr>Methods – Terminology &amp; Datasets</vt:lpstr>
      <vt:lpstr>Methods – Prompting and Models </vt:lpstr>
      <vt:lpstr>Methods – Run Types</vt:lpstr>
      <vt:lpstr>Methods – Consistency</vt:lpstr>
      <vt:lpstr>Results – GPT-3.5</vt:lpstr>
      <vt:lpstr>GPT-3.5: Examples</vt:lpstr>
      <vt:lpstr>GPT-3.5: Pitfalls</vt:lpstr>
      <vt:lpstr>GPT-3.5: Malleability</vt:lpstr>
      <vt:lpstr>Results – GPT-4</vt:lpstr>
      <vt:lpstr>GPT-4: Consistency</vt:lpstr>
      <vt:lpstr>GPT-4: Consistency</vt:lpstr>
      <vt:lpstr>GPT-4: “Deviations”</vt:lpstr>
      <vt:lpstr>Other Models</vt:lpstr>
      <vt:lpstr>Other Models: Comparison</vt:lpstr>
      <vt:lpstr>Other Models: Comparison</vt:lpstr>
      <vt:lpstr>Future &amp; Conclusion</vt:lpstr>
      <vt:lpstr>Grand Finale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Barth, Jonas</dc:creator>
  <cp:lastModifiedBy>Barth, Jonas</cp:lastModifiedBy>
  <cp:revision>280</cp:revision>
  <cp:lastPrinted>2014-07-28T11:44:42Z</cp:lastPrinted>
  <dcterms:created xsi:type="dcterms:W3CDTF">2024-01-12T15:14:24Z</dcterms:created>
  <dcterms:modified xsi:type="dcterms:W3CDTF">2024-10-01T18:22:58Z</dcterms:modified>
</cp:coreProperties>
</file>