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350" r:id="rId2"/>
    <p:sldId id="424" r:id="rId3"/>
    <p:sldId id="425" r:id="rId4"/>
    <p:sldId id="426" r:id="rId5"/>
    <p:sldId id="427" r:id="rId6"/>
    <p:sldId id="429" r:id="rId7"/>
    <p:sldId id="431" r:id="rId8"/>
    <p:sldId id="430" r:id="rId9"/>
    <p:sldId id="435" r:id="rId10"/>
    <p:sldId id="436" r:id="rId11"/>
    <p:sldId id="437" r:id="rId12"/>
    <p:sldId id="439" r:id="rId13"/>
    <p:sldId id="438" r:id="rId14"/>
    <p:sldId id="433" r:id="rId15"/>
    <p:sldId id="440" r:id="rId16"/>
    <p:sldId id="434" r:id="rId17"/>
    <p:sldId id="441" r:id="rId18"/>
    <p:sldId id="442" r:id="rId19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357" autoAdjust="0"/>
  </p:normalViewPr>
  <p:slideViewPr>
    <p:cSldViewPr showGuides="1">
      <p:cViewPr varScale="1">
        <p:scale>
          <a:sx n="82" d="100"/>
          <a:sy n="82" d="100"/>
        </p:scale>
        <p:origin x="1680" y="58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pPr algn="l" rtl="0"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3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non-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Even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! LOW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6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82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4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Development visible from GPT-3.5 to GPT-4,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END AT 13 MINS AT THE LATEST!!!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60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13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7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99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43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5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 </a:t>
            </a:r>
            <a:r>
              <a:rPr lang="de-DE" dirty="0" err="1"/>
              <a:t>around</a:t>
            </a:r>
            <a:r>
              <a:rPr lang="de-DE" dirty="0"/>
              <a:t> 2 </a:t>
            </a:r>
            <a:r>
              <a:rPr lang="de-DE" dirty="0" err="1"/>
              <a:t>minds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9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Excessivley</a:t>
            </a:r>
            <a:r>
              <a:rPr lang="de-DE" dirty="0"/>
              <a:t> high FP, </a:t>
            </a:r>
            <a:r>
              <a:rPr lang="de-DE" dirty="0" err="1"/>
              <a:t>seems</a:t>
            </a:r>
            <a:r>
              <a:rPr lang="de-DE" dirty="0"/>
              <a:t> to just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ironic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GPT-3.5 </a:t>
            </a:r>
            <a:r>
              <a:rPr lang="de-DE" dirty="0" err="1"/>
              <a:t>over-evaluates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malleable</a:t>
            </a:r>
            <a:r>
              <a:rPr lang="de-DE" dirty="0"/>
              <a:t> with </a:t>
            </a:r>
            <a:r>
              <a:rPr lang="de-DE" dirty="0" err="1"/>
              <a:t>even</a:t>
            </a:r>
            <a:r>
              <a:rPr lang="de-DE" dirty="0"/>
              <a:t> just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prompt   END AT 5 MINS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-passau.de/e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pic>
        <p:nvPicPr>
          <p:cNvPr id="2" name="Grafik 1" descr="Logo of the University of Passau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00" y="334800"/>
            <a:ext cx="2844013" cy="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0536E7-2682-46A4-9D9C-7E9F832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AB981-3277-41E9-A558-38DBD78975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F9E-7051-4613-AEED-37AAAE120E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D1874-46B6-4125-98E4-C030ED1DD5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FE381E-8371-4582-953B-CE004980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105B27-FD0B-48B3-907E-7C28300433E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08ED5D-71F8-4E85-9ED1-E3DCF24975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67B2B87-389B-4CA7-AA24-431D3DAC15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8B41A-5493-47BE-8A1A-DDD28DC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A9FE4B-661D-4633-AD91-09BFDC906C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725C03-3A30-4895-B408-3864454D44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9ACF6F-DD90-479A-9815-7583800980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C40D0-6CB6-4843-A8A2-8425CAD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4D87E7-6902-4688-A0B3-D35AAB8A5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F3A67E-8A2C-44DB-AAFC-CB6C1F8B63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19E42CB-03A5-4623-B8BD-EA02DB500F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EBF73D-0F45-4B68-A80F-C1EA244A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E17EF-9A09-49F9-824F-A905DDA30F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B18E36-62CF-441C-9D6A-6C79ABFE7F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B33F486-E619-48C4-8423-198EB7D99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6DC37E-7F3D-4263-AA28-5D1EBB5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76A7-1BF3-4E15-996C-342858D76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C1BA50-51BE-49CC-8ACC-1E77C85AB9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AB2DB0E-5D07-4BDC-A1CE-FDF326E5B0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3BBF7B-8629-4C41-BE2F-B4DAAB2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F2632-2566-4CD7-A60B-7C5522044CE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1C8FDE8-4D48-4AB9-83D9-BAEE4F2E2B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6E1F75F-F561-442C-826B-6A83B7B5BB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1B630-6F62-4D40-89B8-8245F9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D4478-721E-43F2-AF84-31F8DD3FC7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02C8B9E-2116-423E-B80A-C827AD91252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A63DC29-98CD-4651-BFC3-A6A8933F0E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DC7D6C1-7CF6-433A-9190-0AE0D85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224790-19C2-4B47-A0C1-9DD349550AC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34C9E7-AF1C-4474-ACB7-EA773A77A9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15F2C52-8421-457D-BDE2-81465379B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45C6A5-6955-49C7-B46D-C533359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EF8EB8-04BD-4D6E-8A34-9B7805977A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CA0F85F-3AB8-4D02-93D6-17EB973E59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052AA52-CA7C-4AEC-8165-C773DC29C0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22675A-8C24-46A2-B7DB-F239386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B206213-F16A-4E44-91EB-B0928DF321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35C5701-AC60-4B8C-A1F9-AE487AB507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054588-DCCA-40EA-92DB-EFE539524F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D81595-BF71-46A2-BA8D-FB8235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F74C4CE-9E60-42CD-99DB-15C142A1A51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43EAAB5-8E3D-46BC-A9F9-13EE5F0E53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ECB25D-6CA0-4691-AD42-3ECE37C590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D7DC6D-73D8-4533-A878-0BB49C5F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30D707-F7D3-4032-B25B-036F616FD8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B46D796-930B-4D1B-ADB1-211E6DF081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5AC60C-743D-4351-8269-853A3600E7C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C2B367-C5B1-4C01-B7D5-76EC3863B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37EE19-E11B-4ED1-A106-099A1BA8B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356722-05EE-4F8C-9430-59C85E418E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8FC203-6311-4B0E-8A4E-557AFEE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CDB067-017E-4965-A988-79D0A4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42A802-81AE-4239-9EFB-7452D9D8A7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4AF816-5AB4-4823-AA24-139E2DEEAF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9AFD24-FA50-4E68-BA7D-C285FA4FA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EC0172B-2C38-4313-9C9B-EDD6479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541D8FB-EE0A-42B9-A455-D09EA92FE49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F59D8E-9E02-4B87-8477-16B7A6165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04B36D-7D77-4F67-B5A9-D190234E04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21CD44-7535-44C2-85E4-C39A7B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723E5-B838-4C40-AEAD-870ABBB304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6A68653-87BA-4E53-8EE1-54855EBC60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AE1062-C82C-431D-BE5D-7D8A28AE79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8AA52D4-4C14-47CE-A369-46BF4D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599681C-BB3D-42D3-8A1E-7142249C26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91A683-BCD3-4A14-9058-829E7B0368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A93BDA-B9B9-4743-B6B3-C20456E180F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814592-46A6-4B71-A02D-34CE1FC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35B6FA7-4572-4117-9596-ED762C282B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CB2B7A-C772-49A4-A6D9-DBB914C421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1671C6-5AC2-43F2-8C35-2BECB89A25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1AD136A-ADDD-40B6-9770-AE38681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1F06775-A57B-47BE-A8CF-CEB92169602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6F51F-0CC9-4D21-84CB-F9C26924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0B8F42-D91A-4351-9C1D-B405BC8C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uni-passau.de/en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dirty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622132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19571" y="6444000"/>
            <a:ext cx="517685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University of Passau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pPr algn="l" rtl="0"/>
              <a:t>‹Nr.›</a:t>
            </a:fld>
            <a:endParaRPr lang="en-GB" dirty="0"/>
          </a:p>
        </p:txBody>
      </p:sp>
      <p:pic>
        <p:nvPicPr>
          <p:cNvPr id="11" name="Grafik 10" descr="Logo of the University of Passau">
            <a:hlinkClick r:id="rId23"/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GB" noProof="0" dirty="0"/>
              <a:t>Using Large Language Models in Irony Detection – a comparative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 rtl="0"/>
            <a:r>
              <a:rPr lang="en-GB" b="0" i="0" u="none" baseline="0" noProof="0" dirty="0"/>
              <a:t>Jonas Barth</a:t>
            </a:r>
          </a:p>
          <a:p>
            <a:pPr algn="r" rtl="0"/>
            <a:r>
              <a:rPr lang="en-GB" noProof="0" dirty="0"/>
              <a:t>04</a:t>
            </a:r>
            <a:r>
              <a:rPr lang="en-GB" b="0" i="0" u="none" baseline="0" noProof="0" dirty="0"/>
              <a:t>.10.2024</a:t>
            </a:r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GPT-4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310" y="2219392"/>
            <a:ext cx="4162676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GPT-4: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801245" y="5715224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711914" y="5393511"/>
            <a:ext cx="675792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more sensitive, higher precision, lower deviation! </a:t>
            </a:r>
          </a:p>
        </p:txBody>
      </p:sp>
    </p:spTree>
    <p:extLst>
      <p:ext uri="{BB962C8B-B14F-4D97-AF65-F5344CB8AC3E}">
        <p14:creationId xmlns:p14="http://schemas.microsoft.com/office/powerpoint/2010/main" val="1715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Confidence 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301291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2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Percentage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BD7C57E0-20B0-DBDB-9BF8-129C68461A35}"/>
              </a:ext>
            </a:extLst>
          </p:cNvPr>
          <p:cNvSpPr/>
          <p:nvPr/>
        </p:nvSpPr>
        <p:spPr bwMode="auto">
          <a:xfrm rot="10800000">
            <a:off x="4302952" y="4359225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D660206-1C9F-A914-0AE4-66E239944F02}"/>
              </a:ext>
            </a:extLst>
          </p:cNvPr>
          <p:cNvSpPr txBox="1">
            <a:spLocks/>
          </p:cNvSpPr>
          <p:nvPr/>
        </p:nvSpPr>
        <p:spPr>
          <a:xfrm>
            <a:off x="4967666" y="4046997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Extremely consistent, low</a:t>
            </a:r>
            <a:br>
              <a:rPr lang="en-GB" kern="0" dirty="0"/>
            </a:br>
            <a:r>
              <a:rPr lang="en-GB" kern="0" dirty="0"/>
              <a:t>deviation scores!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F021C80A-9F91-63B2-B337-CAF9D7366F80}"/>
              </a:ext>
            </a:extLst>
          </p:cNvPr>
          <p:cNvSpPr/>
          <p:nvPr/>
        </p:nvSpPr>
        <p:spPr bwMode="auto">
          <a:xfrm rot="10800000">
            <a:off x="4302952" y="5419442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BAA950-C361-D86E-ADFB-8F3C68BEB511}"/>
              </a:ext>
            </a:extLst>
          </p:cNvPr>
          <p:cNvSpPr txBox="1">
            <a:spLocks/>
          </p:cNvSpPr>
          <p:nvPr/>
        </p:nvSpPr>
        <p:spPr>
          <a:xfrm>
            <a:off x="4967666" y="5107214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No or almost no malleability!</a:t>
            </a:r>
          </a:p>
        </p:txBody>
      </p:sp>
    </p:spTree>
    <p:extLst>
      <p:ext uri="{BB962C8B-B14F-4D97-AF65-F5344CB8AC3E}">
        <p14:creationId xmlns:p14="http://schemas.microsoft.com/office/powerpoint/2010/main" val="5505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3" grpId="0" animBg="1"/>
      <p:bldP spid="8" grpId="0"/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“Deviations”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1648111" y="1373630"/>
            <a:ext cx="295988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Manual Dataset:</a:t>
            </a: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C45CE-D6B7-C5E2-FAD4-DCB7E771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664" y="1995438"/>
            <a:ext cx="5328592" cy="39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424863" cy="479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TweetNLP</a:t>
            </a:r>
            <a:endParaRPr lang="en-GB" dirty="0"/>
          </a:p>
          <a:p>
            <a:r>
              <a:rPr lang="en-GB" dirty="0"/>
              <a:t>Based on roBERTa</a:t>
            </a:r>
          </a:p>
          <a:p>
            <a:r>
              <a:rPr lang="en-GB" dirty="0"/>
              <a:t>Pre-trained on 60M tweets</a:t>
            </a:r>
          </a:p>
          <a:p>
            <a:r>
              <a:rPr lang="en-GB" dirty="0"/>
              <a:t>Iron Detection one of multiple tasks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Pysentimiento</a:t>
            </a:r>
          </a:p>
          <a:p>
            <a:r>
              <a:rPr lang="en-GB" dirty="0"/>
              <a:t>Based on </a:t>
            </a:r>
            <a:r>
              <a:rPr lang="en-GB" dirty="0" err="1"/>
              <a:t>BERTweet</a:t>
            </a:r>
            <a:r>
              <a:rPr lang="en-GB" dirty="0"/>
              <a:t> (based on roBERTa)</a:t>
            </a:r>
          </a:p>
          <a:p>
            <a:r>
              <a:rPr lang="en-GB" dirty="0"/>
              <a:t>Comes pre-trained on 850M tweets</a:t>
            </a:r>
          </a:p>
          <a:p>
            <a:r>
              <a:rPr lang="en-GB" dirty="0"/>
              <a:t>Irony Detection one of multiple tasks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369947" y="5472472"/>
            <a:ext cx="7128792" cy="629937"/>
          </a:xfrm>
          <a:prstGeom prst="rect">
            <a:avLst/>
          </a:prstGeom>
        </p:spPr>
        <p:txBody>
          <a:bodyPr lIns="216000" anchor="ctr" anchorCtr="0"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Some of the pretraining done on main dataset, thus using manual dataset for fairness!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065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3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87359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B8B82B-C9C8-0F3A-8C0A-A50288343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3892" y="4408882"/>
            <a:ext cx="7953964" cy="12649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kern="0" dirty="0"/>
              <a:t>GPT-3.5 performs worse than pre-trained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916F292-0B02-1968-5E09-BD37FA13AE6F}"/>
              </a:ext>
            </a:extLst>
          </p:cNvPr>
          <p:cNvSpPr/>
          <p:nvPr/>
        </p:nvSpPr>
        <p:spPr bwMode="auto">
          <a:xfrm rot="10800000">
            <a:off x="382519" y="4853541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EF7C604B-7898-815F-B801-B29B7D7FE296}"/>
              </a:ext>
            </a:extLst>
          </p:cNvPr>
          <p:cNvSpPr txBox="1">
            <a:spLocks/>
          </p:cNvSpPr>
          <p:nvPr/>
        </p:nvSpPr>
        <p:spPr>
          <a:xfrm>
            <a:off x="1153892" y="5041354"/>
            <a:ext cx="7953964" cy="1264944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GPT-4 outperforms pre-trained models!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AC1C9C2F-7E86-D940-853A-FDB3D2DDB664}"/>
              </a:ext>
            </a:extLst>
          </p:cNvPr>
          <p:cNvSpPr/>
          <p:nvPr/>
        </p:nvSpPr>
        <p:spPr bwMode="auto">
          <a:xfrm rot="10800000">
            <a:off x="382519" y="5486013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6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&amp; Conclusion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462982"/>
            <a:ext cx="8424863" cy="33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Possible Future Experiments</a:t>
            </a:r>
            <a:endParaRPr lang="en-GB" dirty="0"/>
          </a:p>
          <a:p>
            <a:r>
              <a:rPr lang="en-GB" noProof="0" dirty="0"/>
              <a:t>Create sub-prompts for other prompts!</a:t>
            </a:r>
          </a:p>
          <a:p>
            <a:r>
              <a:rPr lang="en-GB" dirty="0"/>
              <a:t>Acquire multiple datasets!</a:t>
            </a:r>
          </a:p>
          <a:p>
            <a:r>
              <a:rPr lang="en-GB" noProof="0" dirty="0"/>
              <a:t>More run types/prompts!</a:t>
            </a:r>
          </a:p>
          <a:p>
            <a:r>
              <a:rPr lang="en-GB" dirty="0"/>
              <a:t>Longer run sets, longer runs!</a:t>
            </a:r>
          </a:p>
          <a:p>
            <a:r>
              <a:rPr lang="en-GB" noProof="0" dirty="0"/>
              <a:t>Pre-trained GPT-3.5?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450344" y="5472470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Pre-train GPT-4 based models for even greater irony detection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E82B182-86AB-183B-E7AE-8AB43D807905}"/>
              </a:ext>
            </a:extLst>
          </p:cNvPr>
          <p:cNvSpPr txBox="1">
            <a:spLocks/>
          </p:cNvSpPr>
          <p:nvPr/>
        </p:nvSpPr>
        <p:spPr>
          <a:xfrm>
            <a:off x="1450344" y="4903492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GPT-3.5 generally unfit to separate irony from non-irony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61BB9E7D-34B6-8B37-7450-8CEA404E5466}"/>
              </a:ext>
            </a:extLst>
          </p:cNvPr>
          <p:cNvSpPr/>
          <p:nvPr/>
        </p:nvSpPr>
        <p:spPr bwMode="auto">
          <a:xfrm rot="10800000">
            <a:off x="539625" y="5040807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86D3D1-6ADC-A173-B0AB-D066073D6FCC}"/>
              </a:ext>
            </a:extLst>
          </p:cNvPr>
          <p:cNvSpPr txBox="1">
            <a:spLocks/>
          </p:cNvSpPr>
          <p:nvPr/>
        </p:nvSpPr>
        <p:spPr>
          <a:xfrm>
            <a:off x="138199" y="3374801"/>
            <a:ext cx="8716079" cy="152136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/>
              <a:t>Insights Gained</a:t>
            </a:r>
          </a:p>
          <a:p>
            <a:pPr marL="0" indent="0">
              <a:buFontTx/>
              <a:buNone/>
            </a:pPr>
            <a:r>
              <a:rPr lang="en-GB" kern="0" dirty="0"/>
              <a:t>Stark difference between GPT-3.5 and GPT-4, massive difference in approach</a:t>
            </a:r>
          </a:p>
        </p:txBody>
      </p:sp>
    </p:spTree>
    <p:extLst>
      <p:ext uri="{BB962C8B-B14F-4D97-AF65-F5344CB8AC3E}">
        <p14:creationId xmlns:p14="http://schemas.microsoft.com/office/powerpoint/2010/main" val="645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Grand Finale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125" y="1438066"/>
            <a:ext cx="8424863" cy="2621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noProof="0" dirty="0"/>
              <a:t>THANK YOU FOR YOUR ATTENTION!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noProof="0" dirty="0"/>
              <a:t>If you have any questions, speak now or forever hold your peace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F50CBB25-A373-5E28-D400-128F348952B4}"/>
              </a:ext>
            </a:extLst>
          </p:cNvPr>
          <p:cNvSpPr txBox="1">
            <a:spLocks/>
          </p:cNvSpPr>
          <p:nvPr/>
        </p:nvSpPr>
        <p:spPr>
          <a:xfrm>
            <a:off x="176400" y="4059833"/>
            <a:ext cx="8424863" cy="262176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kern="0" dirty="0"/>
              <a:t>All Figures taken from:</a:t>
            </a:r>
          </a:p>
          <a:p>
            <a:pPr marL="0" indent="0">
              <a:buFontTx/>
              <a:buNone/>
            </a:pPr>
            <a:r>
              <a:rPr lang="en-GB" sz="1600" kern="0" dirty="0"/>
              <a:t>https://www.github.com/Jonas-Barth/bachelor</a:t>
            </a:r>
          </a:p>
        </p:txBody>
      </p:sp>
    </p:spTree>
    <p:extLst>
      <p:ext uri="{BB962C8B-B14F-4D97-AF65-F5344CB8AC3E}">
        <p14:creationId xmlns:p14="http://schemas.microsoft.com/office/powerpoint/2010/main" val="33924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5756"/>
            <a:ext cx="8424863" cy="8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Irony and sarcasm closely related concepts: sarcasm </a:t>
            </a:r>
            <a:r>
              <a:rPr lang="en-GB" dirty="0"/>
              <a:t>can be viewed as a sub-form of verbal irony</a:t>
            </a:r>
            <a:endParaRPr lang="en-GB" noProof="0" dirty="0"/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10FB5F9A-B453-EF0A-E57B-44E4EBA4552A}"/>
              </a:ext>
            </a:extLst>
          </p:cNvPr>
          <p:cNvSpPr/>
          <p:nvPr/>
        </p:nvSpPr>
        <p:spPr bwMode="auto">
          <a:xfrm rot="10800000">
            <a:off x="919957" y="21245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AADD6A71-2E62-4E5F-09EE-FB6577E519D5}"/>
              </a:ext>
            </a:extLst>
          </p:cNvPr>
          <p:cNvSpPr txBox="1">
            <a:spLocks/>
          </p:cNvSpPr>
          <p:nvPr/>
        </p:nvSpPr>
        <p:spPr>
          <a:xfrm>
            <a:off x="1824729" y="1969597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Only using the term “irony”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13DDAEF-AE3E-9F2B-7FF0-A2BEA4290320}"/>
              </a:ext>
            </a:extLst>
          </p:cNvPr>
          <p:cNvSpPr txBox="1">
            <a:spLocks/>
          </p:cNvSpPr>
          <p:nvPr/>
        </p:nvSpPr>
        <p:spPr>
          <a:xfrm>
            <a:off x="251520" y="2508508"/>
            <a:ext cx="8424863" cy="8641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Other work done using LLMs for Irony Detection: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BAA49FB-33AD-894A-CBCB-38507C61B350}"/>
              </a:ext>
            </a:extLst>
          </p:cNvPr>
          <p:cNvSpPr txBox="1">
            <a:spLocks/>
          </p:cNvSpPr>
          <p:nvPr/>
        </p:nvSpPr>
        <p:spPr>
          <a:xfrm>
            <a:off x="251520" y="3266482"/>
            <a:ext cx="8424863" cy="29011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 err="1"/>
              <a:t>Aytekin</a:t>
            </a:r>
            <a:r>
              <a:rPr lang="en-GB" u="sng" kern="0" dirty="0"/>
              <a:t> et al.:</a:t>
            </a:r>
            <a:r>
              <a:rPr lang="en-GB" kern="0" dirty="0"/>
              <a:t> different datasets, no GPT-4 models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 err="1"/>
              <a:t>Gole</a:t>
            </a:r>
            <a:r>
              <a:rPr lang="en-GB" u="sng" kern="0" dirty="0"/>
              <a:t> et al.:</a:t>
            </a:r>
            <a:r>
              <a:rPr lang="en-GB" kern="0" dirty="0"/>
              <a:t> different dataset, different prompting format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/>
              <a:t>Mu et al.:</a:t>
            </a:r>
            <a:r>
              <a:rPr lang="en-GB" kern="0" dirty="0"/>
              <a:t> different datasets and balance, no GPT-4 models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12" name="Pfeil: nach links 12">
            <a:extLst>
              <a:ext uri="{FF2B5EF4-FFF2-40B4-BE49-F238E27FC236}">
                <a16:creationId xmlns:a16="http://schemas.microsoft.com/office/drawing/2014/main" id="{DD1F70D0-9879-22B8-8885-A4B73E83BA76}"/>
              </a:ext>
            </a:extLst>
          </p:cNvPr>
          <p:cNvSpPr/>
          <p:nvPr/>
        </p:nvSpPr>
        <p:spPr bwMode="auto">
          <a:xfrm rot="10800000">
            <a:off x="919957" y="5735505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A8F781E1-2851-F87B-2F02-A01E6FBE92C6}"/>
              </a:ext>
            </a:extLst>
          </p:cNvPr>
          <p:cNvSpPr txBox="1">
            <a:spLocks/>
          </p:cNvSpPr>
          <p:nvPr/>
        </p:nvSpPr>
        <p:spPr>
          <a:xfrm>
            <a:off x="1824729" y="5580538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Relevant, especially for GPT-4 analysis!</a:t>
            </a:r>
          </a:p>
        </p:txBody>
      </p:sp>
    </p:spTree>
    <p:extLst>
      <p:ext uri="{BB962C8B-B14F-4D97-AF65-F5344CB8AC3E}">
        <p14:creationId xmlns:p14="http://schemas.microsoft.com/office/powerpoint/2010/main" val="3852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Terminology &amp; Datasets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412776"/>
            <a:ext cx="8424863" cy="46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Terminology</a:t>
            </a:r>
          </a:p>
          <a:p>
            <a:r>
              <a:rPr lang="en-GB" noProof="0" dirty="0"/>
              <a:t>Run</a:t>
            </a:r>
            <a:r>
              <a:rPr lang="en-GB" dirty="0"/>
              <a:t>: Evaluating the first 100 lines from a dataset</a:t>
            </a:r>
          </a:p>
          <a:p>
            <a:r>
              <a:rPr lang="en-GB" noProof="0" dirty="0"/>
              <a:t>Run </a:t>
            </a:r>
            <a:r>
              <a:rPr lang="en-GB" dirty="0"/>
              <a:t>S</a:t>
            </a:r>
            <a:r>
              <a:rPr lang="en-GB" noProof="0" dirty="0"/>
              <a:t>et: A set of 10 runs with calculated average values</a:t>
            </a:r>
            <a:br>
              <a:rPr lang="en-GB" noProof="0" dirty="0"/>
            </a:b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Datasets</a:t>
            </a:r>
            <a:endParaRPr lang="en-GB" u="sng" dirty="0"/>
          </a:p>
          <a:p>
            <a:r>
              <a:rPr lang="en-GB" noProof="0" dirty="0"/>
              <a:t>Main dataset </a:t>
            </a:r>
            <a:r>
              <a:rPr lang="en-GB" dirty="0"/>
              <a:t>–</a:t>
            </a:r>
            <a:r>
              <a:rPr lang="en-GB" noProof="0" dirty="0"/>
              <a:t> </a:t>
            </a:r>
            <a:r>
              <a:rPr lang="en-GB" noProof="0" dirty="0" err="1"/>
              <a:t>SemEval</a:t>
            </a:r>
            <a:r>
              <a:rPr lang="en-GB" dirty="0"/>
              <a:t>-2018 task 3 set (tweets, balanced)</a:t>
            </a:r>
          </a:p>
          <a:p>
            <a:r>
              <a:rPr lang="en-GB" noProof="0" dirty="0"/>
              <a:t>Reddit dataset</a:t>
            </a:r>
            <a:r>
              <a:rPr lang="en-GB" dirty="0"/>
              <a:t> – </a:t>
            </a:r>
            <a:r>
              <a:rPr lang="en-GB" noProof="0" dirty="0"/>
              <a:t>created from reddit comments (unbalanced)</a:t>
            </a:r>
          </a:p>
          <a:p>
            <a:r>
              <a:rPr lang="en-GB" dirty="0"/>
              <a:t>Manual dataset – created from tweets and slightly pre-processed</a:t>
            </a:r>
            <a:br>
              <a:rPr lang="en-GB" dirty="0"/>
            </a:br>
            <a:r>
              <a:rPr lang="en-GB" dirty="0"/>
              <a:t>                             (balanced)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1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</a:t>
            </a:r>
            <a:r>
              <a:rPr lang="en-GB" dirty="0"/>
              <a:t>– Prompting and Models</a:t>
            </a:r>
            <a:r>
              <a:rPr lang="en-GB" noProof="0" dirty="0"/>
              <a:t> 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1" y="1180382"/>
            <a:ext cx="8424863" cy="43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Models</a:t>
            </a:r>
          </a:p>
          <a:p>
            <a:pPr marL="0" indent="0">
              <a:buNone/>
            </a:pPr>
            <a:r>
              <a:rPr lang="en-GB" dirty="0"/>
              <a:t>Mainly GPT-3.5 and GPT-4, also two python libraries: pysentimiento, TweetNLP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Prompting</a:t>
            </a:r>
            <a:endParaRPr lang="en-GB" dirty="0"/>
          </a:p>
          <a:p>
            <a:pPr marL="0" indent="0">
              <a:buNone/>
            </a:pPr>
            <a:r>
              <a:rPr lang="en-GB" noProof="0" dirty="0"/>
              <a:t>Asking GPT to classify or label a row using different response formats depending on the prompt</a:t>
            </a:r>
          </a:p>
          <a:p>
            <a:pPr marL="0" indent="0">
              <a:buNone/>
            </a:pPr>
            <a:r>
              <a:rPr lang="en-GB" dirty="0"/>
              <a:t>Main Prompt:</a:t>
            </a:r>
          </a:p>
          <a:p>
            <a:pPr marL="0" indent="0" algn="ctr">
              <a:buNone/>
            </a:pPr>
            <a:r>
              <a:rPr lang="en-GB" dirty="0"/>
              <a:t>“</a:t>
            </a:r>
            <a:r>
              <a:rPr lang="en-US" i="1" dirty="0"/>
              <a:t>You are an irony detector. Respond with '1' (for yes) or '0' (for no) depending on whether you think the following statements are ironic.</a:t>
            </a:r>
            <a:r>
              <a:rPr lang="en-GB" dirty="0"/>
              <a:t>”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403CDE53-A7AE-E3E0-9287-9B3A54942088}"/>
              </a:ext>
            </a:extLst>
          </p:cNvPr>
          <p:cNvSpPr txBox="1">
            <a:spLocks/>
          </p:cNvSpPr>
          <p:nvPr/>
        </p:nvSpPr>
        <p:spPr>
          <a:xfrm>
            <a:off x="179511" y="5013176"/>
            <a:ext cx="8424863" cy="111722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u="sng" kern="0" dirty="0"/>
              <a:t>Code</a:t>
            </a:r>
            <a:br>
              <a:rPr lang="en-GB" u="sng" kern="0" dirty="0"/>
            </a:br>
            <a:r>
              <a:rPr lang="en-GB" kern="0" dirty="0" err="1"/>
              <a:t>VSCode</a:t>
            </a:r>
            <a:r>
              <a:rPr lang="en-GB" kern="0" dirty="0"/>
              <a:t>, OpenAI API, Pandas, </a:t>
            </a:r>
            <a:r>
              <a:rPr lang="en-GB" kern="0" dirty="0" err="1"/>
              <a:t>numpy</a:t>
            </a:r>
            <a:r>
              <a:rPr lang="en-GB" kern="0" dirty="0"/>
              <a:t>, matplotlib, </a:t>
            </a:r>
            <a:r>
              <a:rPr lang="en-GB" kern="0" dirty="0" err="1"/>
              <a:t>Openpyxl</a:t>
            </a:r>
            <a:endParaRPr lang="en-GB" u="sng" kern="0" dirty="0"/>
          </a:p>
        </p:txBody>
      </p:sp>
    </p:spTree>
    <p:extLst>
      <p:ext uri="{BB962C8B-B14F-4D97-AF65-F5344CB8AC3E}">
        <p14:creationId xmlns:p14="http://schemas.microsoft.com/office/powerpoint/2010/main" val="35824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– Run Types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684000"/>
            <a:ext cx="842486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Run Types</a:t>
            </a:r>
          </a:p>
          <a:p>
            <a:pPr marL="0" indent="0">
              <a:buNone/>
            </a:pPr>
            <a:r>
              <a:rPr lang="en-GB" dirty="0"/>
              <a:t>Multiple prompts were used to gauge effectiveness of classification:</a:t>
            </a:r>
          </a:p>
          <a:p>
            <a:r>
              <a:rPr lang="en-GB" dirty="0"/>
              <a:t>Main/Binary (seen before)</a:t>
            </a:r>
          </a:p>
          <a:p>
            <a:r>
              <a:rPr lang="en-GB" dirty="0"/>
              <a:t>Confidence: Asking GPT to give a confidence percentage for its evaluation</a:t>
            </a:r>
          </a:p>
          <a:p>
            <a:r>
              <a:rPr lang="en-GB" dirty="0"/>
              <a:t>Percentage: Evaluating the irony content as a percentage value</a:t>
            </a:r>
          </a:p>
          <a:p>
            <a:r>
              <a:rPr lang="en-GB" dirty="0"/>
              <a:t>Sentiment Choice: Assigning one of multiple sentiment labels to an input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E140A76-434F-DF88-332B-9F05EB913A59}"/>
              </a:ext>
            </a:extLst>
          </p:cNvPr>
          <p:cNvSpPr txBox="1">
            <a:spLocks/>
          </p:cNvSpPr>
          <p:nvPr/>
        </p:nvSpPr>
        <p:spPr>
          <a:xfrm>
            <a:off x="179511" y="2955796"/>
            <a:ext cx="8424863" cy="352839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In addition, the binary prompt also had six sub-prompts (prompt engineering).</a:t>
            </a:r>
          </a:p>
        </p:txBody>
      </p:sp>
    </p:spTree>
    <p:extLst>
      <p:ext uri="{BB962C8B-B14F-4D97-AF65-F5344CB8AC3E}">
        <p14:creationId xmlns:p14="http://schemas.microsoft.com/office/powerpoint/2010/main" val="37875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GPT-3.5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 descr="A graph with blue bars&#10;&#10;Description automatically generated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48" y="2219392"/>
            <a:ext cx="4212000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GPT-3.5: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683568" y="5724956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594238" y="5403243"/>
            <a:ext cx="621812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not very sensitive, high false positive rate! </a:t>
            </a:r>
          </a:p>
        </p:txBody>
      </p:sp>
    </p:spTree>
    <p:extLst>
      <p:ext uri="{BB962C8B-B14F-4D97-AF65-F5344CB8AC3E}">
        <p14:creationId xmlns:p14="http://schemas.microsoft.com/office/powerpoint/2010/main" val="24446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Examples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5446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Need to get back in to college.. #feeling #this</a:t>
            </a:r>
          </a:p>
          <a:p>
            <a:pPr marL="0" indent="0">
              <a:buNone/>
            </a:pPr>
            <a:r>
              <a:rPr lang="en-US" noProof="0" dirty="0"/>
              <a:t>Actual label: non-ironic. GPT-3.5</a:t>
            </a:r>
            <a:r>
              <a:rPr lang="en-US" dirty="0"/>
              <a:t>: 8/10 ironic evaluations.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i="1" dirty="0"/>
              <a:t>@user @user you don't know a damned thing about baseball, do you?</a:t>
            </a:r>
          </a:p>
          <a:p>
            <a:pPr marL="0" indent="0">
              <a:buNone/>
            </a:pPr>
            <a:r>
              <a:rPr lang="en-US" noProof="0" dirty="0"/>
              <a:t>Actual label: non-ironic. GPT-3.5: 9/10 ironic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 refuse to be weak... #workout #motivation #fitfam</a:t>
            </a:r>
          </a:p>
          <a:p>
            <a:pPr marL="0" indent="0">
              <a:buNone/>
            </a:pPr>
            <a:r>
              <a:rPr lang="en-US" dirty="0"/>
              <a:t>Actual label: non-ironic. GPT-3.5: 6/10 ironic evaluations.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5A2588CF-DEAD-661D-92B5-69593D30D418}"/>
              </a:ext>
            </a:extLst>
          </p:cNvPr>
          <p:cNvSpPr txBox="1">
            <a:spLocks/>
          </p:cNvSpPr>
          <p:nvPr/>
        </p:nvSpPr>
        <p:spPr>
          <a:xfrm>
            <a:off x="1819624" y="715865"/>
            <a:ext cx="550475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Examples from Main Prompt run set</a:t>
            </a:r>
          </a:p>
        </p:txBody>
      </p:sp>
    </p:spTree>
    <p:extLst>
      <p:ext uri="{BB962C8B-B14F-4D97-AF65-F5344CB8AC3E}">
        <p14:creationId xmlns:p14="http://schemas.microsoft.com/office/powerpoint/2010/main" val="5140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Pitfalls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2524059" cy="67682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Manual Dataset:</a:t>
            </a:r>
            <a:endParaRPr lang="en-US" dirty="0"/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242093" cy="243157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3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Confidence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3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Reddit Dataset: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3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Malleability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115329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631991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868896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Vorlage Uni allgemein">
  <a:themeElements>
    <a:clrScheme name="Universität Passau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006039"/>
      </a:accent3>
      <a:accent4>
        <a:srgbClr val="78D64B"/>
      </a:accent4>
      <a:accent5>
        <a:srgbClr val="702785"/>
      </a:accent5>
      <a:accent6>
        <a:srgbClr val="005AA1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allgemein_EN.pptx" id="{4A947F45-9CE4-433F-AF14-E442713C55A6}" vid="{4B445B5B-3DC7-40AC-AA6F-A8A8F6986F6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Problems in PKC</Template>
  <TotalTime>0</TotalTime>
  <Words>996</Words>
  <Application>Microsoft Office PowerPoint</Application>
  <PresentationFormat>Bildschirmpräsentation (4:3)</PresentationFormat>
  <Paragraphs>265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Vorlage Uni allgemein</vt:lpstr>
      <vt:lpstr>PowerPoint-Präsentation</vt:lpstr>
      <vt:lpstr>Background</vt:lpstr>
      <vt:lpstr>Methods – Terminology &amp; Datasets</vt:lpstr>
      <vt:lpstr>Methods – Prompting and Models </vt:lpstr>
      <vt:lpstr>Methods – Run Types</vt:lpstr>
      <vt:lpstr>Results – GPT-3.5</vt:lpstr>
      <vt:lpstr>GPT-3.5: Examples</vt:lpstr>
      <vt:lpstr>GPT-3.5: Pitfalls</vt:lpstr>
      <vt:lpstr>GPT-3.5: Malleability</vt:lpstr>
      <vt:lpstr>Results – GPT-4</vt:lpstr>
      <vt:lpstr>GPT-4: Consistency</vt:lpstr>
      <vt:lpstr>GPT-4: Consistency</vt:lpstr>
      <vt:lpstr>GPT-4: “Deviations”</vt:lpstr>
      <vt:lpstr>Other Models</vt:lpstr>
      <vt:lpstr>Other Models: Comparison</vt:lpstr>
      <vt:lpstr>Other Models: Comparison</vt:lpstr>
      <vt:lpstr>Future &amp; Conclusion</vt:lpstr>
      <vt:lpstr>Grand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Barth, Jonas</dc:creator>
  <cp:lastModifiedBy>Barth, Jonas</cp:lastModifiedBy>
  <cp:revision>312</cp:revision>
  <cp:lastPrinted>2014-07-28T11:44:42Z</cp:lastPrinted>
  <dcterms:created xsi:type="dcterms:W3CDTF">2024-01-12T15:14:24Z</dcterms:created>
  <dcterms:modified xsi:type="dcterms:W3CDTF">2024-10-04T06:12:04Z</dcterms:modified>
</cp:coreProperties>
</file>