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3D26B-8563-3FAF-37D4-21DF79FD6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226F08-AC6F-D17B-AC35-A8557B954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1367C-677E-745D-1D10-3798A673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65B409-2879-D43B-5366-A216F7B8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DC257-3F4D-DF3B-BB8A-06FA6AAD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55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661B4-BB2C-8925-F875-9BA6F43B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99A285-0766-C78B-07A3-8F9254F41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F98C04-2407-DB02-5D87-D55F3E2A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0C3A0-FF7E-8AF0-8E20-9303247C1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4984F-31C1-E425-4F70-6FC82633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10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A2AD7E-62A7-BD20-1063-038A7E8BD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CE1DF-AA94-B6AC-2BC6-D550B7F31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2A8F86-D415-BF3C-E740-34EAB12D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C1A97-5965-C386-1F94-BD8B6E8EE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73D1A-DF31-4C21-CFF7-A0C9B48E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AF97-E2BE-B887-CC9A-E33E1326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6A53E-2F75-8E4E-080E-1B5D2DC72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AA5524-EA2B-F142-B937-D46225B9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A1EAFE-F2ED-A341-A801-FD4C201D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5580C-298F-1A8A-AB02-85E1DC2C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2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D54D2-FAFF-02C7-42AC-6B2C506E4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583EB-53C5-ADB2-B639-2C148F8C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23731-E75E-4904-D890-669048D4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511DE8-1030-333F-3CEC-EE4685CA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BE8E4-1761-2197-B5C9-1B653A29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8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CAAB8-E5E7-D87C-B8C2-BF653CD03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0F02-C66F-3C44-F849-A00FB3545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418886-5C65-9329-8C9F-B86D68E50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CFBA65-82EA-FC58-0C61-3DD91787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1459B-B999-5916-1F5C-37AFFE59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CA2A82-C50A-6CA8-7FC6-704700EE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5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2F8E3-3163-D691-E64E-D2390614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D822A-761C-6851-FA14-B4079A41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803743-4649-170F-914A-EFD20C683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4B8B40-419A-F1C3-E5BB-CA49A9E20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55D071-3052-F52F-FBEC-C0A1AAA5F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FD0497-3BB7-96CD-5B87-A1871802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80FDB4-A3C1-3C11-2102-47ED43711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C368D6-5BDA-5380-91F4-00818DED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28674-C49F-3EAD-FEB9-8E856A41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E323F-E4D7-0A5A-CFC1-1385B3AF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73A45-F1F6-2B7D-B196-5132FD7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33CF37-7A1A-4B0C-97FD-E0DA389A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5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CB5FF7-1F21-288E-F187-623E546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8724BE-FE04-C8F3-8747-34628DAA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378652-7F3C-17CC-76E8-34E8BB36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81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E09D-3A7A-AF37-2985-A5607580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8B30B-96E1-BA00-9674-D50C1E36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208D4-B50D-3F50-DD0D-CA3506261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63588A-4521-4A39-6745-51CC944C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90998-6FBE-3FBB-F4F2-9E9C7C76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95617-41A4-F7BD-BD80-2C8ADC876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33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2AA5-CBD2-CA2C-E7F8-707359278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2C613-B7E8-63C2-89B0-2B8323D57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FECED-A4FF-3827-70DC-D5D727B47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F10820-1C6A-3997-D25C-62522C16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1A7F6A-999D-9297-5991-97233C3C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33849-9F5D-99E4-F519-FE207951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6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1BFA26-EF53-5986-A032-E0C4AF30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EDF6D-2178-769F-7401-0E9DF12A6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C63D3-EE7C-70EF-C8B9-4A75AE1ED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EC90-F237-48A3-B396-B889E264EBE2}" type="datetimeFigureOut">
              <a:rPr lang="zh-CN" altLang="en-US" smtClean="0"/>
              <a:t>2024/12/21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8AE7F-70B4-19A5-C07F-46858FFF1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5444F-AAD3-74D4-C699-B65F65EA8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93B0-8595-4A4F-87FE-12A9988775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4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adasBaltrusaitis/OpenFace/releases/tag/OpenFace_2.2.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3089D64-29C8-3B50-41B6-EA4276A080ED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Use </a:t>
            </a:r>
            <a:r>
              <a:rPr lang="en-US" altLang="zh-CN" sz="3200" b="1" dirty="0" err="1"/>
              <a:t>Openface</a:t>
            </a:r>
            <a:r>
              <a:rPr lang="en-US" altLang="zh-CN" sz="3200" b="1" dirty="0"/>
              <a:t> to align faces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64E3F3-92A6-C2D5-058C-EF8DB9D0FF4A}"/>
              </a:ext>
            </a:extLst>
          </p:cNvPr>
          <p:cNvSpPr txBox="1"/>
          <p:nvPr/>
        </p:nvSpPr>
        <p:spPr>
          <a:xfrm>
            <a:off x="766618" y="1145309"/>
            <a:ext cx="105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Download software: </a:t>
            </a:r>
            <a:r>
              <a:rPr lang="en-US" altLang="zh-CN" b="0" i="0" u="none" strike="noStrike" dirty="0">
                <a:solidFill>
                  <a:srgbClr val="6B9BFA"/>
                </a:solidFill>
                <a:effectLst/>
                <a:latin typeface="Helvetica" panose="020B0604020202020204" pitchFamily="34" charset="0"/>
                <a:hlinkClick r:id="rId2"/>
              </a:rPr>
              <a:t>https://github.com/TadasBaltrusaitis/OpenFace/releases/tag/OpenFace_2.2.0</a:t>
            </a:r>
            <a:endParaRPr lang="en-US" altLang="zh-CN" b="0" i="0" u="none" strike="noStrike" dirty="0">
              <a:solidFill>
                <a:srgbClr val="6B9BFA"/>
              </a:solidFill>
              <a:effectLst/>
              <a:latin typeface="Helvetica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zh-CN" dirty="0"/>
              <a:t>Unzip and run OpenFaceOffline.exe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Check 'Record aligned faces' under the 'Record' menu</a:t>
            </a:r>
          </a:p>
          <a:p>
            <a:pPr marL="342900" indent="-342900">
              <a:buAutoNum type="arabicPeriod"/>
            </a:pPr>
            <a:r>
              <a:rPr lang="en-US" altLang="zh-CN" dirty="0"/>
              <a:t>Set the output image size to 224x224 under 'Recording settings'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0AA3FD5-9CD5-BCB6-E18D-1BC8F78F9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08" y="2345638"/>
            <a:ext cx="9355836" cy="352869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73003C-E1B3-AC69-0083-983DF08EB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08" y="5438983"/>
            <a:ext cx="3086531" cy="12479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3F055A-4D0A-F09D-5332-EE30F85F5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039" y="5438983"/>
            <a:ext cx="2936982" cy="124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32417-E1C0-D500-78D4-8C407376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345F4-1EF0-889A-C5D9-F5668810B5C0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Use </a:t>
            </a:r>
            <a:r>
              <a:rPr lang="en-US" altLang="zh-CN" sz="3200" b="1" dirty="0" err="1"/>
              <a:t>Openface</a:t>
            </a:r>
            <a:r>
              <a:rPr lang="en-US" altLang="zh-CN" sz="3200" b="1" dirty="0"/>
              <a:t> to align faces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0A924B-5F9B-5D33-8E64-FA168D8C824D}"/>
              </a:ext>
            </a:extLst>
          </p:cNvPr>
          <p:cNvSpPr txBox="1"/>
          <p:nvPr/>
        </p:nvSpPr>
        <p:spPr>
          <a:xfrm>
            <a:off x="766618" y="1145309"/>
            <a:ext cx="105479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 Select your video or image from the 'File' menu. Please make sure that there is only </a:t>
            </a:r>
            <a:r>
              <a:rPr lang="en-US" altLang="zh-CN" dirty="0">
                <a:solidFill>
                  <a:srgbClr val="FF0000"/>
                </a:solidFill>
              </a:rPr>
              <a:t>one face</a:t>
            </a:r>
            <a:r>
              <a:rPr lang="en-US" altLang="zh-CN" dirty="0"/>
              <a:t> in the image. We provide a video for testing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FC1DD-AF60-F4D4-2614-34DE15633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135" y="2192171"/>
            <a:ext cx="6233973" cy="397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7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606D-7F77-7129-6A80-70E35105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5DB3DFD-9C0B-BE92-B844-1ACA09F886C8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1. Use </a:t>
            </a:r>
            <a:r>
              <a:rPr lang="en-US" altLang="zh-CN" sz="3200" b="1" dirty="0" err="1"/>
              <a:t>Openface</a:t>
            </a:r>
            <a:r>
              <a:rPr lang="en-US" altLang="zh-CN" sz="3200" b="1" dirty="0"/>
              <a:t> to align faces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900956-5960-2728-9A7C-58E97A4DD7D1}"/>
              </a:ext>
            </a:extLst>
          </p:cNvPr>
          <p:cNvSpPr txBox="1"/>
          <p:nvPr/>
        </p:nvSpPr>
        <p:spPr>
          <a:xfrm>
            <a:off x="766618" y="1145309"/>
            <a:ext cx="105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 The aligned faces will be saved in the </a:t>
            </a:r>
            <a:r>
              <a:rPr lang="en-US" altLang="zh-CN" dirty="0" err="1"/>
              <a:t>OpenFace</a:t>
            </a:r>
            <a:r>
              <a:rPr lang="en-US" altLang="zh-CN" dirty="0"/>
              <a:t>/processed directory (</a:t>
            </a:r>
            <a:r>
              <a:rPr lang="en-US" altLang="zh-CN" dirty="0" err="1"/>
              <a:t>test_aligned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7. Move the images from this folder to the /FMAE/</a:t>
            </a:r>
            <a:r>
              <a:rPr lang="en-US" altLang="zh-CN" dirty="0" err="1"/>
              <a:t>imgs</a:t>
            </a:r>
            <a:r>
              <a:rPr lang="en-US" altLang="zh-CN" dirty="0"/>
              <a:t>/ directory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924333B-1910-1BEB-A1A0-83D070BA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18" y="1883820"/>
            <a:ext cx="5442444" cy="34313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75FEE3-E301-C36B-B584-1F821801A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64" y="1883819"/>
            <a:ext cx="4798538" cy="343139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E4B5436-39AA-AE0D-712D-2C4EC34CBB1B}"/>
              </a:ext>
            </a:extLst>
          </p:cNvPr>
          <p:cNvSpPr txBox="1"/>
          <p:nvPr/>
        </p:nvSpPr>
        <p:spPr>
          <a:xfrm>
            <a:off x="683490" y="5411299"/>
            <a:ext cx="104077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Alternatively, you can also use a custom face alignment algorithm to perform alignment.</a:t>
            </a:r>
          </a:p>
          <a:p>
            <a:r>
              <a:rPr lang="en-US" altLang="zh-CN" b="1" i="1" dirty="0">
                <a:solidFill>
                  <a:srgbClr val="FF0000"/>
                </a:solidFill>
              </a:rPr>
              <a:t>Recommended image names: 1.jpg, 2.jpg, 3.jpg...</a:t>
            </a:r>
          </a:p>
          <a:p>
            <a:r>
              <a:rPr lang="en-US" altLang="zh-CN" b="1" i="1" dirty="0">
                <a:solidFill>
                  <a:srgbClr val="FF0000"/>
                </a:solidFill>
              </a:rPr>
              <a:t>In addition, we recommend reserving more forehead area for better recognition of AU1 and AU2, and more neck area for better recognition of AU26/27.</a:t>
            </a:r>
          </a:p>
          <a:p>
            <a:endParaRPr lang="zh-CN" altLang="en-US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4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E40F-EB2B-328B-9C77-5CFE79A5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2D5684-6446-2F32-85E5-93E4E4242C6C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2. Perform AU inference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E33892-D02F-BB98-7F5B-2E6AB8C33046}"/>
              </a:ext>
            </a:extLst>
          </p:cNvPr>
          <p:cNvSpPr txBox="1"/>
          <p:nvPr/>
        </p:nvSpPr>
        <p:spPr>
          <a:xfrm>
            <a:off x="766618" y="1145309"/>
            <a:ext cx="1054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Double-click </a:t>
            </a:r>
            <a:r>
              <a:rPr lang="en-US" altLang="zh-CN" dirty="0">
                <a:solidFill>
                  <a:srgbClr val="FF0000"/>
                </a:solidFill>
              </a:rPr>
              <a:t>run_MAEFACE.bat</a:t>
            </a:r>
            <a:r>
              <a:rPr lang="en-US" altLang="zh-CN" dirty="0"/>
              <a:t> to execute.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prediction results will be saved in the FMAE/results/predict.csv.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The predicted AU features can be used for other tasks, such as disease classification or regression.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2D354D-79FA-C527-7F46-995C26DB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86" y="2068639"/>
            <a:ext cx="8042138" cy="26446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CF3195-318A-73B8-B5BA-7ED88BF8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86" y="4705681"/>
            <a:ext cx="7038109" cy="2096810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C186934-7CD2-C95C-EA0B-1E2F90A2B135}"/>
              </a:ext>
            </a:extLst>
          </p:cNvPr>
          <p:cNvCxnSpPr/>
          <p:nvPr/>
        </p:nvCxnSpPr>
        <p:spPr>
          <a:xfrm flipV="1">
            <a:off x="2026015" y="3205018"/>
            <a:ext cx="4202546" cy="83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C267EDC-DBB4-974A-64E6-EDD9F811ADD4}"/>
              </a:ext>
            </a:extLst>
          </p:cNvPr>
          <p:cNvSpPr txBox="1"/>
          <p:nvPr/>
        </p:nvSpPr>
        <p:spPr>
          <a:xfrm>
            <a:off x="6228561" y="2232998"/>
            <a:ext cx="35024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GPU is recommended for inference.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The demo machine does not come with a graphics card, so CPU mode is selected by default.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When using the GPU, ‘</a:t>
            </a:r>
            <a:r>
              <a:rPr lang="en-US" altLang="zh-CN" dirty="0" err="1">
                <a:solidFill>
                  <a:srgbClr val="FF0000"/>
                </a:solidFill>
              </a:rPr>
              <a:t>cuda</a:t>
            </a:r>
            <a:r>
              <a:rPr lang="en-US" altLang="zh-CN" dirty="0">
                <a:solidFill>
                  <a:srgbClr val="FF0000"/>
                </a:solidFill>
              </a:rPr>
              <a:t>’ will be displayed.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D6A7DB-DF4F-068E-E7BC-7692DBA30BFF}"/>
              </a:ext>
            </a:extLst>
          </p:cNvPr>
          <p:cNvSpPr txBox="1"/>
          <p:nvPr/>
        </p:nvSpPr>
        <p:spPr>
          <a:xfrm rot="5400000">
            <a:off x="8771295" y="571962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predict.csv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518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B418C-18F4-B91C-E913-D032F6552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453327-95DE-667E-802D-AED8FDE57535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3. Data analysis</a:t>
            </a:r>
            <a:endParaRPr lang="zh-CN" altLang="en-US" sz="32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94255F-CD10-FED5-6E3A-84E7D26F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036" y="992661"/>
            <a:ext cx="11611300" cy="345926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E7836A-C5FB-AD97-9B80-0249F06C3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6" y="4417352"/>
            <a:ext cx="2133600" cy="213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0B1C85-AA7D-2A13-07B8-FCB29A7C15C6}"/>
              </a:ext>
            </a:extLst>
          </p:cNvPr>
          <p:cNvSpPr txBox="1"/>
          <p:nvPr/>
        </p:nvSpPr>
        <p:spPr>
          <a:xfrm>
            <a:off x="0" y="6511760"/>
            <a:ext cx="313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frame_det_00_00000</a:t>
            </a:r>
            <a:r>
              <a:rPr lang="en-US" altLang="zh-CN" b="1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.bmp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835DF0-040B-68E3-3119-CCBB1408ABC4}"/>
              </a:ext>
            </a:extLst>
          </p:cNvPr>
          <p:cNvSpPr/>
          <p:nvPr/>
        </p:nvSpPr>
        <p:spPr>
          <a:xfrm>
            <a:off x="471055" y="3731491"/>
            <a:ext cx="10972800" cy="12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701A9B-2A34-68C7-B805-A00C367F490B}"/>
              </a:ext>
            </a:extLst>
          </p:cNvPr>
          <p:cNvSpPr txBox="1"/>
          <p:nvPr/>
        </p:nvSpPr>
        <p:spPr>
          <a:xfrm>
            <a:off x="2447636" y="4451927"/>
            <a:ext cx="9605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means AU is active, 0 means not active.</a:t>
            </a:r>
          </a:p>
          <a:p>
            <a:r>
              <a:rPr lang="en-US" altLang="zh-CN" dirty="0"/>
              <a:t>Our prediction results suggest that frame 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  <a:r>
              <a:rPr lang="en-US" altLang="zh-CN" dirty="0"/>
              <a:t> may activate </a:t>
            </a:r>
            <a:r>
              <a:rPr lang="en-US" altLang="zh-CN" dirty="0">
                <a:solidFill>
                  <a:srgbClr val="FF0000"/>
                </a:solidFill>
              </a:rPr>
              <a:t>AU1, AU2, AU18, and AU25</a:t>
            </a:r>
            <a:r>
              <a:rPr lang="en-US" altLang="zh-CN" dirty="0"/>
              <a:t>. Missing AU5/27.</a:t>
            </a:r>
          </a:p>
          <a:p>
            <a:r>
              <a:rPr lang="en-US" altLang="zh-CN" dirty="0" err="1"/>
              <a:t>Openface</a:t>
            </a:r>
            <a:r>
              <a:rPr lang="en-US" altLang="zh-CN" dirty="0"/>
              <a:t> result: </a:t>
            </a:r>
            <a:r>
              <a:rPr lang="en-US" altLang="zh-CN" dirty="0">
                <a:solidFill>
                  <a:srgbClr val="FF0000"/>
                </a:solidFill>
              </a:rPr>
              <a:t>AU5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AU17 (prediction error)</a:t>
            </a:r>
            <a:r>
              <a:rPr lang="en-US" altLang="zh-CN" dirty="0"/>
              <a:t> may be activated. Missing AU1/2/18/25/27.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9C71964-8619-34EF-E20A-96D469C0E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984" y="5637631"/>
            <a:ext cx="7232328" cy="12342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015EBE1-F856-629D-7684-C768D9A05D3A}"/>
              </a:ext>
            </a:extLst>
          </p:cNvPr>
          <p:cNvSpPr txBox="1"/>
          <p:nvPr/>
        </p:nvSpPr>
        <p:spPr>
          <a:xfrm rot="5400000">
            <a:off x="10215069" y="6237185"/>
            <a:ext cx="144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Openface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13EC078-A258-7240-852C-690564F174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1892" y="5643020"/>
            <a:ext cx="428029" cy="12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47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A240B-91C1-A981-54C1-5194264B6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938BF4-B2E6-28B2-3C00-500E509051B6}"/>
              </a:ext>
            </a:extLst>
          </p:cNvPr>
          <p:cNvSpPr txBox="1"/>
          <p:nvPr/>
        </p:nvSpPr>
        <p:spPr>
          <a:xfrm>
            <a:off x="314036" y="332508"/>
            <a:ext cx="6363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4. Change parameters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F5C6E5-4300-5EEE-9992-3BDEEA186F90}"/>
              </a:ext>
            </a:extLst>
          </p:cNvPr>
          <p:cNvSpPr txBox="1"/>
          <p:nvPr/>
        </p:nvSpPr>
        <p:spPr>
          <a:xfrm>
            <a:off x="766618" y="1145309"/>
            <a:ext cx="105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Open HRM_test_batch.py files in MAE_AU_DEMO\FMAE directory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Change the parameters you want to change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If you have more VRAM, you can increase </a:t>
            </a:r>
            <a:r>
              <a:rPr lang="en-US" altLang="zh-CN" dirty="0" err="1"/>
              <a:t>batch_size</a:t>
            </a:r>
            <a:r>
              <a:rPr lang="en-US" altLang="zh-CN" dirty="0"/>
              <a:t> and </a:t>
            </a:r>
            <a:r>
              <a:rPr lang="en-US" altLang="zh-CN" dirty="0" err="1"/>
              <a:t>num_works</a:t>
            </a:r>
            <a:r>
              <a:rPr lang="en-US" altLang="zh-CN" dirty="0"/>
              <a:t> to speed up inference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You can swap the model weight file to produce multiple "expert" predictions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01C717-FC28-CF1D-3894-4DDE01EE9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9" y="3539420"/>
            <a:ext cx="11730182" cy="116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5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4BFA-A764-E44C-E40F-FAE08394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9D85B09-0512-A7EF-D0AA-1DD0469A5063}"/>
              </a:ext>
            </a:extLst>
          </p:cNvPr>
          <p:cNvSpPr txBox="1"/>
          <p:nvPr/>
        </p:nvSpPr>
        <p:spPr>
          <a:xfrm>
            <a:off x="3625272" y="3084945"/>
            <a:ext cx="4941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Hope this tutorial can help you!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0280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412</Words>
  <Application>Microsoft Office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Helvetica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xiaolan ji</dc:creator>
  <cp:lastModifiedBy>xiaolan ji</cp:lastModifiedBy>
  <cp:revision>76</cp:revision>
  <dcterms:created xsi:type="dcterms:W3CDTF">2024-12-21T05:36:44Z</dcterms:created>
  <dcterms:modified xsi:type="dcterms:W3CDTF">2024-12-21T12:26:33Z</dcterms:modified>
</cp:coreProperties>
</file>