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59" r:id="rId3"/>
    <p:sldId id="257" r:id="rId4"/>
    <p:sldId id="389" r:id="rId5"/>
    <p:sldId id="315" r:id="rId6"/>
    <p:sldId id="258" r:id="rId7"/>
    <p:sldId id="314" r:id="rId8"/>
    <p:sldId id="354" r:id="rId9"/>
    <p:sldId id="356" r:id="rId10"/>
    <p:sldId id="362" r:id="rId11"/>
    <p:sldId id="386" r:id="rId12"/>
    <p:sldId id="388" r:id="rId13"/>
    <p:sldId id="260" r:id="rId14"/>
    <p:sldId id="390" r:id="rId15"/>
    <p:sldId id="39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9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3" autoAdjust="0"/>
    <p:restoredTop sz="94660"/>
  </p:normalViewPr>
  <p:slideViewPr>
    <p:cSldViewPr snapToGrid="0">
      <p:cViewPr varScale="1">
        <p:scale>
          <a:sx n="146" d="100"/>
          <a:sy n="146" d="100"/>
        </p:scale>
        <p:origin x="12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8FE8-4E0D-B4D0-F5A8B326AE93}"/>
                </c:ext>
              </c:extLst>
            </c:dLbl>
            <c:dLbl>
              <c:idx val="1"/>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8FE8-4E0D-B4D0-F5A8B326AE93}"/>
                </c:ext>
              </c:extLst>
            </c:dLbl>
            <c:dLbl>
              <c:idx val="2"/>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8FE8-4E0D-B4D0-F5A8B326AE93}"/>
                </c:ext>
              </c:extLst>
            </c:dLbl>
            <c:dLbl>
              <c:idx val="3"/>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8FE8-4E0D-B4D0-F5A8B326AE93}"/>
                </c:ext>
              </c:extLst>
            </c:dLbl>
            <c:spPr>
              <a:noFill/>
              <a:ln>
                <a:noFill/>
              </a:ln>
              <a:effectLst/>
            </c:spPr>
            <c:txPr>
              <a:bodyPr/>
              <a:lstStyle/>
              <a:p>
                <a:pPr>
                  <a:defRPr sz="1100" b="0" smtId="4294967295">
                    <a:solidFill>
                      <a:srgbClr val="0F2741"/>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Sheet1!$A$2:$A$5</c:f>
              <c:strCache>
                <c:ptCount val="4"/>
                <c:pt idx="0">
                  <c:v>Ja, ich versuche auf zu viel Verpackung zu verzichten</c:v>
                </c:pt>
                <c:pt idx="1">
                  <c:v>Ja, ich versuche auf Plastik zu verzichten</c:v>
                </c:pt>
                <c:pt idx="2">
                  <c:v>Ja, die Verpackung soll möglichst hygienisch sein</c:v>
                </c:pt>
                <c:pt idx="3">
                  <c:v>Nein</c:v>
                </c:pt>
              </c:strCache>
            </c:strRef>
          </c:cat>
          <c:val>
            <c:numRef>
              <c:f>Sheet1!$B$2:$B$5</c:f>
              <c:numCache>
                <c:formatCode>General</c:formatCode>
                <c:ptCount val="4"/>
                <c:pt idx="0">
                  <c:v>0.39779999999999999</c:v>
                </c:pt>
                <c:pt idx="1">
                  <c:v>0.34370000000000001</c:v>
                </c:pt>
                <c:pt idx="2">
                  <c:v>8.1199999999999994E-2</c:v>
                </c:pt>
                <c:pt idx="3">
                  <c:v>0.1772</c:v>
                </c:pt>
              </c:numCache>
            </c:numRef>
          </c:val>
          <c:extLst>
            <c:ext xmlns:c16="http://schemas.microsoft.com/office/drawing/2014/chart" uri="{C3380CC4-5D6E-409C-BE32-E72D297353CC}">
              <c16:uniqueId val="{00000004-8FE8-4E0D-B4D0-F5A8B326AE93}"/>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de-DE" sz="1100" b="0">
                    <a:solidFill>
                      <a:srgbClr val="0F2741"/>
                    </a:solidFill>
                    <a:latin typeface="Open Sans"/>
                  </a:rPr>
                  <a:t>Anteil der Befragten</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de-DE"/>
          </a:p>
        </c:txPr>
        <c:crossAx val="67451136"/>
        <c:crosses val="autoZero"/>
        <c:crossBetween val="between"/>
      </c:valAx>
    </c:plotArea>
    <c:plotVisOnly val="1"/>
    <c:dispBlanksAs val="gap"/>
    <c:showDLblsOverMax val="1"/>
  </c:chart>
  <c:txPr>
    <a:bodyPr/>
    <a:lstStyle/>
    <a:p>
      <a:pPr>
        <a:defRPr sz="1800" smtId="4294967295"/>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Sehr wichtig</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4A22-44B4-BB68-0D682BC9B2E7}"/>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4A22-44B4-BB68-0D682BC9B2E7}"/>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4A22-44B4-BB68-0D682BC9B2E7}"/>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4A22-44B4-BB68-0D682BC9B2E7}"/>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4A22-44B4-BB68-0D682BC9B2E7}"/>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4A22-44B4-BB68-0D682BC9B2E7}"/>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4A22-44B4-BB68-0D682BC9B2E7}"/>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Sheet1!$A$2:$A$8</c:f>
              <c:strCache>
                <c:ptCount val="7"/>
                <c:pt idx="0">
                  <c:v>Verwendung nachhaltiger Verpackungsmaterialien</c:v>
                </c:pt>
                <c:pt idx="1">
                  <c:v>Bereitstellung von Produktinformationen</c:v>
                </c:pt>
                <c:pt idx="2">
                  <c:v>Schutz des Produkts</c:v>
                </c:pt>
                <c:pt idx="3">
                  <c:v>Beitrag der Verpackung zur Haltbarkeit des Produkts</c:v>
                </c:pt>
                <c:pt idx="4">
                  <c:v>Einfache Handhabung</c:v>
                </c:pt>
                <c:pt idx="5">
                  <c:v>Gewicht der Verpackung</c:v>
                </c:pt>
                <c:pt idx="6">
                  <c:v>Aussehen der Verpackung</c:v>
                </c:pt>
              </c:strCache>
            </c:strRef>
          </c:cat>
          <c:val>
            <c:numRef>
              <c:f>Sheet1!$B$2:$B$8</c:f>
              <c:numCache>
                <c:formatCode>General</c:formatCode>
                <c:ptCount val="7"/>
                <c:pt idx="0">
                  <c:v>0.78</c:v>
                </c:pt>
                <c:pt idx="1">
                  <c:v>0.6</c:v>
                </c:pt>
                <c:pt idx="2">
                  <c:v>0.27</c:v>
                </c:pt>
                <c:pt idx="3">
                  <c:v>0.15</c:v>
                </c:pt>
                <c:pt idx="4">
                  <c:v>0.16</c:v>
                </c:pt>
                <c:pt idx="5">
                  <c:v>0.08</c:v>
                </c:pt>
                <c:pt idx="6">
                  <c:v>0.01</c:v>
                </c:pt>
              </c:numCache>
            </c:numRef>
          </c:val>
          <c:extLst>
            <c:ext xmlns:c16="http://schemas.microsoft.com/office/drawing/2014/chart" uri="{C3380CC4-5D6E-409C-BE32-E72D297353CC}">
              <c16:uniqueId val="{00000007-4A22-44B4-BB68-0D682BC9B2E7}"/>
            </c:ext>
          </c:extLst>
        </c:ser>
        <c:ser>
          <c:idx val="1"/>
          <c:order val="1"/>
          <c:tx>
            <c:strRef>
              <c:f>Sheet1!$C$1</c:f>
              <c:strCache>
                <c:ptCount val="1"/>
                <c:pt idx="0">
                  <c:v>Eher wichtig</c:v>
                </c:pt>
              </c:strCache>
            </c:strRef>
          </c:tx>
          <c:spPr>
            <a:solidFill>
              <a:srgbClr val="0F283E"/>
            </a:solidFill>
            <a:ln>
              <a:solidFill>
                <a:srgbClr val="0F283E"/>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4A22-44B4-BB68-0D682BC9B2E7}"/>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4A22-44B4-BB68-0D682BC9B2E7}"/>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4A22-44B4-BB68-0D682BC9B2E7}"/>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4A22-44B4-BB68-0D682BC9B2E7}"/>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4A22-44B4-BB68-0D682BC9B2E7}"/>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4A22-44B4-BB68-0D682BC9B2E7}"/>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4A22-44B4-BB68-0D682BC9B2E7}"/>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Sheet1!$A$2:$A$8</c:f>
              <c:strCache>
                <c:ptCount val="7"/>
                <c:pt idx="0">
                  <c:v>Verwendung nachhaltiger Verpackungsmaterialien</c:v>
                </c:pt>
                <c:pt idx="1">
                  <c:v>Bereitstellung von Produktinformationen</c:v>
                </c:pt>
                <c:pt idx="2">
                  <c:v>Schutz des Produkts</c:v>
                </c:pt>
                <c:pt idx="3">
                  <c:v>Beitrag der Verpackung zur Haltbarkeit des Produkts</c:v>
                </c:pt>
                <c:pt idx="4">
                  <c:v>Einfache Handhabung</c:v>
                </c:pt>
                <c:pt idx="5">
                  <c:v>Gewicht der Verpackung</c:v>
                </c:pt>
                <c:pt idx="6">
                  <c:v>Aussehen der Verpackung</c:v>
                </c:pt>
              </c:strCache>
            </c:strRef>
          </c:cat>
          <c:val>
            <c:numRef>
              <c:f>Sheet1!$C$2:$C$8</c:f>
              <c:numCache>
                <c:formatCode>General</c:formatCode>
                <c:ptCount val="7"/>
                <c:pt idx="0">
                  <c:v>0.21</c:v>
                </c:pt>
                <c:pt idx="1">
                  <c:v>0.31</c:v>
                </c:pt>
                <c:pt idx="2">
                  <c:v>0.52</c:v>
                </c:pt>
                <c:pt idx="3">
                  <c:v>0.56999999999999995</c:v>
                </c:pt>
                <c:pt idx="4">
                  <c:v>0.37</c:v>
                </c:pt>
                <c:pt idx="5">
                  <c:v>0.25</c:v>
                </c:pt>
                <c:pt idx="6">
                  <c:v>7.0000000000000007E-2</c:v>
                </c:pt>
              </c:numCache>
            </c:numRef>
          </c:val>
          <c:extLst>
            <c:ext xmlns:c16="http://schemas.microsoft.com/office/drawing/2014/chart" uri="{C3380CC4-5D6E-409C-BE32-E72D297353CC}">
              <c16:uniqueId val="{0000000F-4A22-44B4-BB68-0D682BC9B2E7}"/>
            </c:ext>
          </c:extLst>
        </c:ser>
        <c:ser>
          <c:idx val="2"/>
          <c:order val="2"/>
          <c:tx>
            <c:strRef>
              <c:f>Sheet1!$D$1</c:f>
              <c:strCache>
                <c:ptCount val="1"/>
                <c:pt idx="0">
                  <c:v>Eher nicht wichtig</c:v>
                </c:pt>
              </c:strCache>
            </c:strRef>
          </c:tx>
          <c:spPr>
            <a:solidFill>
              <a:srgbClr val="BABABA"/>
            </a:solidFill>
            <a:ln>
              <a:solidFill>
                <a:srgbClr val="BABABA"/>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0-4A22-44B4-BB68-0D682BC9B2E7}"/>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1-4A22-44B4-BB68-0D682BC9B2E7}"/>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2-4A22-44B4-BB68-0D682BC9B2E7}"/>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3-4A22-44B4-BB68-0D682BC9B2E7}"/>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4-4A22-44B4-BB68-0D682BC9B2E7}"/>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5-4A22-44B4-BB68-0D682BC9B2E7}"/>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6-4A22-44B4-BB68-0D682BC9B2E7}"/>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Sheet1!$A$2:$A$8</c:f>
              <c:strCache>
                <c:ptCount val="7"/>
                <c:pt idx="0">
                  <c:v>Verwendung nachhaltiger Verpackungsmaterialien</c:v>
                </c:pt>
                <c:pt idx="1">
                  <c:v>Bereitstellung von Produktinformationen</c:v>
                </c:pt>
                <c:pt idx="2">
                  <c:v>Schutz des Produkts</c:v>
                </c:pt>
                <c:pt idx="3">
                  <c:v>Beitrag der Verpackung zur Haltbarkeit des Produkts</c:v>
                </c:pt>
                <c:pt idx="4">
                  <c:v>Einfache Handhabung</c:v>
                </c:pt>
                <c:pt idx="5">
                  <c:v>Gewicht der Verpackung</c:v>
                </c:pt>
                <c:pt idx="6">
                  <c:v>Aussehen der Verpackung</c:v>
                </c:pt>
              </c:strCache>
            </c:strRef>
          </c:cat>
          <c:val>
            <c:numRef>
              <c:f>Sheet1!$D$2:$D$8</c:f>
              <c:numCache>
                <c:formatCode>General</c:formatCode>
                <c:ptCount val="7"/>
                <c:pt idx="0">
                  <c:v>0.01</c:v>
                </c:pt>
                <c:pt idx="1">
                  <c:v>7.0000000000000007E-2</c:v>
                </c:pt>
                <c:pt idx="2">
                  <c:v>0.19</c:v>
                </c:pt>
                <c:pt idx="3">
                  <c:v>0.22</c:v>
                </c:pt>
                <c:pt idx="4">
                  <c:v>0.35</c:v>
                </c:pt>
                <c:pt idx="5">
                  <c:v>0.47</c:v>
                </c:pt>
                <c:pt idx="6">
                  <c:v>0.4</c:v>
                </c:pt>
              </c:numCache>
            </c:numRef>
          </c:val>
          <c:extLst>
            <c:ext xmlns:c16="http://schemas.microsoft.com/office/drawing/2014/chart" uri="{C3380CC4-5D6E-409C-BE32-E72D297353CC}">
              <c16:uniqueId val="{00000017-4A22-44B4-BB68-0D682BC9B2E7}"/>
            </c:ext>
          </c:extLst>
        </c:ser>
        <c:ser>
          <c:idx val="3"/>
          <c:order val="3"/>
          <c:tx>
            <c:strRef>
              <c:f>Sheet1!$E$1</c:f>
              <c:strCache>
                <c:ptCount val="1"/>
                <c:pt idx="0">
                  <c:v>Überhaupt nicht wichtig</c:v>
                </c:pt>
              </c:strCache>
            </c:strRef>
          </c:tx>
          <c:spPr>
            <a:solidFill>
              <a:srgbClr val="A60B0B"/>
            </a:solidFill>
            <a:ln>
              <a:solidFill>
                <a:srgbClr val="A60B0B"/>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8-4A22-44B4-BB68-0D682BC9B2E7}"/>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9-4A22-44B4-BB68-0D682BC9B2E7}"/>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A-4A22-44B4-BB68-0D682BC9B2E7}"/>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B-4A22-44B4-BB68-0D682BC9B2E7}"/>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C-4A22-44B4-BB68-0D682BC9B2E7}"/>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D-4A22-44B4-BB68-0D682BC9B2E7}"/>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E-4A22-44B4-BB68-0D682BC9B2E7}"/>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Sheet1!$A$2:$A$8</c:f>
              <c:strCache>
                <c:ptCount val="7"/>
                <c:pt idx="0">
                  <c:v>Verwendung nachhaltiger Verpackungsmaterialien</c:v>
                </c:pt>
                <c:pt idx="1">
                  <c:v>Bereitstellung von Produktinformationen</c:v>
                </c:pt>
                <c:pt idx="2">
                  <c:v>Schutz des Produkts</c:v>
                </c:pt>
                <c:pt idx="3">
                  <c:v>Beitrag der Verpackung zur Haltbarkeit des Produkts</c:v>
                </c:pt>
                <c:pt idx="4">
                  <c:v>Einfache Handhabung</c:v>
                </c:pt>
                <c:pt idx="5">
                  <c:v>Gewicht der Verpackung</c:v>
                </c:pt>
                <c:pt idx="6">
                  <c:v>Aussehen der Verpackung</c:v>
                </c:pt>
              </c:strCache>
            </c:strRef>
          </c:cat>
          <c:val>
            <c:numRef>
              <c:f>Sheet1!$E$2:$E$8</c:f>
              <c:numCache>
                <c:formatCode>General</c:formatCode>
                <c:ptCount val="7"/>
                <c:pt idx="0">
                  <c:v>0</c:v>
                </c:pt>
                <c:pt idx="1">
                  <c:v>0.01</c:v>
                </c:pt>
                <c:pt idx="2">
                  <c:v>0.02</c:v>
                </c:pt>
                <c:pt idx="3">
                  <c:v>0.04</c:v>
                </c:pt>
                <c:pt idx="4">
                  <c:v>0.12</c:v>
                </c:pt>
                <c:pt idx="5">
                  <c:v>0.19</c:v>
                </c:pt>
                <c:pt idx="6">
                  <c:v>0.52</c:v>
                </c:pt>
              </c:numCache>
            </c:numRef>
          </c:val>
          <c:extLst>
            <c:ext xmlns:c16="http://schemas.microsoft.com/office/drawing/2014/chart" uri="{C3380CC4-5D6E-409C-BE32-E72D297353CC}">
              <c16:uniqueId val="{0000001F-4A22-44B4-BB68-0D682BC9B2E7}"/>
            </c:ext>
          </c:extLst>
        </c:ser>
        <c:dLbls>
          <c:showLegendKey val="0"/>
          <c:showVal val="0"/>
          <c:showCatName val="0"/>
          <c:showSerName val="0"/>
          <c:showPercent val="0"/>
          <c:showBubbleSize val="0"/>
        </c:dLbls>
        <c:gapWidth val="80"/>
        <c:overlap val="10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de-DE"/>
          </a:p>
        </c:txPr>
        <c:crossAx val="66437120"/>
        <c:crosses val="autoZero"/>
        <c:auto val="0"/>
        <c:lblAlgn val="ctr"/>
        <c:lblOffset val="100"/>
        <c:noMultiLvlLbl val="0"/>
      </c:catAx>
      <c:valAx>
        <c:axId val="66437120"/>
        <c:scaling>
          <c:orientation val="minMax"/>
          <c:max val="1"/>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de-DE"/>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de-DE"/>
        </a:p>
      </c:txPr>
    </c:legend>
    <c:plotVisOnly val="1"/>
    <c:dispBlanksAs val="gap"/>
    <c:showDLblsOverMax val="1"/>
  </c:chart>
  <c:txPr>
    <a:bodyPr/>
    <a:lstStyle/>
    <a:p>
      <a:pPr>
        <a:defRPr sz="1800" smtId="4294967295"/>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BCA6-4139-A053-FC6C677462DB}"/>
                </c:ext>
              </c:extLst>
            </c:dLbl>
            <c:dLbl>
              <c:idx val="1"/>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BCA6-4139-A053-FC6C677462DB}"/>
                </c:ext>
              </c:extLst>
            </c:dLbl>
            <c:dLbl>
              <c:idx val="2"/>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BCA6-4139-A053-FC6C677462DB}"/>
                </c:ext>
              </c:extLst>
            </c:dLbl>
            <c:dLbl>
              <c:idx val="3"/>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BCA6-4139-A053-FC6C677462DB}"/>
                </c:ext>
              </c:extLst>
            </c:dLbl>
            <c:dLbl>
              <c:idx val="4"/>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BCA6-4139-A053-FC6C677462DB}"/>
                </c:ext>
              </c:extLst>
            </c:dLbl>
            <c:dLbl>
              <c:idx val="5"/>
              <c:numFmt formatCode="#,##0.0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BCA6-4139-A053-FC6C677462DB}"/>
                </c:ext>
              </c:extLst>
            </c:dLbl>
            <c:spPr>
              <a:noFill/>
              <a:ln>
                <a:noFill/>
              </a:ln>
              <a:effectLst/>
            </c:spPr>
            <c:txPr>
              <a:bodyPr/>
              <a:lstStyle/>
              <a:p>
                <a:pPr>
                  <a:defRPr sz="1100" b="0" smtId="4294967295">
                    <a:solidFill>
                      <a:srgbClr val="0F2741"/>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Sheet1!$A$2:$A$7</c:f>
              <c:strCache>
                <c:ptCount val="6"/>
                <c:pt idx="0">
                  <c:v>Ich kaufe Produkte eher, wenn sie in Pappe/ Papier verpackt sind.</c:v>
                </c:pt>
                <c:pt idx="1">
                  <c:v>Ich kaufe Produkte eher, wenn sie unverpackt sind.</c:v>
                </c:pt>
                <c:pt idx="2">
                  <c:v>Ich kaufe Produkte eher nicht, wenn sie in Plastik verpackt sind.</c:v>
                </c:pt>
                <c:pt idx="3">
                  <c:v>Ich kaufe Produkte eher nicht, wenn sie unverpackt sind.</c:v>
                </c:pt>
                <c:pt idx="4">
                  <c:v>Ich kaufe Produkte eher, wenn sie in Plastik verpackt sind.</c:v>
                </c:pt>
                <c:pt idx="5">
                  <c:v>Sonstiges.</c:v>
                </c:pt>
              </c:strCache>
            </c:strRef>
          </c:cat>
          <c:val>
            <c:numRef>
              <c:f>Sheet1!$B$2:$B$7</c:f>
              <c:numCache>
                <c:formatCode>General</c:formatCode>
                <c:ptCount val="6"/>
                <c:pt idx="0">
                  <c:v>0.30020000000000002</c:v>
                </c:pt>
                <c:pt idx="1">
                  <c:v>0.2702</c:v>
                </c:pt>
                <c:pt idx="2">
                  <c:v>0.1721</c:v>
                </c:pt>
                <c:pt idx="3">
                  <c:v>0.1132</c:v>
                </c:pt>
                <c:pt idx="4">
                  <c:v>0.06</c:v>
                </c:pt>
                <c:pt idx="5">
                  <c:v>8.43E-2</c:v>
                </c:pt>
              </c:numCache>
            </c:numRef>
          </c:val>
          <c:extLst>
            <c:ext xmlns:c16="http://schemas.microsoft.com/office/drawing/2014/chart" uri="{C3380CC4-5D6E-409C-BE32-E72D297353CC}">
              <c16:uniqueId val="{00000006-BCA6-4139-A053-FC6C677462DB}"/>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de-DE"/>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de-DE"/>
          </a:p>
        </c:txPr>
        <c:crossAx val="67451136"/>
        <c:crosses val="autoZero"/>
        <c:crossBetween val="between"/>
      </c:valAx>
    </c:plotArea>
    <c:plotVisOnly val="1"/>
    <c:dispBlanksAs val="gap"/>
    <c:showDLblsOverMax val="1"/>
  </c:chart>
  <c:txPr>
    <a:bodyPr/>
    <a:lstStyle/>
    <a:p>
      <a:pPr>
        <a:defRPr sz="1800" smtId="4294967295"/>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DE91-435E-B876-CC902F5BF3D5}"/>
                </c:ext>
              </c:extLst>
            </c:dLbl>
            <c:dLbl>
              <c:idx val="1"/>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DE91-435E-B876-CC902F5BF3D5}"/>
                </c:ext>
              </c:extLst>
            </c:dLbl>
            <c:dLbl>
              <c:idx val="2"/>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DE91-435E-B876-CC902F5BF3D5}"/>
                </c:ext>
              </c:extLst>
            </c:dLbl>
            <c:dLbl>
              <c:idx val="3"/>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DE91-435E-B876-CC902F5BF3D5}"/>
                </c:ext>
              </c:extLst>
            </c:dLbl>
            <c:dLbl>
              <c:idx val="4"/>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DE91-435E-B876-CC902F5BF3D5}"/>
                </c:ext>
              </c:extLst>
            </c:dLbl>
            <c:dLbl>
              <c:idx val="5"/>
              <c:numFmt formatCode="#,##0%" sourceLinked="0"/>
              <c:spPr/>
              <c:txPr>
                <a:bodyPr/>
                <a:lstStyle/>
                <a:p>
                  <a:pPr>
                    <a:defRPr sz="1100" b="0" smtId="4294967295">
                      <a:solidFill>
                        <a:srgbClr val="0F2741"/>
                      </a:solidFill>
                      <a:latin typeface="Open Sans"/>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DE91-435E-B876-CC902F5BF3D5}"/>
                </c:ext>
              </c:extLst>
            </c:dLbl>
            <c:spPr>
              <a:noFill/>
              <a:ln>
                <a:noFill/>
              </a:ln>
              <a:effectLst/>
            </c:spPr>
            <c:txPr>
              <a:bodyPr/>
              <a:lstStyle/>
              <a:p>
                <a:pPr>
                  <a:defRPr sz="1100" b="0" smtId="4294967295">
                    <a:solidFill>
                      <a:srgbClr val="0F2741"/>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Sheet1!$A$2:$A$7</c:f>
              <c:strCache>
                <c:ptCount val="6"/>
                <c:pt idx="0">
                  <c:v>Unter 5%</c:v>
                </c:pt>
                <c:pt idx="1">
                  <c:v>＋5%</c:v>
                </c:pt>
                <c:pt idx="2">
                  <c:v>＋10%</c:v>
                </c:pt>
                <c:pt idx="3">
                  <c:v>＋20%</c:v>
                </c:pt>
                <c:pt idx="4">
                  <c:v>Mehr als 20%</c:v>
                </c:pt>
                <c:pt idx="5">
                  <c:v>Ich bin nicht bereit, einen Aufpreis zu bezahlen.</c:v>
                </c:pt>
              </c:strCache>
            </c:strRef>
          </c:cat>
          <c:val>
            <c:numRef>
              <c:f>Sheet1!$B$2:$B$7</c:f>
              <c:numCache>
                <c:formatCode>General</c:formatCode>
                <c:ptCount val="6"/>
                <c:pt idx="0">
                  <c:v>0.26</c:v>
                </c:pt>
                <c:pt idx="1">
                  <c:v>0.25</c:v>
                </c:pt>
                <c:pt idx="2">
                  <c:v>0.21</c:v>
                </c:pt>
                <c:pt idx="3">
                  <c:v>0.1</c:v>
                </c:pt>
                <c:pt idx="4">
                  <c:v>0.02</c:v>
                </c:pt>
                <c:pt idx="5">
                  <c:v>0.17</c:v>
                </c:pt>
              </c:numCache>
            </c:numRef>
          </c:val>
          <c:extLst>
            <c:ext xmlns:c16="http://schemas.microsoft.com/office/drawing/2014/chart" uri="{C3380CC4-5D6E-409C-BE32-E72D297353CC}">
              <c16:uniqueId val="{00000006-DE91-435E-B876-CC902F5BF3D5}"/>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de-DE"/>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de-DE"/>
          </a:p>
        </c:txPr>
        <c:crossAx val="67451136"/>
        <c:crosses val="autoZero"/>
        <c:crossBetween val="between"/>
      </c:valAx>
    </c:plotArea>
    <c:plotVisOnly val="1"/>
    <c:dispBlanksAs val="gap"/>
    <c:showDLblsOverMax val="1"/>
  </c:chart>
  <c:txPr>
    <a:bodyPr/>
    <a:lstStyle/>
    <a:p>
      <a:pPr>
        <a:defRPr sz="1800" smtId="4294967295"/>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Stimme nicht zu</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AB1B-4B4C-9CB1-44E0C5975225}"/>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AB1B-4B4C-9CB1-44E0C5975225}"/>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AB1B-4B4C-9CB1-44E0C5975225}"/>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AB1B-4B4C-9CB1-44E0C5975225}"/>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AB1B-4B4C-9CB1-44E0C5975225}"/>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AB1B-4B4C-9CB1-44E0C5975225}"/>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AB1B-4B4C-9CB1-44E0C5975225}"/>
                </c:ext>
              </c:extLst>
            </c:dLbl>
            <c:dLbl>
              <c:idx val="7"/>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AB1B-4B4C-9CB1-44E0C5975225}"/>
                </c:ext>
              </c:extLst>
            </c:dLbl>
            <c:dLbl>
              <c:idx val="8"/>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AB1B-4B4C-9CB1-44E0C5975225}"/>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Sheet1!$A$2:$A$10</c:f>
              <c:strCache>
                <c:ptCount val="9"/>
                <c:pt idx="0">
                  <c:v>Italien</c:v>
                </c:pt>
                <c:pt idx="1">
                  <c:v>Spanien</c:v>
                </c:pt>
                <c:pt idx="2">
                  <c:v>Türkei</c:v>
                </c:pt>
                <c:pt idx="3">
                  <c:v>Dänemark</c:v>
                </c:pt>
                <c:pt idx="4">
                  <c:v>Deutschland</c:v>
                </c:pt>
                <c:pt idx="5">
                  <c:v>Schweden</c:v>
                </c:pt>
                <c:pt idx="6">
                  <c:v>Frankreich</c:v>
                </c:pt>
                <c:pt idx="7">
                  <c:v>Finnland</c:v>
                </c:pt>
                <c:pt idx="8">
                  <c:v>Norwegen</c:v>
                </c:pt>
              </c:strCache>
            </c:strRef>
          </c:cat>
          <c:val>
            <c:numRef>
              <c:f>Sheet1!$B$2:$B$10</c:f>
              <c:numCache>
                <c:formatCode>General</c:formatCode>
                <c:ptCount val="9"/>
                <c:pt idx="0">
                  <c:v>0.31</c:v>
                </c:pt>
                <c:pt idx="1">
                  <c:v>0.34</c:v>
                </c:pt>
                <c:pt idx="2">
                  <c:v>0.35</c:v>
                </c:pt>
                <c:pt idx="3">
                  <c:v>0.42</c:v>
                </c:pt>
                <c:pt idx="4">
                  <c:v>0.45</c:v>
                </c:pt>
                <c:pt idx="5">
                  <c:v>0.44</c:v>
                </c:pt>
                <c:pt idx="6">
                  <c:v>0.49</c:v>
                </c:pt>
                <c:pt idx="7">
                  <c:v>0.49</c:v>
                </c:pt>
                <c:pt idx="8">
                  <c:v>0.49</c:v>
                </c:pt>
              </c:numCache>
            </c:numRef>
          </c:val>
          <c:extLst>
            <c:ext xmlns:c16="http://schemas.microsoft.com/office/drawing/2014/chart" uri="{C3380CC4-5D6E-409C-BE32-E72D297353CC}">
              <c16:uniqueId val="{00000009-AB1B-4B4C-9CB1-44E0C5975225}"/>
            </c:ext>
          </c:extLst>
        </c:ser>
        <c:ser>
          <c:idx val="1"/>
          <c:order val="1"/>
          <c:tx>
            <c:strRef>
              <c:f>Sheet1!$C$1</c:f>
              <c:strCache>
                <c:ptCount val="1"/>
                <c:pt idx="0">
                  <c:v>Stimme zu</c:v>
                </c:pt>
              </c:strCache>
            </c:strRef>
          </c:tx>
          <c:spPr>
            <a:solidFill>
              <a:srgbClr val="0F283E"/>
            </a:solidFill>
            <a:ln>
              <a:solidFill>
                <a:srgbClr val="0F283E"/>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AB1B-4B4C-9CB1-44E0C5975225}"/>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AB1B-4B4C-9CB1-44E0C5975225}"/>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AB1B-4B4C-9CB1-44E0C5975225}"/>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AB1B-4B4C-9CB1-44E0C5975225}"/>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AB1B-4B4C-9CB1-44E0C5975225}"/>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F-AB1B-4B4C-9CB1-44E0C5975225}"/>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0-AB1B-4B4C-9CB1-44E0C5975225}"/>
                </c:ext>
              </c:extLst>
            </c:dLbl>
            <c:dLbl>
              <c:idx val="7"/>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1-AB1B-4B4C-9CB1-44E0C5975225}"/>
                </c:ext>
              </c:extLst>
            </c:dLbl>
            <c:dLbl>
              <c:idx val="8"/>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2-AB1B-4B4C-9CB1-44E0C5975225}"/>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Sheet1!$A$2:$A$10</c:f>
              <c:strCache>
                <c:ptCount val="9"/>
                <c:pt idx="0">
                  <c:v>Italien</c:v>
                </c:pt>
                <c:pt idx="1">
                  <c:v>Spanien</c:v>
                </c:pt>
                <c:pt idx="2">
                  <c:v>Türkei</c:v>
                </c:pt>
                <c:pt idx="3">
                  <c:v>Dänemark</c:v>
                </c:pt>
                <c:pt idx="4">
                  <c:v>Deutschland</c:v>
                </c:pt>
                <c:pt idx="5">
                  <c:v>Schweden</c:v>
                </c:pt>
                <c:pt idx="6">
                  <c:v>Frankreich</c:v>
                </c:pt>
                <c:pt idx="7">
                  <c:v>Finnland</c:v>
                </c:pt>
                <c:pt idx="8">
                  <c:v>Norwegen</c:v>
                </c:pt>
              </c:strCache>
            </c:strRef>
          </c:cat>
          <c:val>
            <c:numRef>
              <c:f>Sheet1!$C$2:$C$10</c:f>
              <c:numCache>
                <c:formatCode>General</c:formatCode>
                <c:ptCount val="9"/>
                <c:pt idx="0">
                  <c:v>0.65</c:v>
                </c:pt>
                <c:pt idx="1">
                  <c:v>0.63</c:v>
                </c:pt>
                <c:pt idx="2">
                  <c:v>0.6</c:v>
                </c:pt>
                <c:pt idx="3">
                  <c:v>0.5</c:v>
                </c:pt>
                <c:pt idx="4">
                  <c:v>0.49</c:v>
                </c:pt>
                <c:pt idx="5">
                  <c:v>0.48</c:v>
                </c:pt>
                <c:pt idx="6">
                  <c:v>0.45</c:v>
                </c:pt>
                <c:pt idx="7">
                  <c:v>0.44</c:v>
                </c:pt>
                <c:pt idx="8">
                  <c:v>0.44</c:v>
                </c:pt>
              </c:numCache>
            </c:numRef>
          </c:val>
          <c:extLst>
            <c:ext xmlns:c16="http://schemas.microsoft.com/office/drawing/2014/chart" uri="{C3380CC4-5D6E-409C-BE32-E72D297353CC}">
              <c16:uniqueId val="{00000013-AB1B-4B4C-9CB1-44E0C5975225}"/>
            </c:ext>
          </c:extLst>
        </c:ser>
        <c:ser>
          <c:idx val="2"/>
          <c:order val="2"/>
          <c:tx>
            <c:strRef>
              <c:f>Sheet1!$D$1</c:f>
              <c:strCache>
                <c:ptCount val="1"/>
                <c:pt idx="0">
                  <c:v>Weiß nicht/ Keine Angabe</c:v>
                </c:pt>
              </c:strCache>
            </c:strRef>
          </c:tx>
          <c:spPr>
            <a:solidFill>
              <a:srgbClr val="BABABA"/>
            </a:solidFill>
            <a:ln>
              <a:solidFill>
                <a:srgbClr val="BABABA"/>
              </a:solidFill>
            </a:ln>
          </c:spPr>
          <c:invertIfNegative val="0"/>
          <c:dLbls>
            <c:dLbl>
              <c:idx val="0"/>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4-AB1B-4B4C-9CB1-44E0C5975225}"/>
                </c:ext>
              </c:extLst>
            </c:dLbl>
            <c:dLbl>
              <c:idx val="1"/>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5-AB1B-4B4C-9CB1-44E0C5975225}"/>
                </c:ext>
              </c:extLst>
            </c:dLbl>
            <c:dLbl>
              <c:idx val="2"/>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6-AB1B-4B4C-9CB1-44E0C5975225}"/>
                </c:ext>
              </c:extLst>
            </c:dLbl>
            <c:dLbl>
              <c:idx val="3"/>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7-AB1B-4B4C-9CB1-44E0C5975225}"/>
                </c:ext>
              </c:extLst>
            </c:dLbl>
            <c:dLbl>
              <c:idx val="4"/>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8-AB1B-4B4C-9CB1-44E0C5975225}"/>
                </c:ext>
              </c:extLst>
            </c:dLbl>
            <c:dLbl>
              <c:idx val="5"/>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9-AB1B-4B4C-9CB1-44E0C5975225}"/>
                </c:ext>
              </c:extLst>
            </c:dLbl>
            <c:dLbl>
              <c:idx val="6"/>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A-AB1B-4B4C-9CB1-44E0C5975225}"/>
                </c:ext>
              </c:extLst>
            </c:dLbl>
            <c:dLbl>
              <c:idx val="7"/>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B-AB1B-4B4C-9CB1-44E0C5975225}"/>
                </c:ext>
              </c:extLst>
            </c:dLbl>
            <c:dLbl>
              <c:idx val="8"/>
              <c:numFmt formatCode="#,##0%" sourceLinked="0"/>
              <c:spPr/>
              <c:txPr>
                <a:bodyPr/>
                <a:lstStyle/>
                <a:p>
                  <a:pPr>
                    <a:defRPr sz="1100" b="0" smtId="4294967295">
                      <a:solidFill>
                        <a:srgbClr val="FFFFFF"/>
                      </a:solidFill>
                      <a:effectLst>
                        <a:outerShdw dist="38100" dir="2700000">
                          <a:srgbClr val="0F2741"/>
                        </a:outerShdw>
                      </a:effectLst>
                      <a:latin typeface="Open Sans"/>
                    </a:defRPr>
                  </a:pPr>
                  <a:endParaRPr lang="de-DE"/>
                </a:p>
              </c:txPr>
              <c:dLblPos val="ctr"/>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C-AB1B-4B4C-9CB1-44E0C5975225}"/>
                </c:ext>
              </c:extLst>
            </c:dLbl>
            <c:spPr>
              <a:noFill/>
              <a:ln>
                <a:noFill/>
              </a:ln>
              <a:effectLst/>
            </c:spPr>
            <c:txPr>
              <a:bodyPr/>
              <a:lstStyle/>
              <a:p>
                <a:pPr>
                  <a:defRPr sz="1100" b="0" smtId="4294967295">
                    <a:solidFill>
                      <a:prstClr val="black"/>
                    </a:solidFill>
                    <a:latin typeface="Open Sans"/>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Sheet1!$A$2:$A$10</c:f>
              <c:strCache>
                <c:ptCount val="9"/>
                <c:pt idx="0">
                  <c:v>Italien</c:v>
                </c:pt>
                <c:pt idx="1">
                  <c:v>Spanien</c:v>
                </c:pt>
                <c:pt idx="2">
                  <c:v>Türkei</c:v>
                </c:pt>
                <c:pt idx="3">
                  <c:v>Dänemark</c:v>
                </c:pt>
                <c:pt idx="4">
                  <c:v>Deutschland</c:v>
                </c:pt>
                <c:pt idx="5">
                  <c:v>Schweden</c:v>
                </c:pt>
                <c:pt idx="6">
                  <c:v>Frankreich</c:v>
                </c:pt>
                <c:pt idx="7">
                  <c:v>Finnland</c:v>
                </c:pt>
                <c:pt idx="8">
                  <c:v>Norwegen</c:v>
                </c:pt>
              </c:strCache>
            </c:strRef>
          </c:cat>
          <c:val>
            <c:numRef>
              <c:f>Sheet1!$D$2:$D$10</c:f>
              <c:numCache>
                <c:formatCode>General</c:formatCode>
                <c:ptCount val="9"/>
                <c:pt idx="0">
                  <c:v>0.04</c:v>
                </c:pt>
                <c:pt idx="1">
                  <c:v>0.03</c:v>
                </c:pt>
                <c:pt idx="2">
                  <c:v>0.05</c:v>
                </c:pt>
                <c:pt idx="3">
                  <c:v>0.08</c:v>
                </c:pt>
                <c:pt idx="4">
                  <c:v>0.06</c:v>
                </c:pt>
                <c:pt idx="5">
                  <c:v>7.0000000000000007E-2</c:v>
                </c:pt>
                <c:pt idx="6">
                  <c:v>0.06</c:v>
                </c:pt>
                <c:pt idx="7">
                  <c:v>0.08</c:v>
                </c:pt>
                <c:pt idx="8">
                  <c:v>7.0000000000000007E-2</c:v>
                </c:pt>
              </c:numCache>
            </c:numRef>
          </c:val>
          <c:extLst>
            <c:ext xmlns:c16="http://schemas.microsoft.com/office/drawing/2014/chart" uri="{C3380CC4-5D6E-409C-BE32-E72D297353CC}">
              <c16:uniqueId val="{0000001D-AB1B-4B4C-9CB1-44E0C5975225}"/>
            </c:ext>
          </c:extLst>
        </c:ser>
        <c:dLbls>
          <c:showLegendKey val="0"/>
          <c:showVal val="0"/>
          <c:showCatName val="0"/>
          <c:showSerName val="0"/>
          <c:showPercent val="0"/>
          <c:showBubbleSize val="0"/>
        </c:dLbls>
        <c:gapWidth val="80"/>
        <c:overlap val="10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de-DE"/>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de-DE"/>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de-DE"/>
        </a:p>
      </c:txPr>
    </c:legend>
    <c:plotVisOnly val="1"/>
    <c:dispBlanksAs val="gap"/>
    <c:showDLblsOverMax val="1"/>
  </c:chart>
  <c:txPr>
    <a:bodyPr/>
    <a:lstStyle/>
    <a:p>
      <a:pPr>
        <a:defRPr sz="1800" smtId="4294967295"/>
      </a:pPr>
      <a:endParaRPr lang="de-D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1A777-396F-47B9-83FD-A75EF4AE593F}" type="doc">
      <dgm:prSet loTypeId="urn:microsoft.com/office/officeart/2005/8/layout/hProcess9" loCatId="process" qsTypeId="urn:microsoft.com/office/officeart/2005/8/quickstyle/simple1" qsCatId="simple" csTypeId="urn:microsoft.com/office/officeart/2005/8/colors/accent1_2" csCatId="accent1" phldr="1"/>
      <dgm:spPr/>
    </dgm:pt>
    <dgm:pt modelId="{94352730-0230-4E07-841F-64E83E2A726F}">
      <dgm:prSet phldrT="[Text]"/>
      <dgm:spPr>
        <a:solidFill>
          <a:srgbClr val="25995C"/>
        </a:solidFill>
      </dgm:spPr>
      <dgm:t>
        <a:bodyPr/>
        <a:lstStyle/>
        <a:p>
          <a:r>
            <a:rPr lang="de-DE" dirty="0" err="1"/>
            <a:t>Addressing</a:t>
          </a:r>
          <a:r>
            <a:rPr lang="de-DE" dirty="0"/>
            <a:t> </a:t>
          </a:r>
          <a:r>
            <a:rPr lang="de-DE" dirty="0" err="1"/>
            <a:t>local</a:t>
          </a:r>
          <a:r>
            <a:rPr lang="de-DE" dirty="0"/>
            <a:t> </a:t>
          </a:r>
          <a:r>
            <a:rPr lang="de-DE" dirty="0" err="1"/>
            <a:t>farmers</a:t>
          </a:r>
          <a:endParaRPr lang="de-DE" dirty="0"/>
        </a:p>
      </dgm:t>
    </dgm:pt>
    <dgm:pt modelId="{2519CC44-124E-46BC-941B-5F07B4229C99}" type="parTrans" cxnId="{B4BA14C6-F59C-4054-8C6F-2D5C6670610A}">
      <dgm:prSet/>
      <dgm:spPr/>
      <dgm:t>
        <a:bodyPr/>
        <a:lstStyle/>
        <a:p>
          <a:endParaRPr lang="de-DE"/>
        </a:p>
      </dgm:t>
    </dgm:pt>
    <dgm:pt modelId="{081DC7CD-BE1C-4B63-B6C5-577AE626817F}" type="sibTrans" cxnId="{B4BA14C6-F59C-4054-8C6F-2D5C6670610A}">
      <dgm:prSet/>
      <dgm:spPr/>
      <dgm:t>
        <a:bodyPr/>
        <a:lstStyle/>
        <a:p>
          <a:endParaRPr lang="de-DE"/>
        </a:p>
      </dgm:t>
    </dgm:pt>
    <dgm:pt modelId="{979F7446-0198-470E-9810-B1749178E8AC}">
      <dgm:prSet phldrT="[Text]"/>
      <dgm:spPr>
        <a:solidFill>
          <a:srgbClr val="25995C"/>
        </a:solidFill>
      </dgm:spPr>
      <dgm:t>
        <a:bodyPr/>
        <a:lstStyle/>
        <a:p>
          <a:r>
            <a:rPr lang="de-DE" dirty="0" err="1"/>
            <a:t>Getting</a:t>
          </a:r>
          <a:r>
            <a:rPr lang="de-DE" dirty="0"/>
            <a:t> </a:t>
          </a:r>
          <a:r>
            <a:rPr lang="de-DE" dirty="0" err="1"/>
            <a:t>bigger</a:t>
          </a:r>
          <a:r>
            <a:rPr lang="de-DE" dirty="0"/>
            <a:t> </a:t>
          </a:r>
          <a:r>
            <a:rPr lang="de-DE" dirty="0" err="1"/>
            <a:t>companies</a:t>
          </a:r>
          <a:r>
            <a:rPr lang="de-DE" dirty="0"/>
            <a:t> on </a:t>
          </a:r>
          <a:r>
            <a:rPr lang="de-DE" dirty="0" err="1"/>
            <a:t>board</a:t>
          </a:r>
          <a:endParaRPr lang="de-DE" dirty="0"/>
        </a:p>
      </dgm:t>
    </dgm:pt>
    <dgm:pt modelId="{B57DE3B3-610E-4179-A2C0-423E3C32731B}" type="parTrans" cxnId="{F4492190-E2C9-454E-892D-BFBEC1845171}">
      <dgm:prSet/>
      <dgm:spPr/>
      <dgm:t>
        <a:bodyPr/>
        <a:lstStyle/>
        <a:p>
          <a:endParaRPr lang="de-DE"/>
        </a:p>
      </dgm:t>
    </dgm:pt>
    <dgm:pt modelId="{0AA524D2-C9A8-42F8-B5FD-5494C9ADFF42}" type="sibTrans" cxnId="{F4492190-E2C9-454E-892D-BFBEC1845171}">
      <dgm:prSet/>
      <dgm:spPr/>
      <dgm:t>
        <a:bodyPr/>
        <a:lstStyle/>
        <a:p>
          <a:endParaRPr lang="de-DE"/>
        </a:p>
      </dgm:t>
    </dgm:pt>
    <dgm:pt modelId="{F894FAB7-185B-4D45-A8D6-F9BE17F59015}">
      <dgm:prSet phldrT="[Text]"/>
      <dgm:spPr>
        <a:solidFill>
          <a:srgbClr val="25995C"/>
        </a:solidFill>
      </dgm:spPr>
      <dgm:t>
        <a:bodyPr/>
        <a:lstStyle/>
        <a:p>
          <a:r>
            <a:rPr lang="de-DE" dirty="0" err="1"/>
            <a:t>Holistic</a:t>
          </a:r>
          <a:r>
            <a:rPr lang="de-DE" dirty="0"/>
            <a:t> and transparent </a:t>
          </a:r>
          <a:r>
            <a:rPr lang="de-DE" dirty="0" err="1"/>
            <a:t>platform</a:t>
          </a:r>
          <a:r>
            <a:rPr lang="de-DE" dirty="0"/>
            <a:t> </a:t>
          </a:r>
          <a:r>
            <a:rPr lang="de-DE" dirty="0" err="1"/>
            <a:t>for</a:t>
          </a:r>
          <a:r>
            <a:rPr lang="de-DE" dirty="0"/>
            <a:t> </a:t>
          </a:r>
          <a:r>
            <a:rPr lang="de-DE" dirty="0" err="1"/>
            <a:t>sustainable</a:t>
          </a:r>
          <a:r>
            <a:rPr lang="de-DE" dirty="0"/>
            <a:t> </a:t>
          </a:r>
          <a:r>
            <a:rPr lang="de-DE" dirty="0" err="1"/>
            <a:t>grocery</a:t>
          </a:r>
          <a:r>
            <a:rPr lang="de-DE" dirty="0"/>
            <a:t> </a:t>
          </a:r>
          <a:r>
            <a:rPr lang="de-DE" dirty="0" err="1"/>
            <a:t>shopping</a:t>
          </a:r>
          <a:endParaRPr lang="de-DE" dirty="0"/>
        </a:p>
      </dgm:t>
    </dgm:pt>
    <dgm:pt modelId="{7B9DBB2D-98A7-48EA-849E-CAF23852EA5F}" type="parTrans" cxnId="{95E2FA43-F801-4072-9829-2B882785F1AE}">
      <dgm:prSet/>
      <dgm:spPr/>
      <dgm:t>
        <a:bodyPr/>
        <a:lstStyle/>
        <a:p>
          <a:endParaRPr lang="de-DE"/>
        </a:p>
      </dgm:t>
    </dgm:pt>
    <dgm:pt modelId="{AED14BF2-D9BC-4385-8600-9503F5B7B1CA}" type="sibTrans" cxnId="{95E2FA43-F801-4072-9829-2B882785F1AE}">
      <dgm:prSet/>
      <dgm:spPr/>
      <dgm:t>
        <a:bodyPr/>
        <a:lstStyle/>
        <a:p>
          <a:endParaRPr lang="de-DE"/>
        </a:p>
      </dgm:t>
    </dgm:pt>
    <dgm:pt modelId="{C1F4A041-5C13-4BDA-A4EE-F98B4D8ABF3E}" type="pres">
      <dgm:prSet presAssocID="{6C81A777-396F-47B9-83FD-A75EF4AE593F}" presName="CompostProcess" presStyleCnt="0">
        <dgm:presLayoutVars>
          <dgm:dir/>
          <dgm:resizeHandles val="exact"/>
        </dgm:presLayoutVars>
      </dgm:prSet>
      <dgm:spPr/>
    </dgm:pt>
    <dgm:pt modelId="{446973DA-9B70-4ACB-B363-E79E01E19F4B}" type="pres">
      <dgm:prSet presAssocID="{6C81A777-396F-47B9-83FD-A75EF4AE593F}" presName="arrow" presStyleLbl="bgShp" presStyleIdx="0" presStyleCnt="1"/>
      <dgm:spPr>
        <a:solidFill>
          <a:schemeClr val="accent5">
            <a:lumMod val="20000"/>
            <a:lumOff val="80000"/>
          </a:schemeClr>
        </a:solidFill>
      </dgm:spPr>
    </dgm:pt>
    <dgm:pt modelId="{B1EBEB1D-B4BA-4283-AEE7-99A4F493FB81}" type="pres">
      <dgm:prSet presAssocID="{6C81A777-396F-47B9-83FD-A75EF4AE593F}" presName="linearProcess" presStyleCnt="0"/>
      <dgm:spPr/>
    </dgm:pt>
    <dgm:pt modelId="{F1CFF0A9-F3EF-482A-A161-2F63417B4723}" type="pres">
      <dgm:prSet presAssocID="{94352730-0230-4E07-841F-64E83E2A726F}" presName="textNode" presStyleLbl="node1" presStyleIdx="0" presStyleCnt="3">
        <dgm:presLayoutVars>
          <dgm:bulletEnabled val="1"/>
        </dgm:presLayoutVars>
      </dgm:prSet>
      <dgm:spPr/>
    </dgm:pt>
    <dgm:pt modelId="{19D9AF8C-B8E1-45B0-87C5-23455474DC11}" type="pres">
      <dgm:prSet presAssocID="{081DC7CD-BE1C-4B63-B6C5-577AE626817F}" presName="sibTrans" presStyleCnt="0"/>
      <dgm:spPr/>
    </dgm:pt>
    <dgm:pt modelId="{7CA110F4-971A-426A-A0AA-95E89E22A713}" type="pres">
      <dgm:prSet presAssocID="{979F7446-0198-470E-9810-B1749178E8AC}" presName="textNode" presStyleLbl="node1" presStyleIdx="1" presStyleCnt="3">
        <dgm:presLayoutVars>
          <dgm:bulletEnabled val="1"/>
        </dgm:presLayoutVars>
      </dgm:prSet>
      <dgm:spPr/>
    </dgm:pt>
    <dgm:pt modelId="{1D2DFCD3-8FBD-46C0-B0EE-299C9606589F}" type="pres">
      <dgm:prSet presAssocID="{0AA524D2-C9A8-42F8-B5FD-5494C9ADFF42}" presName="sibTrans" presStyleCnt="0"/>
      <dgm:spPr/>
    </dgm:pt>
    <dgm:pt modelId="{81A59673-6A37-4579-A92A-D0AD29325185}" type="pres">
      <dgm:prSet presAssocID="{F894FAB7-185B-4D45-A8D6-F9BE17F59015}" presName="textNode" presStyleLbl="node1" presStyleIdx="2" presStyleCnt="3">
        <dgm:presLayoutVars>
          <dgm:bulletEnabled val="1"/>
        </dgm:presLayoutVars>
      </dgm:prSet>
      <dgm:spPr/>
    </dgm:pt>
  </dgm:ptLst>
  <dgm:cxnLst>
    <dgm:cxn modelId="{95E2FA43-F801-4072-9829-2B882785F1AE}" srcId="{6C81A777-396F-47B9-83FD-A75EF4AE593F}" destId="{F894FAB7-185B-4D45-A8D6-F9BE17F59015}" srcOrd="2" destOrd="0" parTransId="{7B9DBB2D-98A7-48EA-849E-CAF23852EA5F}" sibTransId="{AED14BF2-D9BC-4385-8600-9503F5B7B1CA}"/>
    <dgm:cxn modelId="{598FB464-A829-4769-A874-E1D1C32BCCBE}" type="presOf" srcId="{979F7446-0198-470E-9810-B1749178E8AC}" destId="{7CA110F4-971A-426A-A0AA-95E89E22A713}" srcOrd="0" destOrd="0" presId="urn:microsoft.com/office/officeart/2005/8/layout/hProcess9"/>
    <dgm:cxn modelId="{F4492190-E2C9-454E-892D-BFBEC1845171}" srcId="{6C81A777-396F-47B9-83FD-A75EF4AE593F}" destId="{979F7446-0198-470E-9810-B1749178E8AC}" srcOrd="1" destOrd="0" parTransId="{B57DE3B3-610E-4179-A2C0-423E3C32731B}" sibTransId="{0AA524D2-C9A8-42F8-B5FD-5494C9ADFF42}"/>
    <dgm:cxn modelId="{B4BA14C6-F59C-4054-8C6F-2D5C6670610A}" srcId="{6C81A777-396F-47B9-83FD-A75EF4AE593F}" destId="{94352730-0230-4E07-841F-64E83E2A726F}" srcOrd="0" destOrd="0" parTransId="{2519CC44-124E-46BC-941B-5F07B4229C99}" sibTransId="{081DC7CD-BE1C-4B63-B6C5-577AE626817F}"/>
    <dgm:cxn modelId="{05565DDC-0CDF-440C-B690-0E6717C0A23A}" type="presOf" srcId="{F894FAB7-185B-4D45-A8D6-F9BE17F59015}" destId="{81A59673-6A37-4579-A92A-D0AD29325185}" srcOrd="0" destOrd="0" presId="urn:microsoft.com/office/officeart/2005/8/layout/hProcess9"/>
    <dgm:cxn modelId="{EE6B8FE7-95A6-4682-879D-920F25205800}" type="presOf" srcId="{6C81A777-396F-47B9-83FD-A75EF4AE593F}" destId="{C1F4A041-5C13-4BDA-A4EE-F98B4D8ABF3E}" srcOrd="0" destOrd="0" presId="urn:microsoft.com/office/officeart/2005/8/layout/hProcess9"/>
    <dgm:cxn modelId="{72C50DF5-534D-497A-9DFB-CC6901CA047A}" type="presOf" srcId="{94352730-0230-4E07-841F-64E83E2A726F}" destId="{F1CFF0A9-F3EF-482A-A161-2F63417B4723}" srcOrd="0" destOrd="0" presId="urn:microsoft.com/office/officeart/2005/8/layout/hProcess9"/>
    <dgm:cxn modelId="{CD1EA580-BE4C-448E-9800-D749A55CA333}" type="presParOf" srcId="{C1F4A041-5C13-4BDA-A4EE-F98B4D8ABF3E}" destId="{446973DA-9B70-4ACB-B363-E79E01E19F4B}" srcOrd="0" destOrd="0" presId="urn:microsoft.com/office/officeart/2005/8/layout/hProcess9"/>
    <dgm:cxn modelId="{D636CDB3-7CC6-4B0F-ACDD-11DE3F71ED63}" type="presParOf" srcId="{C1F4A041-5C13-4BDA-A4EE-F98B4D8ABF3E}" destId="{B1EBEB1D-B4BA-4283-AEE7-99A4F493FB81}" srcOrd="1" destOrd="0" presId="urn:microsoft.com/office/officeart/2005/8/layout/hProcess9"/>
    <dgm:cxn modelId="{A2E74FFC-F284-42C8-9DE5-EE8DF54A1BF4}" type="presParOf" srcId="{B1EBEB1D-B4BA-4283-AEE7-99A4F493FB81}" destId="{F1CFF0A9-F3EF-482A-A161-2F63417B4723}" srcOrd="0" destOrd="0" presId="urn:microsoft.com/office/officeart/2005/8/layout/hProcess9"/>
    <dgm:cxn modelId="{FC33E8F8-475E-444D-8381-BC14527AB8BA}" type="presParOf" srcId="{B1EBEB1D-B4BA-4283-AEE7-99A4F493FB81}" destId="{19D9AF8C-B8E1-45B0-87C5-23455474DC11}" srcOrd="1" destOrd="0" presId="urn:microsoft.com/office/officeart/2005/8/layout/hProcess9"/>
    <dgm:cxn modelId="{534305BB-9023-4AC1-AA89-75CC8AF5B2EE}" type="presParOf" srcId="{B1EBEB1D-B4BA-4283-AEE7-99A4F493FB81}" destId="{7CA110F4-971A-426A-A0AA-95E89E22A713}" srcOrd="2" destOrd="0" presId="urn:microsoft.com/office/officeart/2005/8/layout/hProcess9"/>
    <dgm:cxn modelId="{1694DC97-5C2C-49F5-9E76-6C38A941936B}" type="presParOf" srcId="{B1EBEB1D-B4BA-4283-AEE7-99A4F493FB81}" destId="{1D2DFCD3-8FBD-46C0-B0EE-299C9606589F}" srcOrd="3" destOrd="0" presId="urn:microsoft.com/office/officeart/2005/8/layout/hProcess9"/>
    <dgm:cxn modelId="{198550A5-8C51-4E3E-A124-69EC344F87E7}" type="presParOf" srcId="{B1EBEB1D-B4BA-4283-AEE7-99A4F493FB81}" destId="{81A59673-6A37-4579-A92A-D0AD2932518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973DA-9B70-4ACB-B363-E79E01E19F4B}">
      <dsp:nvSpPr>
        <dsp:cNvPr id="0" name=""/>
        <dsp:cNvSpPr/>
      </dsp:nvSpPr>
      <dsp:spPr>
        <a:xfrm>
          <a:off x="754379" y="0"/>
          <a:ext cx="8549640" cy="3760788"/>
        </a:xfrm>
        <a:prstGeom prst="rightArrow">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sp>
    <dsp:sp modelId="{F1CFF0A9-F3EF-482A-A161-2F63417B4723}">
      <dsp:nvSpPr>
        <dsp:cNvPr id="0" name=""/>
        <dsp:cNvSpPr/>
      </dsp:nvSpPr>
      <dsp:spPr>
        <a:xfrm>
          <a:off x="340846" y="1128236"/>
          <a:ext cx="3017520" cy="1504315"/>
        </a:xfrm>
        <a:prstGeom prst="roundRect">
          <a:avLst/>
        </a:prstGeom>
        <a:solidFill>
          <a:srgbClr val="25995C"/>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dirty="0" err="1"/>
            <a:t>Addressing</a:t>
          </a:r>
          <a:r>
            <a:rPr lang="de-DE" sz="2100" kern="1200" dirty="0"/>
            <a:t> </a:t>
          </a:r>
          <a:r>
            <a:rPr lang="de-DE" sz="2100" kern="1200" dirty="0" err="1"/>
            <a:t>local</a:t>
          </a:r>
          <a:r>
            <a:rPr lang="de-DE" sz="2100" kern="1200" dirty="0"/>
            <a:t> </a:t>
          </a:r>
          <a:r>
            <a:rPr lang="de-DE" sz="2100" kern="1200" dirty="0" err="1"/>
            <a:t>farmers</a:t>
          </a:r>
          <a:endParaRPr lang="de-DE" sz="2100" kern="1200" dirty="0"/>
        </a:p>
      </dsp:txBody>
      <dsp:txXfrm>
        <a:off x="414281" y="1201671"/>
        <a:ext cx="2870650" cy="1357445"/>
      </dsp:txXfrm>
    </dsp:sp>
    <dsp:sp modelId="{7CA110F4-971A-426A-A0AA-95E89E22A713}">
      <dsp:nvSpPr>
        <dsp:cNvPr id="0" name=""/>
        <dsp:cNvSpPr/>
      </dsp:nvSpPr>
      <dsp:spPr>
        <a:xfrm>
          <a:off x="3520439" y="1128236"/>
          <a:ext cx="3017520" cy="1504315"/>
        </a:xfrm>
        <a:prstGeom prst="roundRect">
          <a:avLst/>
        </a:prstGeom>
        <a:solidFill>
          <a:srgbClr val="25995C"/>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dirty="0" err="1"/>
            <a:t>Getting</a:t>
          </a:r>
          <a:r>
            <a:rPr lang="de-DE" sz="2100" kern="1200" dirty="0"/>
            <a:t> </a:t>
          </a:r>
          <a:r>
            <a:rPr lang="de-DE" sz="2100" kern="1200" dirty="0" err="1"/>
            <a:t>bigger</a:t>
          </a:r>
          <a:r>
            <a:rPr lang="de-DE" sz="2100" kern="1200" dirty="0"/>
            <a:t> </a:t>
          </a:r>
          <a:r>
            <a:rPr lang="de-DE" sz="2100" kern="1200" dirty="0" err="1"/>
            <a:t>companies</a:t>
          </a:r>
          <a:r>
            <a:rPr lang="de-DE" sz="2100" kern="1200" dirty="0"/>
            <a:t> on </a:t>
          </a:r>
          <a:r>
            <a:rPr lang="de-DE" sz="2100" kern="1200" dirty="0" err="1"/>
            <a:t>board</a:t>
          </a:r>
          <a:endParaRPr lang="de-DE" sz="2100" kern="1200" dirty="0"/>
        </a:p>
      </dsp:txBody>
      <dsp:txXfrm>
        <a:off x="3593874" y="1201671"/>
        <a:ext cx="2870650" cy="1357445"/>
      </dsp:txXfrm>
    </dsp:sp>
    <dsp:sp modelId="{81A59673-6A37-4579-A92A-D0AD29325185}">
      <dsp:nvSpPr>
        <dsp:cNvPr id="0" name=""/>
        <dsp:cNvSpPr/>
      </dsp:nvSpPr>
      <dsp:spPr>
        <a:xfrm>
          <a:off x="6700033" y="1128236"/>
          <a:ext cx="3017520" cy="1504315"/>
        </a:xfrm>
        <a:prstGeom prst="roundRect">
          <a:avLst/>
        </a:prstGeom>
        <a:solidFill>
          <a:srgbClr val="25995C"/>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dirty="0" err="1"/>
            <a:t>Holistic</a:t>
          </a:r>
          <a:r>
            <a:rPr lang="de-DE" sz="2100" kern="1200" dirty="0"/>
            <a:t> and transparent </a:t>
          </a:r>
          <a:r>
            <a:rPr lang="de-DE" sz="2100" kern="1200" dirty="0" err="1"/>
            <a:t>platform</a:t>
          </a:r>
          <a:r>
            <a:rPr lang="de-DE" sz="2100" kern="1200" dirty="0"/>
            <a:t> </a:t>
          </a:r>
          <a:r>
            <a:rPr lang="de-DE" sz="2100" kern="1200" dirty="0" err="1"/>
            <a:t>for</a:t>
          </a:r>
          <a:r>
            <a:rPr lang="de-DE" sz="2100" kern="1200" dirty="0"/>
            <a:t> </a:t>
          </a:r>
          <a:r>
            <a:rPr lang="de-DE" sz="2100" kern="1200" dirty="0" err="1"/>
            <a:t>sustainable</a:t>
          </a:r>
          <a:r>
            <a:rPr lang="de-DE" sz="2100" kern="1200" dirty="0"/>
            <a:t> </a:t>
          </a:r>
          <a:r>
            <a:rPr lang="de-DE" sz="2100" kern="1200" dirty="0" err="1"/>
            <a:t>grocery</a:t>
          </a:r>
          <a:r>
            <a:rPr lang="de-DE" sz="2100" kern="1200" dirty="0"/>
            <a:t> </a:t>
          </a:r>
          <a:r>
            <a:rPr lang="de-DE" sz="2100" kern="1200" dirty="0" err="1"/>
            <a:t>shopping</a:t>
          </a:r>
          <a:endParaRPr lang="de-DE" sz="2100" kern="1200" dirty="0"/>
        </a:p>
      </dsp:txBody>
      <dsp:txXfrm>
        <a:off x="6773468" y="1201671"/>
        <a:ext cx="2870650" cy="13574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DB9B9-CF95-4247-ADE2-3B715E5B0B41}" type="datetimeFigureOut">
              <a:rPr lang="de-DE" smtClean="0"/>
              <a:t>04.11.2022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BE2F7-7F2C-4FEE-A517-46D1A338378E}" type="slidenum">
              <a:rPr lang="de-DE" smtClean="0"/>
              <a:t>‹Nr.›</a:t>
            </a:fld>
            <a:endParaRPr lang="de-DE"/>
          </a:p>
        </p:txBody>
      </p:sp>
    </p:spTree>
    <p:extLst>
      <p:ext uri="{BB962C8B-B14F-4D97-AF65-F5344CB8AC3E}">
        <p14:creationId xmlns:p14="http://schemas.microsoft.com/office/powerpoint/2010/main" val="24221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Edeka and </a:t>
            </a:r>
            <a:r>
              <a:rPr lang="de-DE" dirty="0" err="1"/>
              <a:t>other</a:t>
            </a:r>
            <a:r>
              <a:rPr lang="de-DE" dirty="0"/>
              <a:t> </a:t>
            </a:r>
            <a:r>
              <a:rPr lang="de-DE" dirty="0" err="1"/>
              <a:t>retail</a:t>
            </a:r>
            <a:r>
              <a:rPr lang="de-DE" dirty="0"/>
              <a:t> </a:t>
            </a:r>
            <a:r>
              <a:rPr lang="de-DE" dirty="0" err="1"/>
              <a:t>stores</a:t>
            </a:r>
            <a:r>
              <a:rPr lang="de-DE" dirty="0"/>
              <a:t> </a:t>
            </a:r>
            <a:r>
              <a:rPr lang="de-DE" dirty="0" err="1"/>
              <a:t>pressure</a:t>
            </a:r>
            <a:r>
              <a:rPr lang="de-DE" dirty="0"/>
              <a:t> </a:t>
            </a:r>
            <a:r>
              <a:rPr lang="de-DE" dirty="0" err="1"/>
              <a:t>farmers</a:t>
            </a:r>
            <a:r>
              <a:rPr lang="de-DE" dirty="0"/>
              <a:t> to </a:t>
            </a:r>
            <a:r>
              <a:rPr lang="de-DE" dirty="0" err="1"/>
              <a:t>reduce</a:t>
            </a:r>
            <a:r>
              <a:rPr lang="de-DE" dirty="0"/>
              <a:t> </a:t>
            </a:r>
            <a:r>
              <a:rPr lang="de-DE" dirty="0" err="1"/>
              <a:t>their</a:t>
            </a:r>
            <a:r>
              <a:rPr lang="de-DE" dirty="0"/>
              <a:t> </a:t>
            </a:r>
            <a:r>
              <a:rPr lang="de-DE" dirty="0" err="1"/>
              <a:t>prices</a:t>
            </a:r>
            <a:endParaRPr lang="de-DE" dirty="0"/>
          </a:p>
        </p:txBody>
      </p:sp>
      <p:sp>
        <p:nvSpPr>
          <p:cNvPr id="4" name="Foliennummernplatzhalter 3"/>
          <p:cNvSpPr>
            <a:spLocks noGrp="1"/>
          </p:cNvSpPr>
          <p:nvPr>
            <p:ph type="sldNum" sz="quarter" idx="5"/>
          </p:nvPr>
        </p:nvSpPr>
        <p:spPr/>
        <p:txBody>
          <a:bodyPr/>
          <a:lstStyle/>
          <a:p>
            <a:fld id="{B00BE2F7-7F2C-4FEE-A517-46D1A338378E}" type="slidenum">
              <a:rPr lang="de-DE" smtClean="0"/>
              <a:t>6</a:t>
            </a:fld>
            <a:endParaRPr lang="de-DE"/>
          </a:p>
        </p:txBody>
      </p:sp>
    </p:spTree>
    <p:extLst>
      <p:ext uri="{BB962C8B-B14F-4D97-AF65-F5344CB8AC3E}">
        <p14:creationId xmlns:p14="http://schemas.microsoft.com/office/powerpoint/2010/main" val="164788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03152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9383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9595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97430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60659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1426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12705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87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18510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69199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97757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4429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hyperlink" Target="http://de.statista.com/statistik/daten/studie/1267089/umfrage/einfluss-verpackungsmaterial-auf-kaufentscheidung" TargetMode="Externa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hyperlink" Target="http://de.statista.com/statistik/daten/studie/1227626/umfrage/umfrage-zur-zahlungsbereitschaft-fuer-nachhaltige-verpackungen-aufpreis" TargetMode="Externa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hyperlink" Target="http://de.statista.com/statistik/daten/studie/1234749/umfrage/ausgabebereitschaft-produkte-umweltfreundliche-verpackungen-laender" TargetMode="Externa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www.bauernverband.de/situationsbericht/1-landwirtschaft-und-gesamtwirtschaft/13-nahrungsmittel-verbrauch-und-preise" TargetMode="External"/><Relationship Id="rId18" Type="http://schemas.openxmlformats.org/officeDocument/2006/relationships/hyperlink" Target="https://www.ndr.de/themenwoche/stadtlandwandel/Zwischen-billig-und-bio-Landwirte-in-der-Zwickmuehle,landwirtschaft928.html" TargetMode="External"/><Relationship Id="rId3" Type="http://schemas.openxmlformats.org/officeDocument/2006/relationships/hyperlink" Target="https://www.topagrar.com/management-und-politik/news/alle-heben-lebensmittelpreise-an-nur-die-bauern-bekommen-nicht-mehr-13104753.html" TargetMode="External"/><Relationship Id="rId7" Type="http://schemas.openxmlformats.org/officeDocument/2006/relationships/hyperlink" Target="https://www.rnd.de/wirtschaft/bauernverband-fordert-hoehere-lebensmittelpreise-fuer-verbraucher-steigende-kosten-sollen-nicht-BJJD65MDBL5KJ3AYUX5JDIBTCM.html" TargetMode="External"/><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hyperlink" Target="https://www.lebensmittelzeitung.net/industrie/nachrichten/lebensmittelpreise-bauern-sehen-massive-mehrkosten-165647?crefresh=1"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s://www.sueddeutsche.de/wirtschaft/lebensmittel-bauern-sehen-kein-ende-der-hohen-preise-1.5601460" TargetMode="External"/><Relationship Id="rId5" Type="http://schemas.openxmlformats.org/officeDocument/2006/relationships/hyperlink" Target="https://www.agrarheute.com/management/finanzen/oezdemir-will-keine-ramschpreise-bauern-tragen-kosten-588935" TargetMode="External"/><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web.de/magazine/politik/wir-brauchen-entscheidungen-landwirte-bangen-um-existenz-36675098" TargetMode="External"/><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hyperlink" Target="https://de.statista.com/statistik/studie/id/108408/dokument/lebensmittelverpackunge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hyperlink" Target="http://de.statista.com/statistik/daten/studie/1259692/umfrage/bedeutung-der-verpackung-beim-lebensmittelkauf-in-deutschland" TargetMode="Externa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hyperlink" Target="http://de.statista.com/statistik/daten/studie/1156192/umfrage/relevante-eigenschaften-von-lebensmittelverpackungen" TargetMode="Externa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8E5B605-0164-FC61-61E5-21DDA4B8E2E4}"/>
              </a:ext>
            </a:extLst>
          </p:cNvPr>
          <p:cNvSpPr>
            <a:spLocks noGrp="1"/>
          </p:cNvSpPr>
          <p:nvPr>
            <p:ph type="ctrTitle"/>
          </p:nvPr>
        </p:nvSpPr>
        <p:spPr>
          <a:xfrm>
            <a:off x="3836504" y="758951"/>
            <a:ext cx="7319175" cy="3374931"/>
          </a:xfrm>
        </p:spPr>
        <p:txBody>
          <a:bodyPr>
            <a:normAutofit/>
          </a:bodyPr>
          <a:lstStyle/>
          <a:p>
            <a:r>
              <a:rPr lang="de-DE" err="1"/>
              <a:t>Sustail</a:t>
            </a:r>
            <a:r>
              <a:rPr lang="de-DE"/>
              <a:t> – </a:t>
            </a:r>
            <a:r>
              <a:rPr lang="de-DE" err="1"/>
              <a:t>Sustainable</a:t>
            </a:r>
            <a:r>
              <a:rPr lang="de-DE"/>
              <a:t> </a:t>
            </a:r>
            <a:r>
              <a:rPr lang="de-DE" err="1"/>
              <a:t>retail</a:t>
            </a:r>
            <a:endParaRPr lang="de-DE"/>
          </a:p>
        </p:txBody>
      </p:sp>
      <p:sp>
        <p:nvSpPr>
          <p:cNvPr id="3" name="Untertitel 2">
            <a:extLst>
              <a:ext uri="{FF2B5EF4-FFF2-40B4-BE49-F238E27FC236}">
                <a16:creationId xmlns:a16="http://schemas.microsoft.com/office/drawing/2014/main" id="{86C5BB7C-7480-9C12-DAE0-A9379B00BDC7}"/>
              </a:ext>
            </a:extLst>
          </p:cNvPr>
          <p:cNvSpPr>
            <a:spLocks noGrp="1"/>
          </p:cNvSpPr>
          <p:nvPr>
            <p:ph type="subTitle" idx="1"/>
          </p:nvPr>
        </p:nvSpPr>
        <p:spPr>
          <a:xfrm>
            <a:off x="3836504" y="4455620"/>
            <a:ext cx="7321946" cy="1143000"/>
          </a:xfrm>
        </p:spPr>
        <p:txBody>
          <a:bodyPr>
            <a:normAutofit/>
          </a:bodyPr>
          <a:lstStyle/>
          <a:p>
            <a:r>
              <a:rPr lang="de-DE" sz="2200" dirty="0" err="1"/>
              <a:t>by</a:t>
            </a:r>
            <a:r>
              <a:rPr lang="de-DE" sz="2200" dirty="0"/>
              <a:t> Andrea, Franziska, Gina, Hadrian, </a:t>
            </a:r>
            <a:br>
              <a:rPr lang="de-DE" sz="2200" dirty="0"/>
            </a:br>
            <a:r>
              <a:rPr lang="de-DE" sz="2200" dirty="0"/>
              <a:t>Jonas, Sophie, Will und Yvonne </a:t>
            </a:r>
          </a:p>
        </p:txBody>
      </p:sp>
      <p:pic>
        <p:nvPicPr>
          <p:cNvPr id="5" name="Grafik 4">
            <a:extLst>
              <a:ext uri="{FF2B5EF4-FFF2-40B4-BE49-F238E27FC236}">
                <a16:creationId xmlns:a16="http://schemas.microsoft.com/office/drawing/2014/main" id="{EEDC2DCA-36B4-0246-82E0-BA4B01255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73" y="1790485"/>
            <a:ext cx="2758331" cy="2758331"/>
          </a:xfrm>
          <a:prstGeom prst="rect">
            <a:avLst/>
          </a:prstGeom>
        </p:spPr>
      </p:pic>
      <p:cxnSp>
        <p:nvCxnSpPr>
          <p:cNvPr id="16"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87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5966748"/>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5966748"/>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5963148"/>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Beschreibung: </a:t>
            </a:r>
            <a:r>
              <a:rPr sz="600" b="0">
                <a:solidFill>
                  <a:srgbClr val="0F2741"/>
                </a:solidFill>
                <a:latin typeface="Open Sans"/>
              </a:rPr>
              <a:t>Rund 30,02 Prozent der Befragten gaben im Jahr 2021 an, Produkte eher zu kaufen, wenn sie in Pappe oder Papier verpackt sind. Mit einem Anteil von 27,02 Prozent kauften auch viele Verbraucher Produkte bevorzugt im unverpackten Zustand. Dies ergab eine in Deutschland durchgeführte POSpulse-Umfrage. </a:t>
            </a:r>
            <a:r>
              <a:rPr sz="600" b="0">
                <a:solidFill>
                  <a:srgbClr val="0F2741"/>
                </a:solidFill>
                <a:latin typeface="Open Sans"/>
                <a:hlinkClick r:id="rId5">
                  <a:extLst>
                    <a:ext uri="{A12FA001-AC4F-418D-AE19-62706E023703}">
                      <ahyp:hlinkClr xmlns:ahyp="http://schemas.microsoft.com/office/drawing/2018/hyperlinkcolor" val="tx"/>
                    </a:ext>
                  </a:extLst>
                </a:hlinkClick>
              </a:rPr>
              <a:t>Mehr</a:t>
            </a:r>
          </a:p>
          <a:p>
            <a:r>
              <a:rPr sz="600" b="1">
                <a:solidFill>
                  <a:srgbClr val="0F2741"/>
                </a:solidFill>
                <a:latin typeface="Open Sans"/>
              </a:rPr>
              <a:t>Hinweis(e): </a:t>
            </a:r>
            <a:r>
              <a:rPr sz="600" b="0">
                <a:solidFill>
                  <a:srgbClr val="0F2741"/>
                </a:solidFill>
                <a:latin typeface="Open Sans"/>
              </a:rPr>
              <a:t>Deutschland; 27.07.2021 bis 16.08.2021; 866 Befragte</a:t>
            </a:r>
          </a:p>
          <a:p>
            <a:r>
              <a:rPr sz="600" b="1">
                <a:solidFill>
                  <a:srgbClr val="0F2741"/>
                </a:solidFill>
                <a:latin typeface="Open Sans"/>
              </a:rPr>
              <a:t>Quelle(n): </a:t>
            </a:r>
            <a:r>
              <a:rPr sz="600" b="0">
                <a:solidFill>
                  <a:srgbClr val="0F2741"/>
                </a:solidFill>
                <a:latin typeface="Open Sans"/>
              </a:rPr>
              <a:t>POSpulse </a:t>
            </a:r>
          </a:p>
        </p:txBody>
      </p:sp>
      <p:sp>
        <p:nvSpPr>
          <p:cNvPr id="3" name="New shape"/>
          <p:cNvSpPr/>
          <p:nvPr/>
        </p:nvSpPr>
        <p:spPr>
          <a:xfrm>
            <a:off x="885600" y="5959548"/>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1105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Anteil der Befragten</a:t>
            </a:r>
          </a:p>
        </p:txBody>
      </p:sp>
      <p:sp>
        <p:nvSpPr>
          <p:cNvPr id="6" name="New shape"/>
          <p:cNvSpPr/>
          <p:nvPr/>
        </p:nvSpPr>
        <p:spPr>
          <a:xfrm>
            <a:off x="-90000" y="5963148"/>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52</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Inwiefern hat das Verpackungsmaterial einen Einfluss auf Deine Kaufentscheidung?</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Umfrage zum Einfluss des Verpackungsmaterials auf die Kaufentscheidung im Jahr 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5966746"/>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5966746"/>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5963146"/>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Beschreibung: </a:t>
            </a:r>
            <a:r>
              <a:rPr sz="600" b="0">
                <a:solidFill>
                  <a:srgbClr val="0F2741"/>
                </a:solidFill>
                <a:latin typeface="Open Sans"/>
              </a:rPr>
              <a:t>Die Mehrheit der Verbraucher in Deutschland wäre bereits, für nachhaltige Verpackungen einen Aufpreis zu zahlen. Lediglich 17 Prozent der Befragten waren im März 2021 nicht gewillt, mehr Geld für Produkte mit nachhaltiger Verpackung auszugeben. Demgegenüber würden etwa zehn Prozent der Befragten sogar bis zu 20 Prozent mehr bezahlen, wenn das Produkt nachhaltig verpackt ist. Dies ergab eine Umfrage von Simon-Kucher &amp; Partners. </a:t>
            </a:r>
            <a:r>
              <a:rPr sz="600" b="0">
                <a:solidFill>
                  <a:srgbClr val="0F2741"/>
                </a:solidFill>
                <a:latin typeface="Open Sans"/>
                <a:hlinkClick r:id="rId5">
                  <a:extLst>
                    <a:ext uri="{A12FA001-AC4F-418D-AE19-62706E023703}">
                      <ahyp:hlinkClr xmlns:ahyp="http://schemas.microsoft.com/office/drawing/2018/hyperlinkcolor" val="tx"/>
                    </a:ext>
                  </a:extLst>
                </a:hlinkClick>
              </a:rPr>
              <a:t>Mehr</a:t>
            </a:r>
          </a:p>
          <a:p>
            <a:r>
              <a:rPr sz="600" b="1">
                <a:solidFill>
                  <a:srgbClr val="0F2741"/>
                </a:solidFill>
                <a:latin typeface="Open Sans"/>
              </a:rPr>
              <a:t>Hinweis(e): </a:t>
            </a:r>
            <a:r>
              <a:rPr sz="600" b="0">
                <a:solidFill>
                  <a:srgbClr val="0F2741"/>
                </a:solidFill>
                <a:latin typeface="Open Sans"/>
              </a:rPr>
              <a:t>Deutschland; März 2021; 1.001 Befragte</a:t>
            </a:r>
          </a:p>
          <a:p>
            <a:r>
              <a:rPr sz="600" b="1">
                <a:solidFill>
                  <a:srgbClr val="0F2741"/>
                </a:solidFill>
                <a:latin typeface="Open Sans"/>
              </a:rPr>
              <a:t>Quelle(n): </a:t>
            </a:r>
            <a:r>
              <a:rPr sz="600" b="0">
                <a:solidFill>
                  <a:srgbClr val="0F2741"/>
                </a:solidFill>
                <a:latin typeface="Open Sans"/>
              </a:rPr>
              <a:t>Simon-Kucher &amp; Partners </a:t>
            </a:r>
          </a:p>
        </p:txBody>
      </p:sp>
      <p:sp>
        <p:nvSpPr>
          <p:cNvPr id="3" name="New shape"/>
          <p:cNvSpPr/>
          <p:nvPr/>
        </p:nvSpPr>
        <p:spPr>
          <a:xfrm>
            <a:off x="885600" y="5959546"/>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085150" y="1882800"/>
            <a:ext cx="2019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Anteil der Befragten </a:t>
            </a:r>
          </a:p>
        </p:txBody>
      </p:sp>
      <p:sp>
        <p:nvSpPr>
          <p:cNvPr id="6" name="New shape"/>
          <p:cNvSpPr/>
          <p:nvPr/>
        </p:nvSpPr>
        <p:spPr>
          <a:xfrm>
            <a:off x="-90000" y="5963146"/>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64</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Ein Produkt kostet ursprünglich 2€: Welchen Aufpreis wären Sie bereit für eine nachhaltige Verpackung zu bezahlen?</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Umfrage zur Zahlungsbereitschaft für nachhaltige Verpackungen in Deutschland 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5966745"/>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5966745"/>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5963145"/>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Beschreibung: </a:t>
            </a:r>
            <a:r>
              <a:rPr sz="600" b="0">
                <a:solidFill>
                  <a:srgbClr val="0F2741"/>
                </a:solidFill>
                <a:latin typeface="Open Sans"/>
              </a:rPr>
              <a:t>Laut einer europaweiten YouGov-Umfrage aus dem Jahr 2021 wären insbesondere die Verbraucher in Italien dazu bereit, mehr für Produkte zu bezahlen, deren Verpackung umweltfreundlich ist. Rund 65 Prozent der Befragten gaben dies dort an. In Deutschland lag der Anteil bei knapp der Hälfte der Befragten. </a:t>
            </a:r>
            <a:r>
              <a:rPr sz="600" b="0">
                <a:solidFill>
                  <a:srgbClr val="0F2741"/>
                </a:solidFill>
                <a:latin typeface="Open Sans"/>
                <a:hlinkClick r:id="rId5">
                  <a:extLst>
                    <a:ext uri="{A12FA001-AC4F-418D-AE19-62706E023703}">
                      <ahyp:hlinkClr xmlns:ahyp="http://schemas.microsoft.com/office/drawing/2018/hyperlinkcolor" val="tx"/>
                    </a:ext>
                  </a:extLst>
                </a:hlinkClick>
              </a:rPr>
              <a:t>Mehr</a:t>
            </a:r>
          </a:p>
          <a:p>
            <a:r>
              <a:rPr sz="600" b="1">
                <a:solidFill>
                  <a:srgbClr val="0F2741"/>
                </a:solidFill>
                <a:latin typeface="Open Sans"/>
              </a:rPr>
              <a:t>Hinweis(e): </a:t>
            </a:r>
            <a:r>
              <a:rPr sz="600" b="0">
                <a:solidFill>
                  <a:srgbClr val="0F2741"/>
                </a:solidFill>
                <a:latin typeface="Open Sans"/>
              </a:rPr>
              <a:t>Europa; 26. Januar bis 12. Februar 2021; 10.471¹; ab 18 Jahre</a:t>
            </a:r>
          </a:p>
          <a:p>
            <a:r>
              <a:rPr sz="600" b="1">
                <a:solidFill>
                  <a:srgbClr val="0F2741"/>
                </a:solidFill>
                <a:latin typeface="Open Sans"/>
              </a:rPr>
              <a:t>Quelle(n): </a:t>
            </a:r>
            <a:r>
              <a:rPr sz="600" b="0">
                <a:solidFill>
                  <a:srgbClr val="0F2741"/>
                </a:solidFill>
                <a:latin typeface="Open Sans"/>
              </a:rPr>
              <a:t>YouGov </a:t>
            </a:r>
          </a:p>
        </p:txBody>
      </p:sp>
      <p:sp>
        <p:nvSpPr>
          <p:cNvPr id="3" name="New shape"/>
          <p:cNvSpPr/>
          <p:nvPr/>
        </p:nvSpPr>
        <p:spPr>
          <a:xfrm>
            <a:off x="885600" y="5959545"/>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1105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Anteil der Befragten</a:t>
            </a:r>
          </a:p>
        </p:txBody>
      </p:sp>
      <p:sp>
        <p:nvSpPr>
          <p:cNvPr id="6" name="New shape"/>
          <p:cNvSpPr/>
          <p:nvPr/>
        </p:nvSpPr>
        <p:spPr>
          <a:xfrm>
            <a:off x="-90000" y="5963145"/>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65</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10000"/>
          </a:bodyPr>
          <a:lstStyle/>
          <a:p>
            <a:pPr algn="l">
              <a:lnSpc>
                <a:spcPct val="100000"/>
              </a:lnSpc>
              <a:spcAft>
                <a:spcPct val="20000"/>
              </a:spcAft>
            </a:pPr>
            <a:r>
              <a:rPr sz="2500">
                <a:solidFill>
                  <a:srgbClr val="0F2741"/>
                </a:solidFill>
                <a:latin typeface="Open Sans Light"/>
              </a:rPr>
              <a:t>Inwiefern stimmen Sie der folgenden Aussage zu? "Ich bin bereit, mehr für Produkte zu bezahlen, deren Verpackung besonders umweltfreundlich ist."</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Umfrage zur Ausgabebereitschaft für umweltfreundliche Verpackungen nach Ländern 2021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C0C2A-E58E-DFF9-CE08-E872212AE53E}"/>
              </a:ext>
            </a:extLst>
          </p:cNvPr>
          <p:cNvSpPr>
            <a:spLocks noGrp="1"/>
          </p:cNvSpPr>
          <p:nvPr>
            <p:ph type="title"/>
          </p:nvPr>
        </p:nvSpPr>
        <p:spPr/>
        <p:txBody>
          <a:bodyPr/>
          <a:lstStyle/>
          <a:p>
            <a:r>
              <a:rPr lang="de-DE" dirty="0" err="1"/>
              <a:t>Viability</a:t>
            </a:r>
            <a:r>
              <a:rPr lang="de-DE" dirty="0"/>
              <a:t> – </a:t>
            </a:r>
            <a:r>
              <a:rPr lang="de-DE" dirty="0" err="1"/>
              <a:t>thinking</a:t>
            </a:r>
            <a:r>
              <a:rPr lang="de-DE" dirty="0"/>
              <a:t> </a:t>
            </a:r>
            <a:r>
              <a:rPr lang="de-DE" dirty="0" err="1"/>
              <a:t>about</a:t>
            </a:r>
            <a:r>
              <a:rPr lang="de-DE" dirty="0"/>
              <a:t> </a:t>
            </a:r>
            <a:r>
              <a:rPr lang="de-DE" dirty="0" err="1"/>
              <a:t>strategy</a:t>
            </a:r>
            <a:endParaRPr lang="de-DE" dirty="0"/>
          </a:p>
        </p:txBody>
      </p:sp>
      <p:graphicFrame>
        <p:nvGraphicFramePr>
          <p:cNvPr id="4" name="Inhaltsplatzhalter 3">
            <a:extLst>
              <a:ext uri="{FF2B5EF4-FFF2-40B4-BE49-F238E27FC236}">
                <a16:creationId xmlns:a16="http://schemas.microsoft.com/office/drawing/2014/main" id="{FC7A0B03-1ED3-6F7D-FCD2-39EED776253F}"/>
              </a:ext>
            </a:extLst>
          </p:cNvPr>
          <p:cNvGraphicFramePr>
            <a:graphicFrameLocks noGrp="1"/>
          </p:cNvGraphicFramePr>
          <p:nvPr>
            <p:ph idx="1"/>
            <p:extLst>
              <p:ext uri="{D42A27DB-BD31-4B8C-83A1-F6EECF244321}">
                <p14:modId xmlns:p14="http://schemas.microsoft.com/office/powerpoint/2010/main" val="426976463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23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C0C2A-E58E-DFF9-CE08-E872212AE53E}"/>
              </a:ext>
            </a:extLst>
          </p:cNvPr>
          <p:cNvSpPr>
            <a:spLocks noGrp="1"/>
          </p:cNvSpPr>
          <p:nvPr>
            <p:ph type="title"/>
          </p:nvPr>
        </p:nvSpPr>
        <p:spPr/>
        <p:txBody>
          <a:bodyPr/>
          <a:lstStyle/>
          <a:p>
            <a:r>
              <a:rPr lang="de-DE" dirty="0"/>
              <a:t>Release </a:t>
            </a:r>
            <a:r>
              <a:rPr lang="de-DE" dirty="0" err="1"/>
              <a:t>state</a:t>
            </a:r>
            <a:r>
              <a:rPr lang="de-DE" dirty="0"/>
              <a:t> </a:t>
            </a:r>
            <a:r>
              <a:rPr lang="de-DE" dirty="0" err="1"/>
              <a:t>of</a:t>
            </a:r>
            <a:r>
              <a:rPr lang="de-DE" dirty="0"/>
              <a:t> </a:t>
            </a:r>
            <a:r>
              <a:rPr lang="de-DE" dirty="0" err="1"/>
              <a:t>Sustail</a:t>
            </a:r>
            <a:endParaRPr lang="de-DE" dirty="0"/>
          </a:p>
        </p:txBody>
      </p:sp>
      <p:sp>
        <p:nvSpPr>
          <p:cNvPr id="5" name="Inhaltsplatzhalter 4">
            <a:extLst>
              <a:ext uri="{FF2B5EF4-FFF2-40B4-BE49-F238E27FC236}">
                <a16:creationId xmlns:a16="http://schemas.microsoft.com/office/drawing/2014/main" id="{419498B2-7DFF-CA50-81CC-D70664B41047}"/>
              </a:ext>
            </a:extLst>
          </p:cNvPr>
          <p:cNvSpPr>
            <a:spLocks noGrp="1"/>
          </p:cNvSpPr>
          <p:nvPr>
            <p:ph idx="1"/>
          </p:nvPr>
        </p:nvSpPr>
        <p:spPr/>
        <p:txBody>
          <a:bodyPr/>
          <a:lstStyle/>
          <a:p>
            <a:r>
              <a:rPr lang="de-DE" dirty="0"/>
              <a:t>Gamification</a:t>
            </a:r>
          </a:p>
          <a:p>
            <a:pPr lvl="1"/>
            <a:r>
              <a:rPr lang="de-DE" dirty="0"/>
              <a:t>Achievements/Badges </a:t>
            </a:r>
            <a:r>
              <a:rPr lang="de-DE" dirty="0" err="1"/>
              <a:t>for</a:t>
            </a:r>
            <a:r>
              <a:rPr lang="de-DE" dirty="0"/>
              <a:t> social </a:t>
            </a:r>
            <a:r>
              <a:rPr lang="de-DE" dirty="0" err="1"/>
              <a:t>media</a:t>
            </a:r>
            <a:endParaRPr lang="de-DE" dirty="0"/>
          </a:p>
          <a:p>
            <a:pPr lvl="1"/>
            <a:r>
              <a:rPr lang="de-DE" dirty="0"/>
              <a:t>Ranking </a:t>
            </a:r>
            <a:r>
              <a:rPr lang="de-DE" dirty="0" err="1"/>
              <a:t>lists</a:t>
            </a:r>
            <a:r>
              <a:rPr lang="de-DE" dirty="0"/>
              <a:t> and </a:t>
            </a:r>
            <a:r>
              <a:rPr lang="de-DE" dirty="0" err="1"/>
              <a:t>levels</a:t>
            </a:r>
            <a:endParaRPr lang="de-DE" dirty="0"/>
          </a:p>
          <a:p>
            <a:r>
              <a:rPr lang="de-DE" dirty="0" err="1"/>
              <a:t>Recipes</a:t>
            </a:r>
            <a:endParaRPr lang="de-DE" dirty="0"/>
          </a:p>
          <a:p>
            <a:pPr lvl="1"/>
            <a:r>
              <a:rPr lang="de-DE" dirty="0" err="1"/>
              <a:t>Recommendations</a:t>
            </a:r>
            <a:endParaRPr lang="de-DE" dirty="0"/>
          </a:p>
          <a:p>
            <a:pPr lvl="1"/>
            <a:r>
              <a:rPr lang="de-DE" dirty="0"/>
              <a:t>Community </a:t>
            </a:r>
            <a:r>
              <a:rPr lang="de-DE" dirty="0" err="1"/>
              <a:t>based</a:t>
            </a:r>
            <a:r>
              <a:rPr lang="de-DE" dirty="0"/>
              <a:t> – </a:t>
            </a:r>
            <a:r>
              <a:rPr lang="de-DE" dirty="0" err="1"/>
              <a:t>bloggers</a:t>
            </a:r>
            <a:r>
              <a:rPr lang="de-DE" dirty="0"/>
              <a:t>/</a:t>
            </a:r>
            <a:r>
              <a:rPr lang="de-DE" dirty="0" err="1"/>
              <a:t>everyone</a:t>
            </a:r>
            <a:r>
              <a:rPr lang="de-DE" dirty="0"/>
              <a:t> </a:t>
            </a:r>
            <a:r>
              <a:rPr lang="de-DE" dirty="0" err="1"/>
              <a:t>can</a:t>
            </a:r>
            <a:r>
              <a:rPr lang="de-DE" dirty="0"/>
              <a:t> </a:t>
            </a:r>
            <a:r>
              <a:rPr lang="de-DE" dirty="0" err="1"/>
              <a:t>provide</a:t>
            </a:r>
            <a:r>
              <a:rPr lang="de-DE" dirty="0"/>
              <a:t> </a:t>
            </a:r>
            <a:r>
              <a:rPr lang="de-DE" dirty="0" err="1"/>
              <a:t>recipes</a:t>
            </a:r>
            <a:endParaRPr lang="de-DE" dirty="0"/>
          </a:p>
          <a:p>
            <a:r>
              <a:rPr lang="de-DE" dirty="0"/>
              <a:t>Score</a:t>
            </a:r>
          </a:p>
          <a:p>
            <a:pPr lvl="1"/>
            <a:r>
              <a:rPr lang="de-DE" dirty="0"/>
              <a:t>Transparent </a:t>
            </a:r>
            <a:r>
              <a:rPr lang="de-DE" dirty="0" err="1"/>
              <a:t>algorithm</a:t>
            </a:r>
            <a:r>
              <a:rPr lang="de-DE" dirty="0"/>
              <a:t> </a:t>
            </a:r>
            <a:r>
              <a:rPr lang="de-DE" dirty="0" err="1"/>
              <a:t>for</a:t>
            </a:r>
            <a:r>
              <a:rPr lang="de-DE" dirty="0"/>
              <a:t> </a:t>
            </a:r>
            <a:r>
              <a:rPr lang="de-DE" dirty="0" err="1"/>
              <a:t>sustainability</a:t>
            </a:r>
            <a:r>
              <a:rPr lang="de-DE" dirty="0"/>
              <a:t> score</a:t>
            </a:r>
          </a:p>
        </p:txBody>
      </p:sp>
    </p:spTree>
    <p:extLst>
      <p:ext uri="{BB962C8B-B14F-4D97-AF65-F5344CB8AC3E}">
        <p14:creationId xmlns:p14="http://schemas.microsoft.com/office/powerpoint/2010/main" val="174860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C0C2A-E58E-DFF9-CE08-E872212AE53E}"/>
              </a:ext>
            </a:extLst>
          </p:cNvPr>
          <p:cNvSpPr>
            <a:spLocks noGrp="1"/>
          </p:cNvSpPr>
          <p:nvPr>
            <p:ph type="title"/>
          </p:nvPr>
        </p:nvSpPr>
        <p:spPr/>
        <p:txBody>
          <a:bodyPr/>
          <a:lstStyle/>
          <a:p>
            <a:r>
              <a:rPr lang="de-DE" dirty="0"/>
              <a:t>Thinking </a:t>
            </a:r>
            <a:r>
              <a:rPr lang="de-DE" dirty="0" err="1"/>
              <a:t>future</a:t>
            </a:r>
            <a:r>
              <a:rPr lang="de-DE" dirty="0"/>
              <a:t>…</a:t>
            </a:r>
          </a:p>
        </p:txBody>
      </p:sp>
      <p:sp>
        <p:nvSpPr>
          <p:cNvPr id="5" name="Inhaltsplatzhalter 4">
            <a:extLst>
              <a:ext uri="{FF2B5EF4-FFF2-40B4-BE49-F238E27FC236}">
                <a16:creationId xmlns:a16="http://schemas.microsoft.com/office/drawing/2014/main" id="{419498B2-7DFF-CA50-81CC-D70664B41047}"/>
              </a:ext>
            </a:extLst>
          </p:cNvPr>
          <p:cNvSpPr>
            <a:spLocks noGrp="1"/>
          </p:cNvSpPr>
          <p:nvPr>
            <p:ph idx="1"/>
          </p:nvPr>
        </p:nvSpPr>
        <p:spPr/>
        <p:txBody>
          <a:bodyPr/>
          <a:lstStyle/>
          <a:p>
            <a:r>
              <a:rPr lang="de-DE" dirty="0"/>
              <a:t>Gamification</a:t>
            </a:r>
          </a:p>
          <a:p>
            <a:pPr lvl="1"/>
            <a:r>
              <a:rPr lang="de-DE" dirty="0" err="1"/>
              <a:t>Seasonal</a:t>
            </a:r>
            <a:r>
              <a:rPr lang="de-DE" dirty="0"/>
              <a:t> </a:t>
            </a:r>
            <a:r>
              <a:rPr lang="de-DE" dirty="0" err="1"/>
              <a:t>badges</a:t>
            </a:r>
            <a:r>
              <a:rPr lang="de-DE" dirty="0"/>
              <a:t> (limited)</a:t>
            </a:r>
          </a:p>
          <a:p>
            <a:pPr lvl="1"/>
            <a:r>
              <a:rPr lang="de-DE" dirty="0"/>
              <a:t>NFTs (</a:t>
            </a:r>
            <a:r>
              <a:rPr lang="de-DE" dirty="0" err="1"/>
              <a:t>new</a:t>
            </a:r>
            <a:r>
              <a:rPr lang="de-DE" dirty="0"/>
              <a:t> </a:t>
            </a:r>
            <a:r>
              <a:rPr lang="de-DE" dirty="0" err="1"/>
              <a:t>market</a:t>
            </a:r>
            <a:r>
              <a:rPr lang="de-DE" dirty="0"/>
              <a:t>)</a:t>
            </a:r>
          </a:p>
          <a:p>
            <a:endParaRPr lang="de-DE" dirty="0"/>
          </a:p>
        </p:txBody>
      </p:sp>
    </p:spTree>
    <p:extLst>
      <p:ext uri="{BB962C8B-B14F-4D97-AF65-F5344CB8AC3E}">
        <p14:creationId xmlns:p14="http://schemas.microsoft.com/office/powerpoint/2010/main" val="176019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8E5B605-0164-FC61-61E5-21DDA4B8E2E4}"/>
              </a:ext>
            </a:extLst>
          </p:cNvPr>
          <p:cNvSpPr>
            <a:spLocks noGrp="1"/>
          </p:cNvSpPr>
          <p:nvPr>
            <p:ph type="title"/>
          </p:nvPr>
        </p:nvSpPr>
        <p:spPr>
          <a:xfrm>
            <a:off x="1096963" y="758826"/>
            <a:ext cx="10058400" cy="4062326"/>
          </a:xfrm>
        </p:spPr>
        <p:txBody>
          <a:bodyPr vert="horz" lIns="91440" tIns="45720" rIns="91440" bIns="45720" rtlCol="0" anchor="b">
            <a:noAutofit/>
          </a:bodyPr>
          <a:lstStyle/>
          <a:p>
            <a:pPr algn="ctr"/>
            <a:r>
              <a:rPr lang="en-US" sz="3200" b="0" i="0" dirty="0">
                <a:solidFill>
                  <a:srgbClr val="24292F"/>
                </a:solidFill>
                <a:effectLst/>
                <a:latin typeface="-apple-system"/>
              </a:rPr>
              <a:t>A webapp to make logistics information of online grocery shopping more transparent for customers. </a:t>
            </a:r>
            <a:br>
              <a:rPr lang="en-US" sz="3200" b="0" i="0" dirty="0">
                <a:solidFill>
                  <a:srgbClr val="24292F"/>
                </a:solidFill>
                <a:effectLst/>
                <a:latin typeface="-apple-system"/>
              </a:rPr>
            </a:br>
            <a:r>
              <a:rPr lang="en-US" sz="3200" b="0" i="0" dirty="0">
                <a:solidFill>
                  <a:srgbClr val="24292F"/>
                </a:solidFill>
                <a:effectLst/>
                <a:latin typeface="-apple-system"/>
              </a:rPr>
              <a:t>A platform where producers can transparently share their information on the sustainability of their transportation methods.</a:t>
            </a:r>
            <a:endParaRPr lang="en-US" sz="3200" dirty="0">
              <a:solidFill>
                <a:schemeClr val="tx1">
                  <a:lumMod val="85000"/>
                  <a:lumOff val="15000"/>
                </a:schemeClr>
              </a:solidFill>
            </a:endParaRP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691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B1145-28E8-28B4-F69B-C8BA42E186B0}"/>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46DD4424-8206-1AF0-15B9-CB25AD830911}"/>
              </a:ext>
            </a:extLst>
          </p:cNvPr>
          <p:cNvSpPr>
            <a:spLocks noGrp="1"/>
          </p:cNvSpPr>
          <p:nvPr>
            <p:ph idx="1"/>
          </p:nvPr>
        </p:nvSpPr>
        <p:spPr/>
        <p:txBody>
          <a:bodyPr/>
          <a:lstStyle/>
          <a:p>
            <a:r>
              <a:rPr lang="de-DE" dirty="0" err="1"/>
              <a:t>Feasibility</a:t>
            </a:r>
            <a:endParaRPr lang="de-DE" dirty="0"/>
          </a:p>
          <a:p>
            <a:pPr lvl="1"/>
            <a:r>
              <a:rPr lang="de-DE" dirty="0" err="1"/>
              <a:t>Algorithm</a:t>
            </a:r>
            <a:endParaRPr lang="de-DE" dirty="0"/>
          </a:p>
          <a:p>
            <a:pPr lvl="1"/>
            <a:r>
              <a:rPr lang="de-DE" dirty="0" err="1"/>
              <a:t>Scalability</a:t>
            </a:r>
            <a:endParaRPr lang="de-DE" dirty="0"/>
          </a:p>
          <a:p>
            <a:r>
              <a:rPr lang="de-DE" dirty="0" err="1"/>
              <a:t>Viability</a:t>
            </a:r>
            <a:endParaRPr lang="de-DE" dirty="0"/>
          </a:p>
          <a:p>
            <a:pPr lvl="1"/>
            <a:r>
              <a:rPr lang="de-DE" dirty="0"/>
              <a:t>Business Model</a:t>
            </a:r>
          </a:p>
          <a:p>
            <a:pPr lvl="1"/>
            <a:r>
              <a:rPr lang="de-DE" dirty="0" err="1"/>
              <a:t>How</a:t>
            </a:r>
            <a:r>
              <a:rPr lang="de-DE" dirty="0"/>
              <a:t> to </a:t>
            </a:r>
            <a:r>
              <a:rPr lang="de-DE" dirty="0" err="1"/>
              <a:t>make</a:t>
            </a:r>
            <a:r>
              <a:rPr lang="de-DE" dirty="0"/>
              <a:t> </a:t>
            </a:r>
            <a:r>
              <a:rPr lang="de-DE" dirty="0" err="1"/>
              <a:t>money</a:t>
            </a:r>
            <a:endParaRPr lang="de-DE" dirty="0"/>
          </a:p>
          <a:p>
            <a:r>
              <a:rPr lang="de-DE" dirty="0" err="1"/>
              <a:t>Desirability</a:t>
            </a:r>
            <a:endParaRPr lang="de-DE" dirty="0"/>
          </a:p>
          <a:p>
            <a:pPr lvl="1"/>
            <a:r>
              <a:rPr lang="de-DE" dirty="0"/>
              <a:t>Users</a:t>
            </a:r>
          </a:p>
        </p:txBody>
      </p:sp>
    </p:spTree>
    <p:extLst>
      <p:ext uri="{BB962C8B-B14F-4D97-AF65-F5344CB8AC3E}">
        <p14:creationId xmlns:p14="http://schemas.microsoft.com/office/powerpoint/2010/main" val="334272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45A479-79A6-EBD5-36C7-0A82C6B903BB}"/>
              </a:ext>
            </a:extLst>
          </p:cNvPr>
          <p:cNvSpPr>
            <a:spLocks noGrp="1"/>
          </p:cNvSpPr>
          <p:nvPr>
            <p:ph type="title"/>
          </p:nvPr>
        </p:nvSpPr>
        <p:spPr/>
        <p:txBody>
          <a:bodyPr/>
          <a:lstStyle/>
          <a:p>
            <a:r>
              <a:rPr lang="de-DE" dirty="0" err="1"/>
              <a:t>Feasibility</a:t>
            </a:r>
            <a:r>
              <a:rPr lang="de-DE" dirty="0"/>
              <a:t> – Tech Stack</a:t>
            </a:r>
          </a:p>
        </p:txBody>
      </p:sp>
      <p:sp>
        <p:nvSpPr>
          <p:cNvPr id="3" name="Inhaltsplatzhalter 2">
            <a:extLst>
              <a:ext uri="{FF2B5EF4-FFF2-40B4-BE49-F238E27FC236}">
                <a16:creationId xmlns:a16="http://schemas.microsoft.com/office/drawing/2014/main" id="{0631DBE1-7416-BBF7-DB5E-D30618E8C1F3}"/>
              </a:ext>
            </a:extLst>
          </p:cNvPr>
          <p:cNvSpPr>
            <a:spLocks noGrp="1"/>
          </p:cNvSpPr>
          <p:nvPr>
            <p:ph idx="1"/>
          </p:nvPr>
        </p:nvSpPr>
        <p:spPr>
          <a:xfrm>
            <a:off x="1097280" y="2108201"/>
            <a:ext cx="10058400" cy="4266473"/>
          </a:xfrm>
        </p:spPr>
        <p:txBody>
          <a:bodyPr>
            <a:normAutofit fontScale="70000" lnSpcReduction="20000"/>
          </a:bodyPr>
          <a:lstStyle/>
          <a:p>
            <a:r>
              <a:rPr lang="de-DE" dirty="0"/>
              <a:t>Frontend</a:t>
            </a:r>
          </a:p>
          <a:p>
            <a:pPr lvl="1"/>
            <a:r>
              <a:rPr lang="de-DE" dirty="0"/>
              <a:t>Server Side Rendering</a:t>
            </a:r>
          </a:p>
          <a:p>
            <a:pPr lvl="1"/>
            <a:r>
              <a:rPr lang="de-DE" dirty="0"/>
              <a:t>Modular</a:t>
            </a:r>
          </a:p>
          <a:p>
            <a:pPr lvl="1"/>
            <a:r>
              <a:rPr lang="de-DE" dirty="0"/>
              <a:t>State </a:t>
            </a:r>
            <a:r>
              <a:rPr lang="de-DE" dirty="0" err="1"/>
              <a:t>of</a:t>
            </a:r>
            <a:r>
              <a:rPr lang="de-DE" dirty="0"/>
              <a:t> </a:t>
            </a:r>
            <a:r>
              <a:rPr lang="de-DE" dirty="0" err="1"/>
              <a:t>the</a:t>
            </a:r>
            <a:r>
              <a:rPr lang="de-DE" dirty="0"/>
              <a:t> </a:t>
            </a:r>
            <a:r>
              <a:rPr lang="de-DE" dirty="0" err="1"/>
              <a:t>art</a:t>
            </a:r>
            <a:r>
              <a:rPr lang="de-DE" dirty="0"/>
              <a:t> </a:t>
            </a:r>
            <a:r>
              <a:rPr lang="de-DE" dirty="0" err="1"/>
              <a:t>technology</a:t>
            </a:r>
            <a:endParaRPr lang="de-DE" dirty="0"/>
          </a:p>
          <a:p>
            <a:r>
              <a:rPr lang="de-DE" dirty="0"/>
              <a:t>Backend</a:t>
            </a:r>
          </a:p>
          <a:p>
            <a:pPr lvl="1"/>
            <a:r>
              <a:rPr lang="de-DE" dirty="0"/>
              <a:t>Fast</a:t>
            </a:r>
          </a:p>
          <a:p>
            <a:pPr lvl="1"/>
            <a:r>
              <a:rPr lang="de-DE" dirty="0"/>
              <a:t>Minimal and flexible</a:t>
            </a:r>
          </a:p>
          <a:p>
            <a:pPr lvl="1"/>
            <a:r>
              <a:rPr lang="de-DE" dirty="0"/>
              <a:t>Robust</a:t>
            </a:r>
          </a:p>
          <a:p>
            <a:r>
              <a:rPr lang="de-DE" dirty="0" err="1"/>
              <a:t>Deployment</a:t>
            </a:r>
            <a:endParaRPr lang="de-DE" dirty="0"/>
          </a:p>
          <a:p>
            <a:pPr lvl="1"/>
            <a:r>
              <a:rPr lang="de-DE" dirty="0" err="1"/>
              <a:t>Platform</a:t>
            </a:r>
            <a:r>
              <a:rPr lang="de-DE" dirty="0"/>
              <a:t> </a:t>
            </a:r>
            <a:r>
              <a:rPr lang="de-DE" dirty="0" err="1"/>
              <a:t>independent</a:t>
            </a:r>
            <a:endParaRPr lang="de-DE" dirty="0"/>
          </a:p>
          <a:p>
            <a:pPr lvl="1"/>
            <a:r>
              <a:rPr lang="de-DE" dirty="0"/>
              <a:t>Easy </a:t>
            </a:r>
            <a:r>
              <a:rPr lang="de-DE" dirty="0" err="1"/>
              <a:t>maintenance</a:t>
            </a:r>
            <a:r>
              <a:rPr lang="de-DE" dirty="0"/>
              <a:t> and </a:t>
            </a:r>
            <a:r>
              <a:rPr lang="de-DE" dirty="0" err="1"/>
              <a:t>orchestration</a:t>
            </a:r>
            <a:endParaRPr lang="de-DE" dirty="0"/>
          </a:p>
          <a:p>
            <a:pPr lvl="1"/>
            <a:r>
              <a:rPr lang="de-DE" dirty="0" err="1"/>
              <a:t>Scalability</a:t>
            </a:r>
            <a:endParaRPr lang="de-DE" dirty="0"/>
          </a:p>
          <a:p>
            <a:r>
              <a:rPr lang="de-DE" dirty="0" err="1"/>
              <a:t>Hyperscaler</a:t>
            </a:r>
            <a:endParaRPr lang="de-DE" dirty="0"/>
          </a:p>
          <a:p>
            <a:pPr lvl="1"/>
            <a:r>
              <a:rPr lang="de-DE" dirty="0"/>
              <a:t>IaaS</a:t>
            </a:r>
          </a:p>
          <a:p>
            <a:pPr lvl="1"/>
            <a:r>
              <a:rPr lang="de-DE" dirty="0" err="1"/>
              <a:t>Ressources</a:t>
            </a:r>
            <a:r>
              <a:rPr lang="de-DE" dirty="0"/>
              <a:t> on </a:t>
            </a:r>
            <a:r>
              <a:rPr lang="de-DE" dirty="0" err="1"/>
              <a:t>demand</a:t>
            </a:r>
            <a:endParaRPr lang="de-DE" dirty="0"/>
          </a:p>
        </p:txBody>
      </p:sp>
      <p:pic>
        <p:nvPicPr>
          <p:cNvPr id="1026" name="Picture 2">
            <a:extLst>
              <a:ext uri="{FF2B5EF4-FFF2-40B4-BE49-F238E27FC236}">
                <a16:creationId xmlns:a16="http://schemas.microsoft.com/office/drawing/2014/main" id="{053AE50B-A7E8-7ABC-8CDD-2DFB7EB78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613" y="2113363"/>
            <a:ext cx="2049363" cy="1227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first alpha of Tailwind CSS v3 is now released | Laravel News">
            <a:extLst>
              <a:ext uri="{FF2B5EF4-FFF2-40B4-BE49-F238E27FC236}">
                <a16:creationId xmlns:a16="http://schemas.microsoft.com/office/drawing/2014/main" id="{6DB4265E-25C2-C9AA-9B6B-A6D3B262E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675" y="2249973"/>
            <a:ext cx="2216329" cy="11081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odeJS and Express Basics. This article is about how-to setup a… | by  Sumant Mishra | Medium">
            <a:extLst>
              <a:ext uri="{FF2B5EF4-FFF2-40B4-BE49-F238E27FC236}">
                <a16:creationId xmlns:a16="http://schemas.microsoft.com/office/drawing/2014/main" id="{EB77976E-C8C0-397E-C5E7-970CCCFCA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320" y="3308505"/>
            <a:ext cx="1724298" cy="10319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cker: Accelerated, Containerized Application Development">
            <a:extLst>
              <a:ext uri="{FF2B5EF4-FFF2-40B4-BE49-F238E27FC236}">
                <a16:creationId xmlns:a16="http://schemas.microsoft.com/office/drawing/2014/main" id="{B79B4504-5498-9AA9-68FF-24B61D904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965" y="4130682"/>
            <a:ext cx="1227909" cy="12279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ubernetes und ich | teuto.net">
            <a:extLst>
              <a:ext uri="{FF2B5EF4-FFF2-40B4-BE49-F238E27FC236}">
                <a16:creationId xmlns:a16="http://schemas.microsoft.com/office/drawing/2014/main" id="{30698DB9-C8F1-4137-B86D-07C62C438E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9772" y="4246139"/>
            <a:ext cx="1870969" cy="9969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icrosoft Azure - Clouddienste für Entwickler - OnDemand4U">
            <a:extLst>
              <a:ext uri="{FF2B5EF4-FFF2-40B4-BE49-F238E27FC236}">
                <a16:creationId xmlns:a16="http://schemas.microsoft.com/office/drawing/2014/main" id="{7EB04B04-8090-AE39-0DC1-2B0BE422A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7243" y="5303613"/>
            <a:ext cx="2584269" cy="100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4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78CF0-5693-AB0C-BFC1-D9AACE6176A9}"/>
              </a:ext>
            </a:extLst>
          </p:cNvPr>
          <p:cNvSpPr>
            <a:spLocks noGrp="1"/>
          </p:cNvSpPr>
          <p:nvPr>
            <p:ph type="title"/>
          </p:nvPr>
        </p:nvSpPr>
        <p:spPr/>
        <p:txBody>
          <a:bodyPr/>
          <a:lstStyle/>
          <a:p>
            <a:r>
              <a:rPr lang="de-DE" dirty="0"/>
              <a:t>Producer </a:t>
            </a:r>
            <a:r>
              <a:rPr lang="de-DE" dirty="0" err="1"/>
              <a:t>need</a:t>
            </a:r>
            <a:endParaRPr lang="de-DE" dirty="0"/>
          </a:p>
        </p:txBody>
      </p:sp>
      <p:sp>
        <p:nvSpPr>
          <p:cNvPr id="3" name="Textplatzhalter 2">
            <a:extLst>
              <a:ext uri="{FF2B5EF4-FFF2-40B4-BE49-F238E27FC236}">
                <a16:creationId xmlns:a16="http://schemas.microsoft.com/office/drawing/2014/main" id="{70DDFDEB-EB4E-C461-8E4A-AA3197B8626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44929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C0C2A-E58E-DFF9-CE08-E872212AE53E}"/>
              </a:ext>
            </a:extLst>
          </p:cNvPr>
          <p:cNvSpPr>
            <a:spLocks noGrp="1"/>
          </p:cNvSpPr>
          <p:nvPr>
            <p:ph type="title"/>
          </p:nvPr>
        </p:nvSpPr>
        <p:spPr/>
        <p:txBody>
          <a:bodyPr/>
          <a:lstStyle/>
          <a:p>
            <a:r>
              <a:rPr lang="de-DE" dirty="0"/>
              <a:t>Need </a:t>
            </a:r>
            <a:r>
              <a:rPr lang="de-DE" dirty="0" err="1"/>
              <a:t>for</a:t>
            </a:r>
            <a:r>
              <a:rPr lang="de-DE" dirty="0"/>
              <a:t> </a:t>
            </a:r>
            <a:r>
              <a:rPr lang="de-DE" dirty="0" err="1"/>
              <a:t>producers</a:t>
            </a:r>
            <a:endParaRPr lang="de-DE" dirty="0"/>
          </a:p>
        </p:txBody>
      </p:sp>
      <p:pic>
        <p:nvPicPr>
          <p:cNvPr id="5" name="Grafik 4">
            <a:hlinkClick r:id="rId3"/>
            <a:extLst>
              <a:ext uri="{FF2B5EF4-FFF2-40B4-BE49-F238E27FC236}">
                <a16:creationId xmlns:a16="http://schemas.microsoft.com/office/drawing/2014/main" id="{00288DD7-1761-4FF1-0967-38E8C8793EDF}"/>
              </a:ext>
            </a:extLst>
          </p:cNvPr>
          <p:cNvPicPr>
            <a:picLocks noChangeAspect="1"/>
          </p:cNvPicPr>
          <p:nvPr/>
        </p:nvPicPr>
        <p:blipFill>
          <a:blip r:embed="rId4"/>
          <a:stretch>
            <a:fillRect/>
          </a:stretch>
        </p:blipFill>
        <p:spPr>
          <a:xfrm>
            <a:off x="489110" y="2030221"/>
            <a:ext cx="6925642" cy="2114845"/>
          </a:xfrm>
          <a:prstGeom prst="rect">
            <a:avLst/>
          </a:prstGeom>
          <a:ln>
            <a:solidFill>
              <a:schemeClr val="tx1"/>
            </a:solidFill>
          </a:ln>
        </p:spPr>
      </p:pic>
      <p:pic>
        <p:nvPicPr>
          <p:cNvPr id="9" name="Grafik 8">
            <a:hlinkClick r:id="rId5"/>
            <a:extLst>
              <a:ext uri="{FF2B5EF4-FFF2-40B4-BE49-F238E27FC236}">
                <a16:creationId xmlns:a16="http://schemas.microsoft.com/office/drawing/2014/main" id="{2C771221-A420-7651-BB21-3054D59E6F7F}"/>
              </a:ext>
            </a:extLst>
          </p:cNvPr>
          <p:cNvPicPr>
            <a:picLocks noChangeAspect="1"/>
          </p:cNvPicPr>
          <p:nvPr/>
        </p:nvPicPr>
        <p:blipFill>
          <a:blip r:embed="rId6"/>
          <a:stretch>
            <a:fillRect/>
          </a:stretch>
        </p:blipFill>
        <p:spPr>
          <a:xfrm>
            <a:off x="489110" y="4401831"/>
            <a:ext cx="6487430" cy="838317"/>
          </a:xfrm>
          <a:prstGeom prst="rect">
            <a:avLst/>
          </a:prstGeom>
          <a:ln>
            <a:solidFill>
              <a:schemeClr val="tx1"/>
            </a:solidFill>
          </a:ln>
        </p:spPr>
      </p:pic>
      <p:pic>
        <p:nvPicPr>
          <p:cNvPr id="13" name="Grafik 12">
            <a:hlinkClick r:id="rId7"/>
            <a:extLst>
              <a:ext uri="{FF2B5EF4-FFF2-40B4-BE49-F238E27FC236}">
                <a16:creationId xmlns:a16="http://schemas.microsoft.com/office/drawing/2014/main" id="{5C177396-0506-6AD0-7C52-C74EF9A8F746}"/>
              </a:ext>
            </a:extLst>
          </p:cNvPr>
          <p:cNvPicPr>
            <a:picLocks noChangeAspect="1"/>
          </p:cNvPicPr>
          <p:nvPr/>
        </p:nvPicPr>
        <p:blipFill>
          <a:blip r:embed="rId8"/>
          <a:stretch>
            <a:fillRect/>
          </a:stretch>
        </p:blipFill>
        <p:spPr>
          <a:xfrm>
            <a:off x="477078" y="5426180"/>
            <a:ext cx="5372850" cy="866896"/>
          </a:xfrm>
          <a:prstGeom prst="rect">
            <a:avLst/>
          </a:prstGeom>
          <a:ln>
            <a:solidFill>
              <a:schemeClr val="tx1"/>
            </a:solidFill>
          </a:ln>
        </p:spPr>
      </p:pic>
      <p:pic>
        <p:nvPicPr>
          <p:cNvPr id="17" name="Grafik 16">
            <a:hlinkClick r:id="rId9"/>
            <a:extLst>
              <a:ext uri="{FF2B5EF4-FFF2-40B4-BE49-F238E27FC236}">
                <a16:creationId xmlns:a16="http://schemas.microsoft.com/office/drawing/2014/main" id="{729B2477-9628-DD53-7EFA-BEFC317F05E5}"/>
              </a:ext>
            </a:extLst>
          </p:cNvPr>
          <p:cNvPicPr>
            <a:picLocks noChangeAspect="1"/>
          </p:cNvPicPr>
          <p:nvPr/>
        </p:nvPicPr>
        <p:blipFill>
          <a:blip r:embed="rId10"/>
          <a:stretch>
            <a:fillRect/>
          </a:stretch>
        </p:blipFill>
        <p:spPr>
          <a:xfrm>
            <a:off x="6633346" y="1748883"/>
            <a:ext cx="5068007" cy="2667372"/>
          </a:xfrm>
          <a:prstGeom prst="rect">
            <a:avLst/>
          </a:prstGeom>
          <a:ln>
            <a:solidFill>
              <a:schemeClr val="tx1"/>
            </a:solidFill>
          </a:ln>
        </p:spPr>
      </p:pic>
      <p:pic>
        <p:nvPicPr>
          <p:cNvPr id="21" name="Grafik 20">
            <a:hlinkClick r:id="rId11"/>
            <a:extLst>
              <a:ext uri="{FF2B5EF4-FFF2-40B4-BE49-F238E27FC236}">
                <a16:creationId xmlns:a16="http://schemas.microsoft.com/office/drawing/2014/main" id="{F6310236-AF26-CDB4-BDBA-0C07B6599A95}"/>
              </a:ext>
            </a:extLst>
          </p:cNvPr>
          <p:cNvPicPr>
            <a:picLocks noChangeAspect="1"/>
          </p:cNvPicPr>
          <p:nvPr/>
        </p:nvPicPr>
        <p:blipFill>
          <a:blip r:embed="rId12"/>
          <a:stretch>
            <a:fillRect/>
          </a:stretch>
        </p:blipFill>
        <p:spPr>
          <a:xfrm>
            <a:off x="5880853" y="4592626"/>
            <a:ext cx="6154009" cy="1667108"/>
          </a:xfrm>
          <a:prstGeom prst="rect">
            <a:avLst/>
          </a:prstGeom>
          <a:ln>
            <a:solidFill>
              <a:schemeClr val="tx1"/>
            </a:solidFill>
          </a:ln>
        </p:spPr>
      </p:pic>
      <p:pic>
        <p:nvPicPr>
          <p:cNvPr id="23" name="Grafik 22">
            <a:hlinkClick r:id="rId13"/>
            <a:extLst>
              <a:ext uri="{FF2B5EF4-FFF2-40B4-BE49-F238E27FC236}">
                <a16:creationId xmlns:a16="http://schemas.microsoft.com/office/drawing/2014/main" id="{1B1B54A1-8F2C-0332-B139-E25255CCBD42}"/>
              </a:ext>
            </a:extLst>
          </p:cNvPr>
          <p:cNvPicPr>
            <a:picLocks noChangeAspect="1"/>
          </p:cNvPicPr>
          <p:nvPr/>
        </p:nvPicPr>
        <p:blipFill>
          <a:blip r:embed="rId14"/>
          <a:stretch>
            <a:fillRect/>
          </a:stretch>
        </p:blipFill>
        <p:spPr>
          <a:xfrm>
            <a:off x="3131120" y="2959611"/>
            <a:ext cx="8828045" cy="645668"/>
          </a:xfrm>
          <a:prstGeom prst="rect">
            <a:avLst/>
          </a:prstGeom>
          <a:ln>
            <a:solidFill>
              <a:schemeClr val="tx1"/>
            </a:solidFill>
          </a:ln>
        </p:spPr>
      </p:pic>
      <p:pic>
        <p:nvPicPr>
          <p:cNvPr id="25" name="Grafik 24">
            <a:hlinkClick r:id="rId13"/>
            <a:extLst>
              <a:ext uri="{FF2B5EF4-FFF2-40B4-BE49-F238E27FC236}">
                <a16:creationId xmlns:a16="http://schemas.microsoft.com/office/drawing/2014/main" id="{F206BD68-232A-F934-868A-4AE10D69ABF9}"/>
              </a:ext>
            </a:extLst>
          </p:cNvPr>
          <p:cNvPicPr>
            <a:picLocks noChangeAspect="1"/>
          </p:cNvPicPr>
          <p:nvPr/>
        </p:nvPicPr>
        <p:blipFill>
          <a:blip r:embed="rId15"/>
          <a:stretch>
            <a:fillRect/>
          </a:stretch>
        </p:blipFill>
        <p:spPr>
          <a:xfrm>
            <a:off x="126095" y="2167230"/>
            <a:ext cx="8522092" cy="499519"/>
          </a:xfrm>
          <a:prstGeom prst="rect">
            <a:avLst/>
          </a:prstGeom>
          <a:ln>
            <a:solidFill>
              <a:schemeClr val="tx1"/>
            </a:solidFill>
          </a:ln>
        </p:spPr>
      </p:pic>
      <p:pic>
        <p:nvPicPr>
          <p:cNvPr id="27" name="Grafik 26">
            <a:hlinkClick r:id="rId16"/>
            <a:extLst>
              <a:ext uri="{FF2B5EF4-FFF2-40B4-BE49-F238E27FC236}">
                <a16:creationId xmlns:a16="http://schemas.microsoft.com/office/drawing/2014/main" id="{F762CDA9-D2E2-748E-E29B-4EC3E9A9D377}"/>
              </a:ext>
            </a:extLst>
          </p:cNvPr>
          <p:cNvPicPr>
            <a:picLocks noChangeAspect="1"/>
          </p:cNvPicPr>
          <p:nvPr/>
        </p:nvPicPr>
        <p:blipFill>
          <a:blip r:embed="rId17"/>
          <a:stretch>
            <a:fillRect/>
          </a:stretch>
        </p:blipFill>
        <p:spPr>
          <a:xfrm>
            <a:off x="1105828" y="3822181"/>
            <a:ext cx="6925642" cy="1305107"/>
          </a:xfrm>
          <a:prstGeom prst="rect">
            <a:avLst/>
          </a:prstGeom>
          <a:ln>
            <a:solidFill>
              <a:schemeClr val="tx1"/>
            </a:solidFill>
          </a:ln>
        </p:spPr>
      </p:pic>
      <p:pic>
        <p:nvPicPr>
          <p:cNvPr id="29" name="Grafik 28">
            <a:hlinkClick r:id="rId18"/>
            <a:extLst>
              <a:ext uri="{FF2B5EF4-FFF2-40B4-BE49-F238E27FC236}">
                <a16:creationId xmlns:a16="http://schemas.microsoft.com/office/drawing/2014/main" id="{85C0612E-C3E9-0191-3EC0-13513FB14130}"/>
              </a:ext>
            </a:extLst>
          </p:cNvPr>
          <p:cNvPicPr>
            <a:picLocks noChangeAspect="1"/>
          </p:cNvPicPr>
          <p:nvPr/>
        </p:nvPicPr>
        <p:blipFill>
          <a:blip r:embed="rId19"/>
          <a:stretch>
            <a:fillRect/>
          </a:stretch>
        </p:blipFill>
        <p:spPr>
          <a:xfrm>
            <a:off x="4130438" y="598266"/>
            <a:ext cx="7802064" cy="2419688"/>
          </a:xfrm>
          <a:prstGeom prst="rect">
            <a:avLst/>
          </a:prstGeom>
          <a:ln>
            <a:solidFill>
              <a:schemeClr val="tx1"/>
            </a:solidFill>
          </a:ln>
        </p:spPr>
      </p:pic>
      <p:sp>
        <p:nvSpPr>
          <p:cNvPr id="31" name="Textfeld 30">
            <a:hlinkClick r:id="rId18"/>
            <a:extLst>
              <a:ext uri="{FF2B5EF4-FFF2-40B4-BE49-F238E27FC236}">
                <a16:creationId xmlns:a16="http://schemas.microsoft.com/office/drawing/2014/main" id="{A9EB582B-AF10-D67F-D920-080CC403C649}"/>
              </a:ext>
            </a:extLst>
          </p:cNvPr>
          <p:cNvSpPr txBox="1"/>
          <p:nvPr/>
        </p:nvSpPr>
        <p:spPr>
          <a:xfrm>
            <a:off x="3079483" y="2245097"/>
            <a:ext cx="6093994" cy="1938992"/>
          </a:xfrm>
          <a:prstGeom prst="rect">
            <a:avLst/>
          </a:prstGeom>
          <a:solidFill>
            <a:schemeClr val="bg1"/>
          </a:solidFill>
          <a:ln>
            <a:solidFill>
              <a:schemeClr val="tx1"/>
            </a:solidFill>
          </a:ln>
        </p:spPr>
        <p:txBody>
          <a:bodyPr wrap="square">
            <a:spAutoFit/>
          </a:bodyPr>
          <a:lstStyle/>
          <a:p>
            <a:r>
              <a:rPr lang="de-DE" sz="2000" b="1" i="0" dirty="0">
                <a:solidFill>
                  <a:srgbClr val="333333"/>
                </a:solidFill>
                <a:effectLst/>
                <a:latin typeface="NDRSansRegular"/>
              </a:rPr>
              <a:t>Weil die Preise auf dem großen Markt schlecht sind, hat sie vor Kurzem auf Direktvermarktung umgestellt. Sie ist überrascht, wie gut der Verkauf im eigenen Hofladen läuft: "Das zeigt mir: Die Leute wollen gutes Fleisch, obwohl sie bei mir viel höhere Preise zahlen als im Lebensmitteleinzelhandel."</a:t>
            </a:r>
            <a:endParaRPr lang="de-DE" sz="2000" b="1" dirty="0"/>
          </a:p>
        </p:txBody>
      </p:sp>
    </p:spTree>
    <p:extLst>
      <p:ext uri="{BB962C8B-B14F-4D97-AF65-F5344CB8AC3E}">
        <p14:creationId xmlns:p14="http://schemas.microsoft.com/office/powerpoint/2010/main" val="263930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78CF0-5693-AB0C-BFC1-D9AACE6176A9}"/>
              </a:ext>
            </a:extLst>
          </p:cNvPr>
          <p:cNvSpPr>
            <a:spLocks noGrp="1"/>
          </p:cNvSpPr>
          <p:nvPr>
            <p:ph type="title"/>
          </p:nvPr>
        </p:nvSpPr>
        <p:spPr/>
        <p:txBody>
          <a:bodyPr/>
          <a:lstStyle/>
          <a:p>
            <a:r>
              <a:rPr lang="de-DE" dirty="0"/>
              <a:t>User </a:t>
            </a:r>
            <a:r>
              <a:rPr lang="de-DE" dirty="0" err="1"/>
              <a:t>need</a:t>
            </a:r>
            <a:endParaRPr lang="de-DE" dirty="0"/>
          </a:p>
        </p:txBody>
      </p:sp>
      <p:sp>
        <p:nvSpPr>
          <p:cNvPr id="3" name="Textplatzhalter 2">
            <a:extLst>
              <a:ext uri="{FF2B5EF4-FFF2-40B4-BE49-F238E27FC236}">
                <a16:creationId xmlns:a16="http://schemas.microsoft.com/office/drawing/2014/main" id="{70DDFDEB-EB4E-C461-8E4A-AA3197B86263}"/>
              </a:ext>
            </a:extLst>
          </p:cNvPr>
          <p:cNvSpPr>
            <a:spLocks noGrp="1"/>
          </p:cNvSpPr>
          <p:nvPr>
            <p:ph type="body" idx="1"/>
          </p:nvPr>
        </p:nvSpPr>
        <p:spPr/>
        <p:txBody>
          <a:bodyPr/>
          <a:lstStyle/>
          <a:p>
            <a:r>
              <a:rPr lang="de-DE" dirty="0">
                <a:hlinkClick r:id="rId2"/>
              </a:rPr>
              <a:t>https://de.statista.com/statistik/studie/id/108408/dokument/lebensmittelverpackungen/</a:t>
            </a:r>
            <a:endParaRPr lang="de-DE" dirty="0"/>
          </a:p>
          <a:p>
            <a:endParaRPr lang="de-DE" dirty="0"/>
          </a:p>
        </p:txBody>
      </p:sp>
    </p:spTree>
    <p:extLst>
      <p:ext uri="{BB962C8B-B14F-4D97-AF65-F5344CB8AC3E}">
        <p14:creationId xmlns:p14="http://schemas.microsoft.com/office/powerpoint/2010/main" val="164953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5966748"/>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5966748"/>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5963148"/>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Beschreibung: </a:t>
            </a:r>
            <a:r>
              <a:rPr sz="600" b="0">
                <a:solidFill>
                  <a:srgbClr val="0F2741"/>
                </a:solidFill>
                <a:latin typeface="Open Sans"/>
              </a:rPr>
              <a:t>Eine Umfrage von POSpulse zeigt, dass rund 34 Prozent der Befragten beim Lebensmitteleinkauf versuchen würden, auf Plastikverpackungen zu verzichten. Knapp 18 Prozent der Umfrage-Teilnehmer in Deutschland hingegen gaben an, nicht auf die Verpackung von Lebensmitteln beim Einkauf Acht zu geben. </a:t>
            </a:r>
            <a:r>
              <a:rPr sz="600" b="0">
                <a:solidFill>
                  <a:srgbClr val="0F2741"/>
                </a:solidFill>
                <a:latin typeface="Open Sans"/>
                <a:hlinkClick r:id="rId5">
                  <a:extLst>
                    <a:ext uri="{A12FA001-AC4F-418D-AE19-62706E023703}">
                      <ahyp:hlinkClr xmlns:ahyp="http://schemas.microsoft.com/office/drawing/2018/hyperlinkcolor" val="tx"/>
                    </a:ext>
                  </a:extLst>
                </a:hlinkClick>
              </a:rPr>
              <a:t>Mehr</a:t>
            </a:r>
          </a:p>
          <a:p>
            <a:r>
              <a:rPr sz="600" b="1">
                <a:solidFill>
                  <a:srgbClr val="0F2741"/>
                </a:solidFill>
                <a:latin typeface="Open Sans"/>
              </a:rPr>
              <a:t>Hinweis(e): </a:t>
            </a:r>
            <a:r>
              <a:rPr sz="600" b="0">
                <a:solidFill>
                  <a:srgbClr val="0F2741"/>
                </a:solidFill>
                <a:latin typeface="Open Sans"/>
              </a:rPr>
              <a:t>Deutschland; 26.03.2021 bis 29.04.2021; 2.511 Befragte</a:t>
            </a:r>
          </a:p>
          <a:p>
            <a:r>
              <a:rPr sz="600" b="1">
                <a:solidFill>
                  <a:srgbClr val="0F2741"/>
                </a:solidFill>
                <a:latin typeface="Open Sans"/>
              </a:rPr>
              <a:t>Quelle(n): </a:t>
            </a:r>
            <a:r>
              <a:rPr sz="600" b="0">
                <a:solidFill>
                  <a:srgbClr val="0F2741"/>
                </a:solidFill>
                <a:latin typeface="Open Sans"/>
              </a:rPr>
              <a:t>POSpulse </a:t>
            </a:r>
          </a:p>
        </p:txBody>
      </p:sp>
      <p:sp>
        <p:nvSpPr>
          <p:cNvPr id="3" name="New shape"/>
          <p:cNvSpPr/>
          <p:nvPr/>
        </p:nvSpPr>
        <p:spPr>
          <a:xfrm>
            <a:off x="885600" y="5959548"/>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597766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dirty="0">
                <a:solidFill>
                  <a:srgbClr val="455F7C"/>
                </a:solidFill>
                <a:latin typeface="Open Sans"/>
              </a:rPr>
              <a:t>48</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Achtest Du auf die Verpackung der Produkte, die Du kaufen willst?</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Umfrage zur Bedeutung der Verpackungsart beim Lebensmittelkauf in Deutschland 2021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5981262"/>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5981262"/>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5977662"/>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Beschreibung: </a:t>
            </a:r>
            <a:r>
              <a:rPr sz="600" b="0">
                <a:solidFill>
                  <a:srgbClr val="0F2741"/>
                </a:solidFill>
                <a:latin typeface="Open Sans"/>
              </a:rPr>
              <a:t>Für die Mehrheit der Verbraucher in Deutschland ist es wichtig, dass für Lebensmittel nachhaltige Verpackungsmaterialien verwendet werden. Rund 78 Prozent der Befragten einer Umfrage aus dem Januar 2020 gaben an, dass ihnen dies sehr wichtig wäre. Von zweithöchster Relevanz ist die Bereitstellung von Produktinformationen auf Verpackungen. </a:t>
            </a:r>
            <a:r>
              <a:rPr sz="600" b="0">
                <a:solidFill>
                  <a:srgbClr val="0F2741"/>
                </a:solidFill>
                <a:latin typeface="Open Sans"/>
                <a:hlinkClick r:id="rId5">
                  <a:extLst>
                    <a:ext uri="{A12FA001-AC4F-418D-AE19-62706E023703}">
                      <ahyp:hlinkClr xmlns:ahyp="http://schemas.microsoft.com/office/drawing/2018/hyperlinkcolor" val="tx"/>
                    </a:ext>
                  </a:extLst>
                </a:hlinkClick>
              </a:rPr>
              <a:t>Mehr</a:t>
            </a:r>
          </a:p>
          <a:p>
            <a:r>
              <a:rPr sz="600" b="1">
                <a:solidFill>
                  <a:srgbClr val="0F2741"/>
                </a:solidFill>
                <a:latin typeface="Open Sans"/>
              </a:rPr>
              <a:t>Hinweis(e): </a:t>
            </a:r>
            <a:r>
              <a:rPr sz="600" b="0">
                <a:solidFill>
                  <a:srgbClr val="0F2741"/>
                </a:solidFill>
                <a:latin typeface="Open Sans"/>
              </a:rPr>
              <a:t>Deutschland; Januar 2020; 1.241 Befragte</a:t>
            </a:r>
          </a:p>
          <a:p>
            <a:r>
              <a:rPr sz="600" b="1">
                <a:solidFill>
                  <a:srgbClr val="0F2741"/>
                </a:solidFill>
                <a:latin typeface="Open Sans"/>
              </a:rPr>
              <a:t>Quelle(n): </a:t>
            </a:r>
            <a:r>
              <a:rPr sz="600" b="0">
                <a:solidFill>
                  <a:srgbClr val="0F2741"/>
                </a:solidFill>
                <a:latin typeface="Open Sans"/>
              </a:rPr>
              <a:t>ifeu; IÖW </a:t>
            </a:r>
          </a:p>
        </p:txBody>
      </p:sp>
      <p:sp>
        <p:nvSpPr>
          <p:cNvPr id="3" name="New shape"/>
          <p:cNvSpPr/>
          <p:nvPr/>
        </p:nvSpPr>
        <p:spPr>
          <a:xfrm>
            <a:off x="885600" y="5974062"/>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1105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Anteil der Befragten</a:t>
            </a:r>
          </a:p>
        </p:txBody>
      </p:sp>
      <p:sp>
        <p:nvSpPr>
          <p:cNvPr id="6" name="New shape"/>
          <p:cNvSpPr/>
          <p:nvPr/>
        </p:nvSpPr>
        <p:spPr>
          <a:xfrm>
            <a:off x="-90000" y="5977662"/>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49</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Wie wichtig sind Ihnen die folgenden Eigenschaften von Lebensmittelverpackungen?</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Umfrage zu den relevanten Eigenschaften von Lebensmittelverpackungen 2020</a:t>
            </a:r>
          </a:p>
        </p:txBody>
      </p:sp>
    </p:spTree>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Breitbild</PresentationFormat>
  <Paragraphs>158</Paragraphs>
  <Slides>15</Slides>
  <Notes>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15</vt:i4>
      </vt:variant>
    </vt:vector>
  </HeadingPairs>
  <TitlesOfParts>
    <vt:vector size="24" baseType="lpstr">
      <vt:lpstr>-apple-system</vt:lpstr>
      <vt:lpstr>Arial</vt:lpstr>
      <vt:lpstr>Calibri</vt:lpstr>
      <vt:lpstr>NDRSansRegular</vt:lpstr>
      <vt:lpstr>Open Sans</vt:lpstr>
      <vt:lpstr>Open Sans Light</vt:lpstr>
      <vt:lpstr>Univers</vt:lpstr>
      <vt:lpstr>Univers Condensed</vt:lpstr>
      <vt:lpstr>RetrospectVTI</vt:lpstr>
      <vt:lpstr>Sustail – Sustainable retail</vt:lpstr>
      <vt:lpstr>A webapp to make logistics information of online grocery shopping more transparent for customers.  A platform where producers can transparently share their information on the sustainability of their transportation methods.</vt:lpstr>
      <vt:lpstr>Agenda</vt:lpstr>
      <vt:lpstr>Feasibility – Tech Stack</vt:lpstr>
      <vt:lpstr>Producer need</vt:lpstr>
      <vt:lpstr>Need for producers</vt:lpstr>
      <vt:lpstr>User need</vt:lpstr>
      <vt:lpstr>PowerPoint-Präsentation</vt:lpstr>
      <vt:lpstr>PowerPoint-Präsentation</vt:lpstr>
      <vt:lpstr>PowerPoint-Präsentation</vt:lpstr>
      <vt:lpstr>PowerPoint-Präsentation</vt:lpstr>
      <vt:lpstr>PowerPoint-Präsentation</vt:lpstr>
      <vt:lpstr>Viability – thinking about strategy</vt:lpstr>
      <vt:lpstr>Release state of Sustail</vt:lpstr>
      <vt:lpstr>Thinking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Sustail – Sustainable retail</dc:title>
  <dc:creator>Gina Weber1</dc:creator>
  <cp:lastModifiedBy>Gina Weber1</cp:lastModifiedBy>
  <cp:revision>5</cp:revision>
  <dcterms:created xsi:type="dcterms:W3CDTF">2022-11-04T10:02:36Z</dcterms:created>
  <dcterms:modified xsi:type="dcterms:W3CDTF">2022-11-04T11:38:44Z</dcterms:modified>
</cp:coreProperties>
</file>