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D7FEC3-70C2-47AE-A385-C6655B07A230}">
  <a:tblStyle styleId="{2ED7FEC3-70C2-47AE-A385-C6655B07A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7312" lvl="1" marL="4556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7312" lvl="2" marL="912813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7312" lvl="3" marL="137001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7313" lvl="4" marL="18272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7312" lvl="1" marL="4556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7312" lvl="2" marL="912813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7312" lvl="3" marL="137001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7313" lvl="4" marL="18272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7312" lvl="1" marL="4556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7312" lvl="2" marL="912813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7312" lvl="3" marL="137001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7313" lvl="4" marL="1827213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bbd904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fbbd90485_0_8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bbd9048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fbbd90485_0_8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bbd9048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fbbd90485_0_9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bbd9048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fbbd90485_0_10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bbd9048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fbbd90485_0_1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bbd904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fbbd90485_0_13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bbd9048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fbbd90485_0_15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bbd9048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fbbd90485_0_17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bbd9048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fbbd90485_0_18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bbd9048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fbbd90485_0_19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c9ba9318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1c9ba93182_1_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bbd9048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fbbd90485_0_20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bbd9048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fbbd90485_0_22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bbd9048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fbbd90485_0_23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bbd9048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fbbd90485_0_26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bbd9048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fbbd90485_0_27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bbd9048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fbbd90485_0_28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bbd9048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fbbd90485_0_29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e6fa9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4e6fa903b_0_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e6fa90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4e6fa903b_0_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e6fa90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4e6fa903b_0_2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bbd90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fbbd90485_0_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e6fa90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4e6fa903b_0_3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e6fa903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4e6fa903b_0_4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e6fa90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4e6fa903b_0_6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e6fa903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4e6fa903b_0_8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e6fa903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4e6fa903b_0_9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e6fa903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4e6fa903b_0_11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e6fa903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4e6fa903b_0_13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e6fa903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4e6fa903b_0_14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4e6fa903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4e6fa903b_0_15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4e6fa903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4e6fa903b_0_16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bbd904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fbbd90485_0_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fbbd904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fbbd90485_0_1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bbd9048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fbbd90485_0_3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bbd904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fbbd90485_0_2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bbd904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fbbd90485_0_4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bbd9048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fbbd90485_0_6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66450" y="6240275"/>
            <a:ext cx="1826700" cy="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5815722"/>
            <a:ext cx="2568400" cy="12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olo" showMasterSp="0">
  <p:cSld name="MIo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16000" y="476672"/>
            <a:ext cx="91947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144003" y="127675"/>
            <a:ext cx="880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Análise e Projeto de Algoritmos</a:t>
            </a:r>
            <a:r>
              <a:rPr b="1" lang="pt-BR">
                <a:solidFill>
                  <a:schemeClr val="dk1"/>
                </a:solidFill>
              </a:rPr>
              <a:t> - Prof: Lucas Grassano Lattari (lucas.lattari@ifsudestemg.edu.br)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16000" y="1484784"/>
            <a:ext cx="9194700" cy="4597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153988" y="434975"/>
            <a:ext cx="8640900" cy="1500"/>
          </a:xfrm>
          <a:prstGeom prst="straightConnector1">
            <a:avLst/>
          </a:prstGeom>
          <a:noFill/>
          <a:ln cap="flat" cmpd="sng" w="9525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53988" y="434975"/>
            <a:ext cx="8640900" cy="1500"/>
          </a:xfrm>
          <a:prstGeom prst="straightConnector1">
            <a:avLst/>
          </a:prstGeom>
          <a:noFill/>
          <a:ln cap="flat" cmpd="sng" w="9525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259625" y="6277875"/>
            <a:ext cx="1826700" cy="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5994583"/>
            <a:ext cx="2046225" cy="1014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ucas.lattari@ifsudestemg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40.png"/><Relationship Id="rId7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5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57.png"/><Relationship Id="rId7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Relationship Id="rId5" Type="http://schemas.openxmlformats.org/officeDocument/2006/relationships/image" Target="../media/image49.png"/><Relationship Id="rId6" Type="http://schemas.openxmlformats.org/officeDocument/2006/relationships/image" Target="../media/image47.png"/><Relationship Id="rId7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54.png"/><Relationship Id="rId5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6.png"/><Relationship Id="rId4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18.png"/><Relationship Id="rId6" Type="http://schemas.openxmlformats.org/officeDocument/2006/relationships/image" Target="../media/image7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5.png"/><Relationship Id="rId4" Type="http://schemas.openxmlformats.org/officeDocument/2006/relationships/image" Target="../media/image7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Relationship Id="rId4" Type="http://schemas.openxmlformats.org/officeDocument/2006/relationships/image" Target="../media/image7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6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5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285750" y="2054225"/>
            <a:ext cx="9457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Análise e Projeto de Algoritmos</a:t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4400">
                <a:solidFill>
                  <a:schemeClr val="dk1"/>
                </a:solidFill>
              </a:rPr>
              <a:t>Crescimento de Funções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Prof. Lucas Grassano Lattari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pt-BR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lucas.lattari@ifsudestemg.edu.br</a:t>
            </a:r>
            <a:endParaRPr b="0" i="0" sz="3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Quando dizemos que uma determinada função exerce essa “dominância” sobre outra, então ela é O(f(n))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No exemplo proposto, tem-se que </a:t>
            </a:r>
            <a:r>
              <a:rPr lang="pt-BR" sz="2800">
                <a:solidFill>
                  <a:srgbClr val="FF0000"/>
                </a:solidFill>
              </a:rPr>
              <a:t>Charmander(n) </a:t>
            </a:r>
            <a:r>
              <a:rPr lang="pt-BR" sz="2800">
                <a:solidFill>
                  <a:schemeClr val="dk1"/>
                </a:solidFill>
              </a:rPr>
              <a:t>= O(</a:t>
            </a:r>
            <a:r>
              <a:rPr lang="pt-BR" sz="2800">
                <a:solidFill>
                  <a:srgbClr val="6FA8DC"/>
                </a:solidFill>
              </a:rPr>
              <a:t>Squirtle(n)</a:t>
            </a:r>
            <a:r>
              <a:rPr lang="pt-BR" sz="2800">
                <a:solidFill>
                  <a:schemeClr val="dk1"/>
                </a:solidFill>
              </a:rPr>
              <a:t>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Lê-se “f(n) é O de (g(n))” ou “g(n) domina f(n)”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Em outras palavras, se houver um determinado ponto n em que, a partir dalí, tem-se f(n) &gt; g(n), então f(n) = O(g(n))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Assim, f(n) em determinado ponto sempre irá crescer menos do que g(n) para valores grandes (assintóticos)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Antes de continuarmos, é importante conceituar melhor a notação 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Precisamente, tem-se: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uma vez determinado um ponto         em que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                , basta                                     ser respeitado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75" y="2990400"/>
            <a:ext cx="9306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700" y="4601325"/>
            <a:ext cx="571461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50" y="5101000"/>
            <a:ext cx="1691950" cy="4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763" y="5101000"/>
            <a:ext cx="3211964" cy="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Qual o papel do “c” em cg(n)?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 ideia é que nenhuma constante (por maior que seja) seja capaz de influenciar na relação f(n) &lt; g(n)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g(n) deve ser superior a f(n) pelos “seus méritos” (seu comportamento de função)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Será que f(n) = n é O de g(n) =       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que isso seja verdade, então devemos verificar se a relação                         é verdadeira, para  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 n = 1, então                         , ok!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 n = 2, então                         , ok!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Parece que sim, mas precisamos deixar essa relação “genérica” 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425" y="1484775"/>
            <a:ext cx="456021" cy="4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125" y="2536600"/>
            <a:ext cx="2144229" cy="4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7850" y="2538288"/>
            <a:ext cx="1691950" cy="4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4325" y="3468120"/>
            <a:ext cx="2144225" cy="45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4325" y="4150725"/>
            <a:ext cx="2144225" cy="4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“Dividindo” todos os lados da expressão por n, temos que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para qualquer valor positivo de c e         , a relação acima é verdadeira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Portanto,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62525"/>
            <a:ext cx="6432600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0100" y="3077325"/>
            <a:ext cx="571461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6250" y="3962625"/>
            <a:ext cx="2205913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Será que o oposto é válido? Ou seja,                        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que isso seja verdade, temos que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precisa ser verdade, para c e         quaisquer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“Dividindo” a expressão por n: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Agora nos perguntamos: “existe um valor de c e de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fixos que respeitam a relação acima, para n que cresce indefinidamente?” NÃO!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Logo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200" y="1256175"/>
            <a:ext cx="2192126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3100" y="1966575"/>
            <a:ext cx="2914300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950" y="2518900"/>
            <a:ext cx="571461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5000" y="3503870"/>
            <a:ext cx="2914300" cy="59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5350" y="4576300"/>
            <a:ext cx="571461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5400" y="5999425"/>
            <a:ext cx="2066309" cy="5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Exercícios para Sala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2800">
                <a:solidFill>
                  <a:schemeClr val="dk1"/>
                </a:solidFill>
              </a:rPr>
              <a:t>Prove que (ou mostre que é falso):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rPr lang="pt-BR" sz="2800">
                <a:solidFill>
                  <a:schemeClr val="dk1"/>
                </a:solidFill>
              </a:rPr>
              <a:t>n / 3 = O(n)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25" y="1955825"/>
            <a:ext cx="4894370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175" y="2971075"/>
            <a:ext cx="3581975" cy="5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0" y="3528177"/>
            <a:ext cx="4894375" cy="63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3000" y="4067550"/>
            <a:ext cx="2311500" cy="56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6800" y="4599074"/>
            <a:ext cx="2673431" cy="6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Ômega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Como vimos no exemplo anterior, O(f(n)) retrata um conjunto de todas as funções dominadas por f(n)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 relação “oposta”, ou seja, o conjunto de funções que dominam f(n) é refletido por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638" y="44863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088" y="4472113"/>
            <a:ext cx="21050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925" y="2979375"/>
            <a:ext cx="3837671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Ômega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Considerando o mesmo gráfico, tem-se que </a:t>
            </a:r>
            <a:r>
              <a:rPr lang="pt-BR" sz="2800">
                <a:solidFill>
                  <a:srgbClr val="0000FF"/>
                </a:solidFill>
              </a:rPr>
              <a:t>squirtle </a:t>
            </a:r>
            <a:r>
              <a:rPr lang="pt-BR" sz="2800">
                <a:solidFill>
                  <a:schemeClr val="dk1"/>
                </a:solidFill>
              </a:rPr>
              <a:t>=        (</a:t>
            </a:r>
            <a:r>
              <a:rPr lang="pt-BR" sz="2800">
                <a:solidFill>
                  <a:srgbClr val="FF0000"/>
                </a:solidFill>
              </a:rPr>
              <a:t>charmander</a:t>
            </a:r>
            <a:r>
              <a:rPr lang="pt-BR" sz="2800">
                <a:solidFill>
                  <a:schemeClr val="dk1"/>
                </a:solidFill>
              </a:rPr>
              <a:t>), ou seja, squirtle pertence ao conjunto de funções que “dominam” charmander 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3063850"/>
            <a:ext cx="43815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275" y="3022913"/>
            <a:ext cx="493275" cy="5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50" y="4031050"/>
            <a:ext cx="358200" cy="2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425" y="6473050"/>
            <a:ext cx="21906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1295400" y="2286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“ataques”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5410200" y="5257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“entrada”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4725" y="1914900"/>
            <a:ext cx="540200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Introdução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 ordem de crescimento do tempo de execução de um algoritmo dá uma caracterização simples de sua eficiência e permite comparar o desempenho relativo de algoritmos alternativos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Quando observamos tamanhos de entrada suficientemente grandes, estamos estudando a eficiência </a:t>
            </a:r>
            <a:r>
              <a:rPr b="1" lang="pt-BR" sz="2800">
                <a:solidFill>
                  <a:schemeClr val="dk1"/>
                </a:solidFill>
              </a:rPr>
              <a:t>assintótica</a:t>
            </a:r>
            <a:r>
              <a:rPr lang="pt-BR" sz="2800">
                <a:solidFill>
                  <a:schemeClr val="dk1"/>
                </a:solidFill>
              </a:rPr>
              <a:t> de algoritmos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Esta aula oferece alguns métodos para simplificar a análise assintótica de algoritmos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Ômega e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tipicamente observamos que a notação O reflete um “teto” em que toda função “abaixo” dela pertence a O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Portanto, a notação ômega reflete um “piso” em que toda função “acima” dela pertence a 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325" y="3438900"/>
            <a:ext cx="441975" cy="51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Ômega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Como descrevemos a notação Ômega então?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De forma similar ao O, podemos descrever Ômega de g(n) como: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25" y="3149225"/>
            <a:ext cx="9580800" cy="8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Será que f(n) = n é Ômega de g(n) =       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que isso seja verdade, então devemos verificar se a relação                         é verdadeira, para determinado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“Cortando” n na expressão, tem-se: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Como é impossível que a relação seja verdadeira, já que n sempre irá crescer enquanto c e 1 permanecem constantes, então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825" y="1484775"/>
            <a:ext cx="456021" cy="4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700" y="2477025"/>
            <a:ext cx="2155396" cy="4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600" y="3003975"/>
            <a:ext cx="1704215" cy="4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4534275"/>
            <a:ext cx="3389006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7175" y="6298000"/>
            <a:ext cx="2150765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 será que                                     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que isso seja verdade, temos a relação: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“Dividindo” a expressão por n ao quadrado, temos: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800" y="1343675"/>
            <a:ext cx="3363525" cy="7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00" y="2554075"/>
            <a:ext cx="4217989" cy="7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569675"/>
            <a:ext cx="2923175" cy="10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Note que, para n = 2, temos: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n = 3: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n = 16: 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n = 64: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Como intuitivamente podemos notar, à medida que n cresce, a expressão             decresce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25" y="1162775"/>
            <a:ext cx="1918800" cy="8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400" y="2098700"/>
            <a:ext cx="375761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0938" y="2933848"/>
            <a:ext cx="3757625" cy="56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0938" y="3881673"/>
            <a:ext cx="3757625" cy="56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8725" y="5479825"/>
            <a:ext cx="946975" cy="10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Mesmo que o c “cresça”, ele deve ser fixo, enquanto o n diminui a expressão indefinidamente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a expressão é válida e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750" y="2443050"/>
            <a:ext cx="3363525" cy="7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Exercícios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2800">
                <a:solidFill>
                  <a:schemeClr val="dk1"/>
                </a:solidFill>
              </a:rPr>
              <a:t>Prove se é verdadeiro (ou mostre que é falso):</a:t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25" y="1829625"/>
            <a:ext cx="5327788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625" y="2420175"/>
            <a:ext cx="2371357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625" y="2978175"/>
            <a:ext cx="2963914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00" y="3524625"/>
            <a:ext cx="2536800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6800" y="3949275"/>
            <a:ext cx="3286539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Theta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Finalmente, existe uma outra possibilidade em se tratando de notações que avaliam o crescimento de funções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Existem situações em que as funções podem “dominar-se” simultaneamente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88" y="4548313"/>
            <a:ext cx="21050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303" y="4470658"/>
            <a:ext cx="2105025" cy="224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Theta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Considere então que: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Squirtle(n)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for(i=0 ; i&lt;n ; i++)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for(j=0; j&lt;n ; j++) 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ataque();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Totodile(n)</a:t>
            </a:r>
            <a:endParaRPr sz="2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	for(i=0 ; i&lt;n ; i++)</a:t>
            </a:r>
            <a:endParaRPr sz="2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for(j=0; j&lt;n ; j++) </a:t>
            </a:r>
            <a:endParaRPr sz="2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	ataque();</a:t>
            </a:r>
            <a:endParaRPr sz="2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87" name="Google Shape;287;p31"/>
          <p:cNvGraphicFramePr/>
          <p:nvPr/>
        </p:nvGraphicFramePr>
        <p:xfrm>
          <a:off x="57031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{2ED7FEC3-70C2-47AE-A385-C6655B07A230}</a:tableStyleId>
              </a:tblPr>
              <a:tblGrid>
                <a:gridCol w="1701400"/>
                <a:gridCol w="170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Entrada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“Ataques”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9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...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8" name="Google Shape;288;p31"/>
          <p:cNvGraphicFramePr/>
          <p:nvPr/>
        </p:nvGraphicFramePr>
        <p:xfrm>
          <a:off x="5703100" y="392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{2ED7FEC3-70C2-47AE-A385-C6655B07A230}</a:tableStyleId>
              </a:tblPr>
              <a:tblGrid>
                <a:gridCol w="1701400"/>
                <a:gridCol w="170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Entrada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“Ataques”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9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...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Theta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Nessa situação, as funções “squirtle” e “totodile” possuem uma quantidade de “passos” muito parecida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Dessa forma, as funções de complexidade que descrevem ambos os algoritmos são “equivalentes”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88" y="4624513"/>
            <a:ext cx="21050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303" y="4623058"/>
            <a:ext cx="2105025" cy="224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Assintótica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 notações usadas para descrever o tempo de execução assintótico de um algoritmo são definidas em termos de funções cujos domínios são o conjunto dos números naturais N = {0, 1, 2, … }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Usaremos a notação assintótica primariamente para descrever o tempo de execução de algoritmos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Theta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Provada essa “equivalência”, é possível afirmar que </a:t>
            </a:r>
            <a:r>
              <a:rPr lang="pt-BR" sz="2800">
                <a:solidFill>
                  <a:srgbClr val="0000FF"/>
                </a:solidFill>
              </a:rPr>
              <a:t>squirtle </a:t>
            </a:r>
            <a:r>
              <a:rPr lang="pt-BR" sz="2800">
                <a:solidFill>
                  <a:schemeClr val="dk1"/>
                </a:solidFill>
              </a:rPr>
              <a:t>=      (</a:t>
            </a:r>
            <a:r>
              <a:rPr lang="pt-BR" sz="2800">
                <a:solidFill>
                  <a:srgbClr val="0000FF"/>
                </a:solidFill>
              </a:rPr>
              <a:t>totodile</a:t>
            </a:r>
            <a:r>
              <a:rPr lang="pt-BR" sz="2800">
                <a:solidFill>
                  <a:schemeClr val="dk1"/>
                </a:solidFill>
              </a:rPr>
              <a:t>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 inverso também é válido, logo também é possível dizer que </a:t>
            </a:r>
            <a:r>
              <a:rPr lang="pt-BR" sz="2800">
                <a:solidFill>
                  <a:srgbClr val="0000FF"/>
                </a:solidFill>
              </a:rPr>
              <a:t>totodile </a:t>
            </a:r>
            <a:r>
              <a:rPr lang="pt-BR" sz="2800">
                <a:solidFill>
                  <a:schemeClr val="dk1"/>
                </a:solidFill>
              </a:rPr>
              <a:t>=      (</a:t>
            </a:r>
            <a:r>
              <a:rPr lang="pt-BR" sz="2800">
                <a:solidFill>
                  <a:srgbClr val="0000FF"/>
                </a:solidFill>
              </a:rPr>
              <a:t>squirtle</a:t>
            </a:r>
            <a:r>
              <a:rPr lang="pt-BR" sz="2800">
                <a:solidFill>
                  <a:schemeClr val="dk1"/>
                </a:solidFill>
              </a:rPr>
              <a:t>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88" y="4624513"/>
            <a:ext cx="21050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303" y="4623058"/>
            <a:ext cx="2105025" cy="224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2050" y="1955025"/>
            <a:ext cx="375815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200" y="2895600"/>
            <a:ext cx="375815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Theta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Finalmente, pela definição formal, tem-se que: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50" y="2036275"/>
            <a:ext cx="9172500" cy="9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1099" y="3096975"/>
            <a:ext cx="3301500" cy="3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 txBox="1"/>
          <p:nvPr/>
        </p:nvSpPr>
        <p:spPr>
          <a:xfrm>
            <a:off x="-12600" y="2563575"/>
            <a:ext cx="525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Se f(n) =     ( g(n)), então g(n) “sanduicha”</a:t>
            </a:r>
            <a:r>
              <a:rPr lang="pt-BR" sz="2800">
                <a:solidFill>
                  <a:schemeClr val="dk1"/>
                </a:solidFill>
              </a:rPr>
              <a:t> a função f(n), tanto por cima quanto por baixo</a:t>
            </a:r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2600" y="3228325"/>
            <a:ext cx="314125" cy="5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Será que                                     ?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tal, é preciso então mostrar que: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275" y="1221525"/>
            <a:ext cx="3462000" cy="1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80" y="3114300"/>
            <a:ext cx="7020160" cy="1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6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Dividindo a expressão por n ao quadrado: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Note que 3/n tende a 0, à medida que n cresce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Lembre-se que precisamos também definir um ponto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         em que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u="sng">
                <a:solidFill>
                  <a:schemeClr val="dk1"/>
                </a:solidFill>
              </a:rPr>
              <a:t>Além disso, as constantes c1 e c2 precisam ser positivas</a:t>
            </a:r>
            <a:endParaRPr sz="2800" u="sng">
              <a:solidFill>
                <a:schemeClr val="dk1"/>
              </a:solidFill>
            </a:endParaRPr>
          </a:p>
        </p:txBody>
      </p:sp>
      <p:sp>
        <p:nvSpPr>
          <p:cNvPr id="335" name="Google Shape;335;p36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6" name="Google Shape;3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123700"/>
            <a:ext cx="5311250" cy="1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5035275"/>
            <a:ext cx="57146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600" y="5025750"/>
            <a:ext cx="1833652" cy="5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O único jeito da expressão            ser positiva, é quando                      para todo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Note que                           ,  e quanto maior n, mais a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expressão                se aproxima de 0.5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6" name="Google Shape;3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100" y="974025"/>
            <a:ext cx="1121475" cy="9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750" y="1971875"/>
            <a:ext cx="1753075" cy="5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425" y="2049625"/>
            <a:ext cx="1917038" cy="5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500" y="3869625"/>
            <a:ext cx="1121475" cy="9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7950" y="2704825"/>
            <a:ext cx="2115761" cy="9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7" name="Google Shape;357;p38"/>
          <p:cNvSpPr txBox="1"/>
          <p:nvPr/>
        </p:nvSpPr>
        <p:spPr>
          <a:xfrm>
            <a:off x="152400" y="1524000"/>
            <a:ext cx="900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é bastante factível afirmar que a expressão se aproxima de 0.5, portanto seu “teto” é 0.5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Assim, c2 = ½ 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E c1? Como vimos anteriormente, quando no = 7,  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58" name="Google Shape;3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788000"/>
            <a:ext cx="4203225" cy="13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28800"/>
            <a:ext cx="2311500" cy="104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Exemplo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9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1/14 é um excelente “piso” pra inequação e, portanto, c1 = 1/14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66" name="Google Shape;366;p39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53625"/>
            <a:ext cx="3754475" cy="11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130400"/>
            <a:ext cx="7773725" cy="15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 txBox="1"/>
          <p:nvPr/>
        </p:nvSpPr>
        <p:spPr>
          <a:xfrm>
            <a:off x="152400" y="3048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Finalmente: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Importante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216000" y="1484775"/>
            <a:ext cx="95910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Note também que: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Se f(n) = O(g(n)) e g(n) = O(f(n))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pt-BR" sz="2800">
                <a:solidFill>
                  <a:schemeClr val="dk1"/>
                </a:solidFill>
              </a:rPr>
              <a:t>Então também podemos verificar que g(n) =       (f(n)) e f(n) =       (g(n))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pt-BR" sz="2800">
                <a:solidFill>
                  <a:schemeClr val="dk1"/>
                </a:solidFill>
              </a:rPr>
              <a:t>Assim, f(n) e g(n) são “equivalentes” e 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76" name="Google Shape;376;p40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7" name="Google Shape;3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75" y="2464275"/>
            <a:ext cx="458375" cy="5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50" y="3002383"/>
            <a:ext cx="458375" cy="53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00" y="4138050"/>
            <a:ext cx="3145815" cy="5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Exercícios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1"/>
          <p:cNvSpPr txBox="1"/>
          <p:nvPr>
            <p:ph idx="1" type="body"/>
          </p:nvPr>
        </p:nvSpPr>
        <p:spPr>
          <a:xfrm>
            <a:off x="216000" y="1484775"/>
            <a:ext cx="95910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2800">
                <a:solidFill>
                  <a:schemeClr val="dk1"/>
                </a:solidFill>
              </a:rPr>
              <a:t>Na aula discutimos que a complexidade do MergeSort é de aproximadamente T(n) = n lgn + n “passos”, enquanto a do InsertionSort é de T(n) =         “passos” 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rPr lang="pt-BR" sz="2800">
                <a:solidFill>
                  <a:schemeClr val="dk1"/>
                </a:solidFill>
              </a:rPr>
              <a:t>Logo, é possível afirmar que InsertionSort = O(MergeSort)?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rPr lang="pt-BR" sz="2800">
                <a:solidFill>
                  <a:schemeClr val="dk1"/>
                </a:solidFill>
              </a:rPr>
              <a:t>É possível afirmar que InsertionSort =       (MergeSort)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R"/>
            </a:pPr>
            <a:r>
              <a:rPr lang="pt-BR" sz="2800">
                <a:solidFill>
                  <a:schemeClr val="dk1"/>
                </a:solidFill>
              </a:rPr>
              <a:t>É possível dizer que MergeSort =      (InsertionSort)?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86" name="Google Shape;386;p41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225" y="2506250"/>
            <a:ext cx="498425" cy="5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25" y="4479675"/>
            <a:ext cx="540244" cy="6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1600" y="5369650"/>
            <a:ext cx="375822" cy="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Exercícios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2"/>
          <p:cNvSpPr txBox="1"/>
          <p:nvPr>
            <p:ph idx="1" type="body"/>
          </p:nvPr>
        </p:nvSpPr>
        <p:spPr>
          <a:xfrm>
            <a:off x="216000" y="1484775"/>
            <a:ext cx="95910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2) Quais conje</a:t>
            </a:r>
            <a:r>
              <a:rPr lang="pt-BR" sz="2800"/>
              <a:t>cturas abaixo são verdadeiras?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96" name="Google Shape;396;p42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7" name="Google Shape;3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2038350"/>
            <a:ext cx="6056141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entender a notação O, vamos recorrer a uma analogia que já usamos antes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Para entender a notação O, vamos recorrer a uma analogia que já usamos antes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Imagine que você está jogando Pokémon e deve usar um pokémon de fogo contra um pokémon de água (naturalmente, o último levará vantagem)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638" y="44863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088" y="4472113"/>
            <a:ext cx="21050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Suponha que os Pokémon sejam “algoritmos” tal que sua “entrada” n determina o número de vezes que irão atacar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Charmander(n)</a:t>
            </a:r>
            <a:endParaRPr sz="28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	for(i=0 ; i&lt;n ; i++)</a:t>
            </a:r>
            <a:endParaRPr sz="28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ataque();</a:t>
            </a:r>
            <a:endParaRPr sz="28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67" name="Google Shape;67;p9"/>
          <p:cNvGraphicFramePr/>
          <p:nvPr/>
        </p:nvGraphicFramePr>
        <p:xfrm>
          <a:off x="5626900" y="30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{2ED7FEC3-70C2-47AE-A385-C6655B07A230}</a:tableStyleId>
              </a:tblPr>
              <a:tblGrid>
                <a:gridCol w="1701400"/>
                <a:gridCol w="170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Entrada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“Ataques”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3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...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Suponha que os Pokémon sejam “algoritmos” tal que sua “entrada” n determina o número de vezes que irão atacar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Squirtle(n)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for(i=0 ; i&lt;n ; i++)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for(j=0; j&lt;n ; j++) 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ataque();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75" name="Google Shape;75;p10"/>
          <p:cNvGraphicFramePr/>
          <p:nvPr/>
        </p:nvGraphicFramePr>
        <p:xfrm>
          <a:off x="5626900" y="30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{2ED7FEC3-70C2-47AE-A385-C6655B07A230}</a:tableStyleId>
              </a:tblPr>
              <a:tblGrid>
                <a:gridCol w="1701400"/>
                <a:gridCol w="170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Entrada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“Ataques”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2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n = 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9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...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Agora vamos representar, em um gráfico, duas funções que descrevem o número de ataques de determinado Pokémon em função da entrada n</a:t>
            </a:r>
            <a:endParaRPr sz="2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3063850"/>
            <a:ext cx="43815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275" y="3022913"/>
            <a:ext cx="493275" cy="5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50" y="4031050"/>
            <a:ext cx="358200" cy="2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425" y="6473050"/>
            <a:ext cx="21906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/>
        </p:nvSpPr>
        <p:spPr>
          <a:xfrm>
            <a:off x="1295400" y="2286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“ataques”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5410200" y="5257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“entrada”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216000" y="476672"/>
            <a:ext cx="9194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31859B"/>
                </a:solidFill>
              </a:rPr>
              <a:t>Notação O</a:t>
            </a:r>
            <a:endParaRPr b="1" i="0" sz="4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216000" y="1484775"/>
            <a:ext cx="90675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Note que, a partir de n &gt;= 2, o número de ataques do Squirtle sempre será maior do que o número de golpes do Charmander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</a:rPr>
              <a:t>Logo, definimos que o Squirtle exerce uma “dominância” sobre o Charmander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99300" y="6356350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giphy.gif" id="96" name="Google Shape;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4062475"/>
            <a:ext cx="3535875" cy="265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phy.gif" id="97" name="Google Shape;9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600" y="4152900"/>
            <a:ext cx="4762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