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7312" lvl="1" marL="455613" marR="0" rtl="0" algn="l">
              <a:spcBef>
                <a:spcPts val="0"/>
              </a:spcBef>
              <a:spcAft>
                <a:spcPts val="0"/>
              </a:spcAft>
              <a:buSzPts val="1400"/>
              <a:buChar char="○"/>
              <a:defRPr/>
            </a:lvl2pPr>
            <a:lvl3pPr indent="-87312" lvl="2" marL="912813" marR="0" rtl="0" algn="l">
              <a:spcBef>
                <a:spcPts val="0"/>
              </a:spcBef>
              <a:spcAft>
                <a:spcPts val="0"/>
              </a:spcAft>
              <a:buSzPts val="1400"/>
              <a:buChar char="■"/>
              <a:defRPr/>
            </a:lvl3pPr>
            <a:lvl4pPr indent="-87312" lvl="3" marL="1370013" marR="0" rtl="0" algn="l">
              <a:spcBef>
                <a:spcPts val="0"/>
              </a:spcBef>
              <a:spcAft>
                <a:spcPts val="0"/>
              </a:spcAft>
              <a:buSzPts val="1400"/>
              <a:buChar char="●"/>
              <a:defRPr/>
            </a:lvl4pPr>
            <a:lvl5pPr indent="-87313" lvl="4" marL="1827213"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7312" lvl="1" marL="455613" marR="0" rtl="0" algn="l">
              <a:spcBef>
                <a:spcPts val="0"/>
              </a:spcBef>
              <a:spcAft>
                <a:spcPts val="0"/>
              </a:spcAft>
              <a:buSzPts val="1400"/>
              <a:buChar char="○"/>
              <a:defRPr/>
            </a:lvl2pPr>
            <a:lvl3pPr indent="-87312" lvl="2" marL="912813" marR="0" rtl="0" algn="l">
              <a:spcBef>
                <a:spcPts val="0"/>
              </a:spcBef>
              <a:spcAft>
                <a:spcPts val="0"/>
              </a:spcAft>
              <a:buSzPts val="1400"/>
              <a:buChar char="■"/>
              <a:defRPr/>
            </a:lvl3pPr>
            <a:lvl4pPr indent="-87312" lvl="3" marL="1370013" marR="0" rtl="0" algn="l">
              <a:spcBef>
                <a:spcPts val="0"/>
              </a:spcBef>
              <a:spcAft>
                <a:spcPts val="0"/>
              </a:spcAft>
              <a:buSzPts val="1400"/>
              <a:buChar char="●"/>
              <a:defRPr/>
            </a:lvl4pPr>
            <a:lvl5pPr indent="-87313" lvl="4" marL="1827213"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60"/>
              </a:spcBef>
              <a:spcAft>
                <a:spcPts val="0"/>
              </a:spcAft>
              <a:buSzPts val="1400"/>
              <a:buChar char="●"/>
              <a:defRPr/>
            </a:lvl1pPr>
            <a:lvl2pPr indent="-317500" lvl="1" marL="914400" marR="0" rtl="0" algn="l">
              <a:spcBef>
                <a:spcPts val="360"/>
              </a:spcBef>
              <a:spcAft>
                <a:spcPts val="0"/>
              </a:spcAft>
              <a:buSzPts val="1400"/>
              <a:buChar char="○"/>
              <a:defRPr/>
            </a:lvl2pPr>
            <a:lvl3pPr indent="-317500" lvl="2" marL="1371600" marR="0" rtl="0" algn="l">
              <a:spcBef>
                <a:spcPts val="360"/>
              </a:spcBef>
              <a:spcAft>
                <a:spcPts val="0"/>
              </a:spcAft>
              <a:buSzPts val="1400"/>
              <a:buChar char="■"/>
              <a:defRPr/>
            </a:lvl3pPr>
            <a:lvl4pPr indent="-317500" lvl="3" marL="1828800" marR="0" rtl="0" algn="l">
              <a:spcBef>
                <a:spcPts val="360"/>
              </a:spcBef>
              <a:spcAft>
                <a:spcPts val="0"/>
              </a:spcAft>
              <a:buSzPts val="1400"/>
              <a:buChar char="●"/>
              <a:defRPr/>
            </a:lvl4pPr>
            <a:lvl5pPr indent="-317500" lvl="4" marL="2286000" marR="0" rtl="0" algn="l">
              <a:spcBef>
                <a:spcPts val="36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7312" lvl="1" marL="455613" marR="0" rtl="0" algn="l">
              <a:spcBef>
                <a:spcPts val="0"/>
              </a:spcBef>
              <a:spcAft>
                <a:spcPts val="0"/>
              </a:spcAft>
              <a:buSzPts val="1400"/>
              <a:buChar char="○"/>
              <a:defRPr/>
            </a:lvl2pPr>
            <a:lvl3pPr indent="-87312" lvl="2" marL="912813" marR="0" rtl="0" algn="l">
              <a:spcBef>
                <a:spcPts val="0"/>
              </a:spcBef>
              <a:spcAft>
                <a:spcPts val="0"/>
              </a:spcAft>
              <a:buSzPts val="1400"/>
              <a:buChar char="■"/>
              <a:defRPr/>
            </a:lvl3pPr>
            <a:lvl4pPr indent="-87312" lvl="3" marL="1370013" marR="0" rtl="0" algn="l">
              <a:spcBef>
                <a:spcPts val="0"/>
              </a:spcBef>
              <a:spcAft>
                <a:spcPts val="0"/>
              </a:spcAft>
              <a:buSzPts val="1400"/>
              <a:buChar char="●"/>
              <a:defRPr/>
            </a:lvl4pPr>
            <a:lvl5pPr indent="-87313" lvl="4" marL="1827213"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6" name="Google Shape;26;p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844b9c5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7" name="Google Shape;87;g25844b9c54_0_4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844b9c5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94" name="Google Shape;94;g25844b9c54_0_3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844b9c5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1" name="Google Shape;101;g25844b9c54_0_3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844b9c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8" name="Google Shape;108;g25844b9c54_0_5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844b9c5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5" name="Google Shape;115;g25844b9c54_0_6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844b9c5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2" name="Google Shape;122;g25844b9c54_0_7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844b9c5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30" name="Google Shape;130;g25844b9c54_0_8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844b9c5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37" name="Google Shape;137;g25844b9c54_0_8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844b9c5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4" name="Google Shape;144;g25844b9c54_0_9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d9d6ebd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51" name="Google Shape;151;g27d9d6ebd9_0_4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1c9ba9318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2" name="Google Shape;32;g1c9ba93182_1_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d9d6eb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58" name="Google Shape;158;g27d9d6ebd9_0_5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d9d6ebd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65" name="Google Shape;165;g27d9d6ebd9_0_6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d9d6eb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75" name="Google Shape;175;g27d9d6ebd9_0_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d9d6eb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2" name="Google Shape;182;g27d9d6ebd9_0_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d9d6eb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9" name="Google Shape;189;g27d9d6ebd9_0_1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d9d6ebd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96" name="Google Shape;196;g27d9d6ebd9_0_1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d9d6eb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03" name="Google Shape;203;g27d9d6ebd9_0_2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d9d6eb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0" name="Google Shape;210;g27d9d6ebd9_0_3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d9d6ebd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7" name="Google Shape;217;g27d9d6ebd9_0_3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d9d6eb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24" name="Google Shape;224;g27d9d6ebd9_0_4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25844b9c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9" name="Google Shape;39;g25844b9c54_0_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d9d6ebd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32" name="Google Shape;232;g27d9d6ebd9_0_7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deb453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40" name="Google Shape;240;g27deb45392_0_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25844b9c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6" name="Google Shape;46;g25844b9c54_0_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5844b9c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3" name="Google Shape;53;g25844b9c54_0_1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844b9c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0" name="Google Shape;60;g25844b9c54_0_6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844b9c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6" name="Google Shape;66;g25844b9c54_0_1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844b9c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3" name="Google Shape;73;g25844b9c54_0_2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844b9c5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0" name="Google Shape;80;g25844b9c54_0_4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742950" y="2130425"/>
            <a:ext cx="8420100" cy="1470025"/>
          </a:xfrm>
          <a:prstGeom prst="rect">
            <a:avLst/>
          </a:prstGeom>
          <a:noFill/>
          <a:ln>
            <a:noFill/>
          </a:ln>
        </p:spPr>
        <p:txBody>
          <a:bodyPr anchorCtr="0" anchor="t"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ctr">
              <a:spcBef>
                <a:spcPts val="0"/>
              </a:spcBef>
              <a:spcAft>
                <a:spcPts val="0"/>
              </a:spcAft>
              <a:buSzPts val="1400"/>
              <a:buChar char="○"/>
              <a:defRPr/>
            </a:lvl2pPr>
            <a:lvl3pPr indent="-88900" lvl="2" marL="0" marR="0" rtl="0" algn="ctr">
              <a:spcBef>
                <a:spcPts val="0"/>
              </a:spcBef>
              <a:spcAft>
                <a:spcPts val="0"/>
              </a:spcAft>
              <a:buSzPts val="1400"/>
              <a:buChar char="■"/>
              <a:defRPr/>
            </a:lvl3pPr>
            <a:lvl4pPr indent="-88900" lvl="3" marL="0" marR="0" rtl="0" algn="ctr">
              <a:spcBef>
                <a:spcPts val="0"/>
              </a:spcBef>
              <a:spcAft>
                <a:spcPts val="0"/>
              </a:spcAft>
              <a:buSzPts val="1400"/>
              <a:buChar char="●"/>
              <a:defRPr/>
            </a:lvl4pPr>
            <a:lvl5pPr indent="-88900" lvl="4" marL="0" marR="0" rtl="0" algn="ctr">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2"/>
          <p:cNvSpPr txBox="1"/>
          <p:nvPr>
            <p:ph idx="1" type="subTitle"/>
          </p:nvPr>
        </p:nvSpPr>
        <p:spPr>
          <a:xfrm>
            <a:off x="1485900" y="3886200"/>
            <a:ext cx="69342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pic>
        <p:nvPicPr>
          <p:cNvPr id="16" name="Google Shape;16;p2"/>
          <p:cNvPicPr preferRelativeResize="0"/>
          <p:nvPr/>
        </p:nvPicPr>
        <p:blipFill>
          <a:blip r:embed="rId2">
            <a:alphaModFix/>
          </a:blip>
          <a:stretch>
            <a:fillRect/>
          </a:stretch>
        </p:blipFill>
        <p:spPr>
          <a:xfrm>
            <a:off x="2766450" y="6240275"/>
            <a:ext cx="1826700" cy="423800"/>
          </a:xfrm>
          <a:prstGeom prst="rect">
            <a:avLst/>
          </a:prstGeom>
          <a:noFill/>
          <a:ln>
            <a:noFill/>
          </a:ln>
        </p:spPr>
      </p:pic>
      <p:pic>
        <p:nvPicPr>
          <p:cNvPr id="17" name="Google Shape;17;p2"/>
          <p:cNvPicPr preferRelativeResize="0"/>
          <p:nvPr/>
        </p:nvPicPr>
        <p:blipFill>
          <a:blip r:embed="rId3">
            <a:alphaModFix/>
          </a:blip>
          <a:stretch>
            <a:fillRect/>
          </a:stretch>
        </p:blipFill>
        <p:spPr>
          <a:xfrm>
            <a:off x="-3" y="5815722"/>
            <a:ext cx="2568400" cy="12729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olo" showMasterSp="0">
  <p:cSld name="MIolo">
    <p:spTree>
      <p:nvGrpSpPr>
        <p:cNvPr id="18" name="Shape 18"/>
        <p:cNvGrpSpPr/>
        <p:nvPr/>
      </p:nvGrpSpPr>
      <p:grpSpPr>
        <a:xfrm>
          <a:off x="0" y="0"/>
          <a:ext cx="0" cy="0"/>
          <a:chOff x="0" y="0"/>
          <a:chExt cx="0" cy="0"/>
        </a:xfrm>
      </p:grpSpPr>
      <p:sp>
        <p:nvSpPr>
          <p:cNvPr id="19" name="Google Shape;19;p3"/>
          <p:cNvSpPr txBox="1"/>
          <p:nvPr>
            <p:ph type="title"/>
          </p:nvPr>
        </p:nvSpPr>
        <p:spPr>
          <a:xfrm>
            <a:off x="216000" y="476672"/>
            <a:ext cx="9194700" cy="634082"/>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 name="Google Shape;20;p3"/>
          <p:cNvSpPr txBox="1"/>
          <p:nvPr/>
        </p:nvSpPr>
        <p:spPr>
          <a:xfrm>
            <a:off x="144003" y="127675"/>
            <a:ext cx="88047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a:solidFill>
                  <a:schemeClr val="dk1"/>
                </a:solidFill>
              </a:rPr>
              <a:t>Análise e Projeto de Algoritmos</a:t>
            </a:r>
            <a:r>
              <a:rPr b="1" lang="pt-BR">
                <a:solidFill>
                  <a:schemeClr val="dk1"/>
                </a:solidFill>
              </a:rPr>
              <a:t> - Prof: Lucas Grassano Lattari (lucas.lattari@ifsudestemg.edu.br)</a:t>
            </a:r>
            <a:endParaRPr b="1" i="0" u="none" cap="none" strike="noStrike">
              <a:solidFill>
                <a:schemeClr val="dk1"/>
              </a:solidFill>
              <a:latin typeface="Arial"/>
              <a:ea typeface="Arial"/>
              <a:cs typeface="Arial"/>
              <a:sym typeface="Arial"/>
            </a:endParaRPr>
          </a:p>
        </p:txBody>
      </p:sp>
      <p:sp>
        <p:nvSpPr>
          <p:cNvPr id="21" name="Google Shape;21;p3"/>
          <p:cNvSpPr txBox="1"/>
          <p:nvPr>
            <p:ph idx="1" type="body"/>
          </p:nvPr>
        </p:nvSpPr>
        <p:spPr>
          <a:xfrm>
            <a:off x="216000" y="1484784"/>
            <a:ext cx="9194700" cy="459797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Font typeface="Arial"/>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3"/>
          <p:cNvSpPr txBox="1"/>
          <p:nvPr>
            <p:ph idx="12" type="sldNum"/>
          </p:nvPr>
        </p:nvSpPr>
        <p:spPr>
          <a:xfrm>
            <a:off x="7099300" y="6356350"/>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cxnSp>
        <p:nvCxnSpPr>
          <p:cNvPr id="23" name="Google Shape;23;p3"/>
          <p:cNvCxnSpPr/>
          <p:nvPr/>
        </p:nvCxnSpPr>
        <p:spPr>
          <a:xfrm>
            <a:off x="153988" y="434975"/>
            <a:ext cx="8640900" cy="1500"/>
          </a:xfrm>
          <a:prstGeom prst="straightConnector1">
            <a:avLst/>
          </a:prstGeom>
          <a:noFill/>
          <a:ln cap="flat" cmpd="sng" w="9525">
            <a:solidFill>
              <a:srgbClr val="17375E"/>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 name="Shape 9"/>
        <p:cNvGrpSpPr/>
        <p:nvPr/>
      </p:nvGrpSpPr>
      <p:grpSpPr>
        <a:xfrm>
          <a:off x="0" y="0"/>
          <a:ext cx="0" cy="0"/>
          <a:chOff x="0" y="0"/>
          <a:chExt cx="0" cy="0"/>
        </a:xfrm>
      </p:grpSpPr>
      <p:cxnSp>
        <p:nvCxnSpPr>
          <p:cNvPr id="10" name="Google Shape;10;p1"/>
          <p:cNvCxnSpPr/>
          <p:nvPr/>
        </p:nvCxnSpPr>
        <p:spPr>
          <a:xfrm>
            <a:off x="153988" y="434975"/>
            <a:ext cx="8640900" cy="1500"/>
          </a:xfrm>
          <a:prstGeom prst="straightConnector1">
            <a:avLst/>
          </a:prstGeom>
          <a:noFill/>
          <a:ln cap="flat" cmpd="sng" w="9525">
            <a:solidFill>
              <a:srgbClr val="17375E"/>
            </a:solidFill>
            <a:prstDash val="solid"/>
            <a:round/>
            <a:headEnd len="sm" w="sm" type="none"/>
            <a:tailEnd len="sm" w="sm" type="none"/>
          </a:ln>
        </p:spPr>
      </p:cxnSp>
      <p:pic>
        <p:nvPicPr>
          <p:cNvPr id="11" name="Google Shape;11;p1"/>
          <p:cNvPicPr preferRelativeResize="0"/>
          <p:nvPr/>
        </p:nvPicPr>
        <p:blipFill>
          <a:blip r:embed="rId1">
            <a:alphaModFix/>
          </a:blip>
          <a:stretch>
            <a:fillRect/>
          </a:stretch>
        </p:blipFill>
        <p:spPr>
          <a:xfrm>
            <a:off x="2259625" y="6277875"/>
            <a:ext cx="1826700" cy="423800"/>
          </a:xfrm>
          <a:prstGeom prst="rect">
            <a:avLst/>
          </a:prstGeom>
          <a:noFill/>
          <a:ln>
            <a:noFill/>
          </a:ln>
        </p:spPr>
      </p:pic>
      <p:pic>
        <p:nvPicPr>
          <p:cNvPr id="12" name="Google Shape;12;p1"/>
          <p:cNvPicPr preferRelativeResize="0"/>
          <p:nvPr/>
        </p:nvPicPr>
        <p:blipFill>
          <a:blip r:embed="rId2">
            <a:alphaModFix/>
          </a:blip>
          <a:stretch>
            <a:fillRect/>
          </a:stretch>
        </p:blipFill>
        <p:spPr>
          <a:xfrm>
            <a:off x="-5" y="5994583"/>
            <a:ext cx="2046225" cy="10141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lucas.lattari@ifsudestemg.edu.b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youtube.com/watch?v=9MvbNPQiEE8"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4"/>
          <p:cNvSpPr txBox="1"/>
          <p:nvPr>
            <p:ph type="ctrTitle"/>
          </p:nvPr>
        </p:nvSpPr>
        <p:spPr>
          <a:xfrm>
            <a:off x="285750" y="1825625"/>
            <a:ext cx="9457500" cy="1470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t-BR" sz="4400">
                <a:solidFill>
                  <a:schemeClr val="dk1"/>
                </a:solidFill>
              </a:rPr>
              <a:t>Análise e Projeto de Algoritmos</a:t>
            </a:r>
            <a:endParaRPr sz="4400">
              <a:solidFill>
                <a:schemeClr val="dk1"/>
              </a:solidFill>
            </a:endParaRPr>
          </a:p>
          <a:p>
            <a:pPr indent="0" lvl="0" marL="0" marR="0" rtl="0" algn="ctr">
              <a:spcBef>
                <a:spcPts val="0"/>
              </a:spcBef>
              <a:spcAft>
                <a:spcPts val="0"/>
              </a:spcAft>
              <a:buNone/>
            </a:pPr>
            <a:r>
              <a:rPr b="0" i="0" lang="pt-BR" sz="4400" u="none" cap="none" strike="noStrike">
                <a:solidFill>
                  <a:schemeClr val="dk1"/>
                </a:solidFill>
                <a:latin typeface="Arial"/>
                <a:ea typeface="Arial"/>
                <a:cs typeface="Arial"/>
                <a:sym typeface="Arial"/>
              </a:rPr>
              <a:t> </a:t>
            </a:r>
            <a:r>
              <a:rPr lang="pt-BR" sz="4400">
                <a:solidFill>
                  <a:schemeClr val="dk1"/>
                </a:solidFill>
              </a:rPr>
              <a:t>Problemas NP-Completo</a:t>
            </a:r>
            <a:endParaRPr b="0" i="0" sz="4400" u="none" cap="none" strike="noStrike">
              <a:solidFill>
                <a:schemeClr val="dk1"/>
              </a:solidFill>
              <a:latin typeface="Arial"/>
              <a:ea typeface="Arial"/>
              <a:cs typeface="Arial"/>
              <a:sym typeface="Arial"/>
            </a:endParaRPr>
          </a:p>
        </p:txBody>
      </p:sp>
      <p:sp>
        <p:nvSpPr>
          <p:cNvPr id="29" name="Google Shape;29;p4"/>
          <p:cNvSpPr txBox="1"/>
          <p:nvPr>
            <p:ph idx="1" type="subTitle"/>
          </p:nvPr>
        </p:nvSpPr>
        <p:spPr>
          <a:xfrm>
            <a:off x="1485900" y="3886200"/>
            <a:ext cx="69342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Arial"/>
              <a:buNone/>
            </a:pPr>
            <a:r>
              <a:rPr b="0" i="0" lang="pt-BR" sz="3200" u="none" cap="none" strike="noStrike">
                <a:solidFill>
                  <a:srgbClr val="888888"/>
                </a:solidFill>
                <a:latin typeface="Arial"/>
                <a:ea typeface="Arial"/>
                <a:cs typeface="Arial"/>
                <a:sym typeface="Arial"/>
              </a:rPr>
              <a:t>Prof. Lucas Grassano Lattari</a:t>
            </a:r>
            <a:endParaRPr/>
          </a:p>
          <a:p>
            <a:pPr indent="0" lvl="0" marL="0" marR="0" rtl="0" algn="ctr">
              <a:spcBef>
                <a:spcPts val="640"/>
              </a:spcBef>
              <a:spcAft>
                <a:spcPts val="0"/>
              </a:spcAft>
              <a:buClr>
                <a:srgbClr val="888888"/>
              </a:buClr>
              <a:buFont typeface="Arial"/>
              <a:buNone/>
            </a:pPr>
            <a:r>
              <a:rPr b="0" i="0" lang="pt-BR" sz="3200" u="sng" cap="none" strike="noStrike">
                <a:solidFill>
                  <a:schemeClr val="hlink"/>
                </a:solidFill>
                <a:latin typeface="Arial"/>
                <a:ea typeface="Arial"/>
                <a:cs typeface="Arial"/>
                <a:sym typeface="Arial"/>
                <a:hlinkClick r:id="rId3"/>
              </a:rPr>
              <a:t>lucas.lattari@ifsudestemg.edu.br</a:t>
            </a:r>
            <a:endParaRPr b="0" i="0" sz="3200" u="none" cap="none" strike="noStrike">
              <a:solidFill>
                <a:srgbClr val="888888"/>
              </a:solidFill>
              <a:latin typeface="Arial"/>
              <a:ea typeface="Arial"/>
              <a:cs typeface="Arial"/>
              <a:sym typeface="Arial"/>
            </a:endParaRPr>
          </a:p>
          <a:p>
            <a:pPr indent="0" lvl="0" marL="0" marR="0" rtl="0" algn="ctr">
              <a:spcBef>
                <a:spcPts val="640"/>
              </a:spcBef>
              <a:spcAft>
                <a:spcPts val="0"/>
              </a:spcAft>
              <a:buClr>
                <a:srgbClr val="888888"/>
              </a:buClr>
              <a:buFont typeface="Arial"/>
              <a:buNone/>
            </a:pPr>
            <a:r>
              <a:t/>
            </a:r>
            <a:endParaRPr sz="3200">
              <a:solidFill>
                <a:srgbClr val="8888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90" name="Google Shape;90;p13"/>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b="1" lang="pt-BR" sz="2800">
                <a:solidFill>
                  <a:schemeClr val="dk1"/>
                </a:solidFill>
              </a:rPr>
              <a:t>Passeio de Euler e ciclo hamiltoniano: </a:t>
            </a:r>
            <a:r>
              <a:rPr lang="pt-BR" sz="2800">
                <a:solidFill>
                  <a:schemeClr val="dk1"/>
                </a:solidFill>
              </a:rPr>
              <a:t>Um passeio de Euler de um grafo conexo dirigido G = (V, E) é um ciclo que percorre cada aresta de G exatamente uma vez (embora possa visitar um vértice mais de uma vez)</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Podemos determinar se um grafo tem passeio de Euler no tempo O(E) e, de fato, podemos encontrar as arestas do passeio de Euler no tempo O(E)</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Um ciclo hamiltoniano de G é um ciclo simples que contém cada vértice V, e </a:t>
            </a:r>
            <a:r>
              <a:rPr b="1" lang="pt-BR" sz="2800">
                <a:solidFill>
                  <a:schemeClr val="dk1"/>
                </a:solidFill>
              </a:rPr>
              <a:t>determinar se G tem ciclo hamiltoniano é NP-Completo</a:t>
            </a:r>
            <a:endParaRPr b="1" sz="2800">
              <a:solidFill>
                <a:schemeClr val="dk1"/>
              </a:solidFill>
            </a:endParaRPr>
          </a:p>
        </p:txBody>
      </p:sp>
      <p:sp>
        <p:nvSpPr>
          <p:cNvPr id="91" name="Google Shape;91;p13"/>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97" name="Google Shape;97;p14"/>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b="1" lang="pt-BR" sz="2800">
                <a:solidFill>
                  <a:schemeClr val="dk1"/>
                </a:solidFill>
              </a:rPr>
              <a:t>Satisfazibilidade 2-CNF e 3-CNF: </a:t>
            </a:r>
            <a:r>
              <a:rPr lang="pt-BR" sz="2800">
                <a:solidFill>
                  <a:schemeClr val="dk1"/>
                </a:solidFill>
              </a:rPr>
              <a:t>Uma fórmula booleana contém variáveis cujos valores são 0 ou 1; conectivos booleanos como ^ (AND), V (OR) e ¬ (NOT) são usados, além de parênteses</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Uma fórmula booleana é satisfazível se existe uma atribuição dos valores 0 e 1 às suas variáveis que faça com que ela seja avaliada como 1</a:t>
            </a:r>
            <a:endParaRPr sz="2800">
              <a:solidFill>
                <a:schemeClr val="dk1"/>
              </a:solidFill>
            </a:endParaRPr>
          </a:p>
        </p:txBody>
      </p:sp>
      <p:sp>
        <p:nvSpPr>
          <p:cNvPr id="98" name="Google Shape;98;p14"/>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104" name="Google Shape;104;p15"/>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Informalmente, uma fórmula booleana está em forma normal k-conjuntiva ou k-CNF se for o AND de cláusulas OR de exatamente k variáveis, por exemplo, a fórmula booleana (x</a:t>
            </a:r>
            <a:r>
              <a:rPr baseline="-25000" lang="pt-BR" sz="2800">
                <a:solidFill>
                  <a:schemeClr val="dk1"/>
                </a:solidFill>
              </a:rPr>
              <a:t>1</a:t>
            </a:r>
            <a:r>
              <a:rPr lang="pt-BR" sz="2800">
                <a:solidFill>
                  <a:schemeClr val="dk1"/>
                </a:solidFill>
              </a:rPr>
              <a:t> V ¬x</a:t>
            </a:r>
            <a:r>
              <a:rPr baseline="-25000" lang="pt-BR" sz="2800">
                <a:solidFill>
                  <a:schemeClr val="dk1"/>
                </a:solidFill>
              </a:rPr>
              <a:t>2</a:t>
            </a:r>
            <a:r>
              <a:rPr lang="pt-BR" sz="2800">
                <a:solidFill>
                  <a:schemeClr val="dk1"/>
                </a:solidFill>
              </a:rPr>
              <a:t>) ^ (¬x</a:t>
            </a:r>
            <a:r>
              <a:rPr baseline="-25000" lang="pt-BR" sz="2800">
                <a:solidFill>
                  <a:schemeClr val="dk1"/>
                </a:solidFill>
              </a:rPr>
              <a:t>1</a:t>
            </a:r>
            <a:r>
              <a:rPr lang="pt-BR" sz="2800">
                <a:solidFill>
                  <a:schemeClr val="dk1"/>
                </a:solidFill>
              </a:rPr>
              <a:t> V ¬x</a:t>
            </a:r>
            <a:r>
              <a:rPr baseline="-25000" lang="pt-BR" sz="2800">
                <a:solidFill>
                  <a:schemeClr val="dk1"/>
                </a:solidFill>
              </a:rPr>
              <a:t>3</a:t>
            </a:r>
            <a:r>
              <a:rPr lang="pt-BR" sz="2800">
                <a:solidFill>
                  <a:schemeClr val="dk1"/>
                </a:solidFill>
              </a:rPr>
              <a:t>) ^(¬x</a:t>
            </a:r>
            <a:r>
              <a:rPr baseline="-25000" lang="pt-BR" sz="2800">
                <a:solidFill>
                  <a:schemeClr val="dk1"/>
                </a:solidFill>
              </a:rPr>
              <a:t>2</a:t>
            </a:r>
            <a:r>
              <a:rPr lang="pt-BR" sz="2800">
                <a:solidFill>
                  <a:schemeClr val="dk1"/>
                </a:solidFill>
              </a:rPr>
              <a:t> V ¬x</a:t>
            </a:r>
            <a:r>
              <a:rPr baseline="-25000" lang="pt-BR" sz="2800">
                <a:solidFill>
                  <a:schemeClr val="dk1"/>
                </a:solidFill>
              </a:rPr>
              <a:t>3</a:t>
            </a:r>
            <a:r>
              <a:rPr lang="pt-BR" sz="2800">
                <a:solidFill>
                  <a:schemeClr val="dk1"/>
                </a:solidFill>
              </a:rPr>
              <a:t>) está em 2-CNF</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Note que se x</a:t>
            </a:r>
            <a:r>
              <a:rPr baseline="-25000" lang="pt-BR" sz="2800">
                <a:solidFill>
                  <a:schemeClr val="dk1"/>
                </a:solidFill>
              </a:rPr>
              <a:t>1</a:t>
            </a:r>
            <a:r>
              <a:rPr lang="pt-BR" sz="2800">
                <a:solidFill>
                  <a:schemeClr val="dk1"/>
                </a:solidFill>
              </a:rPr>
              <a:t> = 1, x</a:t>
            </a:r>
            <a:r>
              <a:rPr baseline="-25000" lang="pt-BR" sz="2800">
                <a:solidFill>
                  <a:schemeClr val="dk1"/>
                </a:solidFill>
              </a:rPr>
              <a:t>2</a:t>
            </a:r>
            <a:r>
              <a:rPr lang="pt-BR" sz="2800">
                <a:solidFill>
                  <a:schemeClr val="dk1"/>
                </a:solidFill>
              </a:rPr>
              <a:t> = 0 e x</a:t>
            </a:r>
            <a:r>
              <a:rPr baseline="-25000" lang="pt-BR" sz="2800">
                <a:solidFill>
                  <a:schemeClr val="dk1"/>
                </a:solidFill>
              </a:rPr>
              <a:t>3</a:t>
            </a:r>
            <a:r>
              <a:rPr lang="pt-BR" sz="2800">
                <a:solidFill>
                  <a:schemeClr val="dk1"/>
                </a:solidFill>
              </a:rPr>
              <a:t> = 1, esta é </a:t>
            </a:r>
            <a:r>
              <a:rPr b="1" lang="pt-BR" sz="2800">
                <a:solidFill>
                  <a:schemeClr val="dk1"/>
                </a:solidFill>
              </a:rPr>
              <a:t>satisfazível</a:t>
            </a:r>
            <a:endParaRPr b="1"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Verificar se uma fórmula 2-CNF é </a:t>
            </a:r>
            <a:r>
              <a:rPr b="1" lang="pt-BR" sz="2800">
                <a:solidFill>
                  <a:schemeClr val="dk1"/>
                </a:solidFill>
              </a:rPr>
              <a:t>satisfazível é determinável em tempo polinomial</a:t>
            </a:r>
            <a:r>
              <a:rPr lang="pt-BR" sz="2800">
                <a:solidFill>
                  <a:schemeClr val="dk1"/>
                </a:solidFill>
              </a:rPr>
              <a:t>, mas determinar uma </a:t>
            </a:r>
            <a:r>
              <a:rPr b="1" lang="pt-BR" sz="2800">
                <a:solidFill>
                  <a:schemeClr val="dk1"/>
                </a:solidFill>
              </a:rPr>
              <a:t>fórmula 3-CNF é NP-completo</a:t>
            </a:r>
            <a:endParaRPr b="1" sz="2800">
              <a:solidFill>
                <a:schemeClr val="dk1"/>
              </a:solidFill>
            </a:endParaRPr>
          </a:p>
        </p:txBody>
      </p:sp>
      <p:sp>
        <p:nvSpPr>
          <p:cNvPr id="105" name="Google Shape;105;p15"/>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Classes de Problemas</a:t>
            </a:r>
            <a:endParaRPr b="1" i="0" sz="4400" u="none" cap="none" strike="noStrike">
              <a:solidFill>
                <a:srgbClr val="31859B"/>
              </a:solidFill>
              <a:latin typeface="Arial"/>
              <a:ea typeface="Arial"/>
              <a:cs typeface="Arial"/>
              <a:sym typeface="Arial"/>
            </a:endParaRPr>
          </a:p>
        </p:txBody>
      </p:sp>
      <p:sp>
        <p:nvSpPr>
          <p:cNvPr id="111" name="Google Shape;111;p16"/>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u="sng">
                <a:solidFill>
                  <a:schemeClr val="dk1"/>
                </a:solidFill>
              </a:rPr>
              <a:t>A classe P consiste nos problemas que podem ser resolvidos em tempo polinomial</a:t>
            </a:r>
            <a:r>
              <a:rPr lang="pt-BR" sz="2800">
                <a:solidFill>
                  <a:schemeClr val="dk1"/>
                </a:solidFill>
              </a:rPr>
              <a:t>. Mais especificamente, são problemas que podem ser resolvidos no tempo O(n</a:t>
            </a:r>
            <a:r>
              <a:rPr baseline="30000" lang="pt-BR" sz="2800">
                <a:solidFill>
                  <a:schemeClr val="dk1"/>
                </a:solidFill>
              </a:rPr>
              <a:t>k</a:t>
            </a:r>
            <a:r>
              <a:rPr lang="pt-BR" sz="2800">
                <a:solidFill>
                  <a:schemeClr val="dk1"/>
                </a:solidFill>
              </a:rPr>
              <a:t>) para alguma constante k, em que n é o tamanho da entrada do problema. Os problemas que estudamos anteriormente pertencem à essa classe</a:t>
            </a:r>
            <a:endParaRPr sz="2800">
              <a:solidFill>
                <a:schemeClr val="dk1"/>
              </a:solidFill>
            </a:endParaRPr>
          </a:p>
        </p:txBody>
      </p:sp>
      <p:sp>
        <p:nvSpPr>
          <p:cNvPr id="112" name="Google Shape;112;p16"/>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Classes de Problemas</a:t>
            </a:r>
            <a:endParaRPr b="1" i="0" sz="4400" u="none" cap="none" strike="noStrike">
              <a:solidFill>
                <a:srgbClr val="31859B"/>
              </a:solidFill>
              <a:latin typeface="Arial"/>
              <a:ea typeface="Arial"/>
              <a:cs typeface="Arial"/>
              <a:sym typeface="Arial"/>
            </a:endParaRPr>
          </a:p>
        </p:txBody>
      </p:sp>
      <p:sp>
        <p:nvSpPr>
          <p:cNvPr id="118" name="Google Shape;118;p17"/>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u="sng">
                <a:solidFill>
                  <a:schemeClr val="dk1"/>
                </a:solidFill>
              </a:rPr>
              <a:t>A classe NP consiste em problemas que são “verificáveis” em tempo polinomial</a:t>
            </a:r>
            <a:r>
              <a:rPr lang="pt-BR" sz="2800">
                <a:solidFill>
                  <a:schemeClr val="dk1"/>
                </a:solidFill>
              </a:rPr>
              <a:t>. Se tivéssemos algum tipo de “certificado” de uma solução, poderíamos verificar se a solução é correta em tempo polinomial</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Por exemplo, no problema do ciclo hamiltoniano, dado um grafo G, um certificado seria uma sequência &lt;v</a:t>
            </a:r>
            <a:r>
              <a:rPr baseline="-25000" lang="pt-BR" sz="2800">
                <a:solidFill>
                  <a:schemeClr val="dk1"/>
                </a:solidFill>
              </a:rPr>
              <a:t>1</a:t>
            </a:r>
            <a:r>
              <a:rPr lang="pt-BR" sz="2800">
                <a:solidFill>
                  <a:schemeClr val="dk1"/>
                </a:solidFill>
              </a:rPr>
              <a:t>, v</a:t>
            </a:r>
            <a:r>
              <a:rPr baseline="-25000" lang="pt-BR" sz="2800">
                <a:solidFill>
                  <a:schemeClr val="dk1"/>
                </a:solidFill>
              </a:rPr>
              <a:t>2</a:t>
            </a:r>
            <a:r>
              <a:rPr lang="pt-BR" sz="2800">
                <a:solidFill>
                  <a:schemeClr val="dk1"/>
                </a:solidFill>
              </a:rPr>
              <a:t>,v</a:t>
            </a:r>
            <a:r>
              <a:rPr baseline="-25000" lang="pt-BR" sz="2800">
                <a:solidFill>
                  <a:schemeClr val="dk1"/>
                </a:solidFill>
              </a:rPr>
              <a:t>3</a:t>
            </a:r>
            <a:r>
              <a:rPr lang="pt-BR" sz="2800">
                <a:solidFill>
                  <a:schemeClr val="dk1"/>
                </a:solidFill>
              </a:rPr>
              <a:t>,...,v</a:t>
            </a:r>
            <a:r>
              <a:rPr baseline="-25000" lang="pt-BR" sz="2800">
                <a:solidFill>
                  <a:schemeClr val="dk1"/>
                </a:solidFill>
              </a:rPr>
              <a:t>|V|</a:t>
            </a:r>
            <a:r>
              <a:rPr lang="pt-BR" sz="2800">
                <a:solidFill>
                  <a:schemeClr val="dk1"/>
                </a:solidFill>
              </a:rPr>
              <a:t>&gt;. É fácil verificar que (v</a:t>
            </a:r>
            <a:r>
              <a:rPr baseline="-25000" lang="pt-BR" sz="2800">
                <a:solidFill>
                  <a:schemeClr val="dk1"/>
                </a:solidFill>
              </a:rPr>
              <a:t>i</a:t>
            </a:r>
            <a:r>
              <a:rPr lang="pt-BR" sz="2800">
                <a:solidFill>
                  <a:schemeClr val="dk1"/>
                </a:solidFill>
              </a:rPr>
              <a:t>,v</a:t>
            </a:r>
            <a:r>
              <a:rPr baseline="-25000" lang="pt-BR" sz="2800">
                <a:solidFill>
                  <a:schemeClr val="dk1"/>
                </a:solidFill>
              </a:rPr>
              <a:t>i+1</a:t>
            </a:r>
            <a:r>
              <a:rPr lang="pt-BR" sz="2800">
                <a:solidFill>
                  <a:schemeClr val="dk1"/>
                </a:solidFill>
              </a:rPr>
              <a:t>) pertence a E e também que (v</a:t>
            </a:r>
            <a:r>
              <a:rPr baseline="-25000" lang="pt-BR" sz="2800">
                <a:solidFill>
                  <a:schemeClr val="dk1"/>
                </a:solidFill>
              </a:rPr>
              <a:t>|V|</a:t>
            </a:r>
            <a:r>
              <a:rPr lang="pt-BR" sz="2800">
                <a:solidFill>
                  <a:schemeClr val="dk1"/>
                </a:solidFill>
              </a:rPr>
              <a:t>,v</a:t>
            </a:r>
            <a:r>
              <a:rPr baseline="-25000" lang="pt-BR" sz="2800">
                <a:solidFill>
                  <a:schemeClr val="dk1"/>
                </a:solidFill>
              </a:rPr>
              <a:t>1</a:t>
            </a:r>
            <a:r>
              <a:rPr lang="pt-BR" sz="2800">
                <a:solidFill>
                  <a:schemeClr val="dk1"/>
                </a:solidFill>
              </a:rPr>
              <a:t>) pertence a E</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Para satisfazibilidade 3-CNF, um certificado seria uma atribuição de valores a variáveis</a:t>
            </a:r>
            <a:endParaRPr sz="2800">
              <a:solidFill>
                <a:schemeClr val="dk1"/>
              </a:solidFill>
            </a:endParaRPr>
          </a:p>
        </p:txBody>
      </p:sp>
      <p:sp>
        <p:nvSpPr>
          <p:cNvPr id="119" name="Google Shape;119;p17"/>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Classes de Problemas</a:t>
            </a:r>
            <a:endParaRPr b="1" i="0" sz="4400" u="none" cap="none" strike="noStrike">
              <a:solidFill>
                <a:srgbClr val="31859B"/>
              </a:solidFill>
              <a:latin typeface="Arial"/>
              <a:ea typeface="Arial"/>
              <a:cs typeface="Arial"/>
              <a:sym typeface="Arial"/>
            </a:endParaRPr>
          </a:p>
        </p:txBody>
      </p:sp>
      <p:sp>
        <p:nvSpPr>
          <p:cNvPr id="125" name="Google Shape;125;p18"/>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Qualquer problema em P está em NP, pois se o problema é P, podemos resolvê-lo facilmente sem ter um certificado</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Por enquanto, podemos acreditar que </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No entanto, não sabemos se </a:t>
            </a:r>
            <a:r>
              <a:rPr lang="pt-BR" sz="2800" u="sng">
                <a:solidFill>
                  <a:schemeClr val="dk1"/>
                </a:solidFill>
              </a:rPr>
              <a:t>existe ao menos um elemento de NP que não pertence a P</a:t>
            </a:r>
            <a:endParaRPr sz="2800" u="sng">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Informalmente, um problema é NP-Completo se ele está em NP e é tão “difícil” quanto qualquer problema em NP</a:t>
            </a:r>
            <a:endParaRPr sz="2800" u="sng">
              <a:solidFill>
                <a:schemeClr val="dk1"/>
              </a:solidFill>
            </a:endParaRPr>
          </a:p>
        </p:txBody>
      </p:sp>
      <p:sp>
        <p:nvSpPr>
          <p:cNvPr id="126" name="Google Shape;126;p18"/>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id="127" name="Google Shape;127;p18"/>
          <p:cNvPicPr preferRelativeResize="0"/>
          <p:nvPr/>
        </p:nvPicPr>
        <p:blipFill>
          <a:blip r:embed="rId3">
            <a:alphaModFix/>
          </a:blip>
          <a:stretch>
            <a:fillRect/>
          </a:stretch>
        </p:blipFill>
        <p:spPr>
          <a:xfrm>
            <a:off x="6888250" y="2675725"/>
            <a:ext cx="2605575" cy="53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Classes de Problemas</a:t>
            </a:r>
            <a:endParaRPr b="1" i="0" sz="4400" u="none" cap="none" strike="noStrike">
              <a:solidFill>
                <a:srgbClr val="31859B"/>
              </a:solidFill>
              <a:latin typeface="Arial"/>
              <a:ea typeface="Arial"/>
              <a:cs typeface="Arial"/>
              <a:sym typeface="Arial"/>
            </a:endParaRPr>
          </a:p>
        </p:txBody>
      </p:sp>
      <p:sp>
        <p:nvSpPr>
          <p:cNvPr id="133" name="Google Shape;133;p19"/>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Enquanto não definimos a fundo esse conceito, podemos dizer que </a:t>
            </a:r>
            <a:r>
              <a:rPr lang="pt-BR" sz="2800" u="sng">
                <a:solidFill>
                  <a:schemeClr val="dk1"/>
                </a:solidFill>
              </a:rPr>
              <a:t>se qualquer problema NP-completo pode ser resolvido em tempo polinomial, então todo problema em NP tem uma solução em tempo polinomial</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A maioria dos teóricos acredita que os problemas NP-completo sejam intratáveis já que, dada a ampla faixa de problemas NPC - sem que ninguém tenha descoberto uma solução polinomial a eles - tornaria espantosa a existência de uma solução eficiente</a:t>
            </a:r>
            <a:endParaRPr sz="2800" u="sng">
              <a:solidFill>
                <a:schemeClr val="dk1"/>
              </a:solidFill>
            </a:endParaRPr>
          </a:p>
        </p:txBody>
      </p:sp>
      <p:sp>
        <p:nvSpPr>
          <p:cNvPr id="134" name="Google Shape;134;p19"/>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Classes de Problemas</a:t>
            </a:r>
            <a:endParaRPr b="1" i="0" sz="4400" u="none" cap="none" strike="noStrike">
              <a:solidFill>
                <a:srgbClr val="31859B"/>
              </a:solidFill>
              <a:latin typeface="Arial"/>
              <a:ea typeface="Arial"/>
              <a:cs typeface="Arial"/>
              <a:sym typeface="Arial"/>
            </a:endParaRPr>
          </a:p>
        </p:txBody>
      </p:sp>
      <p:sp>
        <p:nvSpPr>
          <p:cNvPr id="140" name="Google Shape;140;p20"/>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Assim, dado o esforço dedicado até agora para provar que os problemas NP-completo são intratáveis - sem resultado conclusivo - não podemos descartar a possibilidade de que os problemas NP-completo são de fato resolvíveis em tempo polinomial</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Se puder determinar que um problema é NP-completo, estará dando uma evidência de sua intratabilidade, então seria melhor empregar seu tempo no desenvolvimento de um algoritmo aproximado ou resolvendo um caso especial, em vez de encontrar um algoritmo rápido que resolva o problema diretamente</a:t>
            </a:r>
            <a:endParaRPr sz="2800">
              <a:solidFill>
                <a:schemeClr val="dk1"/>
              </a:solidFill>
            </a:endParaRPr>
          </a:p>
        </p:txBody>
      </p:sp>
      <p:sp>
        <p:nvSpPr>
          <p:cNvPr id="141" name="Google Shape;141;p20"/>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Para Fazer no Laboratório</a:t>
            </a:r>
            <a:endParaRPr b="1" i="0" sz="4400" u="none" cap="none" strike="noStrike">
              <a:solidFill>
                <a:srgbClr val="31859B"/>
              </a:solidFill>
              <a:latin typeface="Arial"/>
              <a:ea typeface="Arial"/>
              <a:cs typeface="Arial"/>
              <a:sym typeface="Arial"/>
            </a:endParaRPr>
          </a:p>
        </p:txBody>
      </p:sp>
      <p:sp>
        <p:nvSpPr>
          <p:cNvPr id="147" name="Google Shape;147;p21"/>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AutoNum type="arabicParenR"/>
            </a:pPr>
            <a:r>
              <a:rPr lang="pt-BR" sz="2800">
                <a:solidFill>
                  <a:schemeClr val="dk1"/>
                </a:solidFill>
              </a:rPr>
              <a:t>Cite 5 problemas P</a:t>
            </a:r>
            <a:endParaRPr sz="2800">
              <a:solidFill>
                <a:schemeClr val="dk1"/>
              </a:solidFill>
            </a:endParaRPr>
          </a:p>
          <a:p>
            <a:pPr indent="-406400" lvl="0" marL="457200" rtl="0" algn="just">
              <a:lnSpc>
                <a:spcPct val="115000"/>
              </a:lnSpc>
              <a:spcBef>
                <a:spcPts val="0"/>
              </a:spcBef>
              <a:spcAft>
                <a:spcPts val="0"/>
              </a:spcAft>
              <a:buClr>
                <a:schemeClr val="dk1"/>
              </a:buClr>
              <a:buSzPts val="2800"/>
              <a:buAutoNum type="arabicParenR"/>
            </a:pPr>
            <a:r>
              <a:rPr lang="pt-BR" sz="2800">
                <a:solidFill>
                  <a:schemeClr val="dk1"/>
                </a:solidFill>
              </a:rPr>
              <a:t>Cite 5 problemas NP (e que não se sabe que sejam P), dando exemplos de certificados</a:t>
            </a:r>
            <a:endParaRPr sz="2800">
              <a:solidFill>
                <a:schemeClr val="dk1"/>
              </a:solidFill>
            </a:endParaRPr>
          </a:p>
          <a:p>
            <a:pPr indent="-406400" lvl="0" marL="457200" rtl="0" algn="just">
              <a:lnSpc>
                <a:spcPct val="115000"/>
              </a:lnSpc>
              <a:spcBef>
                <a:spcPts val="0"/>
              </a:spcBef>
              <a:spcAft>
                <a:spcPts val="0"/>
              </a:spcAft>
              <a:buClr>
                <a:schemeClr val="dk1"/>
              </a:buClr>
              <a:buSzPts val="2800"/>
              <a:buAutoNum type="arabicParenR"/>
            </a:pPr>
            <a:r>
              <a:rPr lang="pt-BR" sz="2800">
                <a:solidFill>
                  <a:schemeClr val="dk1"/>
                </a:solidFill>
              </a:rPr>
              <a:t>Pesquise e explique, com suas palavras, o que são problemas NP-Completo</a:t>
            </a:r>
            <a:endParaRPr sz="2800">
              <a:solidFill>
                <a:schemeClr val="dk1"/>
              </a:solidFill>
            </a:endParaRPr>
          </a:p>
          <a:p>
            <a:pPr indent="-406400" lvl="0" marL="457200" rtl="0" algn="just">
              <a:lnSpc>
                <a:spcPct val="115000"/>
              </a:lnSpc>
              <a:spcBef>
                <a:spcPts val="0"/>
              </a:spcBef>
              <a:spcAft>
                <a:spcPts val="0"/>
              </a:spcAft>
              <a:buClr>
                <a:schemeClr val="dk1"/>
              </a:buClr>
              <a:buSzPts val="2800"/>
              <a:buAutoNum type="arabicParenR"/>
            </a:pPr>
            <a:r>
              <a:rPr lang="pt-BR" sz="2800">
                <a:solidFill>
                  <a:schemeClr val="dk1"/>
                </a:solidFill>
              </a:rPr>
              <a:t>Pesquise e explique, com suas palavras, o que são problemas NP-Difícil</a:t>
            </a:r>
            <a:endParaRPr sz="2800">
              <a:solidFill>
                <a:schemeClr val="dk1"/>
              </a:solidFill>
            </a:endParaRPr>
          </a:p>
        </p:txBody>
      </p:sp>
      <p:sp>
        <p:nvSpPr>
          <p:cNvPr id="148" name="Google Shape;148;p21"/>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NP-Completude</a:t>
            </a:r>
            <a:endParaRPr b="1" i="0" sz="4400" u="none" cap="none" strike="noStrike">
              <a:solidFill>
                <a:srgbClr val="31859B"/>
              </a:solidFill>
              <a:latin typeface="Arial"/>
              <a:ea typeface="Arial"/>
              <a:cs typeface="Arial"/>
              <a:sym typeface="Arial"/>
            </a:endParaRPr>
          </a:p>
        </p:txBody>
      </p:sp>
      <p:sp>
        <p:nvSpPr>
          <p:cNvPr id="154" name="Google Shape;154;p22"/>
          <p:cNvSpPr txBox="1"/>
          <p:nvPr>
            <p:ph idx="1" type="body"/>
          </p:nvPr>
        </p:nvSpPr>
        <p:spPr>
          <a:xfrm>
            <a:off x="216000" y="1256175"/>
            <a:ext cx="9486300" cy="45981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Char char="•"/>
            </a:pPr>
            <a:r>
              <a:rPr lang="pt-BR" sz="2800"/>
              <a:t>P está contido em NP, mas P = NP ?????</a:t>
            </a:r>
            <a:endParaRPr sz="2800"/>
          </a:p>
          <a:p>
            <a:pPr indent="-406400" lvl="1" marL="914400" rtl="0" algn="l">
              <a:spcBef>
                <a:spcPts val="0"/>
              </a:spcBef>
              <a:spcAft>
                <a:spcPts val="0"/>
              </a:spcAft>
              <a:buSzPts val="2800"/>
              <a:buChar char="○"/>
            </a:pPr>
            <a:r>
              <a:rPr lang="pt-BR" sz="2800"/>
              <a:t>Questão não resolvida até hoje! </a:t>
            </a:r>
            <a:endParaRPr sz="2800"/>
          </a:p>
          <a:p>
            <a:pPr indent="-406400" lvl="1" marL="914400" rtl="0" algn="l">
              <a:spcBef>
                <a:spcPts val="0"/>
              </a:spcBef>
              <a:spcAft>
                <a:spcPts val="0"/>
              </a:spcAft>
              <a:buSzPts val="2800"/>
              <a:buChar char="○"/>
            </a:pPr>
            <a:r>
              <a:rPr lang="pt-BR" sz="2800"/>
              <a:t>Conjectura-se que não, que P ≠ NP  </a:t>
            </a:r>
            <a:endParaRPr sz="2800"/>
          </a:p>
          <a:p>
            <a:pPr indent="0" lvl="0" marL="0" rtl="0" algn="l">
              <a:spcBef>
                <a:spcPts val="0"/>
              </a:spcBef>
              <a:spcAft>
                <a:spcPts val="0"/>
              </a:spcAft>
              <a:buNone/>
            </a:pPr>
            <a:r>
              <a:t/>
            </a:r>
            <a:endParaRPr sz="2800"/>
          </a:p>
          <a:p>
            <a:pPr indent="-406400" lvl="0" marL="457200" rtl="0" algn="l">
              <a:spcBef>
                <a:spcPts val="0"/>
              </a:spcBef>
              <a:spcAft>
                <a:spcPts val="0"/>
              </a:spcAft>
              <a:buSzPts val="2800"/>
              <a:buChar char="•"/>
            </a:pPr>
            <a:r>
              <a:rPr lang="pt-BR" sz="2800"/>
              <a:t>Isto motivou a criação da classe de problemas mais difíceis de NP, a classe NP-Completa</a:t>
            </a:r>
            <a:endParaRPr sz="2800">
              <a:solidFill>
                <a:schemeClr val="dk1"/>
              </a:solidFill>
            </a:endParaRPr>
          </a:p>
        </p:txBody>
      </p:sp>
      <p:sp>
        <p:nvSpPr>
          <p:cNvPr id="155" name="Google Shape;155;p22"/>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5"/>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35" name="Google Shape;35;p5"/>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Quase todos os algoritmos estudados até aqui possuem tempo polinomial: para entradas de tamanho n, seu tempo de execução do pior caso é O(n</a:t>
            </a:r>
            <a:r>
              <a:rPr baseline="30000" lang="pt-BR" sz="2800">
                <a:solidFill>
                  <a:schemeClr val="dk1"/>
                </a:solidFill>
              </a:rPr>
              <a:t>k</a:t>
            </a:r>
            <a:r>
              <a:rPr lang="pt-BR" sz="2800">
                <a:solidFill>
                  <a:schemeClr val="dk1"/>
                </a:solidFill>
              </a:rPr>
              <a:t>) para alguma constante k</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É natural imaginar que todos os problemas podem ser resolvidos em tempo polinomial, mas isso não ocorre necessariamente</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Por exemplo, existem problemas, como o famoso “problema da parada” de Turing, que não podem ser resolvidos por qualquer computador, não importa o tempo que seja executado</a:t>
            </a:r>
            <a:endParaRPr sz="2800">
              <a:solidFill>
                <a:schemeClr val="dk1"/>
              </a:solidFill>
            </a:endParaRPr>
          </a:p>
        </p:txBody>
      </p:sp>
      <p:sp>
        <p:nvSpPr>
          <p:cNvPr id="36" name="Google Shape;36;p5"/>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000">
                <a:solidFill>
                  <a:srgbClr val="31859B"/>
                </a:solidFill>
              </a:rPr>
              <a:t>NP-Completude</a:t>
            </a:r>
            <a:endParaRPr b="1" i="0" sz="4000" u="none" cap="none" strike="noStrike">
              <a:solidFill>
                <a:srgbClr val="31859B"/>
              </a:solidFill>
              <a:latin typeface="Arial"/>
              <a:ea typeface="Arial"/>
              <a:cs typeface="Arial"/>
              <a:sym typeface="Arial"/>
            </a:endParaRPr>
          </a:p>
        </p:txBody>
      </p:sp>
      <p:sp>
        <p:nvSpPr>
          <p:cNvPr id="161" name="Google Shape;161;p23"/>
          <p:cNvSpPr txBox="1"/>
          <p:nvPr>
            <p:ph idx="1" type="body"/>
          </p:nvPr>
        </p:nvSpPr>
        <p:spPr>
          <a:xfrm>
            <a:off x="216000" y="1103775"/>
            <a:ext cx="9486300" cy="4598100"/>
          </a:xfrm>
          <a:prstGeom prst="rect">
            <a:avLst/>
          </a:prstGeom>
          <a:noFill/>
          <a:ln>
            <a:noFill/>
          </a:ln>
        </p:spPr>
        <p:txBody>
          <a:bodyPr anchorCtr="0" anchor="t" bIns="45700" lIns="91425" spcFirstLastPara="1" rIns="91425" wrap="square" tIns="45700">
            <a:noAutofit/>
          </a:bodyPr>
          <a:lstStyle/>
          <a:p>
            <a:pPr indent="-393700" lvl="0" marL="342900" rtl="0" algn="l">
              <a:spcBef>
                <a:spcPts val="0"/>
              </a:spcBef>
              <a:spcAft>
                <a:spcPts val="0"/>
              </a:spcAft>
              <a:buClr>
                <a:schemeClr val="dk1"/>
              </a:buClr>
              <a:buSzPts val="2800"/>
              <a:buChar char="•"/>
            </a:pPr>
            <a:r>
              <a:rPr lang="pt-BR" sz="2800">
                <a:solidFill>
                  <a:schemeClr val="dk1"/>
                </a:solidFill>
              </a:rPr>
              <a:t>A classe de problemas NP representa um conjunto de problemas que possuem certa dificuldade de resolver</a:t>
            </a:r>
            <a:endParaRPr sz="2800">
              <a:solidFill>
                <a:schemeClr val="dk1"/>
              </a:solidFill>
            </a:endParaRPr>
          </a:p>
          <a:p>
            <a:pPr indent="-393700" lvl="0" marL="342900" rtl="0" algn="l">
              <a:spcBef>
                <a:spcPts val="0"/>
              </a:spcBef>
              <a:spcAft>
                <a:spcPts val="0"/>
              </a:spcAft>
              <a:buClr>
                <a:schemeClr val="dk1"/>
              </a:buClr>
              <a:buSzPts val="2800"/>
              <a:buChar char="•"/>
            </a:pPr>
            <a:r>
              <a:rPr lang="pt-BR" sz="2800">
                <a:solidFill>
                  <a:schemeClr val="dk1"/>
                </a:solidFill>
              </a:rPr>
              <a:t>Existem, entretanto, problemas que podem ser considerados pelo menos tão difíceis ou até mais complicados do que qualquer outro de NP</a:t>
            </a:r>
            <a:endParaRPr sz="2800">
              <a:solidFill>
                <a:schemeClr val="dk1"/>
              </a:solidFill>
            </a:endParaRPr>
          </a:p>
          <a:p>
            <a:pPr indent="-393700" lvl="0" marL="342900" rtl="0" algn="l">
              <a:spcBef>
                <a:spcPts val="0"/>
              </a:spcBef>
              <a:spcAft>
                <a:spcPts val="0"/>
              </a:spcAft>
              <a:buClr>
                <a:schemeClr val="dk1"/>
              </a:buClr>
              <a:buSzPts val="2800"/>
              <a:buChar char="•"/>
            </a:pPr>
            <a:r>
              <a:rPr b="1" lang="pt-BR" sz="2800">
                <a:solidFill>
                  <a:schemeClr val="dk1"/>
                </a:solidFill>
              </a:rPr>
              <a:t>Essa classe de problemas mais difíceis em NP é chamada de NP-Completo ou NPC</a:t>
            </a:r>
            <a:endParaRPr b="1" sz="2800">
              <a:solidFill>
                <a:schemeClr val="dk1"/>
              </a:solidFill>
            </a:endParaRPr>
          </a:p>
          <a:p>
            <a:pPr indent="0" lvl="0" marL="0" rtl="0" algn="just">
              <a:lnSpc>
                <a:spcPct val="115000"/>
              </a:lnSpc>
              <a:spcBef>
                <a:spcPts val="0"/>
              </a:spcBef>
              <a:spcAft>
                <a:spcPts val="0"/>
              </a:spcAft>
              <a:buNone/>
            </a:pPr>
            <a:r>
              <a:t/>
            </a:r>
            <a:endParaRPr sz="2800">
              <a:solidFill>
                <a:schemeClr val="dk1"/>
              </a:solidFill>
            </a:endParaRPr>
          </a:p>
        </p:txBody>
      </p:sp>
      <p:sp>
        <p:nvSpPr>
          <p:cNvPr id="162" name="Google Shape;162;p23"/>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000">
                <a:solidFill>
                  <a:srgbClr val="31859B"/>
                </a:solidFill>
              </a:rPr>
              <a:t>NP-Completude</a:t>
            </a:r>
            <a:endParaRPr b="1" i="0" sz="4000" u="none" cap="none" strike="noStrike">
              <a:solidFill>
                <a:srgbClr val="31859B"/>
              </a:solidFill>
              <a:latin typeface="Arial"/>
              <a:ea typeface="Arial"/>
              <a:cs typeface="Arial"/>
              <a:sym typeface="Arial"/>
            </a:endParaRPr>
          </a:p>
        </p:txBody>
      </p:sp>
      <p:sp>
        <p:nvSpPr>
          <p:cNvPr id="168" name="Google Shape;168;p24"/>
          <p:cNvSpPr txBox="1"/>
          <p:nvPr>
            <p:ph idx="1" type="body"/>
          </p:nvPr>
        </p:nvSpPr>
        <p:spPr>
          <a:xfrm>
            <a:off x="216000" y="1103775"/>
            <a:ext cx="9486300" cy="4598100"/>
          </a:xfrm>
          <a:prstGeom prst="rect">
            <a:avLst/>
          </a:prstGeom>
          <a:noFill/>
          <a:ln>
            <a:noFill/>
          </a:ln>
        </p:spPr>
        <p:txBody>
          <a:bodyPr anchorCtr="0" anchor="t" bIns="45700" lIns="91425" spcFirstLastPara="1" rIns="91425" wrap="square" tIns="45700">
            <a:noAutofit/>
          </a:bodyPr>
          <a:lstStyle/>
          <a:p>
            <a:pPr indent="-393700" lvl="0" marL="342900" rtl="0" algn="l">
              <a:spcBef>
                <a:spcPts val="0"/>
              </a:spcBef>
              <a:spcAft>
                <a:spcPts val="0"/>
              </a:spcAft>
              <a:buClr>
                <a:srgbClr val="252525"/>
              </a:buClr>
              <a:buSzPts val="2800"/>
              <a:buChar char="•"/>
            </a:pPr>
            <a:r>
              <a:rPr lang="pt-BR" sz="2800">
                <a:solidFill>
                  <a:srgbClr val="252525"/>
                </a:solidFill>
                <a:highlight>
                  <a:schemeClr val="lt1"/>
                </a:highlight>
              </a:rPr>
              <a:t>NP-Completo</a:t>
            </a:r>
            <a:endParaRPr sz="2800">
              <a:solidFill>
                <a:schemeClr val="dk1"/>
              </a:solidFill>
            </a:endParaRPr>
          </a:p>
          <a:p>
            <a:pPr indent="-539750" lvl="1" marL="1200150" rtl="0" algn="l">
              <a:spcBef>
                <a:spcPts val="0"/>
              </a:spcBef>
              <a:spcAft>
                <a:spcPts val="0"/>
              </a:spcAft>
              <a:buClr>
                <a:srgbClr val="252525"/>
              </a:buClr>
              <a:buSzPts val="2800"/>
              <a:buChar char="–"/>
            </a:pPr>
            <a:r>
              <a:rPr lang="pt-BR" sz="2800">
                <a:solidFill>
                  <a:srgbClr val="252525"/>
                </a:solidFill>
                <a:highlight>
                  <a:schemeClr val="lt1"/>
                </a:highlight>
              </a:rPr>
              <a:t>São problemas NP que possuem a característica de que, </a:t>
            </a:r>
            <a:r>
              <a:rPr b="1" lang="pt-BR" sz="2800">
                <a:solidFill>
                  <a:srgbClr val="252525"/>
                </a:solidFill>
                <a:highlight>
                  <a:schemeClr val="lt1"/>
                </a:highlight>
              </a:rPr>
              <a:t>se um deles puder ser resolvido em tempo polinomial, então todo problema NP-Completo terá uma solução em tempo polinomial</a:t>
            </a:r>
            <a:endParaRPr b="1" sz="2800">
              <a:solidFill>
                <a:schemeClr val="dk1"/>
              </a:solidFill>
            </a:endParaRPr>
          </a:p>
        </p:txBody>
      </p:sp>
      <p:sp>
        <p:nvSpPr>
          <p:cNvPr id="169" name="Google Shape;169;p24"/>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70" name="Google Shape;170;p24"/>
          <p:cNvSpPr/>
          <p:nvPr/>
        </p:nvSpPr>
        <p:spPr>
          <a:xfrm>
            <a:off x="1119275" y="3862350"/>
            <a:ext cx="7469100" cy="2970600"/>
          </a:xfrm>
          <a:prstGeom prst="ellipse">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pt-BR" sz="1400" u="none" cap="none" strike="noStrike">
                <a:solidFill>
                  <a:srgbClr val="000000"/>
                </a:solidFill>
                <a:latin typeface="Arial"/>
                <a:ea typeface="Arial"/>
                <a:cs typeface="Arial"/>
                <a:sym typeface="Arial"/>
              </a:rPr>
              <a:t>NP</a:t>
            </a:r>
            <a:endParaRPr/>
          </a:p>
        </p:txBody>
      </p:sp>
      <p:sp>
        <p:nvSpPr>
          <p:cNvPr id="171" name="Google Shape;171;p24"/>
          <p:cNvSpPr/>
          <p:nvPr/>
        </p:nvSpPr>
        <p:spPr>
          <a:xfrm>
            <a:off x="3467231" y="3991861"/>
            <a:ext cx="3815100" cy="1288500"/>
          </a:xfrm>
          <a:prstGeom prst="ellipse">
            <a:avLst/>
          </a:prstGeom>
          <a:solidFill>
            <a:srgbClr val="1C4587"/>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i="0" lang="pt-BR" sz="1400" u="none" cap="none" strike="noStrike">
                <a:solidFill>
                  <a:srgbClr val="000000"/>
                </a:solidFill>
                <a:latin typeface="Arial"/>
                <a:ea typeface="Arial"/>
                <a:cs typeface="Arial"/>
                <a:sym typeface="Arial"/>
              </a:rPr>
              <a:t>NPC</a:t>
            </a:r>
            <a:endParaRPr/>
          </a:p>
        </p:txBody>
      </p:sp>
      <p:sp>
        <p:nvSpPr>
          <p:cNvPr id="172" name="Google Shape;172;p24"/>
          <p:cNvSpPr/>
          <p:nvPr/>
        </p:nvSpPr>
        <p:spPr>
          <a:xfrm>
            <a:off x="2868609" y="5460136"/>
            <a:ext cx="3948300" cy="1288500"/>
          </a:xfrm>
          <a:prstGeom prst="ellipse">
            <a:avLst/>
          </a:prstGeom>
          <a:solidFill>
            <a:srgbClr val="6AA84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i="0" lang="pt-BR" sz="1400" u="none" cap="none" strike="noStrike">
                <a:solidFill>
                  <a:srgbClr val="000000"/>
                </a:solidFill>
                <a:latin typeface="Arial"/>
                <a:ea typeface="Arial"/>
                <a:cs typeface="Arial"/>
                <a:sym typeface="Arial"/>
              </a:rPr>
              <a:t>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Mostrando que um Problema é NP-Completo</a:t>
            </a:r>
            <a:endParaRPr b="1" i="0" sz="3000" u="none" cap="none" strike="noStrike">
              <a:solidFill>
                <a:srgbClr val="31859B"/>
              </a:solidFill>
              <a:latin typeface="Arial"/>
              <a:ea typeface="Arial"/>
              <a:cs typeface="Arial"/>
              <a:sym typeface="Arial"/>
            </a:endParaRPr>
          </a:p>
        </p:txBody>
      </p:sp>
      <p:sp>
        <p:nvSpPr>
          <p:cNvPr id="178" name="Google Shape;178;p25"/>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Quando dizemos que um problema é NPC, fica subentendido que trata-se de um problema difícil de resolver</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Não estamos tentando provar a existência de um algoritmo eficiente, mas que provavelmente não existe um algoritmo eficiente para esse caso</a:t>
            </a:r>
            <a:endParaRPr sz="2800">
              <a:solidFill>
                <a:schemeClr val="dk1"/>
              </a:solidFill>
            </a:endParaRPr>
          </a:p>
          <a:p>
            <a:pPr indent="0" lvl="0" marL="0" rtl="0" algn="just">
              <a:lnSpc>
                <a:spcPct val="115000"/>
              </a:lnSpc>
              <a:spcBef>
                <a:spcPts val="0"/>
              </a:spcBef>
              <a:spcAft>
                <a:spcPts val="0"/>
              </a:spcAft>
              <a:buClr>
                <a:srgbClr val="000000"/>
              </a:buClr>
              <a:buSzPts val="1100"/>
              <a:buFont typeface="Arial"/>
              <a:buNone/>
            </a:pPr>
            <a:r>
              <a:t/>
            </a:r>
            <a:endParaRPr sz="2800">
              <a:solidFill>
                <a:schemeClr val="dk1"/>
              </a:solidFill>
            </a:endParaRPr>
          </a:p>
          <a:p>
            <a:pPr indent="0" lvl="0" marL="0" rtl="0" algn="just">
              <a:lnSpc>
                <a:spcPct val="115000"/>
              </a:lnSpc>
              <a:spcBef>
                <a:spcPts val="0"/>
              </a:spcBef>
              <a:spcAft>
                <a:spcPts val="0"/>
              </a:spcAft>
              <a:buNone/>
            </a:pPr>
            <a:r>
              <a:rPr lang="pt-BR" sz="2800">
                <a:solidFill>
                  <a:schemeClr val="dk1"/>
                </a:solidFill>
              </a:rPr>
              <a:t>Contamos com três conceitos fundamentais para mostrar que um problema é NPC:</a:t>
            </a:r>
            <a:endParaRPr sz="2800">
              <a:solidFill>
                <a:schemeClr val="dk1"/>
              </a:solidFill>
            </a:endParaRPr>
          </a:p>
          <a:p>
            <a:pPr indent="-406400" lvl="1" marL="914400" rtl="0" algn="just">
              <a:lnSpc>
                <a:spcPct val="115000"/>
              </a:lnSpc>
              <a:spcBef>
                <a:spcPts val="0"/>
              </a:spcBef>
              <a:spcAft>
                <a:spcPts val="0"/>
              </a:spcAft>
              <a:buClr>
                <a:schemeClr val="dk1"/>
              </a:buClr>
              <a:buSzPts val="2800"/>
              <a:buAutoNum type="alphaLcParenR"/>
            </a:pPr>
            <a:r>
              <a:rPr lang="pt-BR" sz="2800">
                <a:solidFill>
                  <a:schemeClr val="dk1"/>
                </a:solidFill>
              </a:rPr>
              <a:t>Problemas de decisão vs Problemas de otimização</a:t>
            </a:r>
            <a:endParaRPr sz="2800">
              <a:solidFill>
                <a:schemeClr val="dk1"/>
              </a:solidFill>
            </a:endParaRPr>
          </a:p>
          <a:p>
            <a:pPr indent="-406400" lvl="1" marL="914400" rtl="0" algn="just">
              <a:lnSpc>
                <a:spcPct val="115000"/>
              </a:lnSpc>
              <a:spcBef>
                <a:spcPts val="0"/>
              </a:spcBef>
              <a:spcAft>
                <a:spcPts val="0"/>
              </a:spcAft>
              <a:buClr>
                <a:schemeClr val="dk1"/>
              </a:buClr>
              <a:buSzPts val="2800"/>
              <a:buAutoNum type="alphaLcParenR"/>
            </a:pPr>
            <a:r>
              <a:rPr lang="pt-BR" sz="2800">
                <a:solidFill>
                  <a:schemeClr val="dk1"/>
                </a:solidFill>
              </a:rPr>
              <a:t>Reduções</a:t>
            </a:r>
            <a:endParaRPr sz="2800">
              <a:solidFill>
                <a:schemeClr val="dk1"/>
              </a:solidFill>
            </a:endParaRPr>
          </a:p>
          <a:p>
            <a:pPr indent="-406400" lvl="1" marL="914400" rtl="0" algn="just">
              <a:lnSpc>
                <a:spcPct val="115000"/>
              </a:lnSpc>
              <a:spcBef>
                <a:spcPts val="0"/>
              </a:spcBef>
              <a:spcAft>
                <a:spcPts val="0"/>
              </a:spcAft>
              <a:buClr>
                <a:schemeClr val="dk1"/>
              </a:buClr>
              <a:buSzPts val="2800"/>
              <a:buAutoNum type="alphaLcParenR"/>
            </a:pPr>
            <a:r>
              <a:rPr lang="pt-BR" sz="2800">
                <a:solidFill>
                  <a:schemeClr val="dk1"/>
                </a:solidFill>
              </a:rPr>
              <a:t>Um primeiro problema NPC</a:t>
            </a:r>
            <a:endParaRPr sz="2800">
              <a:solidFill>
                <a:schemeClr val="dk1"/>
              </a:solidFill>
            </a:endParaRPr>
          </a:p>
          <a:p>
            <a:pPr indent="0" lvl="0" marL="0" rtl="0" algn="just">
              <a:lnSpc>
                <a:spcPct val="115000"/>
              </a:lnSpc>
              <a:spcBef>
                <a:spcPts val="0"/>
              </a:spcBef>
              <a:spcAft>
                <a:spcPts val="0"/>
              </a:spcAft>
              <a:buNone/>
            </a:pPr>
            <a:r>
              <a:t/>
            </a:r>
            <a:endParaRPr sz="2800">
              <a:solidFill>
                <a:schemeClr val="dk1"/>
              </a:solidFill>
            </a:endParaRPr>
          </a:p>
        </p:txBody>
      </p:sp>
      <p:sp>
        <p:nvSpPr>
          <p:cNvPr id="179" name="Google Shape;179;p25"/>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216000" y="476675"/>
            <a:ext cx="96900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Problemas de Decisão vs Problemas de Otimização</a:t>
            </a:r>
            <a:endParaRPr b="1" i="0" sz="3000" u="none" cap="none" strike="noStrike">
              <a:solidFill>
                <a:srgbClr val="31859B"/>
              </a:solidFill>
              <a:latin typeface="Arial"/>
              <a:ea typeface="Arial"/>
              <a:cs typeface="Arial"/>
              <a:sym typeface="Arial"/>
            </a:endParaRPr>
          </a:p>
        </p:txBody>
      </p:sp>
      <p:sp>
        <p:nvSpPr>
          <p:cNvPr id="185" name="Google Shape;185;p26"/>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Muitos problemas de interesse são problemas de otimização, para </a:t>
            </a:r>
            <a:r>
              <a:rPr b="1" lang="pt-BR" sz="2800">
                <a:solidFill>
                  <a:schemeClr val="dk1"/>
                </a:solidFill>
              </a:rPr>
              <a:t>os quais cada solução tem um valor associado</a:t>
            </a:r>
            <a:r>
              <a:rPr lang="pt-BR" sz="2800">
                <a:solidFill>
                  <a:schemeClr val="dk1"/>
                </a:solidFill>
              </a:rPr>
              <a:t> e para os quais desejamos encontrar uma </a:t>
            </a:r>
            <a:r>
              <a:rPr b="1" lang="pt-BR" sz="2800">
                <a:solidFill>
                  <a:schemeClr val="dk1"/>
                </a:solidFill>
              </a:rPr>
              <a:t>solução viável com o melhor valor</a:t>
            </a:r>
            <a:endParaRPr b="1"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Por exemplo, em um problema que denominamos SHORTEST-PATH, temos um grafo não dirigido G e vértices u e v, e desejamos encontrar o caminho de u a v que utiliza o menor número de arestas</a:t>
            </a:r>
            <a:endParaRPr sz="2800">
              <a:solidFill>
                <a:schemeClr val="dk1"/>
              </a:solidFill>
            </a:endParaRPr>
          </a:p>
        </p:txBody>
      </p:sp>
      <p:sp>
        <p:nvSpPr>
          <p:cNvPr id="186" name="Google Shape;186;p26"/>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216000" y="476675"/>
            <a:ext cx="9690000" cy="63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pt-BR" sz="3000">
                <a:solidFill>
                  <a:srgbClr val="31859B"/>
                </a:solidFill>
              </a:rPr>
              <a:t>Problemas de Decisão vs Problemas de Otimização</a:t>
            </a:r>
            <a:endParaRPr b="1" sz="3000">
              <a:solidFill>
                <a:srgbClr val="31859B"/>
              </a:solidFill>
            </a:endParaRPr>
          </a:p>
          <a:p>
            <a:pPr indent="0" lvl="0" marL="0" marR="0" rtl="0" algn="l">
              <a:spcBef>
                <a:spcPts val="0"/>
              </a:spcBef>
              <a:spcAft>
                <a:spcPts val="0"/>
              </a:spcAft>
              <a:buNone/>
            </a:pPr>
            <a:r>
              <a:t/>
            </a:r>
            <a:endParaRPr b="1" sz="3000">
              <a:solidFill>
                <a:srgbClr val="31859B"/>
              </a:solidFill>
            </a:endParaRPr>
          </a:p>
        </p:txBody>
      </p:sp>
      <p:sp>
        <p:nvSpPr>
          <p:cNvPr id="192" name="Google Shape;192;p27"/>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Porém, a NP-completude não se aplica diretamente a problemas de otimização, mas a </a:t>
            </a:r>
            <a:r>
              <a:rPr b="1" lang="pt-BR" sz="2800">
                <a:solidFill>
                  <a:schemeClr val="dk1"/>
                </a:solidFill>
              </a:rPr>
              <a:t>problemas de decisão para os quais a resposta é simplesmente sim ou não</a:t>
            </a:r>
            <a:endParaRPr b="1"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Embora problemas NPC estejam restritos aos problemas de decisão, podemos tirar proveito de uma relação entre problemas de otimização e problemas de decisão</a:t>
            </a:r>
            <a:endParaRPr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Normalmente, podemos expressar um problema de otimização relacionado impondo um limite para o valor otimizado</a:t>
            </a:r>
            <a:endParaRPr sz="2800">
              <a:solidFill>
                <a:schemeClr val="dk1"/>
              </a:solidFill>
            </a:endParaRPr>
          </a:p>
        </p:txBody>
      </p:sp>
      <p:sp>
        <p:nvSpPr>
          <p:cNvPr id="193" name="Google Shape;193;p27"/>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216000" y="476675"/>
            <a:ext cx="9591000" cy="63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pt-BR" sz="3000">
                <a:solidFill>
                  <a:srgbClr val="31859B"/>
                </a:solidFill>
              </a:rPr>
              <a:t>Problemas de Decisão vs Problemas de Otimização</a:t>
            </a:r>
            <a:endParaRPr b="1" sz="3000">
              <a:solidFill>
                <a:srgbClr val="31859B"/>
              </a:solidFill>
            </a:endParaRPr>
          </a:p>
          <a:p>
            <a:pPr indent="0" lvl="0" marL="0" marR="0" rtl="0" algn="l">
              <a:spcBef>
                <a:spcPts val="0"/>
              </a:spcBef>
              <a:spcAft>
                <a:spcPts val="0"/>
              </a:spcAft>
              <a:buNone/>
            </a:pPr>
            <a:r>
              <a:t/>
            </a:r>
            <a:endParaRPr b="1" sz="3000">
              <a:solidFill>
                <a:srgbClr val="31859B"/>
              </a:solidFill>
            </a:endParaRPr>
          </a:p>
        </p:txBody>
      </p:sp>
      <p:sp>
        <p:nvSpPr>
          <p:cNvPr id="199" name="Google Shape;199;p28"/>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u="sng">
                <a:solidFill>
                  <a:schemeClr val="dk1"/>
                </a:solidFill>
              </a:rPr>
              <a:t>PATH: Dado um grafo dirigido G, vértices u e v, e um inteiro k, existe um caminho de u a v </a:t>
            </a:r>
            <a:r>
              <a:rPr b="1" lang="pt-BR" sz="2800" u="sng">
                <a:solidFill>
                  <a:schemeClr val="dk1"/>
                </a:solidFill>
              </a:rPr>
              <a:t>que consiste em no máximo k arestas</a:t>
            </a:r>
            <a:r>
              <a:rPr lang="pt-BR" sz="2800" u="sng">
                <a:solidFill>
                  <a:schemeClr val="dk1"/>
                </a:solidFill>
              </a:rPr>
              <a:t>?</a:t>
            </a:r>
            <a:endParaRPr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A relação entre um problema de otimização e seu problema de decisão relacionado age a nosso favor quando tentamos mostrar que o problema de otimização é “difícil”, </a:t>
            </a:r>
            <a:r>
              <a:rPr b="1" lang="pt-BR" sz="2800">
                <a:solidFill>
                  <a:schemeClr val="dk1"/>
                </a:solidFill>
              </a:rPr>
              <a:t>isso porque o problema de decisão é de certo modo mais fácil ou “não menos difícil”</a:t>
            </a:r>
            <a:endParaRPr sz="2800">
              <a:solidFill>
                <a:schemeClr val="dk1"/>
              </a:solidFill>
            </a:endParaRPr>
          </a:p>
        </p:txBody>
      </p:sp>
      <p:sp>
        <p:nvSpPr>
          <p:cNvPr id="200" name="Google Shape;200;p28"/>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216000" y="476675"/>
            <a:ext cx="9591000" cy="63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pt-BR" sz="3000">
                <a:solidFill>
                  <a:srgbClr val="31859B"/>
                </a:solidFill>
              </a:rPr>
              <a:t>Problemas de Decisão vs Problemas de Otimização</a:t>
            </a:r>
            <a:endParaRPr b="1" sz="3000">
              <a:solidFill>
                <a:srgbClr val="31859B"/>
              </a:solidFill>
            </a:endParaRPr>
          </a:p>
          <a:p>
            <a:pPr indent="0" lvl="0" marL="0" marR="0" rtl="0" algn="l">
              <a:spcBef>
                <a:spcPts val="0"/>
              </a:spcBef>
              <a:spcAft>
                <a:spcPts val="0"/>
              </a:spcAft>
              <a:buNone/>
            </a:pPr>
            <a:r>
              <a:t/>
            </a:r>
            <a:endParaRPr b="1" sz="3000">
              <a:solidFill>
                <a:srgbClr val="31859B"/>
              </a:solidFill>
            </a:endParaRPr>
          </a:p>
        </p:txBody>
      </p:sp>
      <p:sp>
        <p:nvSpPr>
          <p:cNvPr id="206" name="Google Shape;206;p29"/>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P</a:t>
            </a:r>
            <a:r>
              <a:rPr lang="pt-BR" sz="2800">
                <a:solidFill>
                  <a:schemeClr val="dk1"/>
                </a:solidFill>
              </a:rPr>
              <a:t>odemos resolver o problema anterior ao resolver SHORTEST-PATH e depois comparando o número de arestas no caminho mínimo encontrado com o valor do parâmetro k do problema de decisão</a:t>
            </a:r>
            <a:endParaRPr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Logo, </a:t>
            </a:r>
            <a:r>
              <a:rPr b="1" lang="pt-BR" sz="2800">
                <a:solidFill>
                  <a:schemeClr val="dk1"/>
                </a:solidFill>
              </a:rPr>
              <a:t>se um problema de otimização é fácil, seu problema de decisão relacionado também é fácil</a:t>
            </a:r>
            <a:r>
              <a:rPr lang="pt-BR" sz="2800">
                <a:solidFill>
                  <a:schemeClr val="dk1"/>
                </a:solidFill>
              </a:rPr>
              <a:t>, e se pudermos apresentar evidências de que um </a:t>
            </a:r>
            <a:r>
              <a:rPr b="1" lang="pt-BR" sz="2800">
                <a:solidFill>
                  <a:schemeClr val="dk1"/>
                </a:solidFill>
              </a:rPr>
              <a:t>problema de decisão é difícil, também apresentamos evidências de que seu problema de otimização relacionado também é difícil</a:t>
            </a:r>
            <a:endParaRPr b="1" sz="2800">
              <a:solidFill>
                <a:schemeClr val="dk1"/>
              </a:solidFill>
            </a:endParaRPr>
          </a:p>
        </p:txBody>
      </p:sp>
      <p:sp>
        <p:nvSpPr>
          <p:cNvPr id="207" name="Google Shape;207;p29"/>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Reduções</a:t>
            </a:r>
            <a:endParaRPr b="1" i="0" sz="3000" u="none" cap="none" strike="noStrike">
              <a:solidFill>
                <a:srgbClr val="31859B"/>
              </a:solidFill>
              <a:latin typeface="Arial"/>
              <a:ea typeface="Arial"/>
              <a:cs typeface="Arial"/>
              <a:sym typeface="Arial"/>
            </a:endParaRPr>
          </a:p>
        </p:txBody>
      </p:sp>
      <p:sp>
        <p:nvSpPr>
          <p:cNvPr id="213" name="Google Shape;213;p30"/>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Mostrar que um problema não é mais difícil ou não é mais fácil que outro se aplica mesmo quando ambos são problemas de decisão</a:t>
            </a:r>
            <a:endParaRPr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Tiramos proveito dessa ideia nas provas de NP-completude; vamos considerar um problema de decisão A, que gostaríamos de resolver em tempo polinomial</a:t>
            </a:r>
            <a:endParaRPr sz="2800">
              <a:solidFill>
                <a:schemeClr val="dk1"/>
              </a:solidFill>
            </a:endParaRPr>
          </a:p>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Denominamos </a:t>
            </a:r>
            <a:r>
              <a:rPr b="1" lang="pt-BR" sz="2800">
                <a:solidFill>
                  <a:schemeClr val="dk1"/>
                </a:solidFill>
              </a:rPr>
              <a:t>a entrada para um determinado problema como instância desse problema</a:t>
            </a:r>
            <a:r>
              <a:rPr lang="pt-BR" sz="2800">
                <a:solidFill>
                  <a:schemeClr val="dk1"/>
                </a:solidFill>
              </a:rPr>
              <a:t>: por exemplo, em PATH, uma instância seria um grafo G dado, vértices específicos u e v de G e um determinado inteiro k</a:t>
            </a:r>
            <a:endParaRPr sz="2800">
              <a:solidFill>
                <a:schemeClr val="dk1"/>
              </a:solidFill>
            </a:endParaRPr>
          </a:p>
        </p:txBody>
      </p:sp>
      <p:sp>
        <p:nvSpPr>
          <p:cNvPr id="214" name="Google Shape;214;p30"/>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Reduções</a:t>
            </a:r>
            <a:endParaRPr b="1" i="0" sz="3000" u="none" cap="none" strike="noStrike">
              <a:solidFill>
                <a:srgbClr val="31859B"/>
              </a:solidFill>
              <a:latin typeface="Arial"/>
              <a:ea typeface="Arial"/>
              <a:cs typeface="Arial"/>
              <a:sym typeface="Arial"/>
            </a:endParaRPr>
          </a:p>
        </p:txBody>
      </p:sp>
      <p:sp>
        <p:nvSpPr>
          <p:cNvPr id="220" name="Google Shape;220;p31"/>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Finalmente, suponha que temos um procedimento que transforma qualquer instância a</a:t>
            </a:r>
            <a:r>
              <a:rPr baseline="-25000" lang="pt-BR" sz="2800">
                <a:solidFill>
                  <a:schemeClr val="dk1"/>
                </a:solidFill>
              </a:rPr>
              <a:t>inst</a:t>
            </a:r>
            <a:r>
              <a:rPr lang="pt-BR" sz="2800">
                <a:solidFill>
                  <a:schemeClr val="dk1"/>
                </a:solidFill>
              </a:rPr>
              <a:t> de A em alguma instância b</a:t>
            </a:r>
            <a:r>
              <a:rPr baseline="-25000" lang="pt-BR" sz="2800">
                <a:solidFill>
                  <a:schemeClr val="dk1"/>
                </a:solidFill>
              </a:rPr>
              <a:t>inst</a:t>
            </a:r>
            <a:r>
              <a:rPr lang="pt-BR" sz="2800">
                <a:solidFill>
                  <a:schemeClr val="dk1"/>
                </a:solidFill>
              </a:rPr>
              <a:t> de B com as seguintes características a seguir:</a:t>
            </a:r>
            <a:endParaRPr sz="2800">
              <a:solidFill>
                <a:schemeClr val="dk1"/>
              </a:solidFill>
            </a:endParaRPr>
          </a:p>
          <a:p>
            <a:pPr indent="-88900" lvl="1" marL="0" rtl="0" algn="just">
              <a:lnSpc>
                <a:spcPct val="115000"/>
              </a:lnSpc>
              <a:spcBef>
                <a:spcPts val="0"/>
              </a:spcBef>
              <a:spcAft>
                <a:spcPts val="0"/>
              </a:spcAft>
              <a:buClr>
                <a:schemeClr val="dk1"/>
              </a:buClr>
              <a:buSzPts val="2800"/>
              <a:buChar char="○"/>
            </a:pPr>
            <a:r>
              <a:rPr lang="pt-BR" sz="2800">
                <a:solidFill>
                  <a:schemeClr val="dk1"/>
                </a:solidFill>
              </a:rPr>
              <a:t>A transformação demora tempo polinomial</a:t>
            </a:r>
            <a:endParaRPr sz="2800">
              <a:solidFill>
                <a:schemeClr val="dk1"/>
              </a:solidFill>
            </a:endParaRPr>
          </a:p>
          <a:p>
            <a:pPr indent="-88900" lvl="1" marL="0" rtl="0" algn="just">
              <a:lnSpc>
                <a:spcPct val="115000"/>
              </a:lnSpc>
              <a:spcBef>
                <a:spcPts val="0"/>
              </a:spcBef>
              <a:spcAft>
                <a:spcPts val="0"/>
              </a:spcAft>
              <a:buClr>
                <a:schemeClr val="dk1"/>
              </a:buClr>
              <a:buSzPts val="2800"/>
              <a:buChar char="○"/>
            </a:pPr>
            <a:r>
              <a:rPr lang="pt-BR" sz="2800">
                <a:solidFill>
                  <a:schemeClr val="dk1"/>
                </a:solidFill>
              </a:rPr>
              <a:t>As respostas são sempre as mesmas, ou seja, para cada a</a:t>
            </a:r>
            <a:r>
              <a:rPr baseline="-25000" lang="pt-BR" sz="2800">
                <a:solidFill>
                  <a:schemeClr val="dk1"/>
                </a:solidFill>
              </a:rPr>
              <a:t>inst </a:t>
            </a:r>
            <a:r>
              <a:rPr lang="pt-BR" sz="2800">
                <a:solidFill>
                  <a:schemeClr val="dk1"/>
                </a:solidFill>
              </a:rPr>
              <a:t>cuja resposta é sim, temos sempre que a resposta para b</a:t>
            </a:r>
            <a:r>
              <a:rPr baseline="-25000" lang="pt-BR" sz="2800">
                <a:solidFill>
                  <a:schemeClr val="dk1"/>
                </a:solidFill>
              </a:rPr>
              <a:t>inst</a:t>
            </a:r>
            <a:r>
              <a:rPr lang="pt-BR" sz="2800">
                <a:solidFill>
                  <a:schemeClr val="dk1"/>
                </a:solidFill>
              </a:rPr>
              <a:t> será sim</a:t>
            </a:r>
            <a:endParaRPr sz="2800">
              <a:solidFill>
                <a:schemeClr val="dk1"/>
              </a:solidFill>
            </a:endParaRPr>
          </a:p>
        </p:txBody>
      </p:sp>
      <p:sp>
        <p:nvSpPr>
          <p:cNvPr id="221" name="Google Shape;221;p31"/>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Reduções</a:t>
            </a:r>
            <a:endParaRPr b="1" i="0" sz="3000" u="none" cap="none" strike="noStrike">
              <a:solidFill>
                <a:srgbClr val="31859B"/>
              </a:solidFill>
              <a:latin typeface="Arial"/>
              <a:ea typeface="Arial"/>
              <a:cs typeface="Arial"/>
              <a:sym typeface="Arial"/>
            </a:endParaRPr>
          </a:p>
        </p:txBody>
      </p:sp>
      <p:sp>
        <p:nvSpPr>
          <p:cNvPr id="227" name="Google Shape;227;p32"/>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Esse procedimento chama-se algoritmo de redução de tempo polinomial e, como mostra a figura, ele proporciona um meio para resolver A em tempo polinomial</a:t>
            </a:r>
            <a:endParaRPr sz="2800">
              <a:solidFill>
                <a:schemeClr val="dk1"/>
              </a:solidFill>
            </a:endParaRPr>
          </a:p>
        </p:txBody>
      </p:sp>
      <p:sp>
        <p:nvSpPr>
          <p:cNvPr id="228" name="Google Shape;228;p32"/>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id="229" name="Google Shape;229;p32"/>
          <p:cNvPicPr preferRelativeResize="0"/>
          <p:nvPr/>
        </p:nvPicPr>
        <p:blipFill rotWithShape="1">
          <a:blip r:embed="rId3">
            <a:alphaModFix/>
          </a:blip>
          <a:srcRect b="0" l="0" r="0" t="0"/>
          <a:stretch/>
        </p:blipFill>
        <p:spPr>
          <a:xfrm>
            <a:off x="152800" y="3008776"/>
            <a:ext cx="9496758" cy="32775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6"/>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42" name="Google Shape;42;p6"/>
          <p:cNvSpPr txBox="1"/>
          <p:nvPr>
            <p:ph idx="1" type="body"/>
          </p:nvPr>
        </p:nvSpPr>
        <p:spPr>
          <a:xfrm>
            <a:off x="216000" y="14847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Também existem problemas que podem ser resolvidos, mas não no tempo O(n</a:t>
            </a:r>
            <a:r>
              <a:rPr baseline="30000" lang="pt-BR" sz="2800">
                <a:solidFill>
                  <a:schemeClr val="dk1"/>
                </a:solidFill>
              </a:rPr>
              <a:t>k</a:t>
            </a:r>
            <a:r>
              <a:rPr lang="pt-BR" sz="2800">
                <a:solidFill>
                  <a:schemeClr val="dk1"/>
                </a:solidFill>
              </a:rPr>
              <a:t>)</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Em geral, pensamos que problemas que podem ser resolvidos em</a:t>
            </a:r>
            <a:r>
              <a:rPr b="1" lang="pt-BR" sz="2800">
                <a:solidFill>
                  <a:schemeClr val="dk1"/>
                </a:solidFill>
              </a:rPr>
              <a:t> tempo polinomial</a:t>
            </a:r>
            <a:r>
              <a:rPr lang="pt-BR" sz="2800">
                <a:solidFill>
                  <a:schemeClr val="dk1"/>
                </a:solidFill>
              </a:rPr>
              <a:t> são </a:t>
            </a:r>
            <a:r>
              <a:rPr b="1" lang="pt-BR" sz="2800">
                <a:solidFill>
                  <a:schemeClr val="dk1"/>
                </a:solidFill>
              </a:rPr>
              <a:t>tratáveis</a:t>
            </a:r>
            <a:r>
              <a:rPr lang="pt-BR" sz="2800">
                <a:solidFill>
                  <a:schemeClr val="dk1"/>
                </a:solidFill>
              </a:rPr>
              <a:t>, ou </a:t>
            </a:r>
            <a:r>
              <a:rPr b="1" lang="pt-BR" sz="2800">
                <a:solidFill>
                  <a:schemeClr val="dk1"/>
                </a:solidFill>
              </a:rPr>
              <a:t>fáceis</a:t>
            </a:r>
            <a:r>
              <a:rPr lang="pt-BR" sz="2800">
                <a:solidFill>
                  <a:schemeClr val="dk1"/>
                </a:solidFill>
              </a:rPr>
              <a:t>, e que problemas que exigem </a:t>
            </a:r>
            <a:r>
              <a:rPr b="1" lang="pt-BR" sz="2800">
                <a:solidFill>
                  <a:schemeClr val="dk1"/>
                </a:solidFill>
              </a:rPr>
              <a:t>tempo acima de polinomial</a:t>
            </a:r>
            <a:r>
              <a:rPr lang="pt-BR" sz="2800">
                <a:solidFill>
                  <a:schemeClr val="dk1"/>
                </a:solidFill>
              </a:rPr>
              <a:t> são </a:t>
            </a:r>
            <a:r>
              <a:rPr b="1" lang="pt-BR" sz="2800">
                <a:solidFill>
                  <a:schemeClr val="dk1"/>
                </a:solidFill>
              </a:rPr>
              <a:t>intratáveis </a:t>
            </a:r>
            <a:r>
              <a:rPr lang="pt-BR" sz="2800">
                <a:solidFill>
                  <a:schemeClr val="dk1"/>
                </a:solidFill>
              </a:rPr>
              <a:t>ou </a:t>
            </a:r>
            <a:r>
              <a:rPr b="1" lang="pt-BR" sz="2800">
                <a:solidFill>
                  <a:schemeClr val="dk1"/>
                </a:solidFill>
              </a:rPr>
              <a:t>difíceis</a:t>
            </a:r>
            <a:endParaRPr b="1" sz="2800">
              <a:solidFill>
                <a:schemeClr val="dk1"/>
              </a:solidFill>
            </a:endParaRPr>
          </a:p>
        </p:txBody>
      </p:sp>
      <p:sp>
        <p:nvSpPr>
          <p:cNvPr id="43" name="Google Shape;43;p6"/>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Reduções</a:t>
            </a:r>
            <a:endParaRPr b="1" i="0" sz="3000" u="none" cap="none" strike="noStrike">
              <a:solidFill>
                <a:srgbClr val="31859B"/>
              </a:solidFill>
              <a:latin typeface="Arial"/>
              <a:ea typeface="Arial"/>
              <a:cs typeface="Arial"/>
              <a:sym typeface="Arial"/>
            </a:endParaRPr>
          </a:p>
        </p:txBody>
      </p:sp>
      <p:sp>
        <p:nvSpPr>
          <p:cNvPr id="235" name="Google Shape;235;p33"/>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chemeClr val="dk1"/>
              </a:buClr>
              <a:buSzPts val="2800"/>
              <a:buChar char="•"/>
            </a:pPr>
            <a:r>
              <a:rPr lang="pt-BR" sz="2800">
                <a:solidFill>
                  <a:schemeClr val="dk1"/>
                </a:solidFill>
              </a:rPr>
              <a:t>Desde que cada uma dessas etapas demore tempo polinomial, </a:t>
            </a:r>
            <a:r>
              <a:rPr b="1" lang="pt-BR" sz="2800">
                <a:solidFill>
                  <a:schemeClr val="dk1"/>
                </a:solidFill>
              </a:rPr>
              <a:t>essas também demoram um tempo polinomial</a:t>
            </a:r>
            <a:endParaRPr b="1" sz="2800">
              <a:solidFill>
                <a:schemeClr val="dk1"/>
              </a:solidFill>
            </a:endParaRPr>
          </a:p>
        </p:txBody>
      </p:sp>
      <p:sp>
        <p:nvSpPr>
          <p:cNvPr id="236" name="Google Shape;236;p33"/>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giphy.gif" id="237" name="Google Shape;237;p33"/>
          <p:cNvPicPr preferRelativeResize="0"/>
          <p:nvPr/>
        </p:nvPicPr>
        <p:blipFill>
          <a:blip r:embed="rId3">
            <a:alphaModFix/>
          </a:blip>
          <a:stretch>
            <a:fillRect/>
          </a:stretch>
        </p:blipFill>
        <p:spPr>
          <a:xfrm>
            <a:off x="1274450" y="2596825"/>
            <a:ext cx="7175026" cy="4035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3000">
                <a:solidFill>
                  <a:srgbClr val="31859B"/>
                </a:solidFill>
              </a:rPr>
              <a:t>Algoritmos Aproximados</a:t>
            </a:r>
            <a:endParaRPr b="1" i="0" sz="3000" u="none" cap="none" strike="noStrike">
              <a:solidFill>
                <a:srgbClr val="31859B"/>
              </a:solidFill>
              <a:latin typeface="Arial"/>
              <a:ea typeface="Arial"/>
              <a:cs typeface="Arial"/>
              <a:sym typeface="Arial"/>
            </a:endParaRPr>
          </a:p>
        </p:txBody>
      </p:sp>
      <p:sp>
        <p:nvSpPr>
          <p:cNvPr id="243" name="Google Shape;243;p34"/>
          <p:cNvSpPr txBox="1"/>
          <p:nvPr>
            <p:ph idx="1" type="body"/>
          </p:nvPr>
        </p:nvSpPr>
        <p:spPr>
          <a:xfrm>
            <a:off x="216000" y="951375"/>
            <a:ext cx="9486300" cy="4598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pt-BR" sz="2800">
                <a:solidFill>
                  <a:schemeClr val="dk1"/>
                </a:solidFill>
              </a:rPr>
              <a:t>Algoritmos aproximativos são tentativas de resolver problemas da classe NP-Completo de maneira eficiente, garantindo um desvio máximo do ótimo  </a:t>
            </a:r>
            <a:endParaRPr sz="2800">
              <a:solidFill>
                <a:schemeClr val="dk1"/>
              </a:solidFill>
            </a:endParaRPr>
          </a:p>
          <a:p>
            <a:pPr indent="-342900" lvl="0" marL="342900" rtl="0" algn="l">
              <a:spcBef>
                <a:spcPts val="0"/>
              </a:spcBef>
              <a:spcAft>
                <a:spcPts val="0"/>
              </a:spcAft>
              <a:buClr>
                <a:schemeClr val="dk1"/>
              </a:buClr>
              <a:buSzPts val="2800"/>
              <a:buChar char="•"/>
            </a:pPr>
            <a:r>
              <a:rPr lang="pt-BR" sz="2800">
                <a:solidFill>
                  <a:schemeClr val="dk1"/>
                </a:solidFill>
              </a:rPr>
              <a:t>Heurísticas são como algoritmos aproximativos, porém sem a garantia de qualidade</a:t>
            </a:r>
            <a:endParaRPr sz="2800">
              <a:solidFill>
                <a:schemeClr val="dk1"/>
              </a:solidFill>
            </a:endParaRPr>
          </a:p>
          <a:p>
            <a:pPr indent="-342900" lvl="0" marL="342900" rtl="0" algn="l">
              <a:spcBef>
                <a:spcPts val="0"/>
              </a:spcBef>
              <a:spcAft>
                <a:spcPts val="0"/>
              </a:spcAft>
              <a:buClr>
                <a:schemeClr val="dk1"/>
              </a:buClr>
              <a:buSzPts val="2800"/>
              <a:buChar char="•"/>
            </a:pPr>
            <a:r>
              <a:rPr lang="pt-BR" sz="2800">
                <a:solidFill>
                  <a:schemeClr val="dk1"/>
                </a:solidFill>
              </a:rPr>
              <a:t>Exemplo: Problema do Caixeiro Viajante</a:t>
            </a:r>
            <a:endParaRPr sz="2800">
              <a:solidFill>
                <a:schemeClr val="dk1"/>
              </a:solidFill>
            </a:endParaRPr>
          </a:p>
          <a:p>
            <a:pPr indent="-342900" lvl="0" marL="342900" rtl="0" algn="l">
              <a:spcBef>
                <a:spcPts val="0"/>
              </a:spcBef>
              <a:spcAft>
                <a:spcPts val="0"/>
              </a:spcAft>
              <a:buClr>
                <a:schemeClr val="dk1"/>
              </a:buClr>
              <a:buSzPts val="2800"/>
              <a:buChar char="•"/>
            </a:pPr>
            <a:r>
              <a:rPr lang="pt-BR" sz="2800">
                <a:solidFill>
                  <a:schemeClr val="dk1"/>
                </a:solidFill>
              </a:rPr>
              <a:t>Algoritmos aproximativos para este problema garantem que a solução apresentada é, no máximo, o dobro do valor ótimo</a:t>
            </a:r>
            <a:endParaRPr sz="2800">
              <a:solidFill>
                <a:schemeClr val="dk1"/>
              </a:solidFill>
            </a:endParaRPr>
          </a:p>
        </p:txBody>
      </p:sp>
      <p:sp>
        <p:nvSpPr>
          <p:cNvPr id="244" name="Google Shape;244;p34"/>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7"/>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49" name="Google Shape;49;p7"/>
          <p:cNvSpPr txBox="1"/>
          <p:nvPr>
            <p:ph idx="1" type="body"/>
          </p:nvPr>
        </p:nvSpPr>
        <p:spPr>
          <a:xfrm>
            <a:off x="216000" y="14847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O assunto que discutiremos é uma classe de problemas denominados “NP-completos”, classe esta que desconhecemos uma série de informações a respeito</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Ainda não foi descoberto </a:t>
            </a:r>
            <a:r>
              <a:rPr b="1" lang="pt-BR" sz="2800">
                <a:solidFill>
                  <a:schemeClr val="dk1"/>
                </a:solidFill>
              </a:rPr>
              <a:t>nenhum algoritmo de tempo polinomial para um problema NP-completo</a:t>
            </a:r>
            <a:r>
              <a:rPr lang="pt-BR" sz="2800">
                <a:solidFill>
                  <a:schemeClr val="dk1"/>
                </a:solidFill>
              </a:rPr>
              <a:t> e ninguém ainda conseguiu provar que </a:t>
            </a:r>
            <a:r>
              <a:rPr b="1" lang="pt-BR" sz="2800">
                <a:solidFill>
                  <a:schemeClr val="dk1"/>
                </a:solidFill>
              </a:rPr>
              <a:t>não pode existir nenhum algoritmo de tempo polinomial para nenhum deles</a:t>
            </a:r>
            <a:endParaRPr sz="2800">
              <a:solidFill>
                <a:schemeClr val="dk1"/>
              </a:solidFill>
            </a:endParaRPr>
          </a:p>
        </p:txBody>
      </p:sp>
      <p:sp>
        <p:nvSpPr>
          <p:cNvPr id="50" name="Google Shape;50;p7"/>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8"/>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56" name="Google Shape;56;p8"/>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Essa questão chamada “P diferente de NP” continua sendo um dos mais profundos e intrigantes problemas de pesquisa em aberto na teoria da ciência da computação, desde que foi proposto em 1971</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Vários problemas NP-completos são particularmente torturantes porque, à primeira vista, parecem ser semelhantes a problemas que sabemos resolver polinomialmente</a:t>
            </a:r>
            <a:endParaRPr sz="2800">
              <a:solidFill>
                <a:schemeClr val="dk1"/>
              </a:solidFill>
            </a:endParaRPr>
          </a:p>
        </p:txBody>
      </p:sp>
      <p:sp>
        <p:nvSpPr>
          <p:cNvPr id="57" name="Google Shape;57;p8"/>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9"/>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id="63" name="Google Shape;63;p9"/>
          <p:cNvPicPr preferRelativeResize="0"/>
          <p:nvPr/>
        </p:nvPicPr>
        <p:blipFill>
          <a:blip r:embed="rId3">
            <a:alphaModFix/>
          </a:blip>
          <a:stretch>
            <a:fillRect/>
          </a:stretch>
        </p:blipFill>
        <p:spPr>
          <a:xfrm>
            <a:off x="76200" y="501275"/>
            <a:ext cx="9829799" cy="62992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69" name="Google Shape;69;p10"/>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In this video, I explain perhaps the most famous problem in all of Computer Science. Does P = NP? I define the terms and give examples of each. We also programmatically go through the traveling salesman problem. I experiment with a little bit of mixed reality in this video as well.&#10;&#10;Code for this video:&#10;https://github.com/llSourcell/p_vs_np_challenge&#10;&#10;Nichole's winning code:&#10;https://github.com/nhrigby&#10;&#10;Mick's runner-up code:&#10;https://github.com/mickvanhulst&#10;&#10;Join the Wizard's Slack Channel:&#10;https://wizards.herokuapp.com/&#10;&#10;Some more great P vs NP resources:&#10;https://danielmiessler.com/study/pvsnp/&#10;https://qntm.org/pnp&#10;http://news.mit.edu/2009/explainer-pnp&#10;https://blog.codinghorror.com/the-girl-who-proved-p-np/&#10;https://medium.com/the-physics-arxiv-blog/the-astounding-link-between-the-p-np-problem-and-the-quantum-nature-of-universe-7ef5eea6fd7a&#10;&#10;Please subscribe! And like and comment and share. That's what keeps me going. &#10;&#10;And please support me on Patreon! &#10;https://www.patreon.com/user?u=3191693&#10;&#10;I used the Tilt Brush mixed reality app to draw the complexity classes for fun. Thanks Az Balabanian and the Upload Collective for letting me shoot videos in VR! : &#10;https://www.Azadux.com/mixed-reality &#10;https://www.Uploadcollective.com" id="70" name="Google Shape;70;p10" title="Why is P vs NP Important?">
            <a:hlinkClick r:id="rId3"/>
          </p:cNvPr>
          <p:cNvPicPr preferRelativeResize="0"/>
          <p:nvPr/>
        </p:nvPicPr>
        <p:blipFill>
          <a:blip r:embed="rId4">
            <a:alphaModFix/>
          </a:blip>
          <a:stretch>
            <a:fillRect/>
          </a:stretch>
        </p:blipFill>
        <p:spPr>
          <a:xfrm>
            <a:off x="1219200" y="1263277"/>
            <a:ext cx="7277567" cy="545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1"/>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76" name="Google Shape;76;p11"/>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Em cada um dos pares de problemas a seguir, um deles pode ser resolvido em tempo polinomial e o outro é NP-completo, mas a diferença entre eles parece ser insignificante:</a:t>
            </a:r>
            <a:endParaRPr sz="2800">
              <a:solidFill>
                <a:schemeClr val="dk1"/>
              </a:solidFill>
            </a:endParaRPr>
          </a:p>
          <a:p>
            <a:pPr indent="-381000" lvl="1" marL="914400" rtl="0" algn="just">
              <a:lnSpc>
                <a:spcPct val="115000"/>
              </a:lnSpc>
              <a:spcBef>
                <a:spcPts val="0"/>
              </a:spcBef>
              <a:spcAft>
                <a:spcPts val="0"/>
              </a:spcAft>
              <a:buClr>
                <a:schemeClr val="dk1"/>
              </a:buClr>
              <a:buSzPts val="2400"/>
              <a:buChar char="○"/>
            </a:pPr>
            <a:r>
              <a:rPr lang="pt-BR" sz="2400">
                <a:solidFill>
                  <a:schemeClr val="dk1"/>
                </a:solidFill>
              </a:rPr>
              <a:t>Caminhos simples mínimos e caminhos simples de comprimento máximo</a:t>
            </a:r>
            <a:endParaRPr sz="2400">
              <a:solidFill>
                <a:schemeClr val="dk1"/>
              </a:solidFill>
            </a:endParaRPr>
          </a:p>
          <a:p>
            <a:pPr indent="-381000" lvl="1" marL="914400" rtl="0" algn="just">
              <a:lnSpc>
                <a:spcPct val="115000"/>
              </a:lnSpc>
              <a:spcBef>
                <a:spcPts val="0"/>
              </a:spcBef>
              <a:spcAft>
                <a:spcPts val="0"/>
              </a:spcAft>
              <a:buClr>
                <a:schemeClr val="dk1"/>
              </a:buClr>
              <a:buSzPts val="2400"/>
              <a:buChar char="○"/>
            </a:pPr>
            <a:r>
              <a:rPr lang="pt-BR" sz="2400">
                <a:solidFill>
                  <a:schemeClr val="dk1"/>
                </a:solidFill>
              </a:rPr>
              <a:t>Passeio de Euler e ciclo hamiltoniano</a:t>
            </a:r>
            <a:endParaRPr sz="2400">
              <a:solidFill>
                <a:schemeClr val="dk1"/>
              </a:solidFill>
            </a:endParaRPr>
          </a:p>
          <a:p>
            <a:pPr indent="-381000" lvl="1" marL="914400" rtl="0" algn="just">
              <a:lnSpc>
                <a:spcPct val="115000"/>
              </a:lnSpc>
              <a:spcBef>
                <a:spcPts val="0"/>
              </a:spcBef>
              <a:spcAft>
                <a:spcPts val="0"/>
              </a:spcAft>
              <a:buClr>
                <a:schemeClr val="dk1"/>
              </a:buClr>
              <a:buSzPts val="2400"/>
              <a:buChar char="○"/>
            </a:pPr>
            <a:r>
              <a:rPr lang="pt-BR" sz="2400">
                <a:solidFill>
                  <a:schemeClr val="dk1"/>
                </a:solidFill>
              </a:rPr>
              <a:t>Satisfazibilidade 2-CNF e 3-CNF</a:t>
            </a:r>
            <a:endParaRPr sz="2400">
              <a:solidFill>
                <a:schemeClr val="dk1"/>
              </a:solidFill>
            </a:endParaRPr>
          </a:p>
        </p:txBody>
      </p:sp>
      <p:sp>
        <p:nvSpPr>
          <p:cNvPr id="77" name="Google Shape;77;p11"/>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type="title"/>
          </p:nvPr>
        </p:nvSpPr>
        <p:spPr>
          <a:xfrm>
            <a:off x="216000" y="476672"/>
            <a:ext cx="9194700" cy="6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BR" sz="4400">
                <a:solidFill>
                  <a:srgbClr val="31859B"/>
                </a:solidFill>
              </a:rPr>
              <a:t>Introdução</a:t>
            </a:r>
            <a:endParaRPr b="1" i="0" sz="4400" u="none" cap="none" strike="noStrike">
              <a:solidFill>
                <a:srgbClr val="31859B"/>
              </a:solidFill>
              <a:latin typeface="Arial"/>
              <a:ea typeface="Arial"/>
              <a:cs typeface="Arial"/>
              <a:sym typeface="Arial"/>
            </a:endParaRPr>
          </a:p>
        </p:txBody>
      </p:sp>
      <p:sp>
        <p:nvSpPr>
          <p:cNvPr id="83" name="Google Shape;83;p12"/>
          <p:cNvSpPr txBox="1"/>
          <p:nvPr>
            <p:ph idx="1" type="body"/>
          </p:nvPr>
        </p:nvSpPr>
        <p:spPr>
          <a:xfrm>
            <a:off x="216000" y="1256175"/>
            <a:ext cx="9067500" cy="4598100"/>
          </a:xfrm>
          <a:prstGeom prst="rect">
            <a:avLst/>
          </a:prstGeom>
          <a:noFill/>
          <a:ln>
            <a:noFill/>
          </a:ln>
        </p:spPr>
        <p:txBody>
          <a:bodyPr anchorCtr="0" anchor="t" bIns="45700" lIns="91425" spcFirstLastPara="1" rIns="91425" wrap="square" tIns="45700">
            <a:noAutofit/>
          </a:bodyPr>
          <a:lstStyle/>
          <a:p>
            <a:pPr indent="-406400" lvl="0" marL="457200" rtl="0" algn="just">
              <a:lnSpc>
                <a:spcPct val="115000"/>
              </a:lnSpc>
              <a:spcBef>
                <a:spcPts val="0"/>
              </a:spcBef>
              <a:spcAft>
                <a:spcPts val="0"/>
              </a:spcAft>
              <a:buClr>
                <a:schemeClr val="dk1"/>
              </a:buClr>
              <a:buSzPts val="2800"/>
              <a:buChar char="•"/>
            </a:pPr>
            <a:r>
              <a:rPr b="1" lang="pt-BR" sz="2800">
                <a:solidFill>
                  <a:schemeClr val="dk1"/>
                </a:solidFill>
              </a:rPr>
              <a:t>Caminhos simples mínimos e caminhos simples de comprimento máximo</a:t>
            </a:r>
            <a:r>
              <a:rPr lang="pt-BR" sz="2800">
                <a:solidFill>
                  <a:schemeClr val="dk1"/>
                </a:solidFill>
              </a:rPr>
              <a:t>: Em grafos dirigidos G = (V, E), podemos encontrar caminhos mínimos que partem de uma única origem no tempo O(VE)</a:t>
            </a:r>
            <a:endParaRPr sz="2800">
              <a:solidFill>
                <a:schemeClr val="dk1"/>
              </a:solidFill>
            </a:endParaRPr>
          </a:p>
          <a:p>
            <a:pPr indent="-406400" lvl="0" marL="457200" rtl="0" algn="just">
              <a:lnSpc>
                <a:spcPct val="115000"/>
              </a:lnSpc>
              <a:spcBef>
                <a:spcPts val="0"/>
              </a:spcBef>
              <a:spcAft>
                <a:spcPts val="0"/>
              </a:spcAft>
              <a:buClr>
                <a:schemeClr val="dk1"/>
              </a:buClr>
              <a:buSzPts val="2800"/>
              <a:buChar char="•"/>
            </a:pPr>
            <a:r>
              <a:rPr lang="pt-BR" sz="2800">
                <a:solidFill>
                  <a:schemeClr val="dk1"/>
                </a:solidFill>
              </a:rPr>
              <a:t>Contudo, determinar o caminho simples de comprimento máximo entre dois vértices é difícil. </a:t>
            </a:r>
            <a:r>
              <a:rPr b="1" lang="pt-BR" sz="2800">
                <a:solidFill>
                  <a:schemeClr val="dk1"/>
                </a:solidFill>
              </a:rPr>
              <a:t>Saber se um grafo contém um caminho simples com pelo menos um determinado número de arestas é NP-completo</a:t>
            </a:r>
            <a:endParaRPr b="1" sz="2800">
              <a:solidFill>
                <a:schemeClr val="dk1"/>
              </a:solidFill>
            </a:endParaRPr>
          </a:p>
        </p:txBody>
      </p:sp>
      <p:sp>
        <p:nvSpPr>
          <p:cNvPr id="84" name="Google Shape;84;p12"/>
          <p:cNvSpPr txBox="1"/>
          <p:nvPr>
            <p:ph idx="12" type="sldNum"/>
          </p:nvPr>
        </p:nvSpPr>
        <p:spPr>
          <a:xfrm>
            <a:off x="7099300" y="6356350"/>
            <a:ext cx="2311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