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7312" lvl="1" marL="4556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7312" lvl="2" marL="912813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7312" lvl="3" marL="137001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7313" lvl="4" marL="18272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7312" lvl="1" marL="4556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7312" lvl="2" marL="912813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7312" lvl="3" marL="137001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7313" lvl="4" marL="18272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7312" lvl="1" marL="4556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7312" lvl="2" marL="912813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7312" lvl="3" marL="137001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7313" lvl="4" marL="18272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7a7a2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47a7a2b3d_0_4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7a7a2b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47a7a2b3d_0_5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7a7a2b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47a7a2b3d_0_6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77500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67750024a_0_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775002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67750024a_0_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775002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67750024a_0_1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775002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67750024a_0_2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7750024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67750024a_0_3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7750024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67750024a_0_3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775002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67750024a_0_4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c9ba9318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1c9ba93182_1_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775002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67750024a_0_5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7750024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67750024a_0_6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775002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67750024a_0_8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7750024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67750024a_0_10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7750024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67750024a_0_12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7750024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67750024a_0_17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8e2226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68e2226fa_0_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93a6f6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693a6f6af_1_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93a6f6a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693a6f6af_1_1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93a6f6a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693a6f6af_1_3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bbd90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fbbd90485_0_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93a6f6a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693a6f6af_1_5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93a6f6a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693a6f6af_1_6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93a6f6a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693a6f6af_1_3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93a6f6af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693a6f6af_1_7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93a6f6a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693a6f6af_1_8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93a6f6af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693a6f6af_1_10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93a6f6a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693a6f6af_1_10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7a7a2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247a7a2b3d_0_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7a7a2b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47a7a2b3d_0_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a7a2b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47a7a2b3d_0_1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7a7a2b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47a7a2b3d_0_2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7a7a2b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47a7a2b3d_0_3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7a7a2b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47a7a2b3d_0_4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66450" y="6240275"/>
            <a:ext cx="1826700" cy="4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5815722"/>
            <a:ext cx="2568400" cy="12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olo" showMasterSp="0">
  <p:cSld name="MIo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216000" y="476672"/>
            <a:ext cx="91947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144003" y="127675"/>
            <a:ext cx="880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Análise e Projeto de Algoritmos</a:t>
            </a:r>
            <a:r>
              <a:rPr b="1" lang="pt-BR">
                <a:solidFill>
                  <a:schemeClr val="dk1"/>
                </a:solidFill>
              </a:rPr>
              <a:t> - Prof: Lucas Grassano Lattari (lucas.lattari@ifsudestemg.edu.br)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16000" y="1484784"/>
            <a:ext cx="9194700" cy="4597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153988" y="434975"/>
            <a:ext cx="8640900" cy="1500"/>
          </a:xfrm>
          <a:prstGeom prst="straightConnector1">
            <a:avLst/>
          </a:prstGeom>
          <a:noFill/>
          <a:ln cap="flat" cmpd="sng" w="9525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153988" y="434975"/>
            <a:ext cx="8640900" cy="1500"/>
          </a:xfrm>
          <a:prstGeom prst="straightConnector1">
            <a:avLst/>
          </a:prstGeom>
          <a:noFill/>
          <a:ln cap="flat" cmpd="sng" w="9525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259625" y="6277875"/>
            <a:ext cx="1826700" cy="4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5994583"/>
            <a:ext cx="2046225" cy="1014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ucas.lattari@ifsudestemg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0Bx8sBMKH0u2HdzR6R3YyMGZqOFE/view?usp=sharing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Relationship Id="rId5" Type="http://schemas.openxmlformats.org/officeDocument/2006/relationships/image" Target="../media/image17.png"/><Relationship Id="rId6" Type="http://schemas.openxmlformats.org/officeDocument/2006/relationships/image" Target="../media/image29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54.png"/><Relationship Id="rId5" Type="http://schemas.openxmlformats.org/officeDocument/2006/relationships/image" Target="../media/image41.png"/><Relationship Id="rId6" Type="http://schemas.openxmlformats.org/officeDocument/2006/relationships/image" Target="../media/image5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Relationship Id="rId4" Type="http://schemas.openxmlformats.org/officeDocument/2006/relationships/image" Target="../media/image60.png"/><Relationship Id="rId5" Type="http://schemas.openxmlformats.org/officeDocument/2006/relationships/image" Target="../media/image51.png"/><Relationship Id="rId6" Type="http://schemas.openxmlformats.org/officeDocument/2006/relationships/image" Target="../media/image5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61.png"/><Relationship Id="rId6" Type="http://schemas.openxmlformats.org/officeDocument/2006/relationships/image" Target="../media/image5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0Bx8sBMKH0u2HN3ktNFZkd2RrSGc/view?usp=sharing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0Bx8sBMKH0u2HV2J2enVwRzl1d1k/view?usp=sharing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285750" y="1825625"/>
            <a:ext cx="9457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Análise e Projeto de Algoritmos</a:t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4400">
                <a:solidFill>
                  <a:schemeClr val="dk1"/>
                </a:solidFill>
              </a:rPr>
              <a:t>Complexidade de Algoritmos Recursivos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pt-BR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Prof. Lucas Grassano Lattari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pt-BR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lucas.lattari@ifsudestemg.edu.br</a:t>
            </a:r>
            <a:endParaRPr b="0" i="0" sz="3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sz="3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Iterativo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As recorrências andam de mãos dadas com o paradigma divisão e conquista, porque nos dão uma maneira natural de caracterizar os tempos de execução de algoritmos de divisão e conquista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Uma </a:t>
            </a:r>
            <a:r>
              <a:rPr b="1" lang="pt-BR" sz="2800">
                <a:solidFill>
                  <a:schemeClr val="dk1"/>
                </a:solidFill>
              </a:rPr>
              <a:t>recorrência</a:t>
            </a:r>
            <a:r>
              <a:rPr lang="pt-BR" sz="2800">
                <a:solidFill>
                  <a:schemeClr val="dk1"/>
                </a:solidFill>
              </a:rPr>
              <a:t> é uma equação ou desigualdade que descreve uma função em termos de seu valor para entradas menores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63600" y="1484775"/>
            <a:ext cx="9194700" cy="537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Considere agora a recorrência: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03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u="sng">
                <a:solidFill>
                  <a:schemeClr val="hlink"/>
                </a:solidFill>
                <a:hlinkClick r:id="rId3"/>
              </a:rPr>
              <a:t>Esta pode ser resolvida da seguinte maneira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" y="2183222"/>
            <a:ext cx="9194700" cy="194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Para Fazer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63276"/>
            <a:ext cx="7102125" cy="16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031724"/>
            <a:ext cx="7413984" cy="16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4876375"/>
            <a:ext cx="7754205" cy="16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Para Fazer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3278"/>
            <a:ext cx="9520725" cy="20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</a:rPr>
              <a:t>Uma árvore de recursão é um mecanismo para visualizar o que ocorre quando uma recorrência é iterada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Ela descreve uma árvore de chamadas recursivas e o trabalho necessário para cada chamada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Por exemplo, considere a recorrência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515225"/>
            <a:ext cx="4604844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Essa recorrência produz a seguinte árvore: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0" y="2176450"/>
            <a:ext cx="9617825" cy="32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Uma forma de se obter a complexidade para esse caso é realizar a soma de todas as linhas que compõem a árvore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0" y="3053750"/>
            <a:ext cx="9545425" cy="29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Ao fazer isso, obtém-se uma série geométrica (PG) com o seguinte formato: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50" y="2647950"/>
            <a:ext cx="8835850" cy="3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O comprimento dessa árvore não importa para esse caso, já que o total de trabalho decresce tanto que que ele torna-se um simples fator constante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 o termo remanescente sugere que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513925"/>
            <a:ext cx="4191075" cy="9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Considere a recorrência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Ela produz a seguinte árvore de recursão (no slide a seguir)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4625"/>
            <a:ext cx="9479600" cy="7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1500203"/>
            <a:ext cx="9807891" cy="30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Introdução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Anteriormente vimos como o MergeSort serve como exemplo do paradigma de divisão e conquista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Quando os subproblemas são suficientemente grandes para serem resolvidos recursivamente, trata-se de um </a:t>
            </a:r>
            <a:r>
              <a:rPr b="1" lang="pt-BR" sz="2800">
                <a:solidFill>
                  <a:schemeClr val="dk1"/>
                </a:solidFill>
              </a:rPr>
              <a:t>passo recursivo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Quando os subproblemas se tornam suficientemente pequenos, dizemos que a recursão se esgotou e que chegamos ao </a:t>
            </a:r>
            <a:r>
              <a:rPr b="1" lang="pt-BR" sz="2800">
                <a:solidFill>
                  <a:schemeClr val="dk1"/>
                </a:solidFill>
              </a:rPr>
              <a:t>caso base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É fácil verificarmos que cada linha tem “custo” n, pois basta somar cada uma pra identificar esse padrão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Quanto a altura, chegamos a uma situação curiosa: a árvore é desbalanceada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auxiliar o entendimento desse processo, observe a árvore anterior reescrita com potências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90" name="Google Shape;190;p24"/>
          <p:cNvCxnSpPr/>
          <p:nvPr/>
        </p:nvCxnSpPr>
        <p:spPr>
          <a:xfrm flipH="1">
            <a:off x="4048550" y="1971900"/>
            <a:ext cx="540900" cy="38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4955900" y="1971900"/>
            <a:ext cx="471300" cy="3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600" y="2522975"/>
            <a:ext cx="898663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900" y="2522975"/>
            <a:ext cx="1116910" cy="5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4"/>
          <p:cNvCxnSpPr/>
          <p:nvPr/>
        </p:nvCxnSpPr>
        <p:spPr>
          <a:xfrm flipH="1">
            <a:off x="2753150" y="3267300"/>
            <a:ext cx="540900" cy="38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4868750" y="3267300"/>
            <a:ext cx="330300" cy="57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/>
          <p:nvPr/>
        </p:nvCxnSpPr>
        <p:spPr>
          <a:xfrm>
            <a:off x="3584300" y="3267300"/>
            <a:ext cx="471300" cy="3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/>
          <p:nvPr/>
        </p:nvCxnSpPr>
        <p:spPr>
          <a:xfrm>
            <a:off x="5915675" y="3263225"/>
            <a:ext cx="502200" cy="39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2900" y="3725450"/>
            <a:ext cx="1116900" cy="7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1650" y="3834950"/>
            <a:ext cx="1020225" cy="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3250" y="3834950"/>
            <a:ext cx="1020225" cy="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2800" y="3770163"/>
            <a:ext cx="1433844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01847" y="4716424"/>
            <a:ext cx="2236425" cy="2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00200" y="5651814"/>
            <a:ext cx="1116900" cy="650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0400" y="5651814"/>
            <a:ext cx="1116900" cy="650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0600" y="5651814"/>
            <a:ext cx="1116900" cy="650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4600" y="5651814"/>
            <a:ext cx="1116900" cy="650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Do lado esquerdo, quando T(1) = 1, tem-se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Note que i indica a altura da árvore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Assim, quando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Dessa forma, a altura do lado esquerdo da árvore é de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575" y="1326225"/>
            <a:ext cx="1900150" cy="9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975" y="2669925"/>
            <a:ext cx="4476600" cy="11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1600" y="4494525"/>
            <a:ext cx="1468218" cy="9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Do lado direito, da mesma forma, tem-se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Assim, i define a altura da árvore e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Finalmente,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525" y="1193706"/>
            <a:ext cx="2432150" cy="12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71226"/>
            <a:ext cx="9637275" cy="14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300" y="4676725"/>
            <a:ext cx="3205925" cy="11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da Árvore de Recursão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Observando que a “menor” altura dessa árvore é à esquerda, define-se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Quanto a “maior” altura dessa árvore, podemos concluir que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Finalmente, define-se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400" y="2024250"/>
            <a:ext cx="53374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650" y="3524975"/>
            <a:ext cx="5885450" cy="8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850" y="4966050"/>
            <a:ext cx="3237279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Exercícios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Resolva as seguintes recorrências usando a árvore de recursão (assuma T(1) = 1):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634425"/>
            <a:ext cx="9386650" cy="9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3863150"/>
            <a:ext cx="7506051" cy="9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400" y="5014075"/>
            <a:ext cx="6815800" cy="8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Exercícios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Resolva as seguintes recorrências usando a árvore de recursão (assuma T(1) = 1):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695950"/>
            <a:ext cx="9220292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175" y="3599275"/>
            <a:ext cx="4797160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200" y="4372350"/>
            <a:ext cx="5203627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8400" y="5154775"/>
            <a:ext cx="4940649" cy="6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Mestre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O método mestre fornece uma “receita” para resolver recorrências da forma: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em que a &gt; 0 e b &gt; 1 são constantes e f(n) é uma função assintoticamente positiva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12" y="2797287"/>
            <a:ext cx="6910200" cy="7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Mestre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216000" y="12561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utilizar o método mestre você terá de memorizar três casos, mas poderá resolver muitas recorrências com grande facilidade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 recorrência anterior descreve o tempo de execução de um algoritmo que divide um problema de tamanho n em a subproblemas, cada um de tamanho n/b, onde a e b são constantes positivas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Os a subproblemas são resolvidos recursivamente, cada um no tempo T(n/b). A função f(n) abrange o custo de dividir o problema e combinar os resultados dos subproblemas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Mestre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216000" y="12561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</a:rPr>
              <a:t>Em cada um dos três casos, “compara-se” a função f(n) com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 maior das duas funções determinará a solução para a recorrência!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Se            for </a:t>
            </a:r>
            <a:r>
              <a:rPr b="1" lang="pt-BR" sz="2800">
                <a:solidFill>
                  <a:schemeClr val="dk1"/>
                </a:solidFill>
              </a:rPr>
              <a:t>assintoticamente (polinomialmente maior)</a:t>
            </a:r>
            <a:r>
              <a:rPr lang="pt-BR" sz="2800">
                <a:solidFill>
                  <a:schemeClr val="dk1"/>
                </a:solidFill>
              </a:rPr>
              <a:t> do que f(n), então tem-se o caso 1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No caso 1, a complexidade é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8" y="1780428"/>
            <a:ext cx="897548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8" y="3685428"/>
            <a:ext cx="897548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850" y="5053500"/>
            <a:ext cx="3638600" cy="7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Introdução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As recorrências andam de mãos dadas com o paradigma divisão e conquista, porque nos dão uma maneira natural de caracterizar os tempos de execução de algoritmos de divisão e conquista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Uma </a:t>
            </a:r>
            <a:r>
              <a:rPr b="1" lang="pt-BR" sz="2800">
                <a:solidFill>
                  <a:schemeClr val="dk1"/>
                </a:solidFill>
              </a:rPr>
              <a:t>recorrência</a:t>
            </a:r>
            <a:r>
              <a:rPr lang="pt-BR" sz="2800">
                <a:solidFill>
                  <a:schemeClr val="dk1"/>
                </a:solidFill>
              </a:rPr>
              <a:t> é uma equação ou desigualdade que descreve uma função em termos de seu valor para entradas menores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Mestre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216000" y="12561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</a:rPr>
              <a:t>Em cada um dos três casos, “compara-se” a função f(n) com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 maior das duas funções determinará a solução para a recorrência!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Se            e f(n) forem assintoticamente equivalentes, tem-se o caso 2 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Nesse caso, a complexidade é multiplicada por lgn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8" y="1780428"/>
            <a:ext cx="897548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8" y="3685428"/>
            <a:ext cx="897548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87" y="5280912"/>
            <a:ext cx="9606175" cy="9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Mestre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216000" y="12561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</a:rPr>
              <a:t>Em cada um dos três casos, “compara-se” a função f(n) com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 maior das duas funções determinará a solução para a recorrência!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Se f(n) for assintoticamente maior do que            , temos o terceiro caso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Nesse caso, a complexidade é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8" y="1780428"/>
            <a:ext cx="897548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653" y="3807578"/>
            <a:ext cx="897548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000" y="4695251"/>
            <a:ext cx="3837764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Mestre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216000" y="12561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Exemplo: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Sabemos que a = 9, b = 3 e f(n) = 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Observamos que f(n) &lt; 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 caímos no caso 1 e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09" name="Google Shape;309;p35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00" y="1825274"/>
            <a:ext cx="6903225" cy="8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400" y="3255659"/>
            <a:ext cx="5752476" cy="96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0424" y="4638874"/>
            <a:ext cx="1219618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5975" y="5516850"/>
            <a:ext cx="3712805" cy="8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Mestre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216000" y="12561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Exemplo: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Sabemos que a = 1, b = 3/2 e f(n) = 1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Observamos que f(n) = 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 caímos no caso 2 e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20" name="Google Shape;320;p36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424" y="4638874"/>
            <a:ext cx="1219618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317" y="1803742"/>
            <a:ext cx="6752172" cy="8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5926" y="3349901"/>
            <a:ext cx="6910400" cy="9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498" y="5581748"/>
            <a:ext cx="3561267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Mestre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216000" y="12561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Exemplo: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Sabemos que a = 3, b = 4 e f(n) = n lgn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Observamos que n lg n &gt;  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 caímos no caso 3 e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31" name="Google Shape;331;p37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75" y="1776248"/>
            <a:ext cx="8032943" cy="83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825" y="3704908"/>
            <a:ext cx="5996352" cy="8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7500" y="4650900"/>
            <a:ext cx="1515033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4599" y="5736750"/>
            <a:ext cx="3983581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Mestre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216000" y="12561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Tente resolver as seguintes recorrências usando o método mestre: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42" name="Google Shape;342;p38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98" y="2420447"/>
            <a:ext cx="6975367" cy="85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23" y="3468901"/>
            <a:ext cx="4830587" cy="85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98" y="4517384"/>
            <a:ext cx="7284525" cy="100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Mestre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9"/>
          <p:cNvSpPr txBox="1"/>
          <p:nvPr>
            <p:ph idx="1" type="body"/>
          </p:nvPr>
        </p:nvSpPr>
        <p:spPr>
          <a:xfrm>
            <a:off x="216000" y="12561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Questão 21 do Poscomp 2015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52" name="Google Shape;352;p39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Introdução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Como discutimos anteriormente, a complexidade do MergeSort pode ser descrita por: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Cuja resposta é: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75" y="2530875"/>
            <a:ext cx="7070100" cy="14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5515" y="4424240"/>
            <a:ext cx="3920100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Introdução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As recorrências andam de mãos dadas com o paradigma divisão e conquista, porque nos dão uma maneira natural de caracterizar os tempos de execução de algoritmos de divisão e conquista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Uma </a:t>
            </a:r>
            <a:r>
              <a:rPr b="1" lang="pt-BR" sz="2800">
                <a:solidFill>
                  <a:schemeClr val="dk1"/>
                </a:solidFill>
              </a:rPr>
              <a:t>recorrência</a:t>
            </a:r>
            <a:r>
              <a:rPr lang="pt-BR" sz="2800">
                <a:solidFill>
                  <a:schemeClr val="dk1"/>
                </a:solidFill>
              </a:rPr>
              <a:t> é uma equação ou desigualdade que descreve uma função em termos de seu valor para entradas menores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63600" y="1484775"/>
            <a:ext cx="9194700" cy="537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</a:rPr>
              <a:t>As recorrências podem tomar muitas formas. Por exemplo, um algoritmo recursivo poderia dividir problemas em tamanhos desiguais, como uma subdivisão ⅔ para ⅓ </a:t>
            </a:r>
            <a:endParaRPr sz="2800"/>
          </a:p>
          <a:p>
            <a:pPr indent="-203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</a:rPr>
              <a:t>Se </a:t>
            </a:r>
            <a:r>
              <a:rPr lang="pt-BR" sz="2800"/>
              <a:t>o restante do problema demandar</a:t>
            </a:r>
            <a:r>
              <a:rPr lang="pt-BR" sz="2800">
                <a:solidFill>
                  <a:srgbClr val="000000"/>
                </a:solidFill>
              </a:rPr>
              <a:t> tempo linear para sua resolução, tal algoritmo dará origem à recorrência </a:t>
            </a:r>
            <a:endParaRPr sz="2800"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744" y="4491419"/>
            <a:ext cx="7230600" cy="5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Introdução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As recorrências andam de mãos dadas com o paradigma divisão e conquista, porque nos dão uma maneira natural de caracterizar os tempos de execução de algoritmos de divisão e conquista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Uma </a:t>
            </a:r>
            <a:r>
              <a:rPr b="1" lang="pt-BR" sz="2800">
                <a:solidFill>
                  <a:schemeClr val="dk1"/>
                </a:solidFill>
              </a:rPr>
              <a:t>recorrência</a:t>
            </a:r>
            <a:r>
              <a:rPr lang="pt-BR" sz="2800">
                <a:solidFill>
                  <a:schemeClr val="dk1"/>
                </a:solidFill>
              </a:rPr>
              <a:t> é uma equação ou desigualdade que descreve uma função em termos de seu valor para entradas menores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3600" y="1484775"/>
            <a:ext cx="9194700" cy="537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Os subproblemas não estão necessariamente restritos a ser uma fração constante do tamanho do problema original</a:t>
            </a:r>
            <a:endParaRPr sz="2800">
              <a:solidFill>
                <a:schemeClr val="dk1"/>
              </a:solidFill>
            </a:endParaRPr>
          </a:p>
          <a:p>
            <a:pPr indent="-203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Por exemplo, uma versão recursiva da busca linear criaria apenas um subproblema contendo um elemento a menos do que o problema original</a:t>
            </a:r>
            <a:endParaRPr sz="2800">
              <a:solidFill>
                <a:schemeClr val="dk1"/>
              </a:solidFill>
            </a:endParaRPr>
          </a:p>
          <a:p>
            <a:pPr indent="-203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Cada chamada recursiva levaria tempo constante, mais o tempo das chamadas recursivas feitas, produzindo a recorrência </a:t>
            </a:r>
            <a:endParaRPr sz="2800"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50" y="6003568"/>
            <a:ext cx="5953200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Introdução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Ao longo dessas aulas, apresentaremos três métodos para resolver recorrências, isto é, para obter limites assintóticos: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pt-BR" sz="2400">
                <a:solidFill>
                  <a:schemeClr val="dk1"/>
                </a:solidFill>
              </a:rPr>
              <a:t>Método por Iteração</a:t>
            </a:r>
            <a:r>
              <a:rPr lang="pt-BR" sz="2400">
                <a:solidFill>
                  <a:schemeClr val="dk1"/>
                </a:solidFill>
              </a:rPr>
              <a:t>: É feita uma manipulação algébrica, a fim de se obter uma fórmula geral da recorrência, e assim sua cota assintótica</a:t>
            </a:r>
            <a:endParaRPr sz="2400">
              <a:solidFill>
                <a:schemeClr val="dk1"/>
              </a:solidFill>
            </a:endParaRPr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pt-BR" sz="2200">
                <a:solidFill>
                  <a:schemeClr val="dk1"/>
                </a:solidFill>
              </a:rPr>
              <a:t>Método da árvore de recursão:</a:t>
            </a:r>
            <a:r>
              <a:rPr lang="pt-BR" sz="2200">
                <a:solidFill>
                  <a:schemeClr val="dk1"/>
                </a:solidFill>
              </a:rPr>
              <a:t> Converte-se a recorrência em uma árvore cujos nós representam os custos envolvidos em vários níveis da recursão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pt-BR" sz="2200">
                <a:solidFill>
                  <a:schemeClr val="dk1"/>
                </a:solidFill>
              </a:rPr>
              <a:t>Método mestre:</a:t>
            </a:r>
            <a:r>
              <a:rPr lang="pt-BR" sz="2200">
                <a:solidFill>
                  <a:schemeClr val="dk1"/>
                </a:solidFill>
              </a:rPr>
              <a:t> define limite para certas recorrências que ocorrem frequentemente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Iterativo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As recorrências andam de mãos dadas com o paradigma divisão e conquista, porque nos dão uma maneira natural de caracterizar os tempos de execução de algoritmos de divisão e conquista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Uma </a:t>
            </a:r>
            <a:r>
              <a:rPr b="1" lang="pt-BR" sz="2800">
                <a:solidFill>
                  <a:schemeClr val="dk1"/>
                </a:solidFill>
              </a:rPr>
              <a:t>recorrência</a:t>
            </a:r>
            <a:r>
              <a:rPr lang="pt-BR" sz="2800">
                <a:solidFill>
                  <a:schemeClr val="dk1"/>
                </a:solidFill>
              </a:rPr>
              <a:t> é uma equação ou desigualdade que descreve uma função em termos de seu valor para entradas menores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1"/>
          <p:cNvSpPr txBox="1"/>
          <p:nvPr/>
        </p:nvSpPr>
        <p:spPr>
          <a:xfrm>
            <a:off x="63600" y="1484775"/>
            <a:ext cx="9194700" cy="537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Considere a recorrência abaixo (MergeSort):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03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u="sng">
                <a:solidFill>
                  <a:schemeClr val="hlink"/>
                </a:solidFill>
                <a:hlinkClick r:id="rId3"/>
              </a:rPr>
              <a:t>Essa recorrência pode ser resolvida da seguinte maneira</a:t>
            </a:r>
            <a:r>
              <a:rPr lang="pt-BR" sz="2800">
                <a:solidFill>
                  <a:schemeClr val="dk1"/>
                </a:solidFill>
              </a:rPr>
              <a:t> (link atualizado)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975" y="2073675"/>
            <a:ext cx="7070100" cy="1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Método Iterativo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As recorrências andam de mãos dadas com o paradigma divisão e conquista, porque nos dão uma maneira natural de caracterizar os tempos de execução de algoritmos de divisão e conquista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Uma </a:t>
            </a:r>
            <a:r>
              <a:rPr b="1" lang="pt-BR" sz="2800">
                <a:solidFill>
                  <a:schemeClr val="dk1"/>
                </a:solidFill>
              </a:rPr>
              <a:t>recorrência</a:t>
            </a:r>
            <a:r>
              <a:rPr lang="pt-BR" sz="2800">
                <a:solidFill>
                  <a:schemeClr val="dk1"/>
                </a:solidFill>
              </a:rPr>
              <a:t> é uma equação ou desigualdade que descreve uma função em termos de seu valor para entradas menores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63600" y="1484775"/>
            <a:ext cx="9194700" cy="537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Considere agora a recorrência: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032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u="sng">
                <a:solidFill>
                  <a:schemeClr val="hlink"/>
                </a:solidFill>
                <a:hlinkClick r:id="rId3"/>
              </a:rPr>
              <a:t>Esta pode ser resolvida da seguinte maneira</a:t>
            </a:r>
            <a:r>
              <a:rPr lang="pt-BR" sz="2800">
                <a:solidFill>
                  <a:schemeClr val="dk1"/>
                </a:solidFill>
              </a:rPr>
              <a:t> (link atualizado)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2105325"/>
            <a:ext cx="9516699" cy="17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