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13716000" cx="24387175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Montserrat ExtraLight"/>
      <p:regular r:id="rId37"/>
      <p:bold r:id="rId38"/>
      <p:italic r:id="rId39"/>
      <p:boldItalic r:id="rId40"/>
    </p:embeddedFont>
    <p:embeddedFont>
      <p:font typeface="Montserrat ExtraBold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3" roundtripDataSignature="AMtx7mgE+uPr+ACWscFJcbPJTHoJ4FDT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ExtraLight-boldItalic.fntdata"/><Relationship Id="rId20" Type="http://schemas.openxmlformats.org/officeDocument/2006/relationships/slide" Target="slides/slide16.xml"/><Relationship Id="rId42" Type="http://schemas.openxmlformats.org/officeDocument/2006/relationships/font" Target="fonts/MontserratExtraBold-boldItalic.fntdata"/><Relationship Id="rId41" Type="http://schemas.openxmlformats.org/officeDocument/2006/relationships/font" Target="fonts/MontserratExtraBold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customschemas.google.com/relationships/presentationmetadata" Target="meta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37" Type="http://schemas.openxmlformats.org/officeDocument/2006/relationships/font" Target="fonts/MontserratExtraLight-regular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39" Type="http://schemas.openxmlformats.org/officeDocument/2006/relationships/font" Target="fonts/MontserratExtraLight-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ExtraLight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" name="Google Shape;2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5e9675dd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85e9675dd8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5e9675dd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85e9675dd8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5e9675dd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85e9675dd8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5e9675d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85e9675dd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5c552aa0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85c552aa04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5c552aa0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85c552aa04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5c552aa0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85c552aa04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5c552aa0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85c552aa04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795005c8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8795005c81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795005c8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8795005c81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8795005c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" name="Google Shape;33;g8795005c8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795005c8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8795005c81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795005c8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8795005c81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95005c8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8795005c81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795005c8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8795005c81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795005c81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795005c8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5e9675d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85e9675dd8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5e9675dd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85e9675dd8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5e9675dd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85e9675dd8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5e9675dd8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5e9675dd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85c552aa0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" name="Google Shape;47;g85c552aa04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5e9675dd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" name="Google Shape;55;g85e9675dd8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5e9675dd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" name="Google Shape;61;g85e9675dd8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5e9675dd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g85e9675dd8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5e9675dd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g85e9675dd8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5e9675dd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g85e9675dd8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5e9675dd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85e9675dd8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with Placeholder">
  <p:cSld name="Slide with Placehol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>
            <p:ph idx="2" type="pic"/>
          </p:nvPr>
        </p:nvSpPr>
        <p:spPr>
          <a:xfrm>
            <a:off x="0" y="0"/>
            <a:ext cx="7737487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lide with Placeholder">
  <p:cSld name="1_Slide with Placehol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/>
          <p:nvPr>
            <p:ph idx="2" type="pic"/>
          </p:nvPr>
        </p:nvSpPr>
        <p:spPr>
          <a:xfrm>
            <a:off x="16649688" y="0"/>
            <a:ext cx="7737487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Portfolio Three">
  <p:cSld name="2_Portfolio Thre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/>
          <p:nvPr>
            <p:ph idx="2" type="pic"/>
          </p:nvPr>
        </p:nvSpPr>
        <p:spPr>
          <a:xfrm>
            <a:off x="16332202" y="0"/>
            <a:ext cx="8054974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5"/>
          <p:cNvSpPr/>
          <p:nvPr>
            <p:ph idx="3" type="pic"/>
          </p:nvPr>
        </p:nvSpPr>
        <p:spPr>
          <a:xfrm>
            <a:off x="0" y="0"/>
            <a:ext cx="8054974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5"/>
          <p:cNvSpPr/>
          <p:nvPr>
            <p:ph idx="4" type="pic"/>
          </p:nvPr>
        </p:nvSpPr>
        <p:spPr>
          <a:xfrm>
            <a:off x="8166100" y="0"/>
            <a:ext cx="8054974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Placeholder">
  <p:cSld name="3_Placehol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/>
          <p:nvPr>
            <p:ph idx="2" type="pic"/>
          </p:nvPr>
        </p:nvSpPr>
        <p:spPr>
          <a:xfrm>
            <a:off x="1755553" y="6068412"/>
            <a:ext cx="6308379" cy="63321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6"/>
          <p:cNvSpPr/>
          <p:nvPr>
            <p:ph idx="3" type="pic"/>
          </p:nvPr>
        </p:nvSpPr>
        <p:spPr>
          <a:xfrm>
            <a:off x="9080235" y="6068412"/>
            <a:ext cx="6308379" cy="63321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6"/>
          <p:cNvSpPr/>
          <p:nvPr>
            <p:ph idx="4" type="pic"/>
          </p:nvPr>
        </p:nvSpPr>
        <p:spPr>
          <a:xfrm>
            <a:off x="16404916" y="6068412"/>
            <a:ext cx="6308379" cy="63321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Placeholder">
  <p:cSld name="1_Placehol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/>
          <p:nvPr>
            <p:ph idx="2" type="pic"/>
          </p:nvPr>
        </p:nvSpPr>
        <p:spPr>
          <a:xfrm>
            <a:off x="0" y="8255000"/>
            <a:ext cx="24387177" cy="5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1676618" y="730250"/>
            <a:ext cx="21033937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Montserrat"/>
              <a:buNone/>
              <a:defRPr b="0" i="0" sz="6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1676618" y="3651250"/>
            <a:ext cx="21033937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ode.jquery.com/jquery-latest.min.j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tuliocaiqu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mozilla.org/pt-BR/docs/Web/HTTP/Method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2"/>
          <p:cNvCxnSpPr/>
          <p:nvPr/>
        </p:nvCxnSpPr>
        <p:spPr>
          <a:xfrm>
            <a:off x="1498741" y="-1748367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Google Shape;28;p2"/>
          <p:cNvCxnSpPr/>
          <p:nvPr/>
        </p:nvCxnSpPr>
        <p:spPr>
          <a:xfrm>
            <a:off x="1498741" y="-1748367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9" name="Google Shape;29;p2"/>
          <p:cNvSpPr/>
          <p:nvPr/>
        </p:nvSpPr>
        <p:spPr>
          <a:xfrm>
            <a:off x="4863398" y="5203800"/>
            <a:ext cx="14660400" cy="3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243775" spcFirstLastPara="1" rIns="243775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75"/>
              <a:buFont typeface="Montserrat"/>
              <a:buNone/>
            </a:pPr>
            <a:r>
              <a:rPr b="1" lang="en-US" sz="19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6267098" y="5203807"/>
            <a:ext cx="106329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243775" spcFirstLastPara="1" rIns="243775" wrap="square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Montserrat"/>
              <a:buNone/>
            </a:pPr>
            <a:r>
              <a:rPr lang="en-US" sz="8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práticas</a:t>
            </a:r>
            <a:endParaRPr sz="8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5e9675dd8_0_91"/>
          <p:cNvSpPr txBox="1"/>
          <p:nvPr/>
        </p:nvSpPr>
        <p:spPr>
          <a:xfrm>
            <a:off x="1759630" y="766741"/>
            <a:ext cx="197541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Grids</a:t>
            </a:r>
            <a:endParaRPr/>
          </a:p>
        </p:txBody>
      </p:sp>
      <p:sp>
        <p:nvSpPr>
          <p:cNvPr id="101" name="Google Shape;101;g85e9675dd8_0_91"/>
          <p:cNvSpPr/>
          <p:nvPr/>
        </p:nvSpPr>
        <p:spPr>
          <a:xfrm>
            <a:off x="1929975" y="3497525"/>
            <a:ext cx="19754100" cy="8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TAMANHOS DE TELA</a:t>
            </a:r>
            <a:endParaRPr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g85e9675dd8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575" y="4349525"/>
            <a:ext cx="20144725" cy="85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5e9675dd8_0_101"/>
          <p:cNvSpPr txBox="1"/>
          <p:nvPr/>
        </p:nvSpPr>
        <p:spPr>
          <a:xfrm>
            <a:off x="1759630" y="766741"/>
            <a:ext cx="197541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Grids</a:t>
            </a:r>
            <a:endParaRPr/>
          </a:p>
        </p:txBody>
      </p:sp>
      <p:pic>
        <p:nvPicPr>
          <p:cNvPr id="108" name="Google Shape;108;g85e9675dd8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088" y="2789225"/>
            <a:ext cx="18427175" cy="905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85e9675dd8_0_101"/>
          <p:cNvSpPr txBox="1"/>
          <p:nvPr/>
        </p:nvSpPr>
        <p:spPr>
          <a:xfrm>
            <a:off x="2705338" y="11844175"/>
            <a:ext cx="185892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https://getbootstrap.com.br/docs/4.1/layout/grid/</a:t>
            </a:r>
            <a:endParaRPr sz="38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5e9675dd8_0_117"/>
          <p:cNvSpPr txBox="1"/>
          <p:nvPr/>
        </p:nvSpPr>
        <p:spPr>
          <a:xfrm>
            <a:off x="1929975" y="3497525"/>
            <a:ext cx="6299700" cy="90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Interface gráfica para desenvolver websites com Bootstrap, arrastar componentes, diminuir e </a:t>
            </a:r>
            <a:r>
              <a:rPr lang="en-US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aumentar</a:t>
            </a:r>
            <a:r>
              <a:rPr lang="en-US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fontes, trocar cores entre muito mais. </a:t>
            </a:r>
            <a:endParaRPr sz="3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Licença grátis para universitários </a:t>
            </a:r>
            <a:r>
              <a:rPr lang="en-US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através</a:t>
            </a:r>
            <a:r>
              <a:rPr lang="en-US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do GitHub Student Developer Pack.</a:t>
            </a:r>
            <a:endParaRPr sz="3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https://education.github.com/pack</a:t>
            </a:r>
            <a:endParaRPr sz="38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g85e9675dd8_0_117"/>
          <p:cNvSpPr txBox="1"/>
          <p:nvPr/>
        </p:nvSpPr>
        <p:spPr>
          <a:xfrm>
            <a:off x="1759630" y="766741"/>
            <a:ext cx="197541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Bootstrap Studio</a:t>
            </a:r>
            <a:endParaRPr/>
          </a:p>
        </p:txBody>
      </p:sp>
      <p:pic>
        <p:nvPicPr>
          <p:cNvPr id="116" name="Google Shape;116;g85e9675dd8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001" y="3497525"/>
            <a:ext cx="14021399" cy="70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5e9675dd8_0_0"/>
          <p:cNvSpPr/>
          <p:nvPr/>
        </p:nvSpPr>
        <p:spPr>
          <a:xfrm>
            <a:off x="-32275" y="32125"/>
            <a:ext cx="7737600" cy="13716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85e9675dd8_0_0"/>
          <p:cNvSpPr txBox="1"/>
          <p:nvPr/>
        </p:nvSpPr>
        <p:spPr>
          <a:xfrm>
            <a:off x="8915625" y="3219076"/>
            <a:ext cx="13831800" cy="9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Char char="●"/>
            </a:pP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Biblioteca JavaScript.</a:t>
            </a:r>
            <a:endParaRPr b="1"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Char char="●"/>
            </a:pP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Open source</a:t>
            </a:r>
            <a:endParaRPr b="1"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Char char="●"/>
            </a:pP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Desenvolvida para simplificar os scripts interpretados no navegador do usuário (</a:t>
            </a:r>
            <a:r>
              <a:rPr b="1" i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client-side</a:t>
            </a: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b="1"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Char char="●"/>
            </a:pP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É possível implementar animações, efeitos, manipulação de eventos JavaScript, percorrer documentos HTML, adicionar CSS, texto, validar formulários, interagir com Ajax.</a:t>
            </a:r>
            <a:endParaRPr b="1"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Char char="●"/>
            </a:pP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Seu lema é, “Escreva menos, faça mais!” (</a:t>
            </a:r>
            <a:r>
              <a:rPr b="1" i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Write Less, Do More</a:t>
            </a: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b="1"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g85e9675dd8_0_0"/>
          <p:cNvSpPr txBox="1"/>
          <p:nvPr/>
        </p:nvSpPr>
        <p:spPr>
          <a:xfrm>
            <a:off x="8915629" y="1130396"/>
            <a:ext cx="6773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n-US" sz="7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/>
          </a:p>
        </p:txBody>
      </p:sp>
      <p:pic>
        <p:nvPicPr>
          <p:cNvPr id="124" name="Google Shape;124;g85e9675dd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674" y="4878702"/>
            <a:ext cx="3436451" cy="343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5c552aa04_0_11"/>
          <p:cNvSpPr txBox="1"/>
          <p:nvPr/>
        </p:nvSpPr>
        <p:spPr>
          <a:xfrm>
            <a:off x="1759619" y="4154537"/>
            <a:ext cx="19754100" cy="77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Char char="●"/>
            </a:pPr>
            <a:r>
              <a:rPr b="1" lang="en-US" sz="4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Baixe a versão mais recente</a:t>
            </a:r>
            <a:endParaRPr b="1" sz="4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https://code.jquery.com/jquery-latest.min.js</a:t>
            </a:r>
            <a:endParaRPr b="1" sz="2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g85c552aa04_0_11"/>
          <p:cNvSpPr/>
          <p:nvPr/>
        </p:nvSpPr>
        <p:spPr>
          <a:xfrm>
            <a:off x="1936375" y="6196400"/>
            <a:ext cx="19577400" cy="632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&lt;!doctype html&gt;</a:t>
            </a:r>
            <a:endParaRPr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&lt;html&gt;</a:t>
            </a:r>
            <a:endParaRPr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&lt;head&gt;&lt;/head&gt;</a:t>
            </a:r>
            <a:endParaRPr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&lt;body&gt;</a:t>
            </a:r>
            <a:endParaRPr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&lt;script src="jquery.min.js"&gt;&lt;/script&gt;</a:t>
            </a:r>
            <a:endParaRPr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&lt;/body&gt;</a:t>
            </a:r>
            <a:endParaRPr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&lt;/html&gt;</a:t>
            </a:r>
            <a:endParaRPr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g85c552aa04_0_11"/>
          <p:cNvSpPr txBox="1"/>
          <p:nvPr/>
        </p:nvSpPr>
        <p:spPr>
          <a:xfrm>
            <a:off x="1759625" y="766750"/>
            <a:ext cx="216705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Preparando o ambiente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5c552aa04_1_1"/>
          <p:cNvSpPr txBox="1"/>
          <p:nvPr/>
        </p:nvSpPr>
        <p:spPr>
          <a:xfrm>
            <a:off x="1759619" y="4154537"/>
            <a:ext cx="19754100" cy="77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Char char="●"/>
            </a:pPr>
            <a:r>
              <a:rPr b="1" lang="en-US" sz="4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Crie seu arquivo .js e chame o script logo abaixo da biblioteca.</a:t>
            </a:r>
            <a:endParaRPr b="1" sz="2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g85c552aa04_1_1"/>
          <p:cNvSpPr/>
          <p:nvPr/>
        </p:nvSpPr>
        <p:spPr>
          <a:xfrm>
            <a:off x="1759625" y="5708825"/>
            <a:ext cx="19577400" cy="616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&lt;!doctype html&gt;</a:t>
            </a:r>
            <a:endParaRPr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&lt;html&gt;</a:t>
            </a:r>
            <a:endParaRPr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&lt;head&gt;&lt;/head&gt;</a:t>
            </a:r>
            <a:endParaRPr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&lt;body&gt;</a:t>
            </a:r>
            <a:endParaRPr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&lt;script src="jquery.min.js"&gt;&lt;/script&gt;</a:t>
            </a:r>
            <a:endParaRPr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&lt;script src="meuarquivo.js"&gt;&lt;/script&gt;</a:t>
            </a:r>
            <a:endParaRPr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&lt;/body&gt;</a:t>
            </a:r>
            <a:endParaRPr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&lt;/html&gt;</a:t>
            </a:r>
            <a:endParaRPr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g85c552aa04_1_1"/>
          <p:cNvSpPr txBox="1"/>
          <p:nvPr/>
        </p:nvSpPr>
        <p:spPr>
          <a:xfrm>
            <a:off x="1759625" y="766750"/>
            <a:ext cx="216705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Preparando o ambiente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5c552aa04_1_6"/>
          <p:cNvSpPr txBox="1"/>
          <p:nvPr/>
        </p:nvSpPr>
        <p:spPr>
          <a:xfrm>
            <a:off x="1759625" y="4154529"/>
            <a:ext cx="19754100" cy="13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Há algumas maneiras de utilizar a biblioteca:</a:t>
            </a:r>
            <a:endParaRPr b="1" sz="4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g85c552aa04_1_6"/>
          <p:cNvSpPr txBox="1"/>
          <p:nvPr/>
        </p:nvSpPr>
        <p:spPr>
          <a:xfrm>
            <a:off x="1759630" y="766741"/>
            <a:ext cx="197541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Introdução</a:t>
            </a:r>
            <a:endParaRPr/>
          </a:p>
        </p:txBody>
      </p:sp>
      <p:sp>
        <p:nvSpPr>
          <p:cNvPr id="145" name="Google Shape;145;g85c552aa04_1_6"/>
          <p:cNvSpPr/>
          <p:nvPr/>
        </p:nvSpPr>
        <p:spPr>
          <a:xfrm>
            <a:off x="1759625" y="5907400"/>
            <a:ext cx="10052400" cy="303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jQuery(document).ready(function(){</a:t>
            </a:r>
            <a:endParaRPr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3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//SEU CÓDIGO VAI AQUI DENTRO</a:t>
            </a:r>
            <a:endParaRPr sz="33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});</a:t>
            </a:r>
            <a:endParaRPr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g85c552aa04_1_6"/>
          <p:cNvSpPr/>
          <p:nvPr/>
        </p:nvSpPr>
        <p:spPr>
          <a:xfrm>
            <a:off x="12005650" y="5907400"/>
            <a:ext cx="10052400" cy="303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$(document).ready(function(){</a:t>
            </a:r>
            <a:endParaRPr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3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//SEU CÓDIGO VAI AQUI DENTRO</a:t>
            </a:r>
            <a:endParaRPr sz="33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});</a:t>
            </a:r>
            <a:endParaRPr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g85c552aa04_1_6"/>
          <p:cNvSpPr/>
          <p:nvPr/>
        </p:nvSpPr>
        <p:spPr>
          <a:xfrm>
            <a:off x="1759625" y="9099675"/>
            <a:ext cx="10052400" cy="303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$(function(){</a:t>
            </a:r>
            <a:endParaRPr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3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//SEU CÓDIGO VAI AQUI DENTRO</a:t>
            </a:r>
            <a:endParaRPr sz="33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});</a:t>
            </a:r>
            <a:endParaRPr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g85c552aa04_1_6"/>
          <p:cNvSpPr txBox="1"/>
          <p:nvPr/>
        </p:nvSpPr>
        <p:spPr>
          <a:xfrm>
            <a:off x="12005650" y="9328275"/>
            <a:ext cx="10052400" cy="28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$(document).ready() </a:t>
            </a:r>
            <a:r>
              <a:rPr lang="en-US" sz="3500">
                <a:latin typeface="Montserrat"/>
                <a:ea typeface="Montserrat"/>
                <a:cs typeface="Montserrat"/>
                <a:sym typeface="Montserrat"/>
              </a:rPr>
              <a:t> é responsável por executar o conteúdo do método </a:t>
            </a: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ready() </a:t>
            </a:r>
            <a:r>
              <a:rPr lang="en-US" sz="3500">
                <a:latin typeface="Montserrat"/>
                <a:ea typeface="Montserrat"/>
                <a:cs typeface="Montserrat"/>
                <a:sym typeface="Montserrat"/>
              </a:rPr>
              <a:t>, tão logo o navegador tenha carregado todos os elementos HTML.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5c552aa04_1_17"/>
          <p:cNvSpPr txBox="1"/>
          <p:nvPr/>
        </p:nvSpPr>
        <p:spPr>
          <a:xfrm>
            <a:off x="1759625" y="4154529"/>
            <a:ext cx="19754100" cy="13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rgbClr val="CC412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$(</a:t>
            </a:r>
            <a:r>
              <a:rPr lang="en-US" sz="10000">
                <a:solidFill>
                  <a:srgbClr val="FF99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"</a:t>
            </a:r>
            <a:r>
              <a:rPr lang="en-US" sz="10000">
                <a:solidFill>
                  <a:srgbClr val="FF99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#minhaID"</a:t>
            </a:r>
            <a:r>
              <a:rPr lang="en-US" sz="10000">
                <a:solidFill>
                  <a:srgbClr val="CC412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)</a:t>
            </a:r>
            <a:r>
              <a:rPr lang="en-US" sz="10000">
                <a:solidFill>
                  <a:srgbClr val="CC412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</a:t>
            </a:r>
            <a:r>
              <a:rPr lang="en-US" sz="10000">
                <a:solidFill>
                  <a:srgbClr val="1155C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metodo</a:t>
            </a:r>
            <a:r>
              <a:rPr lang="en-US" sz="10000">
                <a:solidFill>
                  <a:srgbClr val="1155C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( )</a:t>
            </a:r>
            <a:endParaRPr sz="10000">
              <a:solidFill>
                <a:srgbClr val="1155C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4" name="Google Shape;154;g85c552aa04_1_17"/>
          <p:cNvSpPr txBox="1"/>
          <p:nvPr/>
        </p:nvSpPr>
        <p:spPr>
          <a:xfrm>
            <a:off x="1759630" y="766741"/>
            <a:ext cx="197541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Estrutura</a:t>
            </a:r>
            <a:endParaRPr b="1" sz="1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g85c552aa04_1_17"/>
          <p:cNvSpPr txBox="1"/>
          <p:nvPr/>
        </p:nvSpPr>
        <p:spPr>
          <a:xfrm>
            <a:off x="3899488" y="6690300"/>
            <a:ext cx="16588200" cy="44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CONSTRUTOR jQUERY</a:t>
            </a:r>
            <a:endParaRPr b="1" sz="4500">
              <a:solidFill>
                <a:srgbClr val="CC412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CC412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		SELETOR DE ELEMENTO HTML (ID, CLASS OU TAG)</a:t>
            </a:r>
            <a:endParaRPr b="1" sz="45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				</a:t>
            </a:r>
            <a:r>
              <a:rPr b="1" lang="en-US" sz="45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MÉTODO</a:t>
            </a:r>
            <a:r>
              <a:rPr b="1" lang="en-US" sz="45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 QUE EXECUTARÁ UMA AÇÃO</a:t>
            </a:r>
            <a:endParaRPr b="1" sz="45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795005c81_0_54"/>
          <p:cNvSpPr txBox="1"/>
          <p:nvPr/>
        </p:nvSpPr>
        <p:spPr>
          <a:xfrm>
            <a:off x="1759630" y="766741"/>
            <a:ext cx="197541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Operações básicas</a:t>
            </a:r>
            <a:endParaRPr/>
          </a:p>
        </p:txBody>
      </p:sp>
      <p:sp>
        <p:nvSpPr>
          <p:cNvPr id="161" name="Google Shape;161;g8795005c81_0_54"/>
          <p:cNvSpPr/>
          <p:nvPr/>
        </p:nvSpPr>
        <p:spPr>
          <a:xfrm>
            <a:off x="1929975" y="3497525"/>
            <a:ext cx="6073800" cy="8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GET elemento html</a:t>
            </a:r>
            <a:endParaRPr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g8795005c81_0_54"/>
          <p:cNvSpPr txBox="1"/>
          <p:nvPr/>
        </p:nvSpPr>
        <p:spPr>
          <a:xfrm>
            <a:off x="1929975" y="4512900"/>
            <a:ext cx="203382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 .text( )  </a:t>
            </a:r>
            <a:r>
              <a:rPr lang="en-US" sz="3500">
                <a:latin typeface="Montserrat"/>
                <a:ea typeface="Montserrat"/>
                <a:cs typeface="Montserrat"/>
                <a:sym typeface="Montserrat"/>
              </a:rPr>
              <a:t> R</a:t>
            </a:r>
            <a:r>
              <a:rPr lang="en-US" sz="3500">
                <a:latin typeface="Montserrat"/>
                <a:ea typeface="Montserrat"/>
                <a:cs typeface="Montserrat"/>
                <a:sym typeface="Montserrat"/>
              </a:rPr>
              <a:t>etorna o conteúdo do texto dos elementos selecionados.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 .html( )  </a:t>
            </a:r>
            <a: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Retorna o conteúdo dos elementos selecionados (incluindo marcação HTML).</a:t>
            </a:r>
            <a:endParaRPr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 .val( )  </a:t>
            </a:r>
            <a: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Retorna o valor contido em um elemento de formulário.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g8795005c81_0_54"/>
          <p:cNvSpPr/>
          <p:nvPr/>
        </p:nvSpPr>
        <p:spPr>
          <a:xfrm>
            <a:off x="1929975" y="7719600"/>
            <a:ext cx="6073800" cy="8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SET </a:t>
            </a: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elemento html</a:t>
            </a:r>
            <a:endParaRPr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g8795005c81_0_54"/>
          <p:cNvSpPr txBox="1"/>
          <p:nvPr/>
        </p:nvSpPr>
        <p:spPr>
          <a:xfrm>
            <a:off x="1929975" y="8734975"/>
            <a:ext cx="203382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 .text(‘insira seu texto aqui’)  </a:t>
            </a:r>
            <a:r>
              <a:rPr lang="en-US" sz="3500">
                <a:latin typeface="Montserrat"/>
                <a:ea typeface="Montserrat"/>
                <a:cs typeface="Montserrat"/>
                <a:sym typeface="Montserrat"/>
              </a:rPr>
              <a:t> Define o conteúdo do texto dos elementos selecionados.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 .html(</a:t>
            </a: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‘&lt;p&gt;insira seu texto aqui&lt;/p&gt;’</a:t>
            </a: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)  </a:t>
            </a:r>
            <a: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Define o conteúdo dos elementos selecionados (incluindo marcação HTML).</a:t>
            </a:r>
            <a:endParaRPr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 .val(</a:t>
            </a: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‘insira seu texto aqui’</a:t>
            </a: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)  </a:t>
            </a:r>
            <a: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Define o valor contido em um elemento de formulário.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795005c81_0_68"/>
          <p:cNvSpPr txBox="1"/>
          <p:nvPr/>
        </p:nvSpPr>
        <p:spPr>
          <a:xfrm>
            <a:off x="1759630" y="766741"/>
            <a:ext cx="197541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Operações básicas</a:t>
            </a:r>
            <a:endParaRPr/>
          </a:p>
        </p:txBody>
      </p:sp>
      <p:sp>
        <p:nvSpPr>
          <p:cNvPr id="170" name="Google Shape;170;g8795005c81_0_68"/>
          <p:cNvSpPr/>
          <p:nvPr/>
        </p:nvSpPr>
        <p:spPr>
          <a:xfrm>
            <a:off x="1929975" y="3497525"/>
            <a:ext cx="7687500" cy="8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ADICIONAR</a:t>
            </a:r>
            <a:endParaRPr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g8795005c81_0_68"/>
          <p:cNvSpPr txBox="1"/>
          <p:nvPr/>
        </p:nvSpPr>
        <p:spPr>
          <a:xfrm>
            <a:off x="1929975" y="4512900"/>
            <a:ext cx="20338200" cy="26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 .append( )  </a:t>
            </a:r>
            <a:r>
              <a:rPr lang="en-US" sz="3500">
                <a:latin typeface="Montserrat"/>
                <a:ea typeface="Montserrat"/>
                <a:cs typeface="Montserrat"/>
                <a:sym typeface="Montserrat"/>
              </a:rPr>
              <a:t> I</a:t>
            </a:r>
            <a:r>
              <a:rPr lang="en-US" sz="3500">
                <a:latin typeface="Montserrat"/>
                <a:ea typeface="Montserrat"/>
                <a:cs typeface="Montserrat"/>
                <a:sym typeface="Montserrat"/>
              </a:rPr>
              <a:t>nsere o conteúdo no final dos elementos selecionados</a:t>
            </a:r>
            <a:r>
              <a:rPr lang="en-US" sz="35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 .</a:t>
            </a: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prepend</a:t>
            </a: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( )  </a:t>
            </a:r>
            <a: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Insere o conteúdo no início dos elementos selecionados</a:t>
            </a:r>
            <a: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 .</a:t>
            </a: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after</a:t>
            </a: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( )  </a:t>
            </a:r>
            <a: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Insere conteúdo após os elementos selecionados</a:t>
            </a:r>
            <a: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 .before( )  </a:t>
            </a:r>
            <a: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Insere o conteúdo antes dos elementos selecionados.</a:t>
            </a:r>
            <a:endParaRPr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g8795005c81_0_68"/>
          <p:cNvSpPr/>
          <p:nvPr/>
        </p:nvSpPr>
        <p:spPr>
          <a:xfrm>
            <a:off x="1929975" y="7719600"/>
            <a:ext cx="6073800" cy="8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REMOVER</a:t>
            </a:r>
            <a:endParaRPr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g8795005c81_0_68"/>
          <p:cNvSpPr txBox="1"/>
          <p:nvPr/>
        </p:nvSpPr>
        <p:spPr>
          <a:xfrm>
            <a:off x="1929975" y="8734975"/>
            <a:ext cx="203382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 .</a:t>
            </a: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remove</a:t>
            </a: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( )  </a:t>
            </a:r>
            <a:r>
              <a:rPr lang="en-US" sz="35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500">
                <a:latin typeface="Montserrat"/>
                <a:ea typeface="Montserrat"/>
                <a:cs typeface="Montserrat"/>
                <a:sym typeface="Montserrat"/>
              </a:rPr>
              <a:t>Remove o elemento selecionado (e seus elementos filhos)</a:t>
            </a:r>
            <a:r>
              <a:rPr lang="en-US" sz="35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 .</a:t>
            </a: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empty</a:t>
            </a: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( )  </a:t>
            </a:r>
            <a: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Remove os elementos filho do elemento selecionado.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g8795005c81_0_0"/>
          <p:cNvPicPr preferRelativeResize="0"/>
          <p:nvPr/>
        </p:nvPicPr>
        <p:blipFill rotWithShape="1">
          <a:blip r:embed="rId3">
            <a:alphaModFix/>
          </a:blip>
          <a:srcRect b="0" l="189" r="189" t="0"/>
          <a:stretch/>
        </p:blipFill>
        <p:spPr>
          <a:xfrm>
            <a:off x="1756003" y="4519762"/>
            <a:ext cx="6308380" cy="633218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36" name="Google Shape;36;g8795005c81_0_0"/>
          <p:cNvSpPr/>
          <p:nvPr/>
        </p:nvSpPr>
        <p:spPr>
          <a:xfrm rot="-5400000">
            <a:off x="4293825" y="8630450"/>
            <a:ext cx="1234200" cy="6306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g8795005c81_0_0"/>
          <p:cNvSpPr txBox="1"/>
          <p:nvPr/>
        </p:nvSpPr>
        <p:spPr>
          <a:xfrm>
            <a:off x="9423700" y="4519750"/>
            <a:ext cx="12543300" cy="61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8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Char char="●"/>
            </a:pPr>
            <a:r>
              <a:rPr lang="en-US" sz="3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Estudante de Ciência da Computação do IF Sudeste MG- Campus Rio Pomba.</a:t>
            </a:r>
            <a:endParaRPr sz="3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8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Char char="●"/>
            </a:pPr>
            <a:r>
              <a:rPr lang="en-US" sz="3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Membro da Empresa Jr. da Computação - EmComp, de dez/2015 a dez/2019.</a:t>
            </a:r>
            <a:endParaRPr sz="3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8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Char char="●"/>
            </a:pPr>
            <a:r>
              <a:rPr lang="en-US" sz="3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3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dentificou-se</a:t>
            </a:r>
            <a:r>
              <a:rPr lang="en-US" sz="3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na àrea do desenvolvimento </a:t>
            </a:r>
            <a:r>
              <a:rPr i="1" lang="en-US" sz="3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r>
              <a:rPr lang="en-US" sz="3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durante o </a:t>
            </a:r>
            <a:r>
              <a:rPr lang="en-US" sz="3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período</a:t>
            </a:r>
            <a:r>
              <a:rPr lang="en-US" sz="3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que esteve exercendo a função na EJ.</a:t>
            </a:r>
            <a:endParaRPr sz="3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38;g8795005c81_0_0"/>
          <p:cNvSpPr txBox="1"/>
          <p:nvPr/>
        </p:nvSpPr>
        <p:spPr>
          <a:xfrm>
            <a:off x="1759630" y="766741"/>
            <a:ext cx="132507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sobre mim</a:t>
            </a:r>
            <a:endParaRPr/>
          </a:p>
        </p:txBody>
      </p:sp>
      <p:sp>
        <p:nvSpPr>
          <p:cNvPr id="39" name="Google Shape;39;g8795005c81_0_0"/>
          <p:cNvSpPr txBox="1"/>
          <p:nvPr/>
        </p:nvSpPr>
        <p:spPr>
          <a:xfrm>
            <a:off x="2158704" y="11485250"/>
            <a:ext cx="5554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Túlio Caique</a:t>
            </a:r>
            <a:endParaRPr/>
          </a:p>
        </p:txBody>
      </p:sp>
      <p:pic>
        <p:nvPicPr>
          <p:cNvPr id="40" name="Google Shape;40;g8795005c8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3708" y="1117385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g8795005c81_0_0"/>
          <p:cNvSpPr txBox="1"/>
          <p:nvPr/>
        </p:nvSpPr>
        <p:spPr>
          <a:xfrm>
            <a:off x="10757650" y="11173850"/>
            <a:ext cx="3603900" cy="12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</a:pPr>
            <a:r>
              <a:rPr b="1"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github.com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</a:pPr>
            <a:r>
              <a:rPr b="1" lang="en-US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/tuliocaique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2" name="Google Shape;42;g8795005c81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23883" y="1119125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g8795005c81_0_0"/>
          <p:cNvSpPr txBox="1"/>
          <p:nvPr/>
        </p:nvSpPr>
        <p:spPr>
          <a:xfrm>
            <a:off x="16557825" y="11191250"/>
            <a:ext cx="5554500" cy="12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</a:pPr>
            <a:r>
              <a:rPr b="1"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twitter</a:t>
            </a:r>
            <a:r>
              <a:rPr b="1"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.com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</a:pPr>
            <a:r>
              <a:rPr b="1" lang="en-US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/tuliocaique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4" name="Google Shape;44;g8795005c81_0_0"/>
          <p:cNvSpPr txBox="1"/>
          <p:nvPr/>
        </p:nvSpPr>
        <p:spPr>
          <a:xfrm>
            <a:off x="9416350" y="10198250"/>
            <a:ext cx="102057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</a:pPr>
            <a:r>
              <a:rPr b="1" lang="en-US" sz="3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tulio.caique@gmail.com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795005c81_0_29"/>
          <p:cNvSpPr txBox="1"/>
          <p:nvPr/>
        </p:nvSpPr>
        <p:spPr>
          <a:xfrm>
            <a:off x="1759630" y="766741"/>
            <a:ext cx="197541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Efeitos</a:t>
            </a:r>
            <a:endParaRPr/>
          </a:p>
        </p:txBody>
      </p:sp>
      <p:sp>
        <p:nvSpPr>
          <p:cNvPr id="179" name="Google Shape;179;g8795005c81_0_29"/>
          <p:cNvSpPr/>
          <p:nvPr/>
        </p:nvSpPr>
        <p:spPr>
          <a:xfrm>
            <a:off x="1929975" y="3497525"/>
            <a:ext cx="6073800" cy="8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.hide( )</a:t>
            </a:r>
            <a:endParaRPr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g8795005c81_0_29"/>
          <p:cNvSpPr/>
          <p:nvPr/>
        </p:nvSpPr>
        <p:spPr>
          <a:xfrm>
            <a:off x="8375600" y="3497525"/>
            <a:ext cx="6073800" cy="8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.show( )</a:t>
            </a:r>
            <a:endParaRPr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g8795005c81_0_29"/>
          <p:cNvSpPr/>
          <p:nvPr/>
        </p:nvSpPr>
        <p:spPr>
          <a:xfrm>
            <a:off x="1929975" y="6305275"/>
            <a:ext cx="6073800" cy="8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.fadeIn( )</a:t>
            </a:r>
            <a:endParaRPr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g8795005c81_0_29"/>
          <p:cNvSpPr/>
          <p:nvPr/>
        </p:nvSpPr>
        <p:spPr>
          <a:xfrm>
            <a:off x="8375600" y="6305275"/>
            <a:ext cx="6073800" cy="8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.fadeOut( )</a:t>
            </a:r>
            <a:endParaRPr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g8795005c81_0_29"/>
          <p:cNvSpPr/>
          <p:nvPr/>
        </p:nvSpPr>
        <p:spPr>
          <a:xfrm>
            <a:off x="14821225" y="6305275"/>
            <a:ext cx="6073800" cy="8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.fadeTo( )</a:t>
            </a:r>
            <a:endParaRPr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g8795005c81_0_29"/>
          <p:cNvSpPr/>
          <p:nvPr/>
        </p:nvSpPr>
        <p:spPr>
          <a:xfrm>
            <a:off x="1929975" y="4864200"/>
            <a:ext cx="6073800" cy="8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slideDown</a:t>
            </a: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 )</a:t>
            </a:r>
            <a:endParaRPr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g8795005c81_0_29"/>
          <p:cNvSpPr/>
          <p:nvPr/>
        </p:nvSpPr>
        <p:spPr>
          <a:xfrm>
            <a:off x="8375600" y="4864200"/>
            <a:ext cx="6073800" cy="8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slideUp</a:t>
            </a: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 )</a:t>
            </a:r>
            <a:endParaRPr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795005c81_0_21"/>
          <p:cNvSpPr txBox="1"/>
          <p:nvPr/>
        </p:nvSpPr>
        <p:spPr>
          <a:xfrm>
            <a:off x="1759625" y="4154527"/>
            <a:ext cx="197541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HTML:</a:t>
            </a:r>
            <a:endParaRPr b="1" sz="4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g8795005c81_0_21"/>
          <p:cNvSpPr txBox="1"/>
          <p:nvPr/>
        </p:nvSpPr>
        <p:spPr>
          <a:xfrm>
            <a:off x="1759630" y="766741"/>
            <a:ext cx="197541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Exemplos</a:t>
            </a:r>
            <a:endParaRPr/>
          </a:p>
        </p:txBody>
      </p:sp>
      <p:sp>
        <p:nvSpPr>
          <p:cNvPr id="192" name="Google Shape;192;g8795005c81_0_21"/>
          <p:cNvSpPr/>
          <p:nvPr/>
        </p:nvSpPr>
        <p:spPr>
          <a:xfrm>
            <a:off x="2360525" y="4965975"/>
            <a:ext cx="191532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&lt;input type=”text” name=”email” id=’emailUsuario’ class=”form-element” /&gt;</a:t>
            </a:r>
            <a:endParaRPr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g8795005c81_0_21"/>
          <p:cNvSpPr txBox="1"/>
          <p:nvPr/>
        </p:nvSpPr>
        <p:spPr>
          <a:xfrm>
            <a:off x="1912025" y="7050127"/>
            <a:ext cx="197541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JS (jQUERY)</a:t>
            </a:r>
            <a:r>
              <a:rPr b="1" lang="en-US" sz="4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4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g8795005c81_0_21"/>
          <p:cNvSpPr/>
          <p:nvPr/>
        </p:nvSpPr>
        <p:spPr>
          <a:xfrm>
            <a:off x="2360525" y="7926125"/>
            <a:ext cx="6643500" cy="8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$(‘#emailUsuario’).val()</a:t>
            </a:r>
            <a:endParaRPr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g8795005c81_0_21"/>
          <p:cNvSpPr/>
          <p:nvPr/>
        </p:nvSpPr>
        <p:spPr>
          <a:xfrm>
            <a:off x="2360525" y="9175800"/>
            <a:ext cx="11968800" cy="8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$(‘#emailUsuario’).val(‘exemplo@gmail.com’)</a:t>
            </a:r>
            <a:endParaRPr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g8795005c81_0_21"/>
          <p:cNvSpPr/>
          <p:nvPr/>
        </p:nvSpPr>
        <p:spPr>
          <a:xfrm>
            <a:off x="2360525" y="10425475"/>
            <a:ext cx="11968800" cy="8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$(‘#emailUsuario’).show()</a:t>
            </a:r>
            <a:endParaRPr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g8795005c81_0_21"/>
          <p:cNvSpPr/>
          <p:nvPr/>
        </p:nvSpPr>
        <p:spPr>
          <a:xfrm>
            <a:off x="2360525" y="11675150"/>
            <a:ext cx="11968800" cy="8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$(‘#emailUsuario’).remove()</a:t>
            </a:r>
            <a:endParaRPr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795005c81_0_39"/>
          <p:cNvSpPr txBox="1"/>
          <p:nvPr/>
        </p:nvSpPr>
        <p:spPr>
          <a:xfrm>
            <a:off x="1759630" y="766741"/>
            <a:ext cx="197541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Eventos</a:t>
            </a:r>
            <a:endParaRPr/>
          </a:p>
        </p:txBody>
      </p:sp>
      <p:sp>
        <p:nvSpPr>
          <p:cNvPr id="203" name="Google Shape;203;g8795005c81_0_39"/>
          <p:cNvSpPr/>
          <p:nvPr/>
        </p:nvSpPr>
        <p:spPr>
          <a:xfrm>
            <a:off x="1759625" y="5907400"/>
            <a:ext cx="10052400" cy="303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.click( function(event) {</a:t>
            </a:r>
            <a:endParaRPr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3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//SEU CÓDIGO VAI AQUI DENTRO</a:t>
            </a:r>
            <a:endParaRPr sz="33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});</a:t>
            </a:r>
            <a:endParaRPr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g8795005c81_0_39"/>
          <p:cNvSpPr/>
          <p:nvPr/>
        </p:nvSpPr>
        <p:spPr>
          <a:xfrm>
            <a:off x="12005650" y="5907400"/>
            <a:ext cx="10052400" cy="303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.change( function(event) {</a:t>
            </a:r>
            <a:endParaRPr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3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//SEU CÓDIGO VAI AQUI DENTRO</a:t>
            </a:r>
            <a:endParaRPr sz="33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});</a:t>
            </a:r>
            <a:endParaRPr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g8795005c81_0_39"/>
          <p:cNvSpPr/>
          <p:nvPr/>
        </p:nvSpPr>
        <p:spPr>
          <a:xfrm>
            <a:off x="1759625" y="9099675"/>
            <a:ext cx="10052400" cy="303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.submit( function(event) {</a:t>
            </a:r>
            <a:endParaRPr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3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//SEU CÓDIGO VAI AQUI DENTRO</a:t>
            </a:r>
            <a:endParaRPr sz="33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});</a:t>
            </a:r>
            <a:endParaRPr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g8795005c81_0_39"/>
          <p:cNvSpPr txBox="1"/>
          <p:nvPr/>
        </p:nvSpPr>
        <p:spPr>
          <a:xfrm>
            <a:off x="12005650" y="9328275"/>
            <a:ext cx="10052400" cy="28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Montserrat"/>
                <a:ea typeface="Montserrat"/>
                <a:cs typeface="Montserrat"/>
                <a:sym typeface="Montserrat"/>
              </a:rPr>
              <a:t>Exemplos detalhados em </a:t>
            </a:r>
            <a:r>
              <a:rPr lang="en-US" sz="3500" u="sng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https://github.com/tuliocaique</a:t>
            </a: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35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795005c81_0_82"/>
          <p:cNvSpPr txBox="1"/>
          <p:nvPr/>
        </p:nvSpPr>
        <p:spPr>
          <a:xfrm>
            <a:off x="8915625" y="3219076"/>
            <a:ext cx="13831800" cy="9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Char char="●"/>
            </a:pP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Asynchronous JavaScript And XML.</a:t>
            </a:r>
            <a:endParaRPr b="1"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Char char="●"/>
            </a:pP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Não é uma linguagem de programação.</a:t>
            </a:r>
            <a:endParaRPr b="1"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Char char="●"/>
            </a:pPr>
            <a:r>
              <a:rPr b="1" lang="en-US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É o meio pela qual ocorre a comunicação do front-end com o back-end.</a:t>
            </a:r>
            <a:endParaRPr b="1"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Char char="●"/>
            </a:pP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Desenvolvida para simplificar o transporte de dados de aplicações de forma </a:t>
            </a: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asincrona</a:t>
            </a: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Char char="●"/>
            </a:pP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aior interatividade, velocidade de processamento e usabilidade.</a:t>
            </a:r>
            <a:endParaRPr b="1"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g8795005c81_0_82"/>
          <p:cNvSpPr txBox="1"/>
          <p:nvPr/>
        </p:nvSpPr>
        <p:spPr>
          <a:xfrm>
            <a:off x="8915629" y="1130396"/>
            <a:ext cx="6773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n-US" sz="7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Ajax</a:t>
            </a:r>
            <a:endParaRPr/>
          </a:p>
        </p:txBody>
      </p:sp>
      <p:sp>
        <p:nvSpPr>
          <p:cNvPr id="213" name="Google Shape;213;g8795005c81_0_82"/>
          <p:cNvSpPr/>
          <p:nvPr/>
        </p:nvSpPr>
        <p:spPr>
          <a:xfrm>
            <a:off x="-32275" y="32125"/>
            <a:ext cx="7737600" cy="13716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g8795005c81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779" y="5400863"/>
            <a:ext cx="6065485" cy="291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8795005c81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150"/>
            <a:ext cx="23397874" cy="130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5e9675dd8_0_7"/>
          <p:cNvSpPr txBox="1"/>
          <p:nvPr/>
        </p:nvSpPr>
        <p:spPr>
          <a:xfrm>
            <a:off x="1759630" y="766741"/>
            <a:ext cx="197541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Métodos HTTP</a:t>
            </a:r>
            <a:endParaRPr/>
          </a:p>
        </p:txBody>
      </p:sp>
      <p:sp>
        <p:nvSpPr>
          <p:cNvPr id="225" name="Google Shape;225;g85e9675dd8_0_7"/>
          <p:cNvSpPr/>
          <p:nvPr/>
        </p:nvSpPr>
        <p:spPr>
          <a:xfrm>
            <a:off x="1929975" y="3497525"/>
            <a:ext cx="6073800" cy="8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TIPOS</a:t>
            </a:r>
            <a:endParaRPr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g85e9675dd8_0_7"/>
          <p:cNvSpPr txBox="1"/>
          <p:nvPr/>
        </p:nvSpPr>
        <p:spPr>
          <a:xfrm>
            <a:off x="1929975" y="4512900"/>
            <a:ext cx="20338200" cy="6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 GET  </a:t>
            </a:r>
            <a:r>
              <a:rPr lang="en-US" sz="3500">
                <a:latin typeface="Montserrat"/>
                <a:ea typeface="Montserrat"/>
                <a:cs typeface="Montserrat"/>
                <a:sym typeface="Montserrat"/>
              </a:rPr>
              <a:t> Requisisção mais comum, usada para receber dados.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 POST</a:t>
            </a: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Comumente usado </a:t>
            </a:r>
            <a: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quando queremos criar um recurso.</a:t>
            </a:r>
            <a:endParaRPr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 PUT  </a:t>
            </a:r>
            <a: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Cria um novo recurso ou substitui um existente.</a:t>
            </a:r>
            <a:endParaRPr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 DELETE  </a:t>
            </a:r>
            <a: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Exclui o recurso especificado.</a:t>
            </a:r>
            <a:endParaRPr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-US" sz="3500" u="sng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https://developer.mozilla.org/pt-BR/docs/Web/HTTP/Methods</a:t>
            </a: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35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5e9675dd8_0_15"/>
          <p:cNvSpPr txBox="1"/>
          <p:nvPr/>
        </p:nvSpPr>
        <p:spPr>
          <a:xfrm>
            <a:off x="1759630" y="766741"/>
            <a:ext cx="197541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Status de respostas</a:t>
            </a:r>
            <a:endParaRPr/>
          </a:p>
        </p:txBody>
      </p:sp>
      <p:sp>
        <p:nvSpPr>
          <p:cNvPr id="232" name="Google Shape;232;g85e9675dd8_0_15"/>
          <p:cNvSpPr/>
          <p:nvPr/>
        </p:nvSpPr>
        <p:spPr>
          <a:xfrm>
            <a:off x="1929975" y="3497525"/>
            <a:ext cx="6073800" cy="8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SUCESSO (200 - 299)</a:t>
            </a:r>
            <a:endParaRPr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g85e9675dd8_0_15"/>
          <p:cNvSpPr txBox="1"/>
          <p:nvPr/>
        </p:nvSpPr>
        <p:spPr>
          <a:xfrm>
            <a:off x="1929975" y="4512900"/>
            <a:ext cx="203382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 200  </a:t>
            </a:r>
            <a:r>
              <a:rPr lang="en-US" sz="35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3500">
                <a:solidFill>
                  <a:schemeClr val="lt1"/>
                </a:solidFill>
                <a:highlight>
                  <a:srgbClr val="3D85C6"/>
                </a:highlight>
                <a:latin typeface="Montserrat"/>
                <a:ea typeface="Montserrat"/>
                <a:cs typeface="Montserrat"/>
                <a:sym typeface="Montserrat"/>
              </a:rPr>
              <a:t> OK </a:t>
            </a:r>
            <a:r>
              <a:rPr lang="en-US" sz="3500">
                <a:latin typeface="Montserrat"/>
                <a:ea typeface="Montserrat"/>
                <a:cs typeface="Montserrat"/>
                <a:sym typeface="Montserrat"/>
              </a:rPr>
              <a:t> R</a:t>
            </a:r>
            <a:r>
              <a:rPr lang="en-US" sz="3500">
                <a:latin typeface="Montserrat"/>
                <a:ea typeface="Montserrat"/>
                <a:cs typeface="Montserrat"/>
                <a:sym typeface="Montserrat"/>
              </a:rPr>
              <a:t>equisição foi bem sucedida.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201 </a:t>
            </a:r>
            <a: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3500">
                <a:solidFill>
                  <a:schemeClr val="lt1"/>
                </a:solidFill>
                <a:highlight>
                  <a:srgbClr val="3D85C6"/>
                </a:highlight>
                <a:latin typeface="Montserrat"/>
                <a:ea typeface="Montserrat"/>
                <a:cs typeface="Montserrat"/>
                <a:sym typeface="Montserrat"/>
              </a:rPr>
              <a:t> CREATED </a:t>
            </a:r>
            <a: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 requisição foi bem sucedida e um novo recurso foi criado como resultado</a:t>
            </a:r>
            <a: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g85e9675dd8_0_15"/>
          <p:cNvSpPr/>
          <p:nvPr/>
        </p:nvSpPr>
        <p:spPr>
          <a:xfrm>
            <a:off x="2024500" y="7424875"/>
            <a:ext cx="5979300" cy="8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ERRO</a:t>
            </a: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(400 - 499)</a:t>
            </a:r>
            <a:endParaRPr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g85e9675dd8_0_15"/>
          <p:cNvSpPr txBox="1"/>
          <p:nvPr/>
        </p:nvSpPr>
        <p:spPr>
          <a:xfrm>
            <a:off x="2024500" y="8440250"/>
            <a:ext cx="20338200" cy="4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400 </a:t>
            </a:r>
            <a:r>
              <a:rPr lang="en-US" sz="35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3500">
                <a:solidFill>
                  <a:schemeClr val="lt1"/>
                </a:solidFill>
                <a:highlight>
                  <a:srgbClr val="CC4125"/>
                </a:highlight>
                <a:latin typeface="Montserrat"/>
                <a:ea typeface="Montserrat"/>
                <a:cs typeface="Montserrat"/>
                <a:sym typeface="Montserrat"/>
              </a:rPr>
              <a:t> BAD REQUEST </a:t>
            </a:r>
            <a:r>
              <a:rPr lang="en-US" sz="35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500">
                <a:latin typeface="Montserrat"/>
                <a:ea typeface="Montserrat"/>
                <a:cs typeface="Montserrat"/>
                <a:sym typeface="Montserrat"/>
              </a:rPr>
              <a:t>Essa resposta significa que o servidor não entendeu a requisição pois está com uma sintaxe inválida.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401 </a:t>
            </a:r>
            <a: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3500">
                <a:solidFill>
                  <a:schemeClr val="lt1"/>
                </a:solidFill>
                <a:highlight>
                  <a:srgbClr val="CC4125"/>
                </a:highlight>
                <a:latin typeface="Montserrat"/>
                <a:ea typeface="Montserrat"/>
                <a:cs typeface="Montserrat"/>
                <a:sym typeface="Montserrat"/>
              </a:rPr>
              <a:t> UNAUTHORIZED </a:t>
            </a:r>
            <a: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</a:t>
            </a:r>
            <a: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liente deve se autenticar para obter a resposta solicitada.</a:t>
            </a:r>
            <a:endParaRPr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403 </a:t>
            </a:r>
            <a: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3500">
                <a:solidFill>
                  <a:schemeClr val="lt1"/>
                </a:solidFill>
                <a:highlight>
                  <a:srgbClr val="CC4125"/>
                </a:highlight>
                <a:latin typeface="Montserrat"/>
                <a:ea typeface="Montserrat"/>
                <a:cs typeface="Montserrat"/>
                <a:sym typeface="Montserrat"/>
              </a:rPr>
              <a:t> FORBIDDEN </a:t>
            </a:r>
            <a: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 cliente não tem direitos de acesso ao conteúdo portanto o servidor está rejeitando dar a resposta.</a:t>
            </a:r>
            <a:endParaRPr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404 </a:t>
            </a:r>
            <a: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3500">
                <a:solidFill>
                  <a:schemeClr val="lt1"/>
                </a:solidFill>
                <a:highlight>
                  <a:srgbClr val="CC4125"/>
                </a:highlight>
                <a:latin typeface="Montserrat"/>
                <a:ea typeface="Montserrat"/>
                <a:cs typeface="Montserrat"/>
                <a:sym typeface="Montserrat"/>
              </a:rPr>
              <a:t> NOT FOUND </a:t>
            </a:r>
            <a: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 servidor não pode encontrar o recurso solicitado.</a:t>
            </a:r>
            <a:endParaRPr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5e9675dd8_0_109"/>
          <p:cNvSpPr txBox="1"/>
          <p:nvPr/>
        </p:nvSpPr>
        <p:spPr>
          <a:xfrm>
            <a:off x="1759630" y="766741"/>
            <a:ext cx="197541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Estrutura básica</a:t>
            </a:r>
            <a:endParaRPr/>
          </a:p>
        </p:txBody>
      </p:sp>
      <p:sp>
        <p:nvSpPr>
          <p:cNvPr id="241" name="Google Shape;241;g85e9675dd8_0_109"/>
          <p:cNvSpPr/>
          <p:nvPr/>
        </p:nvSpPr>
        <p:spPr>
          <a:xfrm>
            <a:off x="1929975" y="2678650"/>
            <a:ext cx="19754100" cy="1016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$.ajax({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type: "POST",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url: "https://emcomp.com.br/api/cardapio",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data: dados,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dataType: "json",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beforeSend: function (jqXHR) {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},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success: function (result, textStatus, jqXHR) {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},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error: function (jqXHR, textStatus, errorThrown) {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},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complete: function (jqXHR, textStatus) {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}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});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5e9675dd8_0_127"/>
          <p:cNvSpPr/>
          <p:nvPr/>
        </p:nvSpPr>
        <p:spPr>
          <a:xfrm>
            <a:off x="4863398" y="5203800"/>
            <a:ext cx="14660400" cy="3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243775" spcFirstLastPara="1" rIns="243775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75"/>
              <a:buFont typeface="Montserrat"/>
              <a:buNone/>
            </a:pPr>
            <a:r>
              <a:rPr b="1" lang="en-US" sz="19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dúvidas?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85c552aa04_1_26"/>
          <p:cNvSpPr/>
          <p:nvPr/>
        </p:nvSpPr>
        <p:spPr>
          <a:xfrm>
            <a:off x="-32275" y="32125"/>
            <a:ext cx="7737600" cy="137160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85c552aa04_1_26"/>
          <p:cNvSpPr txBox="1"/>
          <p:nvPr/>
        </p:nvSpPr>
        <p:spPr>
          <a:xfrm>
            <a:off x="8915625" y="3219076"/>
            <a:ext cx="13831800" cy="9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Char char="●"/>
            </a:pP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Criado para facilitar o desenvolvimento de sites e sistemas.</a:t>
            </a:r>
            <a:endParaRPr b="1"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Char char="●"/>
            </a:pP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Otimiza o começo de um projeto.</a:t>
            </a:r>
            <a:endParaRPr b="1"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Char char="●"/>
            </a:pP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Compatibilidade com navegadores.</a:t>
            </a:r>
            <a:endParaRPr b="1"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Char char="●"/>
            </a:pP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Layout responsivos.</a:t>
            </a:r>
            <a:endParaRPr b="1"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Char char="●"/>
            </a:pP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Foco no </a:t>
            </a:r>
            <a:r>
              <a:rPr b="1" i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mobile first</a:t>
            </a: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" name="Google Shape;51;g85c552aa04_1_26"/>
          <p:cNvSpPr txBox="1"/>
          <p:nvPr/>
        </p:nvSpPr>
        <p:spPr>
          <a:xfrm>
            <a:off x="8915629" y="1130396"/>
            <a:ext cx="6773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n-US" sz="7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/>
          </a:p>
        </p:txBody>
      </p:sp>
      <p:pic>
        <p:nvPicPr>
          <p:cNvPr id="52" name="Google Shape;52;g85c552aa04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000" y="4878705"/>
            <a:ext cx="4789975" cy="40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5e9675dd8_0_39"/>
          <p:cNvSpPr txBox="1"/>
          <p:nvPr/>
        </p:nvSpPr>
        <p:spPr>
          <a:xfrm>
            <a:off x="1759619" y="4154537"/>
            <a:ext cx="19754100" cy="77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Char char="●"/>
            </a:pPr>
            <a:r>
              <a:rPr b="1" lang="en-US" sz="4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Faça download do CSS e JS compilado (diponível em https://getbootstrap.com.br/docs/4.1/getting-started/download/)</a:t>
            </a:r>
            <a:endParaRPr b="1" sz="4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Char char="●"/>
            </a:pPr>
            <a:r>
              <a:rPr b="1" lang="en-US" sz="4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Extraia os arquivos na pasta do projeto.</a:t>
            </a:r>
            <a:endParaRPr b="1" sz="4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Char char="●"/>
            </a:pPr>
            <a:r>
              <a:rPr b="1" lang="en-US" sz="4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Forneça o caminho dos arquivos dentro da página HTML.</a:t>
            </a:r>
            <a:endParaRPr b="1" sz="4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g85e9675dd8_0_39"/>
          <p:cNvSpPr txBox="1"/>
          <p:nvPr/>
        </p:nvSpPr>
        <p:spPr>
          <a:xfrm>
            <a:off x="1759625" y="766750"/>
            <a:ext cx="216705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Preparando o ambiente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5e9675dd8_0_46"/>
          <p:cNvSpPr txBox="1"/>
          <p:nvPr/>
        </p:nvSpPr>
        <p:spPr>
          <a:xfrm>
            <a:off x="1759622" y="4154525"/>
            <a:ext cx="10638600" cy="77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Adaptar um site para ser compatível com telas de tamanhos diversos é posicionar da melhor maneira os elementos da página, assim seu site será exibido em todas as telas com o mesmo código.</a:t>
            </a:r>
            <a:endParaRPr sz="3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g85e9675dd8_0_46"/>
          <p:cNvSpPr txBox="1"/>
          <p:nvPr/>
        </p:nvSpPr>
        <p:spPr>
          <a:xfrm>
            <a:off x="1759630" y="766741"/>
            <a:ext cx="197541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Layout responsivo</a:t>
            </a:r>
            <a:endParaRPr/>
          </a:p>
        </p:txBody>
      </p:sp>
      <p:pic>
        <p:nvPicPr>
          <p:cNvPr id="65" name="Google Shape;65;g85e9675dd8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8122" y="3378775"/>
            <a:ext cx="9900278" cy="84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g85e9675dd8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1525" y="4776400"/>
            <a:ext cx="10650000" cy="44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85e9675dd8_0_31"/>
          <p:cNvSpPr txBox="1"/>
          <p:nvPr/>
        </p:nvSpPr>
        <p:spPr>
          <a:xfrm>
            <a:off x="1929975" y="3497525"/>
            <a:ext cx="9882000" cy="9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Quando um site é inicialmente desenvolvido para desktop, a versão mobile precisa de muitas adequações nos elementos para que tudo funcione no espaço reduzido do celular.</a:t>
            </a:r>
            <a:endParaRPr sz="3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Uma </a:t>
            </a:r>
            <a:r>
              <a:rPr lang="en-US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técnica</a:t>
            </a:r>
            <a:r>
              <a:rPr lang="en-US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para facilitar o </a:t>
            </a:r>
            <a:r>
              <a:rPr lang="en-US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desenvolvimento</a:t>
            </a:r>
            <a:r>
              <a:rPr lang="en-US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é o mobile first, onde um site feito primeiramente para dispositivos móveis é ajustado com mais facilidade para o computador.</a:t>
            </a:r>
            <a:endParaRPr sz="3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Como fazer isso?  </a:t>
            </a:r>
            <a:endParaRPr sz="38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g85e9675dd8_0_31"/>
          <p:cNvSpPr txBox="1"/>
          <p:nvPr/>
        </p:nvSpPr>
        <p:spPr>
          <a:xfrm>
            <a:off x="1759630" y="766741"/>
            <a:ext cx="197541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Mobile first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5e9675dd8_0_53"/>
          <p:cNvSpPr txBox="1"/>
          <p:nvPr/>
        </p:nvSpPr>
        <p:spPr>
          <a:xfrm>
            <a:off x="1929975" y="3497525"/>
            <a:ext cx="205644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Uma grid (ou malha) é um elemento que surgiu para dar organização ao design.</a:t>
            </a:r>
            <a:endParaRPr sz="3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É uma ferramenta que dá ordem aos elementos visuais. O principal ideal é facilitar a diagramação de blocos de texto e imagens, guiando o olhar do leitor.</a:t>
            </a:r>
            <a:endParaRPr sz="38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g85e9675dd8_0_53"/>
          <p:cNvSpPr txBox="1"/>
          <p:nvPr/>
        </p:nvSpPr>
        <p:spPr>
          <a:xfrm>
            <a:off x="1759630" y="766741"/>
            <a:ext cx="197541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Grids</a:t>
            </a:r>
            <a:endParaRPr/>
          </a:p>
        </p:txBody>
      </p:sp>
      <p:sp>
        <p:nvSpPr>
          <p:cNvPr id="79" name="Google Shape;79;g85e9675dd8_0_53"/>
          <p:cNvSpPr/>
          <p:nvPr/>
        </p:nvSpPr>
        <p:spPr>
          <a:xfrm>
            <a:off x="1759625" y="6364600"/>
            <a:ext cx="10052400" cy="109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DESENVOLVEDOR</a:t>
            </a:r>
            <a:endParaRPr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g85e9675dd8_0_53"/>
          <p:cNvSpPr/>
          <p:nvPr/>
        </p:nvSpPr>
        <p:spPr>
          <a:xfrm>
            <a:off x="12441975" y="6364600"/>
            <a:ext cx="10052400" cy="109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USUÁRIO</a:t>
            </a:r>
            <a:endParaRPr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g85e9675dd8_0_53"/>
          <p:cNvSpPr txBox="1"/>
          <p:nvPr/>
        </p:nvSpPr>
        <p:spPr>
          <a:xfrm>
            <a:off x="2194575" y="7689100"/>
            <a:ext cx="8616900" cy="5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Char char="●"/>
            </a:pP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Simplifica o processo de criação</a:t>
            </a:r>
            <a:endParaRPr b="1"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Char char="●"/>
            </a:pP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Facilita alinhamento de conteúdo</a:t>
            </a:r>
            <a:endParaRPr b="1"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Char char="●"/>
            </a:pP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Melhora a precisão de um layout</a:t>
            </a:r>
            <a:endParaRPr b="1"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g85e9675dd8_0_53"/>
          <p:cNvSpPr txBox="1"/>
          <p:nvPr/>
        </p:nvSpPr>
        <p:spPr>
          <a:xfrm>
            <a:off x="12896825" y="7612900"/>
            <a:ext cx="8616900" cy="5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Char char="●"/>
            </a:pP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Ajuda a orientar o seu olhar pelos blocos de informação.</a:t>
            </a:r>
            <a:endParaRPr b="1"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Char char="●"/>
            </a:pP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Facilita identificar o conteúdo</a:t>
            </a:r>
            <a:endParaRPr b="1"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Char char="●"/>
            </a:pP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Organiza blocos de informação</a:t>
            </a:r>
            <a:endParaRPr b="1"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5e9675dd8_0_66"/>
          <p:cNvSpPr txBox="1"/>
          <p:nvPr/>
        </p:nvSpPr>
        <p:spPr>
          <a:xfrm>
            <a:off x="1759630" y="766741"/>
            <a:ext cx="197541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Grids</a:t>
            </a:r>
            <a:endParaRPr/>
          </a:p>
        </p:txBody>
      </p:sp>
      <p:pic>
        <p:nvPicPr>
          <p:cNvPr id="88" name="Google Shape;88;g85e9675dd8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450" y="4811785"/>
            <a:ext cx="21572276" cy="5676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5e9675dd8_0_85"/>
          <p:cNvSpPr txBox="1"/>
          <p:nvPr/>
        </p:nvSpPr>
        <p:spPr>
          <a:xfrm>
            <a:off x="1929975" y="4905475"/>
            <a:ext cx="20564400" cy="7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9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Char char="●"/>
            </a:pPr>
            <a:r>
              <a:rPr lang="en-US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Todas as linhas devem estar dentro de um elemento com a classe </a:t>
            </a:r>
            <a:r>
              <a:rPr lang="en-US" sz="38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container</a:t>
            </a:r>
            <a:r>
              <a:rPr lang="en-US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para correto alinhamento;</a:t>
            </a:r>
            <a:endParaRPr sz="3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69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Char char="●"/>
            </a:pPr>
            <a:r>
              <a:rPr lang="en-US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 criar uma linha, use um elemento HTML com a classe </a:t>
            </a:r>
            <a:r>
              <a:rPr lang="en-US" sz="38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row</a:t>
            </a:r>
            <a:r>
              <a:rPr lang="en-US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3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69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Char char="●"/>
            </a:pPr>
            <a:r>
              <a:rPr lang="en-US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Cada coluna é criada com um elemento HTML com a classe col-&lt;tamanho_tela&gt;-&lt;numero_colunas&gt;, onde &lt;tamanho_tela&gt; é a abreviação referente ao tamanho da tela que está sendo usada para acessar o site e &lt;numero_colunas&gt; é o número de colunas que o elemento deve ocupar.</a:t>
            </a:r>
            <a:endParaRPr sz="3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Exemplo:   col-sm-6</a:t>
            </a:r>
            <a:endParaRPr sz="3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69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Char char="●"/>
            </a:pPr>
            <a:r>
              <a:rPr lang="en-US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quantidade de colunas em uma linha deve somar sempre 12.</a:t>
            </a:r>
            <a:endParaRPr sz="3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g85e9675dd8_0_85"/>
          <p:cNvSpPr txBox="1"/>
          <p:nvPr/>
        </p:nvSpPr>
        <p:spPr>
          <a:xfrm>
            <a:off x="1759630" y="766741"/>
            <a:ext cx="197541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Grids</a:t>
            </a:r>
            <a:endParaRPr/>
          </a:p>
        </p:txBody>
      </p:sp>
      <p:sp>
        <p:nvSpPr>
          <p:cNvPr id="95" name="Google Shape;95;g85e9675dd8_0_85"/>
          <p:cNvSpPr/>
          <p:nvPr/>
        </p:nvSpPr>
        <p:spPr>
          <a:xfrm>
            <a:off x="1929975" y="3497525"/>
            <a:ext cx="20564400" cy="109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REGRAS</a:t>
            </a:r>
            <a:endParaRPr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ack Minimal 1">
      <a:dk1>
        <a:srgbClr val="000000"/>
      </a:dk1>
      <a:lt1>
        <a:srgbClr val="FFFFFF"/>
      </a:lt1>
      <a:dk2>
        <a:srgbClr val="000000"/>
      </a:dk2>
      <a:lt2>
        <a:srgbClr val="F6F7FA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B0B1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