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73EADD-9F5F-49E8-8B7D-B552B22B0BD5}">
  <a:tblStyle styleId="{CE73EADD-9F5F-49E8-8B7D-B552B22B0BD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da utilização do microfone para utilização das notas do PowerPoint </a:t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SDgUaayIlaorskGraPzbhuaxh6lfv-KY/view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k9KA2nQVouhnw_bZw4NT-N9lMNTGhqK3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KK3uGaOj6flIQqrM1QPiK_isFUqYGMAB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KK3uGaOj6flIQqrM1QPiK_isFUqYGMAB/view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IdECcp64yg0wVoiMJPr_VlQ_yAAY9Mta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socSURJ-_R9bcyleplq-5oVtSj6Cvc6j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wBR-30_3BD5mx4n5k5jc9-tHAjdGj0RQ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cTZ20AQ0RyxXPtQR9ceQ5jU04j3E-yB9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OP0Arq4Bf9TaATd82dSK9o9l5KHs-q87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Ey_6E0h8s9LHgWYdfzaIOffJk7WI2R9u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H6MZrjNoHVN7iOdlHOgFsWX_7cxRETPO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VPt02s7q4cClHmaNdwkpwgrK5390Hs2D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N8LRumHWuxvRpErq6DVRcd9hn51-QrRq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Wr0qneIT2GeN_-WJ-IYioQTVpjYKUcNS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6lK_-SZlFzk4QoUq-RkWlvbkKfskTExP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4IySfWji2BVGFpRRxRjSzxKe9CenVEoJ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JhIF1qS43N1IEifi1h5JCWszuWxjlFlt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ENADE &amp; PÓS COMP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RESUMO DE LINGUAGENS DE PROGRAMAÇÃO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00" y="180000"/>
            <a:ext cx="2068200" cy="1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title="s1LP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1250" y="337605"/>
            <a:ext cx="1796850" cy="17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46836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– Suprogramas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0" y="900000"/>
            <a:ext cx="9720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3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quando uma função chama ela mesma. Geralmente utilizada em problemas matemáticos, de ordenação e busca.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1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 2 fases: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Parada recursiva e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Chamada recursiva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1! = 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299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n! = n*(n-1)!</a:t>
            </a:r>
            <a:endParaRPr b="1" i="0" sz="1600" u="none" cap="none" strike="noStrike">
              <a:solidFill>
                <a:srgbClr val="00A9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A933"/>
              </a:solidFill>
            </a:endParaRPr>
          </a:p>
          <a:p>
            <a:pPr indent="-3113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fat(int n) {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(n==1) return 1;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 return n* fat(n-1); }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1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Geralmente a recursividade pode ser </a:t>
            </a:r>
            <a:r>
              <a:rPr b="1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substituída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laços, FOR, por exemplo.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1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diferença é que o </a:t>
            </a:r>
            <a:r>
              <a:rPr b="1" i="0" lang="pt-BR" sz="16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laço é mais rápido que a recursão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pois a chamada de uma função gera acesso à RAM para armazenar o endereço de retorno da função, o que gera </a:t>
            </a:r>
            <a:r>
              <a:rPr b="1" i="0" lang="pt-BR" sz="16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lentidão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(gargalo de Von Newmann) , o que não ocorre no laço FOR, por exemplo.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565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3" title="S10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8725" y="1437150"/>
            <a:ext cx="1081275" cy="10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504000" y="226077"/>
            <a:ext cx="9071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– LPs Orientadas a Objetos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180000" y="711650"/>
            <a:ext cx="97200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5259" lvl="0" marL="43200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LPOOs vieram como uma evolução natural das linguagens estruturadas, e tiveram como principais inovações: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1 – Acoplamento Dado + funções:</a:t>
            </a: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os dados, juntos com as suas funcionalidades ficaram contidos em um único local, trazendo coesão, legibilidade e maior facilidade de manutenção. Os dados juntos de suas funções diminuíram o uso de parâmetros, como o exemplo a seguir: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 PILHA { int corpo[MAX]; </a:t>
            </a:r>
            <a:r>
              <a:rPr lang="pt-BR" sz="1100"/>
              <a:t> </a:t>
            </a:r>
            <a:r>
              <a:rPr b="1" i="0" lang="pt-B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topo; };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void iniciaPilha(PILHA *p) {  p -&gt; topo = -1; 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definição da estrutura PILHA está separada da função inicia pilha. Para que a alteração no parâmetro p seja realizada, p deve ser um ponteiro (passagem por referência).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PILHA {</a:t>
            </a:r>
            <a:r>
              <a:rPr lang="pt-BR" sz="1100"/>
              <a:t> </a:t>
            </a:r>
            <a:r>
              <a:rPr b="1" i="0" lang="pt-B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private: int corpo[MAX]; int topo;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public: void inicia() { topo = -1; 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Perceba aqui a grande evolução: dados juntos de sua função de manipulação e sem necessidade de parâmetro.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2 - Encapsulamento:</a:t>
            </a: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proteção de áreas sensíveis do código.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exemplo acima, o corpo e topo são privado, ou seja, os usuários dessa classe não têm acesso direto a esses dados, o que protegeria a classe contra uso indevido. Por exemplo topo = -9.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r>
              <a:rPr b="1" i="0" lang="pt-BR" sz="13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Herança:</a:t>
            </a: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modelagem mais natural de dados que explora a hierarquia entre entidades do mundo real e possibilita uma melhor organização e facilita o reaproveitamento de código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4" title="S11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5075" y="152400"/>
            <a:ext cx="503150" cy="5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 title="S11LP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99200" cy="1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504000" y="226075"/>
            <a:ext cx="907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– OO Conceitos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60000" y="666475"/>
            <a:ext cx="9720000" cy="4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32500" lnSpcReduction="20000"/>
          </a:bodyPr>
          <a:lstStyle/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CLASSE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estrutura que descreve determinada classe de entidades do mundo real com mesmas características e comportamento.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descritores de classe. Descrevem quais características possui uma classe.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ações, comportamento ou serviços que uma classe oferece.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CONSTRUTOR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método especial executado automaticamente no nascimento (alocação de memória RAM) de um objeto. Geralmente usado para iniciar valores (estado).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DESTRUTOR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método especial executado automaticamente na morte de um objeto (desalocação de memória RAM) . Geralmente usado para liberar (desalocar) recursos presos ao objeto.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PRINCIPAL (main)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método especial que inicia a execução de um programa OO ou objeto.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ESTÁTICO (static)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método que não precisa de um objeto para ser executado.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POLIMÓRFICO (override)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método que aparece em diferentes classes de uma hierarquia com implementações diferentes em cada classe.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SOBRECARREGADO (overload)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método em uma mesma classe com parâmetros e implementações diferentes.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ABSTRATO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método sem implementação. Indica que subclasses devem implementá-lo em algum momento oportuno.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são indivíduos de uma classe, informação "real" e não apenas estrutural. São instâncias de uma classe. necessitam de memória RAM alocada.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é o conjunto de valores dos atributos de um objeto em determinado instante.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MENSAGEM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é a ativação ou chamada de um método em um objeto.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relação hierárquica entre classes de natureza similar. Subclasses herdam (reaproveitam) métodos e atributos públicos e protegidos da classe superiora (C++ pode variar esse reaproveitamento).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método que aparece em diferentes classes de uma hierarquia com implementações diferentes em cada classe.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classes abstratas que não possuem objetos. Utilizadas para melhor organização e reaproveitamento de código.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2277" lvl="0" marL="4320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SOBRECARGA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operador ou método com implementações diferentes. Métodos polimórficos devem estar na mesma hierarquia de classes.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5" title="S12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4275" y="152400"/>
            <a:ext cx="633950" cy="6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504000" y="226078"/>
            <a:ext cx="9071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– OO Objetos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03325" y="632575"/>
            <a:ext cx="9876600" cy="4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890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Noto Sans Symbols"/>
              <a:buChar char="●"/>
            </a:pPr>
            <a:r>
              <a:rPr b="1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Um objeto pode ser declarado como sendo de 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alocação estática (somente em C) </a:t>
            </a:r>
            <a:r>
              <a:rPr b="1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ou 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dinâmina</a:t>
            </a:r>
            <a:r>
              <a:rPr b="1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 de memória RAM (ponteiros).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u="none" cap="none" strike="noStrike">
                <a:latin typeface="Arial"/>
                <a:ea typeface="Arial"/>
                <a:cs typeface="Arial"/>
                <a:sym typeface="Arial"/>
              </a:rPr>
              <a:t>OPascal, Java, Python, Ruby e a maioria das LPOOs somente suportam ponteiros para objetos, porém a sintaxe é camuflada, dando a impressão de não serem ponteiros.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C++: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A { public:  int x;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void show() { cout &lt;&lt; x &lt;&lt; endl; }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main() {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A a1, a2, *p;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a1.x = 8; a1.show(); 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Alteração de estado --&gt; Sai 8 na tela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a2 = a1;  a2.show(); 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Cópia de estado --&gt; Sai 8 na tela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 = new A();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// ponteiro para objeto com alocação dinâmica de memória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p-&gt;x = 9;  p→show(); 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Alteração de estado --&gt;  sai 9 na tela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delete(p); 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destrói o objeto p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apontamento de p para o objeto a1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 = &amp;a1;  p-&gt;x = 7;  a1.show(); 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Ponteiro p altera o estado do objeto a1 –&gt; Sai 7 na tela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Somente em C++ um código desta natureza é possível, declaração de objetos com alocação estática e dinâmica de memória.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Em Java: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A {  public: int x;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void show() {  System.out.print(x); }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public void static main(String args[]) {  A a1 = new A();  A a2 = new A();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a1.x = 9;    a2 = a1;  a2.x = 7;  a1.show(); //  Vai sair na TELA 7!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Ou seja, 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 e a2 na verdade são PONTEIROS</a:t>
            </a:r>
            <a:r>
              <a:rPr b="1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, e quando fazemos a2 = a1, 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não há cópia de estado</a:t>
            </a:r>
            <a:r>
              <a:rPr b="1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, há na verdade um 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apontamento</a:t>
            </a:r>
            <a:r>
              <a:rPr b="1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, onde o ponteiro a2 aponta para a1, e qualquer alteração em a2 se reflete em a1.  Logo, perceba que em JAVA, objetos utilizados como parâmetros em funções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SEMPRE SÃO PASSAGEM DE PARÂMETROS POR REFERÊNCIA!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6" title="S13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1725" y="152400"/>
            <a:ext cx="406500" cy="4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– OO Herança e Polimorfismo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60000" y="900000"/>
            <a:ext cx="9720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47500" lnSpcReduction="20000"/>
          </a:bodyPr>
          <a:lstStyle/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O polimorfismo Ocorre quando um método com mesmo nome ocorre em uma MESMA hierarquia de classes.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Geralmente ele é um método abstrato na super classe, sendo redefinido ou reescrito nas sub-classes.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Essa redefinição pode ser completamente diferente ou </a:t>
            </a:r>
            <a:r>
              <a:rPr b="1" i="0" lang="pt-BR" sz="3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reaproveitar</a:t>
            </a: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 parte do código da super classe.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Exemplo em C++: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class Veiculo {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public : string nome;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public : float peso, potencia;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public : void show() {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cout &lt;&lt; nome;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cout &lt;&lt; peso;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cout &lt;&lt; potencia; }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public : float potenciaLiquida() {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return potencia/peso; }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6451"/>
              <a:buFont typeface="Noto Sans Symbols"/>
              <a:buNone/>
            </a:pPr>
            <a:r>
              <a:t/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class Caminhao public : Veiculo {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public : float carga;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public : void show() {</a:t>
            </a:r>
            <a:r>
              <a:rPr b="1" i="0" lang="pt-BR" sz="3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// redefinição do método COM reaproveitamento de código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Veiculo::show()</a:t>
            </a: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; //</a:t>
            </a:r>
            <a:r>
              <a:rPr b="1" i="0" lang="pt-BR" sz="31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 reaproveitando o código escrito em Veiculo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cout &lt;&lt; carga; }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public : float potenciaLiquida() {</a:t>
            </a:r>
            <a:r>
              <a:rPr b="1" i="0" lang="pt-BR" sz="3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// redefinição do método SEM reaproveitamento de código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97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225"/>
              <a:buFont typeface="Noto Sans Symbols"/>
              <a:buChar char="●"/>
            </a:pPr>
            <a:r>
              <a:rPr b="1" i="0" lang="pt-BR" sz="3100" u="none" cap="none" strike="noStrike">
                <a:latin typeface="Arial"/>
                <a:ea typeface="Arial"/>
                <a:cs typeface="Arial"/>
                <a:sym typeface="Arial"/>
              </a:rPr>
              <a:t>return potencia / (peso + carga);}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7" title="S14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4325" y="152400"/>
            <a:ext cx="613900" cy="6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504000" y="226078"/>
            <a:ext cx="9071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– OO Late Binding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60000" y="711650"/>
            <a:ext cx="9720000" cy="49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32500" lnSpcReduction="20000"/>
          </a:bodyPr>
          <a:lstStyle/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late binding, ou amarração tardia, confere a um objeto o método mais adequado para ele.  Em Java o late binding é automático, em C++ precisa ser explícito.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Exemplo 1: SEM LATE BINDING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A {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public: void show() { cout &lt;&lt; 1;};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052"/>
              <a:buFont typeface="Noto Sans Symbols"/>
              <a:buNone/>
            </a:pPr>
            <a:r>
              <a:t/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B : public A {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public: void show() { cout &lt;&lt; 2;};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052"/>
              <a:buFont typeface="Noto Sans Symbols"/>
              <a:buNone/>
            </a:pPr>
            <a:r>
              <a:t/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// MÉTODO SOBRE OBJETO GENÉRICO QUE CHAMA O MÉTODO SHOW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void showObj(A obj) { obj.show(); }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052"/>
              <a:buFont typeface="Noto Sans Symbols"/>
              <a:buNone/>
            </a:pPr>
            <a:r>
              <a:t/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main() {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b;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showObj(b); </a:t>
            </a: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// SAI 1 NA TELA!!!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052"/>
              <a:buFont typeface="Noto Sans Symbols"/>
              <a:buNone/>
            </a:pPr>
            <a:r>
              <a:t/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Exemplo 2 : COM LATE BINDING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 uso de </a:t>
            </a:r>
            <a:r>
              <a:rPr b="1" i="0" lang="pt-BR" sz="3507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ponteiro</a:t>
            </a:r>
            <a:r>
              <a:rPr b="1" i="0" lang="pt-BR" sz="350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objeto genérico e da palavra reservada </a:t>
            </a:r>
            <a:r>
              <a:rPr b="1" i="0" lang="pt-BR" sz="3507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b="1" i="0" lang="pt-BR" sz="350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classe base.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class A {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public: </a:t>
            </a:r>
            <a:r>
              <a:rPr b="1" i="0" lang="pt-BR" sz="3507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 void show() { cout &lt;&lt; 1 &lt;&lt; endl;}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052"/>
              <a:buFont typeface="Noto Sans Symbols"/>
              <a:buNone/>
            </a:pPr>
            <a:r>
              <a:t/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class B : public A {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public: void show() { cout &lt;&lt; 2 &lt;&lt; endl;}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052"/>
              <a:buFont typeface="Noto Sans Symbols"/>
              <a:buNone/>
            </a:pPr>
            <a:r>
              <a:t/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void showObj(</a:t>
            </a:r>
            <a:r>
              <a:rPr b="1" i="0" lang="pt-BR" sz="3507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A * obj</a:t>
            </a: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obj→show(); }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052"/>
              <a:buFont typeface="Noto Sans Symbols"/>
              <a:buNone/>
            </a:pPr>
            <a:r>
              <a:t/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main() {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B b;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b.show();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8627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824"/>
              <a:buFont typeface="Noto Sans Symbols"/>
              <a:buChar char="●"/>
            </a:pPr>
            <a:r>
              <a:rPr b="1" i="0" lang="pt-BR" sz="3507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showObj(&amp;b); </a:t>
            </a:r>
            <a:r>
              <a:rPr b="1" i="0" lang="pt-BR" sz="3507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// SAI 2 NA TELA!!!</a:t>
            </a:r>
            <a:endParaRPr b="0" i="0" sz="3507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8" title="S15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4275" y="152400"/>
            <a:ext cx="633950" cy="6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– OO Tolerância a Falhas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60000" y="1008000"/>
            <a:ext cx="9720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47500" lnSpcReduction="10000"/>
          </a:bodyPr>
          <a:lstStyle/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5994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Tolerância a Falhas é um mecanismo importantíssimo presente na maioria das LPOOs.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5994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TOLERÂNCIA a falhas oferece suporte no caso da ocorrência de erros em seções críticas do código para que o programa trate o erro ocorrido e continue sua execução mesmo na presença de erros.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5994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seções críticas são partes do código suscetíveis a erros.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5994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Esses erros geralmente são devido à entrada errada de dados, conversão e operações entre tipos de dados incompatíveis.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5994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programador deve estar estar CONSCIENTE dessas seções críticas, DEMARCÁ-LAS e TRATAR os possíveis erros que possam surgir.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5994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Geralmente se usam termos derivados do C++, como TRY, EXCEPTION, CATCH, TROW, THROWS e FINALLY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5994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TRY - CATCH: marca seção crítica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5994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EXCEPTION: armazena dados sobre o erro gerado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5994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TROW: gera novo erro criado pelo programador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5994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THROWS: marca um método como possível gerador de erros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5994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pt-B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FINALLY: código a ser executado caso haja erro ou não, por exemplo para fechar um arquivo.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9" title="SL16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0350" y="152400"/>
            <a:ext cx="75787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04000" y="226075"/>
            <a:ext cx="9071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1 - Classificação das Linguagens de Programação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04000" y="892375"/>
            <a:ext cx="9071700" cy="4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60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1.1 – Quanto ao Paradigma: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b="1" i="0" lang="pt-BR" sz="16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Imperativas</a:t>
            </a: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: baseadas no modelo de Von </a:t>
            </a:r>
            <a:r>
              <a:rPr lang="pt-BR" sz="1600"/>
              <a:t>Neumann</a:t>
            </a: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 (hardware), basicamente funcionam com iterações (repetições) e desvios condicionais. Nesse paradigma se enquadram a maioria das Lps.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160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Podem ser subdivididas em: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23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Char char="−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Não Estruturadas:</a:t>
            </a:r>
            <a:r>
              <a:rPr b="0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 o programa é um único bloco, do começo ao fim: Assembly,e BASIC, por exemplo.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23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Char char="−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Estruturadas:</a:t>
            </a:r>
            <a:r>
              <a:rPr b="0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 o programa é subdividido em blocos funcionais, chamados de funções, aumentando a legibilidade e facilitando a manutenção. Ex: C, Pascal, Ada e Modula.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23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Char char="−"/>
            </a:pP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Orientadas a Objetos</a:t>
            </a:r>
            <a:r>
              <a:rPr b="0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: o dado fica junto (acoplado) às funções que o manipulam. Ex: C++, Java, Python, Ruby, etc.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5160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b="1" i="0" lang="pt-BR" sz="16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Lógico</a:t>
            </a: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: baseado na lógica matemática, tem como representante o PROLOG. O PROLOG é utilizado basicamente para Inteligência Artificial e prototipação.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160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b="1" i="0" lang="pt-BR" sz="16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Funcional</a:t>
            </a: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: baseadas na noção matemática de funções. Tem como representante principal o LISP.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O LISP é utilizado basicamente para Inteligência Artificial e processamento matemático.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O LISP utiliza notação pré-fixa. Por exemplo, a função 2x +3, por exemplo, é denotada por: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(+ (* 2 X) ( 3 )).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 title="s2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9625" y="166588"/>
            <a:ext cx="739975" cy="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1 - Classificação das Linguagens de Programação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04000" y="1080000"/>
            <a:ext cx="90716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32500" lnSpcReduction="20000"/>
          </a:bodyPr>
          <a:lstStyle/>
          <a:p>
            <a:pPr indent="-286328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9682"/>
              <a:buFont typeface="Noto Sans Symbols"/>
              <a:buChar char="●"/>
            </a:pPr>
            <a:r>
              <a:rPr b="1" i="0" lang="pt-BR" sz="4365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1.2 – Quanto  ao Tipo de Execução</a:t>
            </a:r>
            <a:endParaRPr b="0" i="0" sz="4365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28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ct val="59682"/>
              <a:buFont typeface="Noto Sans Symbols"/>
              <a:buChar char="●"/>
            </a:pPr>
            <a:r>
              <a:rPr b="0" i="0" lang="pt-BR" sz="4365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pt-BR" sz="4365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Compiladas</a:t>
            </a:r>
            <a:r>
              <a:rPr b="0" i="0" lang="pt-BR" sz="4365" u="none" cap="none" strike="noStrik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pt-BR" sz="4365" u="none" cap="none" strike="noStrike">
                <a:solidFill>
                  <a:schemeClr val="dk1"/>
                </a:solidFill>
              </a:rPr>
              <a:t>LPs que geram programas executáveis independentes. Ex: Assembly, C , C++ , Pascal, Object pascal, etc. Geram os programas mais velozes. Nessas LPs são implementados os sistemas operacionais, os principais aplicativos e programas para tempo real. Geralmente Lps imperativas são compiladas.</a:t>
            </a:r>
            <a:endParaRPr b="1" i="0" sz="4365" u="none" cap="none" strike="noStrike">
              <a:solidFill>
                <a:schemeClr val="dk1"/>
              </a:solidFill>
            </a:endParaRPr>
          </a:p>
          <a:p>
            <a:pPr indent="-286328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ct val="59682"/>
              <a:buFont typeface="Noto Sans Symbols"/>
              <a:buChar char="●"/>
            </a:pPr>
            <a:r>
              <a:rPr b="0" i="0" lang="pt-BR" sz="4365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pt-BR" sz="4365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Interpretadas</a:t>
            </a:r>
            <a:r>
              <a:rPr b="0" i="0" lang="pt-BR" sz="4365" u="none" cap="none" strike="noStrik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pt-BR" sz="4365" u="none" cap="none" strike="noStrike"/>
              <a:t>LPs que necessitam de um programa extra para executá-las. Têm performance pior que as compiladas, pois precisam de recursos extras para rodar. Geralmente são LPs não imperativas. BASIC é uma exceção. Ex: BASIC, LISP, PROLOG.</a:t>
            </a:r>
            <a:endParaRPr b="1" i="0" sz="4365" u="none" cap="none" strike="noStrike"/>
          </a:p>
          <a:p>
            <a:pPr indent="-286328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ct val="59682"/>
              <a:buFont typeface="Noto Sans Symbols"/>
              <a:buChar char="●"/>
            </a:pPr>
            <a:r>
              <a:rPr b="0" i="0" lang="pt-BR" sz="4365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pt-BR" sz="4365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Semi-compiladas</a:t>
            </a:r>
            <a:r>
              <a:rPr b="0" i="0" lang="pt-BR" sz="4365" u="none" cap="none" strike="noStrike"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pt-BR" sz="4365" u="none" cap="none" strike="noStrike"/>
              <a:t> o código fonte é semi-compilado para uma linguagem parecida com a linguagem de máquina, porém para ser executada precisa ser interpretada.</a:t>
            </a:r>
            <a:endParaRPr b="1" i="0" sz="4365" u="none" cap="none" strike="noStrike"/>
          </a:p>
          <a:p>
            <a:pPr indent="-286328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ct val="59682"/>
              <a:buFont typeface="Noto Sans Symbols"/>
              <a:buChar char="●"/>
            </a:pPr>
            <a:r>
              <a:rPr b="1" i="0" lang="pt-BR" sz="4365" u="none" cap="none" strike="noStrike"/>
              <a:t>Java é o principal exemplo e </a:t>
            </a:r>
            <a:r>
              <a:rPr b="1" lang="pt-BR" sz="4365"/>
              <a:t>precursora</a:t>
            </a:r>
            <a:r>
              <a:rPr b="1" i="0" lang="pt-BR" sz="4365" u="none" cap="none" strike="noStrike"/>
              <a:t> dessa tecnologia. O código fonte em Java é semi-compilado para bytecodes, que são independentes do hardware (linguagem de máquina). Esses bytecodes são então interpretados pela JVM - Java Virtual Machine, que traduz o comando em bytecode para o comando em linguagem de máquina que o hardware onde está sendo executada suporta. Possui performance melhor que as LPs interpretadas, porém pior que as compiladas.</a:t>
            </a:r>
            <a:endParaRPr b="1" i="0" sz="4365" u="none" cap="none" strike="noStrike"/>
          </a:p>
          <a:p>
            <a:pPr indent="-286328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ct val="59682"/>
              <a:buFont typeface="Noto Sans Symbols"/>
              <a:buChar char="●"/>
            </a:pPr>
            <a:r>
              <a:rPr b="1" i="0" lang="pt-BR" sz="4365" u="none" cap="none" strike="noStrike"/>
              <a:t>O grande trunfo é a portabilidade, ou seja, o bytecode pode ser executado em qualquer máquina que contenha uma JVM em execução.</a:t>
            </a:r>
            <a:endParaRPr b="1" i="0" sz="4365" u="none" cap="none" strike="noStrike"/>
          </a:p>
          <a:p>
            <a:pPr indent="-286328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ct val="59682"/>
              <a:buFont typeface="Noto Sans Symbols"/>
              <a:buChar char="●"/>
            </a:pPr>
            <a:r>
              <a:rPr b="1" i="0" lang="pt-BR" sz="4365" u="none" cap="none" strike="noStrike"/>
              <a:t>A maioria das LPs modernas, como Ruby e Python adotam essa mesma tecnologia.</a:t>
            </a:r>
            <a:endParaRPr b="1" i="0" sz="3200" u="none" cap="none" strike="noStrike"/>
          </a:p>
        </p:txBody>
      </p:sp>
      <p:pic>
        <p:nvPicPr>
          <p:cNvPr id="80" name="Google Shape;80;p16" title="S3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1775" y="152400"/>
            <a:ext cx="946450" cy="9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1 - Classificação das Linguagens de Programação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04000" y="1080000"/>
            <a:ext cx="90716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525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1.3 – Quanto à sensibilidade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LPs podem ser </a:t>
            </a:r>
            <a:r>
              <a:rPr b="1" i="0" lang="pt-BR" sz="13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sensitivas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quando diferenciam maiúsculas de minúsculas (C, C++, Java) ou não (Pascal, BASIC).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1.4 - Quanto à tipagem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LPs podem ser fracamente tipadas: quando variáveis de um tipo podem receber valores de outros tipos (C, C++, BASIC) ou não (JAVA, Pascal)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C</a:t>
            </a:r>
            <a:r>
              <a:rPr b="1" lang="pt-BR" sz="1300"/>
              <a:t> </a:t>
            </a: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há a CONVERSÃO IMPLÍCITA de dados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x = 7.99; /* Ocorre TRUNC, ou seja, x = 7*/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x = 'a'; /* x recebe o código ASCII de a */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x = "abcd"; /* x recebe o endereço do caractere a na memória - ponteiro */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 y = 67; /* y recebe o caractere cujo código ascii é 67 */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52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Lps como JAVA e Pascal isso não é possível, e é necessário usar funções EXPLÍCITAS de conversão. Ex em java: int x = Math.round(7.99);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 title="S4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1775" y="152400"/>
            <a:ext cx="946450" cy="9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– Léxico, Sintático e Semântico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04000" y="955625"/>
            <a:ext cx="93960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609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LP é um subconjunto da linguagem natural humana. E como toda linguagem é formada por símbolos (tokens ou léxico), sintaxe (gramática) e semântica (significado).</a:t>
            </a:r>
            <a:r>
              <a:rPr lang="pt-BR" sz="1000"/>
              <a:t> </a:t>
            </a:r>
            <a:endParaRPr sz="1000"/>
          </a:p>
          <a:p>
            <a:pPr indent="-251609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conjunto de símbolos de uma linguagem é chamada de vocabulário, suas regras de composição em sentenças é chamada de gramática. O símbolos em conjunto, de acordo com uma regra gramatical, remetem a um significado.</a:t>
            </a:r>
            <a:endParaRPr sz="1000"/>
          </a:p>
          <a:p>
            <a:pPr indent="-251609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Tokens: x y = 78 + ; ) sqrt (</a:t>
            </a:r>
            <a:endParaRPr sz="1000"/>
          </a:p>
          <a:p>
            <a:pPr indent="-251609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sintaxe correta (gramática): y = sqrt(x) + 78 remetem ao significado (semântica): y recebe raiz quadrada de x mais 78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 temos os níveis de compreensão e formação de uma linguagem: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0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nível léxico</a:t>
            </a: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associado a especificação das palavras de uma linguagem, também chamadas de tokens. Determinar a regra de formação de um nome de uma variável, por exemplo, é atividade deste nível. O nível léxico pode ser implementado por autômatos (dispositivo lógico destinado a concatenar operações, visando obter um determinado resultado).• </a:t>
            </a:r>
            <a:endParaRPr b="1" i="0" sz="1000" u="none" cap="none" strike="noStrike">
              <a:solidFill>
                <a:srgbClr val="00A9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09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lang="pt-BR" sz="1000">
                <a:solidFill>
                  <a:srgbClr val="00A933"/>
                </a:solidFill>
              </a:rPr>
              <a:t>Nível </a:t>
            </a:r>
            <a:r>
              <a:rPr b="1" i="0" lang="pt-BR" sz="10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sintático</a:t>
            </a: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associado a construção de frases e comandos. Verificar a sintaxe de uma frase (sujeito, verbo e objeto); ou verificar a sintaxe de uma linha de comandos de uma linguagem de programação é atividade deste nível. O nível sintático pode ser implementado por gramáticas livres de contexto (verificam se determinada sentença obedece ás regras gramaticas impostas para determinada linguagem)</a:t>
            </a:r>
            <a:endParaRPr sz="1000"/>
          </a:p>
          <a:p>
            <a:pPr indent="-25160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0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nível semântico</a:t>
            </a: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associado ao significado ou tradução de uma frase. A transformação de uma linha de comandos para uma linguagem de mais baixo nível (Java para bytecodes , por exemplo) ou a tradução de frases de uma língua para outra é atividade deste nível. O nível semântico pode ser implementado por gramáticas de atributos (verificam se determinada sentença obedece ás regras gramaticas impostas para determinada linguagem e extraem seu significado)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PROLOG podemos implementar tanto autômatos quanto gramáticas de verificação sintática (gramáticas livres de contexto) e semântica (gramáticas sensíveis ao contexto)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 title="S5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7150" y="226075"/>
            <a:ext cx="729550" cy="7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– Tipos, variáveis e escopo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80000" y="900000"/>
            <a:ext cx="9720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8909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linguagens fracamente tipadas não possuem tipos específicos de dados ou permitem que uma variável de um tipo receba dados de outros tipos. Exemplos: BASIC, C e PHP.</a:t>
            </a:r>
            <a:endParaRPr sz="1200"/>
          </a:p>
          <a:p>
            <a:pPr indent="-238909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Já as fortemente tipadas são rígidas quanto á tipagem de dados e não permitem que variáveis de determinado tipo recebam valores de outros tipos. Exemplos: Java e Pascal.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90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 linguagens sem tipo de dados há mais liberdade e agilidade na criação de variáveis, porém há desperdício de memória, pois se não se sabe o tipo de dado que uma variável irá receber deve-se alocar o maior espaço possível para ela, além de erros oriundos do uso indevido da variável, como erros de conversão de tipos, operações sobre valores incompatíveis, arredondamento de valores e outros.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90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linguagens podem</a:t>
            </a: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 ter seção específica para a declaração de variáveis</a:t>
            </a: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como no Pascal, ou em qualquer ponto do código, como em Java, BASIC, PHP ou C.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90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3 tipos de</a:t>
            </a:r>
            <a:r>
              <a:rPr b="0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escopo</a:t>
            </a:r>
            <a:r>
              <a:rPr b="0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200"/>
              <a:t> </a:t>
            </a: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quando uma variável tem tempo de vida em todo o programa.</a:t>
            </a:r>
            <a:r>
              <a:rPr lang="pt-BR" sz="1200"/>
              <a:t> </a:t>
            </a: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quando uma variável tem escopo apenas em um subprograma.</a:t>
            </a:r>
            <a:r>
              <a:rPr lang="pt-BR" sz="1200"/>
              <a:t> </a:t>
            </a:r>
            <a:r>
              <a:rPr b="1" i="0" lang="pt-BR" sz="12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Bloco</a:t>
            </a: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quando uma variável tem escopo apenas no bloco onde é definida.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909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0"/>
              <a:buFont typeface="Noto Sans Symbols"/>
              <a:buChar char="●"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x; // GLOBAL</a:t>
            </a:r>
            <a:endParaRPr sz="1100"/>
          </a:p>
          <a:p>
            <a:pPr indent="-238909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0"/>
              <a:buFont typeface="Noto Sans Symbols"/>
              <a:buChar char="●"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 {</a:t>
            </a:r>
            <a:r>
              <a:rPr lang="pt-BR" sz="1000"/>
              <a:t> </a:t>
            </a: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y; // LOCAL </a:t>
            </a:r>
            <a:endParaRPr sz="1000"/>
          </a:p>
          <a:p>
            <a:pPr indent="-238909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0"/>
              <a:buFont typeface="Noto Sans Symbols"/>
              <a:buChar char="●"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for(int i=0; i&lt;10; i++) { ... } // i = BLOCO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90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0"/>
              <a:buFont typeface="Noto Sans Symbols"/>
              <a:buChar char="●"/>
            </a:pP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Linguagens como BASIC e Pascal não possuem escopo de bloco. O escopo de bloco economiza memória pois o tempo de vida da variável dura apenas no bloco onde é declarada, além de facilitar a depuração do código.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 title="S6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9600" y="152400"/>
            <a:ext cx="868625" cy="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– Controle do Fluxo de Execução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80000" y="900000"/>
            <a:ext cx="9720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7959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LPs Imperativas derivam do modelo de Von Newman, que é um modelo que favorece a iteração (passos repetitivos cíclicos) e a tomada simples de decisão. Por esse motivo todas as LPs imperativas possuem praticamente os mesmos comandos de controle de fluxo, com pequenas variações em sua sintaxe: </a:t>
            </a:r>
            <a:r>
              <a:rPr b="1" i="0" lang="pt-BR" sz="15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If else; for e while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257959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linguagem C possui a maior </a:t>
            </a:r>
            <a:r>
              <a:rPr b="1" i="0" lang="pt-BR" sz="15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flexibilidade de sintaxe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vejamos: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257959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 = x &gt; 10 ? 0:1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equivale a:  if (x &gt; 10)  z = 0; else z = 1;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2579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flexível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79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for(int i=0; i &lt; 10; i++) ...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79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int i = 0; for( ; i &lt; 10; i++)...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79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int i = 0; for( ; ; i++) { if (i &lt; 10) break;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7959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int i = 0; for( ; ; i++) { if (i &lt; 10) break; … i++;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2579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While compacto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79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while(puts("Digite um numero ou 99 para sair", scanf("%d",&amp;x), x !=99) { ...}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79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 variação de while só é suportada em C/C++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 title="S7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0675" y="152400"/>
            <a:ext cx="857550" cy="8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46836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– Suprogramas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0680" y="752760"/>
            <a:ext cx="9720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3035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subprograma favorecem à </a:t>
            </a:r>
            <a:r>
              <a:rPr b="1" i="0" lang="pt-BR" sz="15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subdivisão lógica ou funcional 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programa em blocos menores de código.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35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Devem possuir: </a:t>
            </a:r>
            <a:r>
              <a:rPr b="1" i="0" lang="pt-BR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COESÃO MÁXIMA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resolver apenas um problema em específico.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35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ACOPLAMENTO MÍNIMO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um subprograma deve ser INDEPENDENTE, e funcionar sem depender de outros subprogramas ou variáveis globais. </a:t>
            </a:r>
            <a:r>
              <a:rPr b="1" i="0" lang="pt-BR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Já na OO o acoplamento dado-função é uma grande vantagem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35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subprograma se </a:t>
            </a:r>
            <a:r>
              <a:rPr b="1" i="0" lang="pt-BR" sz="15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comunica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o seu exterior através de 4 formas: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35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pt-BR" sz="15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variáveis globais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devem ser evitadas por causa do acoplamento, o que pode gerar erros de difícil depuração e dificultar o reaproveitamento do código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35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pt-BR" sz="15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deve ser evitado na medida do possível, deve ficar á cargo do programa e não dos subprogramas.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35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"/>
              <a:buFont typeface="Noto Sans Symbols"/>
              <a:buChar char="●"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pt-BR" sz="15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Parâmetros de cópia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parâmetros que recebem cópia de valores de variáveis externas ou constantes.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457200" y="3423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{CE73EADD-9F5F-49E8-8B7D-B552B22B0BD5}</a:tableStyleId>
              </a:tblPr>
              <a:tblGrid>
                <a:gridCol w="2049850"/>
                <a:gridCol w="6410150"/>
              </a:tblGrid>
              <a:tr h="2209375">
                <a:tc>
                  <a:txBody>
                    <a:bodyPr/>
                    <a:lstStyle/>
                    <a:p>
                      <a:pPr indent="-1906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"/>
                        <a:buFont typeface="Noto Sans Symbols"/>
                        <a:buChar char="●"/>
                      </a:pPr>
                      <a:r>
                        <a:rPr b="1" lang="pt-BR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par (int x) {</a:t>
                      </a:r>
                      <a:endParaRPr b="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906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"/>
                        <a:buFont typeface="Noto Sans Symbols"/>
                        <a:buChar char="●"/>
                      </a:pPr>
                      <a:r>
                        <a:rPr b="1" lang="pt-BR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 !(x%2);</a:t>
                      </a:r>
                      <a:endParaRPr b="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906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"/>
                        <a:buFont typeface="Noto Sans Symbols"/>
                        <a:buChar char="●"/>
                      </a:pPr>
                      <a:r>
                        <a:rPr b="1" lang="pt-BR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-1906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"/>
                        <a:buFont typeface="Noto Sans Symbols"/>
                        <a:buChar char="●"/>
                      </a:pPr>
                      <a:r>
                        <a:rPr b="1" lang="pt-BR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main() {</a:t>
                      </a:r>
                      <a:endParaRPr b="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906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"/>
                        <a:buFont typeface="Noto Sans Symbols"/>
                        <a:buChar char="●"/>
                      </a:pPr>
                      <a:r>
                        <a:rPr b="1" lang="pt-BR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a = 7;</a:t>
                      </a:r>
                      <a:endParaRPr b="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906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"/>
                        <a:buFont typeface="Noto Sans Symbols"/>
                        <a:buChar char="●"/>
                      </a:pPr>
                      <a:r>
                        <a:rPr b="1" lang="pt-BR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b = par(a); // o parâmetro x recebe uma cópia da variável a --&gt; x = 7</a:t>
                      </a:r>
                      <a:endParaRPr b="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906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"/>
                        <a:buFont typeface="Noto Sans Symbols"/>
                        <a:buChar char="●"/>
                      </a:pPr>
                      <a:r>
                        <a:rPr b="1" lang="pt-BR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c = par(8); // o parâmetro x recebe uma cópia da constante 8 --&gt; x = 8</a:t>
                      </a:r>
                      <a:endParaRPr b="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906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"/>
                        <a:buFont typeface="Noto Sans Symbols"/>
                        <a:buChar char="●"/>
                      </a:pPr>
                      <a:r>
                        <a:rPr b="1" lang="pt-BR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pic>
        <p:nvPicPr>
          <p:cNvPr id="116" name="Google Shape;116;p21" title="S8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3575" y="152400"/>
            <a:ext cx="724650" cy="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46836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– Suprogramas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900000"/>
            <a:ext cx="9720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32559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Parâmetros de referência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parâmetros ponteiros (explícitos - C/C++, Pascal ou escondidos - Java, Pithon, Ruby) recebem o endereço de memória de variáveis externas. Não podem ser usadas constantes. PROLOG não possui esse recurso.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565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365760" y="2558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{CE73EADD-9F5F-49E8-8B7D-B552B22B0BD5}</a:tableStyleId>
              </a:tblPr>
              <a:tblGrid>
                <a:gridCol w="5721850"/>
                <a:gridCol w="3234600"/>
              </a:tblGrid>
              <a:tr h="719650">
                <a:tc>
                  <a:txBody>
                    <a:bodyPr/>
                    <a:lstStyle/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função para troca de valores entre duas variáveis externas à função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void troca(int *x, int *y)</a:t>
                      </a: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// argumentos são 2 ponteiros para variáveis inteiras externas ao subprograma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 int aux = *x;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// aux recebe o valor da variável apontada por x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*x = *y;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a variável apontada por x recebe o valor da variável apontada por y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*y = aux;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a variável apontada por y recebe o valor da variável aux }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5995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4564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main() {</a:t>
                      </a:r>
                      <a:endParaRPr b="0" sz="14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a = 0, b = 1;</a:t>
                      </a:r>
                      <a:endParaRPr b="0" sz="14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troca(&amp;a, &amp;b)</a:t>
                      </a:r>
                      <a:r>
                        <a:rPr b="1" lang="pt-BR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</a:t>
                      </a:r>
                      <a:endParaRPr b="0" sz="14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x recebe endereço de a e y recebe endereço de b</a:t>
                      </a:r>
                      <a:endParaRPr b="0" sz="14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troca(&amp;a,8); </a:t>
                      </a:r>
                      <a:endParaRPr b="0" sz="14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16000" lvl="0" marL="2160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Noto Sans Symbols"/>
                        <a:buChar char="●"/>
                      </a:pPr>
                      <a:r>
                        <a:rPr b="1" lang="pt-BR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não permitido, 8 não possui endereço de memória (constante).</a:t>
                      </a:r>
                      <a:endParaRPr b="0" sz="14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pic>
        <p:nvPicPr>
          <p:cNvPr id="124" name="Google Shape;124;p22" title="S9LP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5500" y="152400"/>
            <a:ext cx="1322725" cy="13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