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7559675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ce5e4a0d4_0_16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ce5e4a0d4_0_16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e5e4a0d4_0_16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ce5e4a0d4_0_16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e5e4a0d4_0_17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e5e4a0d4_0_17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e5e4a0d4_0_17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e5e4a0d4_0_17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e5e4a0d4_0_8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ce5e4a0d4_0_8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e5e4a0d4_0_9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ce5e4a0d4_0_9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ce5e4a0d4_0_10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ce5e4a0d4_0_10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ce5e4a0d4_0_12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ce5e4a0d4_0_12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e5e4a0d4_0_18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e5e4a0d4_0_18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e5e4a0d4_0_18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e5e4a0d4_0_18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ce5e4a0d4_0_5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ce5e4a0d4_0_5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ce5e4a0d4_0_19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ce5e4a0d4_0_19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10b3c8b6_0_1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10b3c8b6_0_1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ce5e4a0d4_0_20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ce5e4a0d4_0_20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10b3c8b6_0_2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410b3c8b6_0_2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10b3c8b6_0_3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10b3c8b6_0_3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10b3c8b6_0_4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410b3c8b6_0_4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410b3c8b6_0_5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410b3c8b6_0_5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410b3c8b6_0_4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410b3c8b6_0_4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10b3c8b6_0_7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410b3c8b6_0_7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410b3c8b6_0_77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410b3c8b6_0_77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ce5e4a0d4_0_6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ce5e4a0d4_0_6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410b3c8b6_0_8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410b3c8b6_0_8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410b3c8b6_0_8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410b3c8b6_0_8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e5e4a0d4_0_6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e5e4a0d4_0_6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e5e4a0d4_0_7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e5e4a0d4_0_7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e5e4a0d4_0_8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e5e4a0d4_0_8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e5e4a0d4_0_14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e5e4a0d4_0_14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e5e4a0d4_0_14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e5e4a0d4_0_14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e5e4a0d4_0_15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ce5e4a0d4_0_15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43637" y="1094341"/>
            <a:ext cx="9393300" cy="30168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43628" y="4165464"/>
            <a:ext cx="9393300" cy="11649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43628" y="1625731"/>
            <a:ext cx="9393300" cy="28860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43628" y="4632992"/>
            <a:ext cx="9393300" cy="19119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504000" y="1769040"/>
            <a:ext cx="88701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2000"/>
              </a:spcBef>
              <a:spcAft>
                <a:spcPts val="0"/>
              </a:spcAft>
              <a:buSzPts val="17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2000"/>
              </a:spcBef>
              <a:spcAft>
                <a:spcPts val="0"/>
              </a:spcAft>
              <a:buSzPts val="17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2000"/>
              </a:spcBef>
              <a:spcAft>
                <a:spcPts val="0"/>
              </a:spcAft>
              <a:buSzPts val="17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2000"/>
              </a:spcBef>
              <a:spcAft>
                <a:spcPts val="0"/>
              </a:spcAft>
              <a:buSzPts val="17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2000"/>
              </a:spcBef>
              <a:spcAft>
                <a:spcPts val="0"/>
              </a:spcAft>
              <a:buSzPts val="17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2000"/>
              </a:spcBef>
              <a:spcAft>
                <a:spcPts val="0"/>
              </a:spcAft>
              <a:buSzPts val="17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2000"/>
              </a:spcBef>
              <a:spcAft>
                <a:spcPts val="0"/>
              </a:spcAft>
              <a:buSzPts val="17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2000"/>
              </a:spcBef>
              <a:spcAft>
                <a:spcPts val="2000"/>
              </a:spcAft>
              <a:buSzPts val="17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43628" y="3161218"/>
            <a:ext cx="9393300" cy="12372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43628" y="1693854"/>
            <a:ext cx="44097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327385" y="1693854"/>
            <a:ext cx="44097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43628" y="816595"/>
            <a:ext cx="3095700" cy="11106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43628" y="2042369"/>
            <a:ext cx="3095700" cy="4672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40467" y="661609"/>
            <a:ext cx="7020000" cy="60126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040313" y="-184"/>
            <a:ext cx="5040300" cy="755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92695" y="1812463"/>
            <a:ext cx="4459500" cy="21786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92695" y="4119828"/>
            <a:ext cx="4459500" cy="18153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445456" y="1064211"/>
            <a:ext cx="4230000" cy="54309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43628" y="6217901"/>
            <a:ext cx="6613200" cy="8892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en.wikipedia.org/wiki/List_of_programming_languages" TargetMode="External"/><Relationship Id="rId4" Type="http://schemas.openxmlformats.org/officeDocument/2006/relationships/hyperlink" Target="https://www.levenez.com/lang/lang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hyperlink" Target="https://www.youtube.com/watch?v=VuKvR1J2LQE" TargetMode="External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504000" y="1769040"/>
            <a:ext cx="88701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Introdução a algoritmos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Introdução e Conceitos básicos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1081675" y="5943600"/>
            <a:ext cx="382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Profª. Bianca Portes </a:t>
            </a:r>
            <a:r>
              <a:rPr lang="en-US" sz="1800"/>
              <a:t>				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bianca.castro@ifsudestemg.edu.br</a:t>
            </a:r>
            <a:endParaRPr sz="1800"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487374" cy="22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2430800" y="6974250"/>
            <a:ext cx="7559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Material baseado nos slides de Algoritmos da UFJF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Vamos praticar?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Elabore um algoritmo para trocar uma lâmpada em um quarto vazio, assumindo que estão disponíveis uma escada e uma lâmpada nova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 b="6005" l="21085" r="16551" t="32269"/>
          <a:stretch/>
        </p:blipFill>
        <p:spPr>
          <a:xfrm>
            <a:off x="0" y="728098"/>
            <a:ext cx="10080624" cy="561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Vamos praticar!!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0"/>
              </a:spcAft>
              <a:buNone/>
            </a:pPr>
            <a:r>
              <a:rPr lang="en-US" sz="3000"/>
              <a:t>2. </a:t>
            </a:r>
            <a:r>
              <a:rPr lang="en-US" sz="3000"/>
              <a:t>Um senhor está em uma das margens de um rio com uma raposa, um saco de milho e uma dúzia de galinhas. Ele precisa atravessar e dispõe de uma canoa que suporta apenas seu peso juntamente com uma de suas cargas. Ele não pode deixar a raposa sozinha com as galinhas em uma das margens. Também não pode deixar as galinhas sozinhas com o milho. Que instruções você daria para o senhor atravessar o rio?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 b="14986" l="21968" r="16545" t="16109"/>
          <a:stretch/>
        </p:blipFill>
        <p:spPr>
          <a:xfrm>
            <a:off x="1" y="366766"/>
            <a:ext cx="10080624" cy="6354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Linguagem de programação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</a:rPr>
              <a:t>Um grande avanço ocorreu na computação quando começaram a surgir programas (algoritmos) que traduziam instruções em linguagem mais natural para linguagem de máquinas</a:t>
            </a:r>
            <a:endParaRPr sz="3050">
              <a:solidFill>
                <a:schemeClr val="dk1"/>
              </a:solidFill>
            </a:endParaRPr>
          </a:p>
          <a:p>
            <a:pPr indent="-422275" lvl="0" marL="45720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50"/>
              <a:buChar char="●"/>
            </a:pPr>
            <a:r>
              <a:rPr lang="en-US" sz="3050">
                <a:solidFill>
                  <a:schemeClr val="dk1"/>
                </a:solidFill>
              </a:rPr>
              <a:t>Linguagens de Programação ou </a:t>
            </a:r>
            <a:br>
              <a:rPr lang="en-US" sz="3050">
                <a:solidFill>
                  <a:schemeClr val="dk1"/>
                </a:solidFill>
              </a:rPr>
            </a:br>
            <a:r>
              <a:rPr lang="en-US" sz="3050">
                <a:solidFill>
                  <a:schemeClr val="dk1"/>
                </a:solidFill>
              </a:rPr>
              <a:t>Linguagens de Alto Nível são</a:t>
            </a:r>
            <a:br>
              <a:rPr lang="en-US" sz="3050">
                <a:solidFill>
                  <a:schemeClr val="dk1"/>
                </a:solidFill>
              </a:rPr>
            </a:br>
            <a:r>
              <a:rPr lang="en-US" sz="3050">
                <a:solidFill>
                  <a:schemeClr val="dk1"/>
                </a:solidFill>
              </a:rPr>
              <a:t>para os programadores</a:t>
            </a:r>
            <a:endParaRPr sz="3050">
              <a:solidFill>
                <a:schemeClr val="dk1"/>
              </a:solidFill>
            </a:endParaRPr>
          </a:p>
          <a:p>
            <a:pPr indent="-422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0"/>
              <a:buChar char="○"/>
            </a:pPr>
            <a:r>
              <a:rPr lang="en-US" sz="3050">
                <a:solidFill>
                  <a:schemeClr val="dk1"/>
                </a:solidFill>
              </a:rPr>
              <a:t>mais clara</a:t>
            </a:r>
            <a:endParaRPr sz="3050">
              <a:solidFill>
                <a:schemeClr val="dk1"/>
              </a:solidFill>
            </a:endParaRPr>
          </a:p>
          <a:p>
            <a:pPr indent="-422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0"/>
              <a:buChar char="○"/>
            </a:pPr>
            <a:r>
              <a:rPr lang="en-US" sz="3050">
                <a:solidFill>
                  <a:schemeClr val="dk1"/>
                </a:solidFill>
              </a:rPr>
              <a:t>mais legível</a:t>
            </a:r>
            <a:endParaRPr sz="3050">
              <a:solidFill>
                <a:schemeClr val="dk1"/>
              </a:solidFill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1838" y="3903113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/>
        </p:nvSpPr>
        <p:spPr>
          <a:xfrm>
            <a:off x="6917000" y="6820875"/>
            <a:ext cx="30672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Grace Hopper? Procure sobre ela!</a:t>
            </a:r>
            <a:endParaRPr sz="1800"/>
          </a:p>
        </p:txBody>
      </p:sp>
      <p:sp>
        <p:nvSpPr>
          <p:cNvPr id="142" name="Google Shape;142;p27"/>
          <p:cNvSpPr/>
          <p:nvPr/>
        </p:nvSpPr>
        <p:spPr>
          <a:xfrm>
            <a:off x="3347775" y="5765200"/>
            <a:ext cx="394500" cy="1043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3678125" y="5866150"/>
            <a:ext cx="2857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Menos erros e maior rapidez no desenvolvimento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Como a máquina entende uma Linguagem de Alto Nível?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43628" y="1846579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-368300" lvl="0" marL="457200" rtl="0" algn="l">
              <a:spcBef>
                <a:spcPts val="200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O programador escreve um programa em uma </a:t>
            </a:r>
            <a:br>
              <a:rPr lang="en-US"/>
            </a:br>
            <a:r>
              <a:rPr b="1" lang="en-US"/>
              <a:t>Linguagem de Programação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68300" lvl="0" marL="457200" rtl="0" algn="l">
              <a:spcBef>
                <a:spcPts val="200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Um programa específico é utilizado para traduzir</a:t>
            </a:r>
            <a:br>
              <a:rPr lang="en-US"/>
            </a:br>
            <a:r>
              <a:rPr lang="en-US"/>
              <a:t>as instruções definidas em Linguagem de </a:t>
            </a:r>
            <a:br>
              <a:rPr lang="en-US"/>
            </a:br>
            <a:r>
              <a:rPr lang="en-US"/>
              <a:t>Programação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200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O resultado é um programa em </a:t>
            </a:r>
            <a:r>
              <a:rPr b="1" lang="en-US"/>
              <a:t>Linguagem de</a:t>
            </a:r>
            <a:br>
              <a:rPr b="1" lang="en-US"/>
            </a:br>
            <a:r>
              <a:rPr b="1" lang="en-US"/>
              <a:t>Máquina</a:t>
            </a:r>
            <a:endParaRPr b="1"/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3">
            <a:alphaModFix/>
          </a:blip>
          <a:srcRect b="6007" l="61101" r="18446" t="20376"/>
          <a:stretch/>
        </p:blipFill>
        <p:spPr>
          <a:xfrm>
            <a:off x="7114250" y="1629925"/>
            <a:ext cx="2876224" cy="58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Nesta disciplina...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Linguagem de Programação:</a:t>
            </a:r>
            <a:br>
              <a:rPr lang="en-US"/>
            </a:br>
            <a:r>
              <a:rPr lang="en-US"/>
              <a:t>	</a:t>
            </a:r>
            <a:r>
              <a:rPr b="1" lang="en-US"/>
              <a:t>linguagem C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Código fonte:</a:t>
            </a:r>
            <a:br>
              <a:rPr lang="en-US"/>
            </a:br>
            <a:r>
              <a:rPr lang="en-US"/>
              <a:t>	</a:t>
            </a:r>
            <a:r>
              <a:rPr b="1" lang="en-US"/>
              <a:t>arquivos com extensão “.c”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Tradutor: </a:t>
            </a:r>
            <a:br>
              <a:rPr lang="en-US"/>
            </a:br>
            <a:r>
              <a:rPr lang="en-US"/>
              <a:t>	</a:t>
            </a:r>
            <a:r>
              <a:rPr b="1" lang="en-US"/>
              <a:t>compilador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Traduzir: </a:t>
            </a:r>
            <a:br>
              <a:rPr lang="en-US"/>
            </a:br>
            <a:r>
              <a:rPr lang="en-US"/>
              <a:t>	</a:t>
            </a:r>
            <a:r>
              <a:rPr b="1" lang="en-US"/>
              <a:t>compilar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 rotWithShape="1">
          <a:blip r:embed="rId3">
            <a:alphaModFix/>
          </a:blip>
          <a:srcRect b="6007" l="61101" r="18446" t="20376"/>
          <a:stretch/>
        </p:blipFill>
        <p:spPr>
          <a:xfrm>
            <a:off x="7114250" y="1629925"/>
            <a:ext cx="2876224" cy="58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Linguagem Python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É uma linguagem amplamente utilizada e possui uma curva de aprendizado bastante interessante...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Não é a única linguagem de programação de alto nível existente</a:t>
            </a:r>
            <a:endParaRPr/>
          </a:p>
          <a:p>
            <a:pPr indent="-368300" lvl="0" marL="457200" rtl="0" algn="l">
              <a:spcBef>
                <a:spcPts val="200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Lista com 721(!) linguagens de programação</a:t>
            </a:r>
            <a:endParaRPr/>
          </a:p>
          <a:p>
            <a:pPr indent="0" lvl="0" marL="4572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https://en.wikipedia.org/wiki/List_of_programming_languages</a:t>
            </a:r>
            <a:endParaRPr/>
          </a:p>
          <a:p>
            <a:pPr indent="-368300" lvl="0" marL="457200" rtl="0" algn="l">
              <a:spcBef>
                <a:spcPts val="200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Linha do tempo com aproximadamente 50 linguagens de programação</a:t>
            </a:r>
            <a:endParaRPr/>
          </a:p>
          <a:p>
            <a:pPr indent="0" lvl="0" marL="4572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https://www.levenez.com/lang/lang.pdf</a:t>
            </a:r>
            <a:endParaRPr/>
          </a:p>
          <a:p>
            <a:pPr indent="0" lvl="0" marL="45720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Ambiente de desenvolvimento de algoritmos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 desenvolvermos os algoritmos em nossa disciplina, usaremos uma IDE (</a:t>
            </a:r>
            <a:r>
              <a:rPr i="1" lang="en-US"/>
              <a:t>Integrated Development Environment</a:t>
            </a:r>
            <a:r>
              <a:rPr lang="en-US"/>
              <a:t>)!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Uma IDE é um programa de computador que reúne características e ferramentas de apoio ao desenvolvimento de software com o objetivo de agilizar este processo</a:t>
            </a:r>
            <a:endParaRPr/>
          </a:p>
          <a:p>
            <a:pPr indent="-368300" lvl="0" marL="457200" rtl="0" algn="l">
              <a:spcBef>
                <a:spcPts val="200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Contém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editor de texto (especificamente desenvolvido para edição de código fonte)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compilador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depurador (funcionalidade que ajuda a testar e encontrar erros em um código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...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 - IDLE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43625" y="2125375"/>
            <a:ext cx="9393300" cy="45900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Há várias formas de interpretar um código em Python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A mais utilizada  é a nativa da linguagem, o IDLE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IDLE: IDE disponível para Linux, Windows e Mac OS</a:t>
            </a:r>
            <a:endParaRPr/>
          </a:p>
          <a:p>
            <a:pPr indent="-368300" lvl="0" marL="457200" rtl="0" algn="l">
              <a:spcBef>
                <a:spcPts val="2000"/>
              </a:spcBef>
              <a:spcAft>
                <a:spcPts val="0"/>
              </a:spcAft>
              <a:buSzPts val="22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https://www.python.org/downloads/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Download gratuito!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Tutorial de como fazer a instalação na sua casa: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https://www.youtube.com/watch?v=VuKvR1J2LQE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1913" y="122463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que aprendemos na aula passada?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Tenha em mente que é preciso:</a:t>
            </a:r>
            <a:endParaRPr sz="3200">
              <a:solidFill>
                <a:schemeClr val="dk1"/>
              </a:solidFill>
            </a:endParaRPr>
          </a:p>
          <a:p>
            <a:pPr indent="-431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sz="3200">
                <a:solidFill>
                  <a:schemeClr val="dk1"/>
                </a:solidFill>
              </a:rPr>
              <a:t>Conhecer os recursos disponíveis para resolver o problema</a:t>
            </a:r>
            <a:endParaRPr sz="3200">
              <a:solidFill>
                <a:schemeClr val="dk1"/>
              </a:solidFill>
            </a:endParaRPr>
          </a:p>
          <a:p>
            <a:pPr indent="-431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sz="3200">
                <a:solidFill>
                  <a:schemeClr val="dk1"/>
                </a:solidFill>
              </a:rPr>
              <a:t>Entender o problema proposto</a:t>
            </a:r>
            <a:endParaRPr sz="3200">
              <a:solidFill>
                <a:schemeClr val="dk1"/>
              </a:solidFill>
            </a:endParaRPr>
          </a:p>
          <a:p>
            <a:pPr indent="-431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sz="3200">
                <a:solidFill>
                  <a:schemeClr val="dk1"/>
                </a:solidFill>
              </a:rPr>
              <a:t>Elaborar uma sequência de passos e sua ordem de execução</a:t>
            </a:r>
            <a:endParaRPr sz="3200">
              <a:solidFill>
                <a:schemeClr val="dk1"/>
              </a:solidFill>
            </a:endParaRPr>
          </a:p>
          <a:p>
            <a:pPr indent="-431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sz="3200">
                <a:solidFill>
                  <a:schemeClr val="dk1"/>
                </a:solidFill>
              </a:rPr>
              <a:t>Executar a sequência de </a:t>
            </a:r>
            <a:br>
              <a:rPr lang="en-US" sz="3200">
                <a:solidFill>
                  <a:schemeClr val="dk1"/>
                </a:solidFill>
              </a:rPr>
            </a:br>
            <a:r>
              <a:rPr lang="en-US" sz="3200">
                <a:solidFill>
                  <a:schemeClr val="dk1"/>
                </a:solidFill>
              </a:rPr>
              <a:t>passos e verificar se </a:t>
            </a:r>
            <a:br>
              <a:rPr lang="en-US" sz="3200">
                <a:solidFill>
                  <a:schemeClr val="dk1"/>
                </a:solidFill>
              </a:rPr>
            </a:br>
            <a:r>
              <a:rPr lang="en-US" sz="3200">
                <a:solidFill>
                  <a:schemeClr val="dk1"/>
                </a:solidFill>
              </a:rPr>
              <a:t>realmente ela resolve o </a:t>
            </a:r>
            <a:br>
              <a:rPr lang="en-US" sz="3200">
                <a:solidFill>
                  <a:schemeClr val="dk1"/>
                </a:solidFill>
              </a:rPr>
            </a:br>
            <a:r>
              <a:rPr lang="en-US" sz="3200">
                <a:solidFill>
                  <a:schemeClr val="dk1"/>
                </a:solidFill>
              </a:rPr>
              <a:t>problema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33836" r="0" t="0"/>
          <a:stretch/>
        </p:blipFill>
        <p:spPr>
          <a:xfrm>
            <a:off x="6962700" y="4428900"/>
            <a:ext cx="3117924" cy="313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 - IDLE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625" y="1253425"/>
            <a:ext cx="8715375" cy="66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 - IDLE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0"/>
              </a:spcAft>
              <a:buNone/>
            </a:pPr>
            <a:r>
              <a:rPr lang="en-US"/>
              <a:t>Primeira instrução!!!</a:t>
            </a:r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76" y="2545474"/>
            <a:ext cx="7966899" cy="25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 - IDLE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0"/>
              </a:spcAft>
              <a:buNone/>
            </a:pPr>
            <a:r>
              <a:rPr lang="en-US"/>
              <a:t>Observe como é fácil usar o IDLE como calculadora</a:t>
            </a:r>
            <a:endParaRPr/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750" y="2485179"/>
            <a:ext cx="8167050" cy="34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Opa! Vamos entender...</a:t>
            </a:r>
            <a:endParaRPr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0"/>
              </a:spcAft>
              <a:buNone/>
            </a:pPr>
            <a:r>
              <a:rPr lang="en-US"/>
              <a:t>Notou alguma diferença quando trabalhamos com letras e quando trabalhamos com números nos comandos anteriores? Qual?</a:t>
            </a:r>
            <a:endParaRPr/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523" y="3995375"/>
            <a:ext cx="5064224" cy="350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6"/>
          <p:cNvPicPr preferRelativeResize="0"/>
          <p:nvPr/>
        </p:nvPicPr>
        <p:blipFill rotWithShape="1">
          <a:blip r:embed="rId4">
            <a:alphaModFix/>
          </a:blip>
          <a:srcRect b="13792" l="1451" r="59533" t="58621"/>
          <a:stretch/>
        </p:blipFill>
        <p:spPr>
          <a:xfrm>
            <a:off x="665150" y="2788500"/>
            <a:ext cx="3108299" cy="7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6"/>
          <p:cNvPicPr preferRelativeResize="0"/>
          <p:nvPr/>
        </p:nvPicPr>
        <p:blipFill rotWithShape="1">
          <a:blip r:embed="rId5">
            <a:alphaModFix/>
          </a:blip>
          <a:srcRect b="12687" l="814" r="83366" t="38400"/>
          <a:stretch/>
        </p:blipFill>
        <p:spPr>
          <a:xfrm>
            <a:off x="7099175" y="2724550"/>
            <a:ext cx="1547774" cy="20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Opa!</a:t>
            </a:r>
            <a:r>
              <a:rPr lang="en-US"/>
              <a:t> Vamos entender...</a:t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Quando uso letras, acentos, pontuações e outros caracteres, eu preciso usar um delimitador pra dizer quando a mensagem começa e quando ela termina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No Python, uso </a:t>
            </a:r>
            <a:r>
              <a:rPr b="1" lang="en-US"/>
              <a:t>as aspas</a:t>
            </a:r>
            <a:r>
              <a:rPr lang="en-US"/>
              <a:t> como o delimitador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#Aspas simples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			</a:t>
            </a:r>
            <a:r>
              <a:rPr b="1" lang="en-US">
                <a:solidFill>
                  <a:srgbClr val="FF0000"/>
                </a:solidFill>
              </a:rPr>
              <a:t>‘ </a:t>
            </a:r>
            <a:r>
              <a:rPr lang="en-US"/>
              <a:t>Olá, mundo!! </a:t>
            </a:r>
            <a:r>
              <a:rPr b="1" lang="en-US">
                <a:solidFill>
                  <a:srgbClr val="FF0000"/>
                </a:solidFill>
              </a:rPr>
              <a:t>’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								ou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#Aspas duplas</a:t>
            </a:r>
            <a:endParaRPr/>
          </a:p>
          <a:p>
            <a:pPr indent="0" lvl="0" marL="137160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“ </a:t>
            </a:r>
            <a:r>
              <a:rPr lang="en-US"/>
              <a:t>Olá, mundo!! </a:t>
            </a:r>
            <a:r>
              <a:rPr b="1" lang="en-US">
                <a:solidFill>
                  <a:srgbClr val="FF0000"/>
                </a:solidFill>
              </a:rPr>
              <a:t>”</a:t>
            </a:r>
            <a:r>
              <a:rPr lang="en-US"/>
              <a:t> </a:t>
            </a:r>
            <a:endParaRPr/>
          </a:p>
        </p:txBody>
      </p:sp>
      <p:sp>
        <p:nvSpPr>
          <p:cNvPr id="213" name="Google Shape;213;p37"/>
          <p:cNvSpPr txBox="1"/>
          <p:nvPr/>
        </p:nvSpPr>
        <p:spPr>
          <a:xfrm>
            <a:off x="4361850" y="6600325"/>
            <a:ext cx="561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Já em números não usamos aspas! 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Função </a:t>
            </a:r>
            <a:r>
              <a:rPr i="1" lang="en-US"/>
              <a:t>print</a:t>
            </a:r>
            <a:endParaRPr i="1"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função </a:t>
            </a:r>
            <a:r>
              <a:rPr b="1" lang="en-US"/>
              <a:t>print</a:t>
            </a:r>
            <a:r>
              <a:rPr lang="en-US"/>
              <a:t> é a usada para apresentar algo na tela e significa </a:t>
            </a:r>
            <a:r>
              <a:rPr b="1" lang="en-US"/>
              <a:t>escreva</a:t>
            </a:r>
            <a:endParaRPr b="1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Todas as funções no Python precisam do parênteses logo depois do seu nome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Logo, a função </a:t>
            </a:r>
            <a:r>
              <a:rPr i="1" lang="en-US"/>
              <a:t>print </a:t>
            </a:r>
            <a:r>
              <a:rPr lang="en-US"/>
              <a:t> fica como: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		</a:t>
            </a:r>
            <a:r>
              <a:rPr i="1" lang="en-US"/>
              <a:t>print (     …    )</a:t>
            </a:r>
            <a:endParaRPr i="1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Exemplo: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		</a:t>
            </a:r>
            <a:r>
              <a:rPr i="1" lang="en-US"/>
              <a:t>print (  </a:t>
            </a:r>
            <a:r>
              <a:rPr i="1" lang="en-US">
                <a:solidFill>
                  <a:srgbClr val="0000FF"/>
                </a:solidFill>
              </a:rPr>
              <a:t>‘Eita, a mensagem que eu quiser!’ </a:t>
            </a:r>
            <a:r>
              <a:rPr i="1" lang="en-US"/>
              <a:t>)</a:t>
            </a:r>
            <a:endParaRPr i="1"/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Opa!</a:t>
            </a:r>
            <a:r>
              <a:rPr lang="en-US"/>
              <a:t> Vamos entender...</a:t>
            </a:r>
            <a:endParaRPr/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343625" y="1495875"/>
            <a:ext cx="9393300" cy="5219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Mas qual a diferença entre mensagens e números?</a:t>
            </a:r>
            <a:endParaRPr/>
          </a:p>
          <a:p>
            <a:pPr indent="-368300" lvl="0" marL="457200" rtl="0" algn="l">
              <a:spcBef>
                <a:spcPts val="2000"/>
              </a:spcBef>
              <a:spcAft>
                <a:spcPts val="0"/>
              </a:spcAft>
              <a:buSzPts val="2200"/>
              <a:buChar char="-"/>
            </a:pPr>
            <a:r>
              <a:rPr lang="en-US"/>
              <a:t>Mensagens são usadas para apresentar informações na tela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/>
              <a:t>Números são usados principalmente para fazer cálculos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Assim, se você quiser escrever alguma coisa na tela, </a:t>
            </a:r>
            <a:r>
              <a:rPr b="1" lang="en-US"/>
              <a:t>use aspas</a:t>
            </a:r>
            <a:endParaRPr b="1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Se você quiser fazer uma conta com um número, </a:t>
            </a:r>
            <a:r>
              <a:rPr b="1" lang="en-US"/>
              <a:t>não </a:t>
            </a:r>
            <a:r>
              <a:rPr lang="en-US"/>
              <a:t>coloque </a:t>
            </a:r>
            <a:r>
              <a:rPr b="1" lang="en-US"/>
              <a:t>aspas</a:t>
            </a:r>
            <a:endParaRPr/>
          </a:p>
          <a:p>
            <a:pPr indent="0" lvl="0" marL="18288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Qual a diferença de resultado desses dois comandos?</a:t>
            </a:r>
            <a:endParaRPr/>
          </a:p>
          <a:p>
            <a:pPr indent="0" lvl="0" marL="22860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i="1" lang="en-US"/>
              <a:t>print (‘Olá, mundo!!’)</a:t>
            </a:r>
            <a:endParaRPr i="1"/>
          </a:p>
          <a:p>
            <a:pPr indent="0" lvl="0" marL="228600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i="1" lang="en-US"/>
              <a:t>	print ( 7 + 4)</a:t>
            </a:r>
            <a:endParaRPr i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Vamos praticar!</a:t>
            </a:r>
            <a:endParaRPr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I</a:t>
            </a:r>
            <a:r>
              <a:rPr lang="en-US"/>
              <a:t>mprima o seu nome e sobrenome no seguinte formato na tela:</a:t>
            </a:r>
            <a:endParaRPr/>
          </a:p>
          <a:p>
            <a:pPr indent="0" lvl="0" marL="4572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1700"/>
              <a:t>(SOBRENOME, NOME)</a:t>
            </a:r>
            <a:endParaRPr sz="1700"/>
          </a:p>
          <a:p>
            <a:pPr indent="0" lvl="0" marL="4572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Concatenando dados</a:t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 que acontece se eu digitar o comando abaixo? Por quê?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		</a:t>
            </a:r>
            <a:r>
              <a:rPr i="1" lang="en-US"/>
              <a:t>print ( ‘7’ + ‘4’)</a:t>
            </a:r>
            <a:endParaRPr i="1"/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523" y="3995375"/>
            <a:ext cx="5064224" cy="35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Concatenando dados</a:t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43625" y="1693850"/>
            <a:ext cx="96081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que acontece se eu digitar o comando abaixo? Por quê?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1700"/>
              <a:t>		</a:t>
            </a:r>
            <a:r>
              <a:rPr i="1" lang="en-US"/>
              <a:t>print ( ‘7’ + ‘4’)</a:t>
            </a:r>
            <a:endParaRPr i="1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Nesse caso, ele não vai interpretar ‘7’ e ‘4’ como números, mas como mensagens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Assim, o resultado será ‘74’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Outra forma de concatenar dados é usando vírgula no lugar do operador ‘+’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i="1" lang="en-US"/>
              <a:t>	print (‘7’ , ‘4’)</a:t>
            </a:r>
            <a:endParaRPr i="1"/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Perguntas iniciais...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que é uma ação?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	Ex.: </a:t>
            </a:r>
            <a:endParaRPr/>
          </a:p>
          <a:p>
            <a:pPr indent="-368300" lvl="0" marL="1371600" rtl="0" algn="l">
              <a:spcBef>
                <a:spcPts val="200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Colocar o livro sobre a mesa</a:t>
            </a:r>
            <a:endParaRPr/>
          </a:p>
          <a:p>
            <a:pPr indent="-368300" lvl="0" marL="13716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Atribuir o valor 3,1416 a uma variável </a:t>
            </a:r>
            <a:r>
              <a:rPr i="1" lang="en-US"/>
              <a:t>x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Se eu te perguntar “Qual o estado deste livro?”, o que você entenderia por “estado”?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Concatenando dados	</a:t>
            </a:r>
            <a:endParaRPr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Você vai observar que em alguns momentos é melhor usar vírgula ao invés de ‘+’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Observe os exemplos abaixo e tente deduzir o porquê:</a:t>
            </a:r>
            <a:endParaRPr/>
          </a:p>
          <a:p>
            <a:pPr indent="-368300" lvl="0" marL="457200" rtl="0" algn="l">
              <a:spcBef>
                <a:spcPts val="2000"/>
              </a:spcBef>
              <a:spcAft>
                <a:spcPts val="0"/>
              </a:spcAft>
              <a:buSzPts val="2200"/>
              <a:buAutoNum type="alphaLcParenR"/>
            </a:pPr>
            <a:r>
              <a:rPr lang="en-US"/>
              <a:t>print (“Olá” + “ Mundo”)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en-US"/>
              <a:t>print (7 + 4)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en-US"/>
              <a:t>print (7 , 4)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en-US"/>
              <a:t>print (‘Olá’, 7)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en-US"/>
              <a:t>print (‘Olá’ + 7)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Concatenando dados	</a:t>
            </a:r>
            <a:endParaRPr/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Você vai observar que em alguns momentos é melhor usar vírgula ao invés de ‘+’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Observe os exemplos abaixo e tente deduzir o porquê:</a:t>
            </a:r>
            <a:endParaRPr/>
          </a:p>
          <a:p>
            <a:pPr indent="-368300" lvl="0" marL="457200" rtl="0" algn="l">
              <a:spcBef>
                <a:spcPts val="2000"/>
              </a:spcBef>
              <a:spcAft>
                <a:spcPts val="0"/>
              </a:spcAft>
              <a:buSzPts val="2200"/>
              <a:buAutoNum type="alphaLcParenR"/>
            </a:pPr>
            <a:r>
              <a:rPr lang="en-US"/>
              <a:t>print (“Olá” + “ Mundo”)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en-US"/>
              <a:t>print (7 + 4)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en-US"/>
              <a:t>print (7 , 4)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en-US"/>
              <a:t>print (‘Olá’, 7)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AutoNum type="alphaLcParenR"/>
            </a:pPr>
            <a:r>
              <a:rPr lang="en-US">
                <a:solidFill>
                  <a:srgbClr val="FF0000"/>
                </a:solidFill>
              </a:rPr>
              <a:t>print (‘Olá’ + 7)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57" name="Google Shape;257;p44"/>
          <p:cNvCxnSpPr/>
          <p:nvPr/>
        </p:nvCxnSpPr>
        <p:spPr>
          <a:xfrm flipH="1" rot="10800000">
            <a:off x="857025" y="5116975"/>
            <a:ext cx="2008200" cy="1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8" name="Google Shape;2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625" y="4846621"/>
            <a:ext cx="6410925" cy="11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Perguntas iniciais...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Ação</a:t>
            </a:r>
            <a:r>
              <a:rPr lang="en-US"/>
              <a:t> é um evento que ocorre num período de tempo finito, com efeito bem definido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	No exemplo anterior, houve a ação de </a:t>
            </a:r>
            <a:r>
              <a:rPr b="1" lang="en-US"/>
              <a:t>colocar o livro sobre a mesa</a:t>
            </a:r>
            <a:r>
              <a:rPr lang="en-US"/>
              <a:t>! 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/>
              <a:t>Estado de um objeto </a:t>
            </a:r>
            <a:r>
              <a:rPr lang="en-US"/>
              <a:t>refere-se às propriedades relevantes deste objeto em uma determinada situação do presente, do passado ou do futuro</a:t>
            </a:r>
            <a:endParaRPr/>
          </a:p>
          <a:p>
            <a:pPr indent="45720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O livro está novo, seminovo ou muito usado? </a:t>
            </a:r>
            <a:endParaRPr/>
          </a:p>
          <a:p>
            <a:pPr indent="45720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/>
              <a:t>Qual o valor da variável </a:t>
            </a:r>
            <a:r>
              <a:rPr i="1" lang="en-US"/>
              <a:t>x</a:t>
            </a:r>
            <a:r>
              <a:rPr lang="en-US"/>
              <a:t> num certo momento de execução da função?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Algoritmo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Definição:</a:t>
            </a:r>
            <a:r>
              <a:rPr lang="en-US"/>
              <a:t> é a </a:t>
            </a:r>
            <a:r>
              <a:rPr b="1" lang="en-US"/>
              <a:t>descrição</a:t>
            </a:r>
            <a:r>
              <a:rPr lang="en-US"/>
              <a:t> de uma sequência bem definida de </a:t>
            </a:r>
            <a:r>
              <a:rPr b="1" lang="en-US"/>
              <a:t>ações</a:t>
            </a:r>
            <a:r>
              <a:rPr lang="en-US"/>
              <a:t> que com certeza podem ser executadas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As </a:t>
            </a:r>
            <a:r>
              <a:rPr b="1" lang="en-US"/>
              <a:t>ações  de um algoritmo</a:t>
            </a:r>
            <a:r>
              <a:rPr lang="en-US"/>
              <a:t> têm caráter impertativo e por isso são chamadas de </a:t>
            </a:r>
            <a:r>
              <a:rPr b="1" lang="en-US"/>
              <a:t>comandos</a:t>
            </a:r>
            <a:r>
              <a:rPr lang="en-US"/>
              <a:t>!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/>
              <a:t>	Ex.: “Abra a janela”, “Some x + y”, 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83328" y="63302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Algoritmo: preparar um bolo de chocolate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43675" y="1085125"/>
            <a:ext cx="9393300" cy="64746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-3810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u="sng"/>
              <a:t>Aqueça</a:t>
            </a:r>
            <a:r>
              <a:rPr lang="en-US" sz="2400"/>
              <a:t> o forno a 180</a:t>
            </a:r>
            <a:r>
              <a:rPr baseline="30000" lang="en-US" sz="2400"/>
              <a:t>o</a:t>
            </a:r>
            <a:r>
              <a:rPr lang="en-US" sz="2400"/>
              <a:t> C</a:t>
            </a:r>
            <a:endParaRPr sz="2400"/>
          </a:p>
          <a:p>
            <a:pPr indent="-381000" lvl="0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u="sng"/>
              <a:t>Unte</a:t>
            </a:r>
            <a:r>
              <a:rPr lang="en-US" sz="2400"/>
              <a:t> uma forma redonda</a:t>
            </a:r>
            <a:endParaRPr sz="2400"/>
          </a:p>
          <a:p>
            <a:pPr indent="-381000" lvl="0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Numa taça</a:t>
            </a:r>
            <a:endParaRPr sz="2400"/>
          </a:p>
          <a:p>
            <a:pPr indent="-381000" lvl="1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 u="sng"/>
              <a:t>Junte</a:t>
            </a:r>
            <a:endParaRPr sz="2400" u="sng"/>
          </a:p>
          <a:p>
            <a:pPr indent="-381000" lvl="2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AutoNum type="romanLcPeriod"/>
            </a:pPr>
            <a:r>
              <a:rPr lang="en-US" sz="2400"/>
              <a:t>75g de manteiga</a:t>
            </a:r>
            <a:endParaRPr sz="2400"/>
          </a:p>
          <a:p>
            <a:pPr indent="-381000" lvl="2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AutoNum type="romanLcPeriod"/>
            </a:pPr>
            <a:r>
              <a:rPr lang="en-US" sz="2400"/>
              <a:t>250g de açucar</a:t>
            </a:r>
            <a:endParaRPr sz="2400"/>
          </a:p>
          <a:p>
            <a:pPr indent="-381000" lvl="1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 u="sng"/>
              <a:t>Bata</a:t>
            </a:r>
            <a:r>
              <a:rPr lang="en-US" sz="2400"/>
              <a:t> até ficar cremoso</a:t>
            </a:r>
            <a:endParaRPr sz="2400"/>
          </a:p>
          <a:p>
            <a:pPr indent="-381000" lvl="1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 u="sng"/>
              <a:t>Junte</a:t>
            </a:r>
            <a:endParaRPr sz="2400" u="sng"/>
          </a:p>
          <a:p>
            <a:pPr indent="-381000" lvl="2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AutoNum type="romanLcPeriod"/>
            </a:pPr>
            <a:r>
              <a:rPr lang="en-US" sz="2400"/>
              <a:t>4 ovos, um a um</a:t>
            </a:r>
            <a:endParaRPr sz="2400"/>
          </a:p>
          <a:p>
            <a:pPr indent="-381000" lvl="2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AutoNum type="romanLcPeriod"/>
            </a:pPr>
            <a:r>
              <a:rPr lang="en-US" sz="2400"/>
              <a:t>100g de chocolate derretido</a:t>
            </a:r>
            <a:endParaRPr sz="2400"/>
          </a:p>
          <a:p>
            <a:pPr indent="-381000" lvl="1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 u="sng"/>
              <a:t>Adicione</a:t>
            </a:r>
            <a:r>
              <a:rPr lang="en-US" sz="2400"/>
              <a:t> aos poucos 250g de farinha peneirada</a:t>
            </a:r>
            <a:endParaRPr sz="2400"/>
          </a:p>
          <a:p>
            <a:pPr indent="-381000" lvl="1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 u="sng"/>
              <a:t>Misture</a:t>
            </a:r>
            <a:r>
              <a:rPr lang="en-US" sz="2400"/>
              <a:t> todos os ingredientes</a:t>
            </a:r>
            <a:endParaRPr sz="2400"/>
          </a:p>
          <a:p>
            <a:pPr indent="-381000" lvl="0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u="sng"/>
              <a:t>Deite</a:t>
            </a:r>
            <a:r>
              <a:rPr lang="en-US" sz="2400"/>
              <a:t> a massa na forma</a:t>
            </a:r>
            <a:endParaRPr sz="2400"/>
          </a:p>
          <a:p>
            <a:pPr indent="-381000" lvl="0" marL="13716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400"/>
              <a:buAutoNum type="arabicPeriod"/>
            </a:pPr>
            <a:r>
              <a:rPr lang="en-US" sz="2400" u="sng"/>
              <a:t>Leve</a:t>
            </a:r>
            <a:r>
              <a:rPr lang="en-US" sz="2400"/>
              <a:t> a forma ao forno durante 40 minutos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Algoritmo: treino de corrida para iniciantes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Caminhe por 5 minutos em ritmo lento</a:t>
            </a:r>
            <a:endParaRPr sz="3000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200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Repita 5 vezes a seguinte sequência: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en-US" sz="3000"/>
              <a:t>Corra por 30 segundos em um ritmo em que você respire com dificuldade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en-US" sz="3000"/>
              <a:t>Caminhe por 60 segundos</a:t>
            </a:r>
            <a:endParaRPr sz="3000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200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No final, caminhe por 5 minutos em ritmo lento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Algoritmo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 maior parte das vezes, elaborar o algoritmo para resolver um problema é o maior desafio na programação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/>
              <a:t>Embora algoritmos já façam parte do dia a dia das pessoas, elaborar algoritmos de forma sistemática é uma atividade raramente exercitada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Algoritmo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Observe que (como vimos na aula anterior):</a:t>
            </a:r>
            <a:endParaRPr sz="3000"/>
          </a:p>
          <a:p>
            <a:pPr indent="-419100" lvl="0" marL="457200" rtl="0" algn="l">
              <a:spcBef>
                <a:spcPts val="20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A ordem das instruções é significativa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Dificilmente existe um único algoritmo para resolver um problema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