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46d16a0d_0_4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46d16a0d_0_4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6d16a0d_0_4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6d16a0d_0_4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4dcf5a5b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4dcf5a5b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dcf5a5b_0_1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4dcf5a5b_0_1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4dcf5a5b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4dcf5a5b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4dcf5a5b_0_7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4dcf5a5b_0_7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4dcf5a5b_0_6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4dcf5a5b_0_6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e5e4a0d4_0_5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e5e4a0d4_0_5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e5e4a0d4_0_6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e5e4a0d4_0_6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46d16a0d_0_1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46d16a0d_0_1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46d16a0d_0_5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46d16a0d_0_5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46d16a0d_0_6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46d16a0d_0_6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Errados o E e 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46d16a0d_0_1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46d16a0d_0_1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46d16a0d_0_2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46d16a0d_0_2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46d16a0d_0_3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46d16a0d_0_3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2000"/>
              </a:spcBef>
              <a:spcAft>
                <a:spcPts val="2000"/>
              </a:spcAft>
              <a:buSzPts val="17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504000" y="1769040"/>
            <a:ext cx="88701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Introdução a algoritmos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Tipos de dados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081675" y="5943600"/>
            <a:ext cx="382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Profª. Bianca Portes </a:t>
            </a:r>
            <a:r>
              <a:rPr lang="en-US" sz="1800"/>
              <a:t>				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bianca.castro@ifsudestemg.edu.br</a:t>
            </a:r>
            <a:endParaRPr sz="1800"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87374" cy="22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praticar!!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/>
              <a:t>Faça um programa que pergunte ao usuário qual o seu nome e logo em seguida dê boas vindas a ele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Ex.:  - “Qual o seu nome? “</a:t>
            </a:r>
            <a:br>
              <a:rPr lang="en-US"/>
            </a:br>
            <a:r>
              <a:rPr lang="en-US"/>
              <a:t>		  </a:t>
            </a:r>
            <a:r>
              <a:rPr lang="en-US"/>
              <a:t>- “Fulana”</a:t>
            </a:r>
            <a:br>
              <a:rPr lang="en-US"/>
            </a:br>
            <a:r>
              <a:rPr lang="en-US"/>
              <a:t>        	  - “Seja bem vinda, Fulana!”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2) </a:t>
            </a:r>
            <a:r>
              <a:rPr lang="en-US"/>
              <a:t>Qual o tipo da variável nome? Use a função </a:t>
            </a:r>
            <a:r>
              <a:rPr b="1" lang="en-US"/>
              <a:t>type</a:t>
            </a:r>
            <a:r>
              <a:rPr lang="en-US"/>
              <a:t> para confirmar...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Concluindo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função </a:t>
            </a:r>
            <a:r>
              <a:rPr b="1" lang="en-US"/>
              <a:t>input ( )</a:t>
            </a:r>
            <a:r>
              <a:rPr lang="en-US"/>
              <a:t> sempre vai retornar string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Caso você pergunte qual a idade ou altura do usuário, como converter o tipo do valor lido?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Use as funções </a:t>
            </a:r>
            <a:r>
              <a:rPr b="1" lang="en-US"/>
              <a:t>int ( </a:t>
            </a:r>
            <a:r>
              <a:rPr i="1" lang="en-US"/>
              <a:t>string</a:t>
            </a:r>
            <a:r>
              <a:rPr b="1" lang="en-US"/>
              <a:t> ) </a:t>
            </a:r>
            <a:r>
              <a:rPr lang="en-US"/>
              <a:t>e </a:t>
            </a:r>
            <a:r>
              <a:rPr b="1" lang="en-US"/>
              <a:t>float(</a:t>
            </a:r>
            <a:r>
              <a:rPr lang="en-US"/>
              <a:t> </a:t>
            </a:r>
            <a:r>
              <a:rPr i="1" lang="en-US"/>
              <a:t>string </a:t>
            </a:r>
            <a:r>
              <a:rPr b="1" lang="en-US"/>
              <a:t>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625" y="4015175"/>
            <a:ext cx="5975300" cy="12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00" y="5995644"/>
            <a:ext cx="6971775" cy="13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Exemplo: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/>
              <a:t>Imagine um programa que calcule a área de um círculo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13451" l="0" r="0" t="13836"/>
          <a:stretch/>
        </p:blipFill>
        <p:spPr>
          <a:xfrm>
            <a:off x="1419775" y="3207050"/>
            <a:ext cx="6541549" cy="31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Exemplo: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Quantos valores numéricos aparecem no algoritmo?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2200"/>
              <a:buChar char="●"/>
            </a:pPr>
            <a:r>
              <a:rPr b="1" lang="en-US"/>
              <a:t>Raio</a:t>
            </a:r>
            <a:r>
              <a:rPr lang="en-US"/>
              <a:t> (número real): representa medida do raio do círculo e seu valor pode </a:t>
            </a:r>
            <a:r>
              <a:rPr lang="en-US">
                <a:solidFill>
                  <a:srgbClr val="4A86E8"/>
                </a:solidFill>
              </a:rPr>
              <a:t>variar </a:t>
            </a:r>
            <a:r>
              <a:rPr lang="en-US"/>
              <a:t>dependendo do tamanho do círculo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/>
              <a:t>Pi</a:t>
            </a:r>
            <a:r>
              <a:rPr lang="en-US"/>
              <a:t> (número real): representa </a:t>
            </a:r>
            <a:r>
              <a:rPr lang="en-US">
                <a:solidFill>
                  <a:srgbClr val="4A86E8"/>
                </a:solidFill>
              </a:rPr>
              <a:t>constante</a:t>
            </a:r>
            <a:r>
              <a:rPr lang="en-US"/>
              <a:t> numérica 3,14159… Apresenta sempre o mesmo valor, independente do círculo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/>
              <a:t>Área </a:t>
            </a:r>
            <a:r>
              <a:rPr lang="en-US"/>
              <a:t>(número real): representa  a área de um círculo. Seu valor pode </a:t>
            </a:r>
            <a:r>
              <a:rPr lang="en-US">
                <a:solidFill>
                  <a:srgbClr val="4A86E8"/>
                </a:solidFill>
              </a:rPr>
              <a:t>variar</a:t>
            </a:r>
            <a:r>
              <a:rPr lang="en-US"/>
              <a:t> dependendo do tamanho do círculo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faríamos esse algoritmo?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5" y="1693825"/>
            <a:ext cx="3952525" cy="17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3773450" y="5800425"/>
            <a:ext cx="45000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Alguma dúvida aqui?</a:t>
            </a:r>
            <a:endParaRPr b="1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praticar!!!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Construa um programa que calcule o volume de um copo com 12cm de altura e 6cm de diâmetro, da seguinte forma: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Declare as variáveis para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raio</a:t>
            </a:r>
            <a:r>
              <a:rPr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en-US"/>
              <a:t> 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volume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Atribua um valor para cada variável baseado no que foi informado no enunciado do exercício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Calcule o valor do volume e armazene-o na sua respectiva variável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2 - Altere o programa anterior para que ele pergunte ao usuário (</a:t>
            </a:r>
            <a:r>
              <a:rPr b="1" lang="en-US"/>
              <a:t>input</a:t>
            </a:r>
            <a:r>
              <a:rPr lang="en-US"/>
              <a:t>) qual o raio do círculo.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3 - Construa um programa que indique quantos dias, horas e minutos equivalem a 200 mil segundos. Declare variáveis, inicialize-as e, por fim, realize o cálculo armazenando o resultado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que aprendemos na aula passada?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Como funciona e o que é preciso para construir um algoritmo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O que é uma linguagem de programação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Como o computador entende as instruções que damos a partir de alguma linguagem de programação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Os primeiros passos com a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linguagem Python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33836" r="0" t="0"/>
          <a:stretch/>
        </p:blipFill>
        <p:spPr>
          <a:xfrm>
            <a:off x="6962700" y="4428900"/>
            <a:ext cx="3117924" cy="31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Perguntas iniciais...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Variáveis são formas de armazenar dados para uso posterior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Podem ser classificadas em 3 tipos básicos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Char char="●"/>
            </a:pPr>
            <a:r>
              <a:rPr i="1" lang="en-US"/>
              <a:t>int		</a:t>
            </a:r>
            <a:r>
              <a:rPr lang="en-US"/>
              <a:t> - um número inteiro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-US"/>
              <a:t>float</a:t>
            </a:r>
            <a:r>
              <a:rPr lang="en-US"/>
              <a:t> 	 - um ponto flutuante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-US"/>
              <a:t>string	</a:t>
            </a:r>
            <a:r>
              <a:rPr lang="en-US"/>
              <a:t> - uma sequência de caracteres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343613" y="4837513"/>
            <a:ext cx="2956513" cy="2438400"/>
            <a:chOff x="343613" y="4837513"/>
            <a:chExt cx="2956513" cy="2438400"/>
          </a:xfrm>
        </p:grpSpPr>
        <p:pic>
          <p:nvPicPr>
            <p:cNvPr id="74" name="Google Shape;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613" y="4837513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6"/>
            <p:cNvSpPr txBox="1"/>
            <p:nvPr/>
          </p:nvSpPr>
          <p:spPr>
            <a:xfrm rot="1462661">
              <a:off x="780230" y="6224878"/>
              <a:ext cx="601091" cy="383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/>
                <a:t>int</a:t>
              </a:r>
              <a:endParaRPr b="1" i="1" sz="2400"/>
            </a:p>
          </p:txBody>
        </p:sp>
        <p:sp>
          <p:nvSpPr>
            <p:cNvPr id="76" name="Google Shape;76;p16"/>
            <p:cNvSpPr txBox="1"/>
            <p:nvPr/>
          </p:nvSpPr>
          <p:spPr>
            <a:xfrm>
              <a:off x="2494325" y="5052575"/>
              <a:ext cx="8058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/>
                <a:t>8</a:t>
              </a:r>
              <a:endParaRPr b="1" sz="2400"/>
            </a:p>
          </p:txBody>
        </p:sp>
      </p:grpSp>
      <p:grpSp>
        <p:nvGrpSpPr>
          <p:cNvPr id="77" name="Google Shape;77;p16"/>
          <p:cNvGrpSpPr/>
          <p:nvPr/>
        </p:nvGrpSpPr>
        <p:grpSpPr>
          <a:xfrm>
            <a:off x="3239213" y="4837513"/>
            <a:ext cx="3450613" cy="2438400"/>
            <a:chOff x="343613" y="4837513"/>
            <a:chExt cx="3450613" cy="2438400"/>
          </a:xfrm>
        </p:grpSpPr>
        <p:pic>
          <p:nvPicPr>
            <p:cNvPr id="78" name="Google Shape;7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613" y="4837513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6"/>
            <p:cNvSpPr txBox="1"/>
            <p:nvPr/>
          </p:nvSpPr>
          <p:spPr>
            <a:xfrm rot="1463281">
              <a:off x="761644" y="6310827"/>
              <a:ext cx="1017161" cy="383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/>
                <a:t>float</a:t>
              </a:r>
              <a:endParaRPr b="1" i="1" sz="2400"/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2494325" y="5052575"/>
              <a:ext cx="12999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/>
                <a:t>3.1415</a:t>
              </a:r>
              <a:endParaRPr b="1" sz="2400"/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6439613" y="4913713"/>
            <a:ext cx="3641263" cy="2438400"/>
            <a:chOff x="115013" y="4837513"/>
            <a:chExt cx="3641263" cy="2438400"/>
          </a:xfrm>
        </p:grpSpPr>
        <p:pic>
          <p:nvPicPr>
            <p:cNvPr id="82" name="Google Shape;8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013" y="4837513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 txBox="1"/>
            <p:nvPr/>
          </p:nvSpPr>
          <p:spPr>
            <a:xfrm rot="1463879">
              <a:off x="355039" y="6197629"/>
              <a:ext cx="1330518" cy="383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/>
                <a:t>string</a:t>
              </a:r>
              <a:endParaRPr b="1" i="1" sz="2400"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2258375" y="4976375"/>
              <a:ext cx="14979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/>
                <a:t>‘Olá, mundo!’</a:t>
              </a:r>
              <a:endParaRPr b="1"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Tipos de dados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Atenção!!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Ao contrário da maioria das outras linguagens, em Python não é necessário declarar as variáveis que serão usadas e nem definir seus tipos antes da atribuição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34946" l="0" r="0" t="0"/>
          <a:stretch/>
        </p:blipFill>
        <p:spPr>
          <a:xfrm>
            <a:off x="181625" y="3715488"/>
            <a:ext cx="7258950" cy="27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175" y="4756724"/>
            <a:ext cx="2661700" cy="15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43625" y="6715250"/>
            <a:ext cx="922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Quando se faz uma atribuição de valor, automaticamente a variável se torna do tipo do valor armazenado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Tipos de dados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Em Python, os nomes das variáveis devem ser iniciados com uma letra, mas podem vir seguido de outros tipos de caracteres, como números e símbolos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O símbolo sublinha ( _ ) também é aceito no início de nomes de variáveis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Ex.: 	</a:t>
            </a:r>
            <a:r>
              <a:rPr i="1" lang="en-US" sz="2400">
                <a:solidFill>
                  <a:schemeClr val="dk1"/>
                </a:solidFill>
              </a:rPr>
              <a:t>nome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</a:rPr>
              <a:t>		_idade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</a:rPr>
              <a:t>		_ovelha848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praticar!!!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Quais opções abaixo possuem nomes válidos e inválidos? Marque com um X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a3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velocidade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velocidade90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salário_médio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salário   médio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_salário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5A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String</a:t>
            </a:r>
            <a:r>
              <a:rPr lang="en-US"/>
              <a:t> é um tipo de dado formado por uma sequência de caracteres que nos permitem trabalhar com textos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Como apresentar o seguinte texto e nesse formato na tela utilizando uma única função </a:t>
            </a:r>
            <a:r>
              <a:rPr i="1" lang="en-US"/>
              <a:t>print</a:t>
            </a:r>
            <a:r>
              <a:rPr lang="en-US"/>
              <a:t>?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rgbClr val="0000FF"/>
                </a:solidFill>
              </a:rPr>
              <a:t>O lema do governo JK era:</a:t>
            </a:r>
            <a:endParaRPr i="1" sz="20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rgbClr val="0000FF"/>
                </a:solidFill>
              </a:rPr>
              <a:t>“Cinquenta anos em cinco.”</a:t>
            </a:r>
            <a:endParaRPr i="1" sz="20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73301" t="54932"/>
          <a:stretch/>
        </p:blipFill>
        <p:spPr>
          <a:xfrm>
            <a:off x="2075325" y="2736075"/>
            <a:ext cx="2401649" cy="13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‘quebrar’ a string, utilizamos o caractere de escape \ seguido do caractere n, ou seja, o \n (New Line)</a:t>
            </a:r>
            <a:endParaRPr/>
          </a:p>
          <a:p>
            <a:pPr indent="457200" lvl="0" marL="9144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print ( </a:t>
            </a:r>
            <a:r>
              <a:rPr lang="en-US">
                <a:solidFill>
                  <a:srgbClr val="0000FF"/>
                </a:solidFill>
              </a:rPr>
              <a:t>‘</a:t>
            </a:r>
            <a:r>
              <a:rPr i="1" lang="en-US" sz="2000">
                <a:solidFill>
                  <a:srgbClr val="0000FF"/>
                </a:solidFill>
              </a:rPr>
              <a:t>O lema do governo JK era: </a:t>
            </a:r>
            <a:r>
              <a:rPr b="1" lang="en-US" sz="2000">
                <a:solidFill>
                  <a:srgbClr val="FF0000"/>
                </a:solidFill>
              </a:rPr>
              <a:t>\n</a:t>
            </a:r>
            <a:r>
              <a:rPr i="1" lang="en-US" sz="2000">
                <a:solidFill>
                  <a:srgbClr val="0000FF"/>
                </a:solidFill>
              </a:rPr>
              <a:t> “Cinquenta anos em cinco.”’</a:t>
            </a:r>
            <a:r>
              <a:rPr lang="en-US" sz="2000">
                <a:solidFill>
                  <a:srgbClr val="000000"/>
                </a:solidFill>
              </a:rPr>
              <a:t>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Uma outra forma é delimitar o texto seria por 3 aspas (simples ou duplas)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833" y="4440000"/>
            <a:ext cx="5442875" cy="28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Perguntando ao usuário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atribuição a uma variável pode ser feita utilizando a função </a:t>
            </a:r>
            <a:r>
              <a:rPr b="1" lang="en-US"/>
              <a:t>input( 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Ela solicitará ao usuário o valor a ser atribuído à variável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450" y="3417427"/>
            <a:ext cx="6332800" cy="15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