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10CE7C-B88B-40AD-AD30-E8A8B3779387}">
  <a:tblStyle styleId="{4D10CE7C-B88B-40AD-AD30-E8A8B37793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e5e4a0d4_0_5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e5e4a0d4_0_5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3f9b091d_0_3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3f9b091d_0_3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3f9b091d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3f9b091d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3f9b091d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3f9b091d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3f9b091d_0_1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3f9b091d_0_1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3f9b091d_0_2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3f9b091d_0_2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3637" y="1094341"/>
            <a:ext cx="9393300" cy="30168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3628" y="4165464"/>
            <a:ext cx="9393300" cy="1164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3628" y="1625731"/>
            <a:ext cx="9393300" cy="28860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3628" y="4632992"/>
            <a:ext cx="9393300" cy="1911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04000" y="1769040"/>
            <a:ext cx="8870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2000"/>
              </a:spcBef>
              <a:spcAft>
                <a:spcPts val="2000"/>
              </a:spcAft>
              <a:buSzPts val="17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3628" y="3161218"/>
            <a:ext cx="9393300" cy="1237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40467" y="661609"/>
            <a:ext cx="7020000" cy="60126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40313" y="-184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45456" y="1064211"/>
            <a:ext cx="4230000" cy="54309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504000" y="1769040"/>
            <a:ext cx="88701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Introdução a algoritmos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Funções e operações sobre string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081675" y="5943600"/>
            <a:ext cx="382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Profª. Bianca Portes </a:t>
            </a:r>
            <a:r>
              <a:rPr lang="en-US" sz="1800"/>
              <a:t>				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bianca.castro@ifsudestemg.edu.br</a:t>
            </a:r>
            <a:endParaRPr sz="1800"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87374" cy="22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que aprendemos na aula passada?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A função de impressão na tela: </a:t>
            </a:r>
            <a:r>
              <a:rPr i="1" lang="en-US" sz="3200">
                <a:solidFill>
                  <a:srgbClr val="0000FF"/>
                </a:solidFill>
              </a:rPr>
              <a:t>print( )</a:t>
            </a:r>
            <a:endParaRPr i="1" sz="3200">
              <a:solidFill>
                <a:srgbClr val="0000FF"/>
              </a:solidFill>
            </a:endParaRPr>
          </a:p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A função de leitura do teclado: </a:t>
            </a:r>
            <a:r>
              <a:rPr i="1" lang="en-US" sz="3200">
                <a:solidFill>
                  <a:srgbClr val="0000FF"/>
                </a:solidFill>
              </a:rPr>
              <a:t>input()</a:t>
            </a:r>
            <a:endParaRPr i="1" sz="3200">
              <a:solidFill>
                <a:srgbClr val="0000FF"/>
              </a:solidFill>
            </a:endParaRPr>
          </a:p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As classes de tipo </a:t>
            </a:r>
            <a:r>
              <a:rPr i="1" lang="en-US" sz="3200">
                <a:solidFill>
                  <a:srgbClr val="0000FF"/>
                </a:solidFill>
              </a:rPr>
              <a:t>float</a:t>
            </a:r>
            <a:r>
              <a:rPr lang="en-US" sz="3200">
                <a:solidFill>
                  <a:schemeClr val="dk1"/>
                </a:solidFill>
              </a:rPr>
              <a:t> e</a:t>
            </a:r>
            <a:r>
              <a:rPr i="1" lang="en-US" sz="3200">
                <a:solidFill>
                  <a:srgbClr val="0000FF"/>
                </a:solidFill>
              </a:rPr>
              <a:t> int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A função de conversão de um texto para inteiro ou float: </a:t>
            </a:r>
            <a:r>
              <a:rPr i="1" lang="en-US" sz="3200">
                <a:solidFill>
                  <a:srgbClr val="0000FF"/>
                </a:solidFill>
              </a:rPr>
              <a:t>int ( ‘88’ ) </a:t>
            </a:r>
            <a:endParaRPr i="1" sz="3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								</a:t>
            </a:r>
            <a:r>
              <a:rPr i="1" lang="en-US" sz="3200">
                <a:solidFill>
                  <a:srgbClr val="0000FF"/>
                </a:solidFill>
              </a:rPr>
              <a:t>float( ‘1.33’)</a:t>
            </a:r>
            <a:endParaRPr i="1" sz="3200">
              <a:solidFill>
                <a:srgbClr val="0000FF"/>
              </a:solidFill>
            </a:endParaRPr>
          </a:p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A criação de </a:t>
            </a:r>
            <a:r>
              <a:rPr i="1" lang="en-US" sz="3200">
                <a:solidFill>
                  <a:srgbClr val="000000"/>
                </a:solidFill>
              </a:rPr>
              <a:t>scripts</a:t>
            </a:r>
            <a:endParaRPr i="1" sz="3200">
              <a:solidFill>
                <a:srgbClr val="000000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33836" r="0" t="0"/>
          <a:stretch/>
        </p:blipFill>
        <p:spPr>
          <a:xfrm>
            <a:off x="6962700" y="4428900"/>
            <a:ext cx="3117924" cy="31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Funções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Você já viu algumas funções até o momento</a:t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type (‘32’)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input(‘Entre com um número’)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print(‘Seja bem vindo!’)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A função sempre tem um nome (ex.: type, input, print, …) e vem seguida de abre e fecha parênteses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Quando chamamos uma função, ela executa a tarefa para a qual ela está programada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O Python possui uma coleção de funções nativas e que podemos usá-las para facilitar nosso trabalho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Recordando: String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Já vimos que </a:t>
            </a:r>
            <a:r>
              <a:rPr i="1" lang="en-US"/>
              <a:t>string</a:t>
            </a:r>
            <a:r>
              <a:rPr lang="en-US"/>
              <a:t> é um texto entre aspas (“) ou apóstrofo (‘)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Para exibir uma string na tela, utilize o comando </a:t>
            </a:r>
            <a:r>
              <a:rPr b="1" lang="en-US"/>
              <a:t>print()</a:t>
            </a:r>
            <a:endParaRPr b="1"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288" y="3695413"/>
            <a:ext cx="34861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Recordando: Concatenação de strings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concatenar (unir) duas ou mais strings, podemos separá-las por vírgula dentro dos parênteses do </a:t>
            </a:r>
            <a:r>
              <a:rPr b="1" lang="en-US"/>
              <a:t>print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075" y="3451122"/>
            <a:ext cx="4105500" cy="11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Manipulação de strings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 Python há várias funções para manipular uma string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Vamos ver algumas principais: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117488" y="282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{4D10CE7C-B88B-40AD-AD30-E8A8B3779387}</a:tableStyleId>
              </a:tblPr>
              <a:tblGrid>
                <a:gridCol w="1503400"/>
                <a:gridCol w="3462550"/>
                <a:gridCol w="4930650"/>
              </a:tblGrid>
              <a:tr h="6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len( 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Diz qual o tamanho da 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count( 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Informa quantas vezes um caractere (ou uma sequência de caracteres) aparece na 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title( 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Converte para maiúsculo todas as primeiras letras de cada palavra da string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find( 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Retorna a primeira ocorrência de um determinado caractere na string. Se ele não existir, retorna -1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replace(s1,s2 )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Substitui o trecho de s1 pelo trecho de 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423" y="2827348"/>
            <a:ext cx="3182915" cy="6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575" y="3594248"/>
            <a:ext cx="4903734" cy="6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6425" y="4361147"/>
            <a:ext cx="3182900" cy="718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6425" y="5217699"/>
            <a:ext cx="3535100" cy="11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9575" y="6586300"/>
            <a:ext cx="4065525" cy="6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praticar!!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/>
              <a:t>Considere a string </a:t>
            </a:r>
            <a:r>
              <a:rPr b="1" lang="en-US"/>
              <a:t>A = “Um elefante incomoda muita gente!”</a:t>
            </a:r>
            <a:endParaRPr b="1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Quantos caracteres ela possui?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Transforme-a em título, isto é, todas as letras iniciais sejam maiúsculas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Troque a string “Um elefante” para “Essa chuva”.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Qual o resultado se você procurar por “chuva” na string A?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2) Sabendo que str( ) converte valores numéricos para string, calcule quantos dígitos há em 2 elevado a um milhão.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 sz="1800"/>
              <a:t>Atenção: em Python 2 asteriscos seguidos ** significa que o número à esquerda do operador será elevado ao número à direita do operador, por exemplo: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8 ** 5          -&gt; significa 8 elevado à 5</a:t>
            </a:r>
            <a:br>
              <a:rPr lang="en-US" sz="1800"/>
            </a:b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