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9" r:id="rId4"/>
    <p:sldId id="268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53" autoAdjust="0"/>
  </p:normalViewPr>
  <p:slideViewPr>
    <p:cSldViewPr snapToGrid="0">
      <p:cViewPr varScale="1">
        <p:scale>
          <a:sx n="88" d="100"/>
          <a:sy n="88" d="100"/>
        </p:scale>
        <p:origin x="2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00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2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42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58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61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278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2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4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6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6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8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06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1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92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471F8E-4EA7-431D-97F5-DFC39DE3375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291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sbuzz.com/article/test-types-and-test-lev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toftesting.com/use-case-tes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1DBAE-7245-EC53-DD27-192BF6FA2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Software-</a:t>
            </a:r>
            <a:r>
              <a:rPr lang="de-DE" b="1" dirty="0" err="1"/>
              <a:t>Testing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495B9E-F6A2-337B-9636-7B2D740F3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EIne</a:t>
            </a:r>
            <a:r>
              <a:rPr lang="de-DE" dirty="0"/>
              <a:t> </a:t>
            </a:r>
            <a:r>
              <a:rPr lang="de-DE" dirty="0" err="1"/>
              <a:t>einführung</a:t>
            </a:r>
            <a:r>
              <a:rPr lang="de-DE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125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564B6-6F55-36B2-9B0F-3BCA60A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von Tests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0CF9591-6DC7-C68A-695B-C57527DEA5F7}"/>
              </a:ext>
            </a:extLst>
          </p:cNvPr>
          <p:cNvSpPr/>
          <p:nvPr/>
        </p:nvSpPr>
        <p:spPr>
          <a:xfrm>
            <a:off x="2069508" y="3020600"/>
            <a:ext cx="1384518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Testtyp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D77F38-FF29-7FCF-283E-8D0B82CDC34E}"/>
              </a:ext>
            </a:extLst>
          </p:cNvPr>
          <p:cNvSpPr/>
          <p:nvPr/>
        </p:nvSpPr>
        <p:spPr>
          <a:xfrm>
            <a:off x="5575409" y="3017611"/>
            <a:ext cx="1442693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Testtyp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AABD389-5545-3292-2EB6-2222BBF57014}"/>
              </a:ext>
            </a:extLst>
          </p:cNvPr>
          <p:cNvSpPr/>
          <p:nvPr/>
        </p:nvSpPr>
        <p:spPr>
          <a:xfrm>
            <a:off x="5610955" y="1443062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C52771-C505-B207-476E-65A530D841D3}"/>
              </a:ext>
            </a:extLst>
          </p:cNvPr>
          <p:cNvSpPr/>
          <p:nvPr/>
        </p:nvSpPr>
        <p:spPr>
          <a:xfrm>
            <a:off x="1954208" y="4680847"/>
            <a:ext cx="160678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Testlevel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81D6E3-4644-1582-8063-669EE3B34E9F}"/>
              </a:ext>
            </a:extLst>
          </p:cNvPr>
          <p:cNvSpPr/>
          <p:nvPr/>
        </p:nvSpPr>
        <p:spPr>
          <a:xfrm>
            <a:off x="127018" y="4680848"/>
            <a:ext cx="1606780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Testlevel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7B1C26-858A-4AC2-E87A-4133520FA00A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2761767" y="2323614"/>
            <a:ext cx="3050054" cy="696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CDD3E77-C375-1457-18FD-51A61D3BA0AE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296756" y="2474693"/>
            <a:ext cx="0" cy="54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9BDD209-6733-985F-32C0-A7323E779D4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930408" y="3901152"/>
            <a:ext cx="1341858" cy="779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50190FC-CF4A-93B8-2A56-52EA0BC4C69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2757599" y="4052231"/>
            <a:ext cx="4168" cy="628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A2F426F4-B6F1-6C7F-4310-06A97D2807E5}"/>
              </a:ext>
            </a:extLst>
          </p:cNvPr>
          <p:cNvSpPr/>
          <p:nvPr/>
        </p:nvSpPr>
        <p:spPr>
          <a:xfrm>
            <a:off x="3801164" y="4680843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FB70DF7-A280-DB2F-53EA-4791A635EE65}"/>
              </a:ext>
            </a:extLst>
          </p:cNvPr>
          <p:cNvCxnSpPr>
            <a:cxnSpLocks/>
            <a:stCxn id="4" idx="5"/>
            <a:endCxn id="37" idx="0"/>
          </p:cNvCxnSpPr>
          <p:nvPr/>
        </p:nvCxnSpPr>
        <p:spPr>
          <a:xfrm>
            <a:off x="3251268" y="3901152"/>
            <a:ext cx="1235697" cy="7796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1B0B896C-DB3F-EB68-9360-D5EDD383D9E9}"/>
              </a:ext>
            </a:extLst>
          </p:cNvPr>
          <p:cNvSpPr/>
          <p:nvPr/>
        </p:nvSpPr>
        <p:spPr>
          <a:xfrm>
            <a:off x="5420589" y="4680845"/>
            <a:ext cx="1751905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Testlevel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97D6307-1C1B-38C1-2A4C-4AAE5134D855}"/>
              </a:ext>
            </a:extLst>
          </p:cNvPr>
          <p:cNvCxnSpPr>
            <a:cxnSpLocks/>
            <a:stCxn id="5" idx="4"/>
            <a:endCxn id="42" idx="0"/>
          </p:cNvCxnSpPr>
          <p:nvPr/>
        </p:nvCxnSpPr>
        <p:spPr>
          <a:xfrm flipH="1">
            <a:off x="6296542" y="4049242"/>
            <a:ext cx="214" cy="631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52A3A3C2-4BA0-B261-3C9D-4B689BAA4EFA}"/>
              </a:ext>
            </a:extLst>
          </p:cNvPr>
          <p:cNvSpPr/>
          <p:nvPr/>
        </p:nvSpPr>
        <p:spPr>
          <a:xfrm>
            <a:off x="9536721" y="3063061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EC2CEC1-6F01-98D7-905B-CA5C77371FA6}"/>
              </a:ext>
            </a:extLst>
          </p:cNvPr>
          <p:cNvCxnSpPr>
            <a:cxnSpLocks/>
            <a:stCxn id="6" idx="5"/>
            <a:endCxn id="45" idx="0"/>
          </p:cNvCxnSpPr>
          <p:nvPr/>
        </p:nvCxnSpPr>
        <p:spPr>
          <a:xfrm>
            <a:off x="6781690" y="2323614"/>
            <a:ext cx="3440832" cy="739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B7EEA848-67E5-A9A5-C7F0-9AC9DE612F00}"/>
              </a:ext>
            </a:extLst>
          </p:cNvPr>
          <p:cNvSpPr/>
          <p:nvPr/>
        </p:nvSpPr>
        <p:spPr>
          <a:xfrm>
            <a:off x="9536720" y="4680850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C04F570-7E65-755F-9633-AC611914FB35}"/>
              </a:ext>
            </a:extLst>
          </p:cNvPr>
          <p:cNvCxnSpPr>
            <a:stCxn id="45" idx="4"/>
            <a:endCxn id="48" idx="0"/>
          </p:cNvCxnSpPr>
          <p:nvPr/>
        </p:nvCxnSpPr>
        <p:spPr>
          <a:xfrm flipH="1">
            <a:off x="10222521" y="4094692"/>
            <a:ext cx="1" cy="586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90715E7-F7DC-F45C-9918-5E64912459F6}"/>
              </a:ext>
            </a:extLst>
          </p:cNvPr>
          <p:cNvSpPr/>
          <p:nvPr/>
        </p:nvSpPr>
        <p:spPr>
          <a:xfrm>
            <a:off x="7362860" y="4680844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7BE3EC4C-7F91-9548-86F4-4166518FAE36}"/>
              </a:ext>
            </a:extLst>
          </p:cNvPr>
          <p:cNvCxnSpPr>
            <a:stCxn id="5" idx="5"/>
            <a:endCxn id="112" idx="0"/>
          </p:cNvCxnSpPr>
          <p:nvPr/>
        </p:nvCxnSpPr>
        <p:spPr>
          <a:xfrm>
            <a:off x="6806825" y="3898163"/>
            <a:ext cx="1241836" cy="782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5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8D86-1E8B-E645-1EE1-9F71B65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Testtypen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C2B36D4-D819-70B8-4DB9-50B25B3BAD50}"/>
              </a:ext>
            </a:extLst>
          </p:cNvPr>
          <p:cNvSpPr/>
          <p:nvPr/>
        </p:nvSpPr>
        <p:spPr>
          <a:xfrm>
            <a:off x="316523" y="2754919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Functional</a:t>
            </a:r>
            <a:r>
              <a:rPr lang="de-DE" dirty="0"/>
              <a:t> Tests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F0A7E87-C886-B3F0-CE46-5B837DA65DC4}"/>
              </a:ext>
            </a:extLst>
          </p:cNvPr>
          <p:cNvSpPr/>
          <p:nvPr/>
        </p:nvSpPr>
        <p:spPr>
          <a:xfrm>
            <a:off x="3203336" y="2754918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Nonfunctional</a:t>
            </a:r>
            <a:r>
              <a:rPr lang="de-DE" dirty="0"/>
              <a:t> Tests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A53354C-EA26-2C72-6D7A-FBFD8FB7D3FA}"/>
              </a:ext>
            </a:extLst>
          </p:cNvPr>
          <p:cNvSpPr/>
          <p:nvPr/>
        </p:nvSpPr>
        <p:spPr>
          <a:xfrm>
            <a:off x="6147290" y="2754917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White-Box 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41E16B-0625-64FE-9D44-5BADC8F920B2}"/>
              </a:ext>
            </a:extLst>
          </p:cNvPr>
          <p:cNvSpPr/>
          <p:nvPr/>
        </p:nvSpPr>
        <p:spPr>
          <a:xfrm>
            <a:off x="9091245" y="2754917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Change-</a:t>
            </a:r>
            <a:r>
              <a:rPr lang="de-DE" dirty="0" err="1"/>
              <a:t>Related</a:t>
            </a:r>
            <a:r>
              <a:rPr lang="de-DE" dirty="0"/>
              <a:t> Tests (Regression)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117E6B-FF06-079B-E561-1677B0558C00}"/>
              </a:ext>
            </a:extLst>
          </p:cNvPr>
          <p:cNvSpPr txBox="1"/>
          <p:nvPr/>
        </p:nvSpPr>
        <p:spPr>
          <a:xfrm>
            <a:off x="568574" y="4635421"/>
            <a:ext cx="1070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Jeder der Testtypen kann auf allen vier Testlevels durchgeführt werden!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Für Beispiele bitte unter </a:t>
            </a:r>
            <a:r>
              <a:rPr lang="de-DE" dirty="0">
                <a:hlinkClick r:id="rId2"/>
              </a:rPr>
              <a:t>https://www.programsbuzz.com/article/test-types-and-test-levels</a:t>
            </a:r>
            <a:r>
              <a:rPr lang="de-DE" dirty="0"/>
              <a:t> in die Testtypen einlesen! </a:t>
            </a:r>
          </a:p>
        </p:txBody>
      </p:sp>
    </p:spTree>
    <p:extLst>
      <p:ext uri="{BB962C8B-B14F-4D97-AF65-F5344CB8AC3E}">
        <p14:creationId xmlns:p14="http://schemas.microsoft.com/office/powerpoint/2010/main" val="426948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8D86-1E8B-E645-1EE1-9F71B65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Testlevels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727DC601-579B-6DB0-3D02-9D21B7C69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31482"/>
              </p:ext>
            </p:extLst>
          </p:nvPr>
        </p:nvGraphicFramePr>
        <p:xfrm>
          <a:off x="712848" y="1853248"/>
          <a:ext cx="107663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12">
                  <a:extLst>
                    <a:ext uri="{9D8B030D-6E8A-4147-A177-3AD203B41FA5}">
                      <a16:colId xmlns:a16="http://schemas.microsoft.com/office/drawing/2014/main" val="2983173520"/>
                    </a:ext>
                  </a:extLst>
                </a:gridCol>
                <a:gridCol w="2045677">
                  <a:extLst>
                    <a:ext uri="{9D8B030D-6E8A-4147-A177-3AD203B41FA5}">
                      <a16:colId xmlns:a16="http://schemas.microsoft.com/office/drawing/2014/main" val="1850384385"/>
                    </a:ext>
                  </a:extLst>
                </a:gridCol>
                <a:gridCol w="2086708">
                  <a:extLst>
                    <a:ext uri="{9D8B030D-6E8A-4147-A177-3AD203B41FA5}">
                      <a16:colId xmlns:a16="http://schemas.microsoft.com/office/drawing/2014/main" val="392980030"/>
                    </a:ext>
                  </a:extLst>
                </a:gridCol>
                <a:gridCol w="2239107">
                  <a:extLst>
                    <a:ext uri="{9D8B030D-6E8A-4147-A177-3AD203B41FA5}">
                      <a16:colId xmlns:a16="http://schemas.microsoft.com/office/drawing/2014/main" val="11869941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15880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Integration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Acceptance 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Testobjekt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Individuelle Komponente (z.B. Funktion oder Klasse)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Schnittstellen/Interaktion zwischen den Komponenten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Auszuliefernde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Testfokus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Komponenten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Funktionale und nicht funktionale 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Funktionalität aus Sicht den End-Users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Fehler bei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in 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bei Komponentenschnittstelle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Funktionale oder nichtfunktionale Anforderungen nicht eingehalten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Funktionalität aus Sicht des End-Users nicht gegeben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3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Durchzuführen von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Entwickler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Entwickler &amp;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Entwickler &amp;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Auftraggeber &amp; End-User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55529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C3FE6986-22E2-71AA-CB47-98DA6719370E}"/>
              </a:ext>
            </a:extLst>
          </p:cNvPr>
          <p:cNvSpPr/>
          <p:nvPr/>
        </p:nvSpPr>
        <p:spPr>
          <a:xfrm>
            <a:off x="3933092" y="990599"/>
            <a:ext cx="1260231" cy="12612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87E2FC89-69D9-7CAD-E056-6DC5253E2F75}"/>
              </a:ext>
            </a:extLst>
          </p:cNvPr>
          <p:cNvSpPr/>
          <p:nvPr/>
        </p:nvSpPr>
        <p:spPr>
          <a:xfrm>
            <a:off x="6096000" y="990597"/>
            <a:ext cx="1260231" cy="12612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274779B6-D5D5-8057-B99D-12D38086F207}"/>
              </a:ext>
            </a:extLst>
          </p:cNvPr>
          <p:cNvSpPr/>
          <p:nvPr/>
        </p:nvSpPr>
        <p:spPr>
          <a:xfrm>
            <a:off x="8258908" y="990598"/>
            <a:ext cx="1260231" cy="12612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0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5A608-FEC6-31E7-6AA6-E456228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35BD3-A294-9E75-A15B-12B8BCCE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Use-Case </a:t>
            </a:r>
            <a:r>
              <a:rPr lang="de-DE" dirty="0" err="1"/>
              <a:t>Testing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Testtechnik zur Identifizierung von Testfällen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Meist für Testfälle auf den Levels System Test und Acceptance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Für jede Ablaufvariante im Use-Case ein Testfall (jede Möglichkeit sollte abgedeckt werden!)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Vorgehen bei der Erstellung: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Analyse des Use-Cases und der unterschiedlichen Ablaufvarianten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Festlegung der Testfälle: Ist Testfall für jede der Varianten nötig/sinnvoll? Werden mehr oder weniger Testfälle gebraucht?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Festlegung und Herausarbeiten der Testdaten für jeden Testfall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Informationen und Bespiel unter: </a:t>
            </a:r>
            <a:r>
              <a:rPr lang="de-DE" dirty="0">
                <a:hlinkClick r:id="rId2"/>
              </a:rPr>
              <a:t>https://artoftesting.com/use-case-testing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7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5A608-FEC6-31E7-6AA6-E456228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Teststrategie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35BD3-A294-9E75-A15B-12B8BCCE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Legt fest: Welche Teile des Systems mit welcher Intensität unter Anwendung welcher Testtechniken unter Nutzung welcher Test-Infrastruktur und in welcher Reihenfolge (siehe Testlevels) zu testen sind.</a:t>
            </a:r>
          </a:p>
          <a:p>
            <a:r>
              <a:rPr lang="de-DE" dirty="0"/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top-down: Haupt- vor Detailfunktionen testen, untergeordnete Routinen werden beim Test zunächst ignoriert oder simuliert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: Detailfunktionen zuerst testen, übergeordnete Funktionen oder Aufrufe werden mittels „Testdriver“ simuliert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hardest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: Situationsbedingt das Wichtigste zuerst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big</a:t>
            </a:r>
            <a:r>
              <a:rPr lang="de-DE" dirty="0"/>
              <a:t>-bang: Alles auf einmal</a:t>
            </a:r>
          </a:p>
        </p:txBody>
      </p:sp>
    </p:spTree>
    <p:extLst>
      <p:ext uri="{BB962C8B-B14F-4D97-AF65-F5344CB8AC3E}">
        <p14:creationId xmlns:p14="http://schemas.microsoft.com/office/powerpoint/2010/main" val="353064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5A608-FEC6-31E7-6AA6-E456228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Framework: </a:t>
            </a:r>
            <a:r>
              <a:rPr lang="de-DE" dirty="0" err="1"/>
              <a:t>NUnit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8F6A06-9396-AAA8-F98F-3099A88796E7}"/>
              </a:ext>
            </a:extLst>
          </p:cNvPr>
          <p:cNvSpPr txBox="1"/>
          <p:nvPr/>
        </p:nvSpPr>
        <p:spPr>
          <a:xfrm>
            <a:off x="5541820" y="3042288"/>
            <a:ext cx="653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</a:t>
            </a:r>
            <a:r>
              <a:rPr lang="de-DE" dirty="0" err="1"/>
              <a:t>rrange</a:t>
            </a:r>
            <a:r>
              <a:rPr lang="de-DE" dirty="0"/>
              <a:t>: Vorbereitung für Testausführung (hier z.B. Objekterzeugung)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EF955D-8D49-9502-49BE-F7E601DF27D3}"/>
              </a:ext>
            </a:extLst>
          </p:cNvPr>
          <p:cNvSpPr txBox="1"/>
          <p:nvPr/>
        </p:nvSpPr>
        <p:spPr>
          <a:xfrm>
            <a:off x="5541819" y="3645931"/>
            <a:ext cx="66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</a:t>
            </a:r>
            <a:r>
              <a:rPr lang="de-DE" dirty="0"/>
              <a:t>ct: Ausführung der zu testenden Funktion/Komponente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173F28C-8380-E513-B9D5-29C6424366DA}"/>
              </a:ext>
            </a:extLst>
          </p:cNvPr>
          <p:cNvSpPr txBox="1"/>
          <p:nvPr/>
        </p:nvSpPr>
        <p:spPr>
          <a:xfrm>
            <a:off x="5541820" y="4143725"/>
            <a:ext cx="60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</a:t>
            </a:r>
            <a:r>
              <a:rPr lang="de-DE" dirty="0" err="1"/>
              <a:t>ssert</a:t>
            </a:r>
            <a:r>
              <a:rPr lang="de-DE" dirty="0"/>
              <a:t>: Überprüfung des Testergebnisses</a:t>
            </a:r>
          </a:p>
        </p:txBody>
      </p:sp>
      <p:sp>
        <p:nvSpPr>
          <p:cNvPr id="16" name="AutoShape 2" descr="Bild">
            <a:extLst>
              <a:ext uri="{FF2B5EF4-FFF2-40B4-BE49-F238E27FC236}">
                <a16:creationId xmlns:a16="http://schemas.microsoft.com/office/drawing/2014/main" id="{38038E56-0343-4411-6C73-3109ACB04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602509" cy="16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11E76C2-C071-6B9C-96BF-858C4DDE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4" y="1356327"/>
            <a:ext cx="4239217" cy="5048955"/>
          </a:xfrm>
          <a:prstGeom prst="rect">
            <a:avLst/>
          </a:prstGeom>
        </p:spPr>
      </p:pic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53CD4487-55E6-A1CD-DB34-180833BC2422}"/>
              </a:ext>
            </a:extLst>
          </p:cNvPr>
          <p:cNvSpPr/>
          <p:nvPr/>
        </p:nvSpPr>
        <p:spPr>
          <a:xfrm>
            <a:off x="2715493" y="3226954"/>
            <a:ext cx="2826327" cy="992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31FDA688-261C-6E2F-B34F-03B56D3C405A}"/>
              </a:ext>
            </a:extLst>
          </p:cNvPr>
          <p:cNvSpPr/>
          <p:nvPr/>
        </p:nvSpPr>
        <p:spPr>
          <a:xfrm>
            <a:off x="2613892" y="3831159"/>
            <a:ext cx="2927926" cy="98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A6962677-A350-CFB4-F1BC-D7403421BAE4}"/>
              </a:ext>
            </a:extLst>
          </p:cNvPr>
          <p:cNvSpPr/>
          <p:nvPr/>
        </p:nvSpPr>
        <p:spPr>
          <a:xfrm>
            <a:off x="2613892" y="4278746"/>
            <a:ext cx="2927926" cy="98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B74B27BC-71DA-1227-0FE7-2D3D433B8103}"/>
              </a:ext>
            </a:extLst>
          </p:cNvPr>
          <p:cNvSpPr txBox="1">
            <a:spLocks/>
          </p:cNvSpPr>
          <p:nvPr/>
        </p:nvSpPr>
        <p:spPr>
          <a:xfrm>
            <a:off x="6650182" y="1943580"/>
            <a:ext cx="32980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AAA-Prinzip</a:t>
            </a:r>
          </a:p>
        </p:txBody>
      </p:sp>
    </p:spTree>
    <p:extLst>
      <p:ext uri="{BB962C8B-B14F-4D97-AF65-F5344CB8AC3E}">
        <p14:creationId xmlns:p14="http://schemas.microsoft.com/office/powerpoint/2010/main" val="992792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337</Words>
  <Application>Microsoft Office PowerPoint</Application>
  <PresentationFormat>Breitbild</PresentationFormat>
  <Paragraphs>68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Software-Testing</vt:lpstr>
      <vt:lpstr>Einordnung von Tests</vt:lpstr>
      <vt:lpstr>Testtypen</vt:lpstr>
      <vt:lpstr>Testlevels</vt:lpstr>
      <vt:lpstr>Testtechnik</vt:lpstr>
      <vt:lpstr>Teststrategie</vt:lpstr>
      <vt:lpstr>Framework: NUnit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Teststrategie</dc:title>
  <dc:creator>Leopold Bialek</dc:creator>
  <cp:lastModifiedBy>Leopold Bialek</cp:lastModifiedBy>
  <cp:revision>9</cp:revision>
  <dcterms:created xsi:type="dcterms:W3CDTF">2023-04-27T16:09:25Z</dcterms:created>
  <dcterms:modified xsi:type="dcterms:W3CDTF">2023-05-02T17:39:54Z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2023-05-02T08:52:51Z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22eaf4bd-4b6b-40ed-8b2a-477eb521ba27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