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60" r:id="rId4"/>
    <p:sldId id="258" r:id="rId5"/>
    <p:sldId id="259" r:id="rId6"/>
    <p:sldId id="266" r:id="rId7"/>
    <p:sldId id="267" r:id="rId8"/>
    <p:sldId id="268" r:id="rId9"/>
    <p:sldId id="269" r:id="rId10"/>
    <p:sldId id="271" r:id="rId11"/>
    <p:sldId id="270" r:id="rId12"/>
    <p:sldId id="261" r:id="rId13"/>
    <p:sldId id="272" r:id="rId14"/>
    <p:sldId id="273" r:id="rId15"/>
    <p:sldId id="274" r:id="rId16"/>
    <p:sldId id="275" r:id="rId17"/>
    <p:sldId id="276" r:id="rId18"/>
    <p:sldId id="277" r:id="rId19"/>
    <p:sldId id="262"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BCBA1-0EB3-4615-A5F5-E425BCE71FAA}" type="datetimeFigureOut">
              <a:rPr lang="en-US" smtClean="0"/>
              <a:t>6/28/2020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E3184-3841-423D-AA30-F6EF53B74D23}" type="slidenum">
              <a:rPr lang="en-US" smtClean="0"/>
              <a:t>‹#›</a:t>
            </a:fld>
            <a:endParaRPr lang="en-US"/>
          </a:p>
        </p:txBody>
      </p:sp>
    </p:spTree>
    <p:extLst>
      <p:ext uri="{BB962C8B-B14F-4D97-AF65-F5344CB8AC3E}">
        <p14:creationId xmlns:p14="http://schemas.microsoft.com/office/powerpoint/2010/main" val="175229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6/28/2020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6/28/2020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6/28/2020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6/28/2020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6/28/2020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1291" y="2143484"/>
            <a:ext cx="7727726" cy="1183493"/>
          </a:xfrm>
        </p:spPr>
        <p:txBody>
          <a:bodyPr/>
          <a:lstStyle/>
          <a:p>
            <a:r>
              <a:rPr lang="en-US" sz="3500" dirty="0" smtClean="0">
                <a:solidFill>
                  <a:srgbClr val="7030A0"/>
                </a:solidFill>
              </a:rPr>
              <a:t>Môn Lập trình nâng cao</a:t>
            </a:r>
            <a:endParaRPr lang="en-US" sz="3500" dirty="0">
              <a:solidFill>
                <a:srgbClr val="7030A0"/>
              </a:solidFill>
            </a:endParaRPr>
          </a:p>
        </p:txBody>
      </p:sp>
      <p:sp>
        <p:nvSpPr>
          <p:cNvPr id="3" name="Subtitle 2"/>
          <p:cNvSpPr>
            <a:spLocks noGrp="1"/>
          </p:cNvSpPr>
          <p:nvPr>
            <p:ph type="subTitle" idx="1"/>
          </p:nvPr>
        </p:nvSpPr>
        <p:spPr>
          <a:xfrm>
            <a:off x="1496348" y="3326977"/>
            <a:ext cx="8045373" cy="742279"/>
          </a:xfrm>
        </p:spPr>
        <p:txBody>
          <a:bodyPr/>
          <a:lstStyle/>
          <a:p>
            <a:r>
              <a:rPr lang="en-US" dirty="0" smtClean="0"/>
              <a:t>ĐỀ TÀI: QuảN lý nhân viên</a:t>
            </a:r>
            <a:endParaRPr lang="en-US" dirty="0"/>
          </a:p>
        </p:txBody>
      </p:sp>
      <p:sp>
        <p:nvSpPr>
          <p:cNvPr id="4" name="TextBox 3"/>
          <p:cNvSpPr txBox="1"/>
          <p:nvPr/>
        </p:nvSpPr>
        <p:spPr>
          <a:xfrm flipH="1">
            <a:off x="2928964" y="4142392"/>
            <a:ext cx="5556011" cy="400110"/>
          </a:xfrm>
          <a:prstGeom prst="rect">
            <a:avLst/>
          </a:prstGeom>
          <a:noFill/>
        </p:spPr>
        <p:txBody>
          <a:bodyPr wrap="square" rtlCol="0">
            <a:spAutoFit/>
          </a:bodyPr>
          <a:lstStyle/>
          <a:p>
            <a:r>
              <a:rPr lang="en-US" sz="2000" dirty="0" smtClean="0"/>
              <a:t>Giảng viên hướng dẫn:  Trần Thị Dung</a:t>
            </a:r>
            <a:endParaRPr lang="en-US" sz="2000" dirty="0"/>
          </a:p>
        </p:txBody>
      </p:sp>
      <p:sp>
        <p:nvSpPr>
          <p:cNvPr id="5" name="TextBox 4"/>
          <p:cNvSpPr txBox="1"/>
          <p:nvPr/>
        </p:nvSpPr>
        <p:spPr>
          <a:xfrm>
            <a:off x="7314884" y="4889183"/>
            <a:ext cx="3262184" cy="323165"/>
          </a:xfrm>
          <a:prstGeom prst="rect">
            <a:avLst/>
          </a:prstGeom>
          <a:noFill/>
        </p:spPr>
        <p:txBody>
          <a:bodyPr wrap="square" rtlCol="0">
            <a:spAutoFit/>
          </a:bodyPr>
          <a:lstStyle/>
          <a:p>
            <a:r>
              <a:rPr lang="en-US" sz="1500" dirty="0" smtClean="0"/>
              <a:t>Sinh viên thực hiện</a:t>
            </a:r>
            <a:endParaRPr lang="en-US" sz="1500" dirty="0"/>
          </a:p>
        </p:txBody>
      </p:sp>
      <p:sp>
        <p:nvSpPr>
          <p:cNvPr id="6" name="TextBox 5"/>
          <p:cNvSpPr txBox="1"/>
          <p:nvPr/>
        </p:nvSpPr>
        <p:spPr>
          <a:xfrm>
            <a:off x="7323438" y="5212348"/>
            <a:ext cx="2825579" cy="338554"/>
          </a:xfrm>
          <a:prstGeom prst="rect">
            <a:avLst/>
          </a:prstGeom>
          <a:noFill/>
        </p:spPr>
        <p:txBody>
          <a:bodyPr wrap="square" rtlCol="0">
            <a:spAutoFit/>
          </a:bodyPr>
          <a:lstStyle/>
          <a:p>
            <a:r>
              <a:rPr lang="en-US" sz="1600" b="1" dirty="0" smtClean="0"/>
              <a:t>Hoàng Huy Lương</a:t>
            </a:r>
            <a:endParaRPr lang="en-US" sz="1600" b="1" dirty="0"/>
          </a:p>
        </p:txBody>
      </p:sp>
    </p:spTree>
    <p:extLst>
      <p:ext uri="{BB962C8B-B14F-4D97-AF65-F5344CB8AC3E}">
        <p14:creationId xmlns:p14="http://schemas.microsoft.com/office/powerpoint/2010/main" val="3040896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7524" y="535459"/>
            <a:ext cx="2875006" cy="553998"/>
          </a:xfrm>
          <a:prstGeom prst="rect">
            <a:avLst/>
          </a:prstGeom>
          <a:noFill/>
        </p:spPr>
        <p:txBody>
          <a:bodyPr wrap="square" rtlCol="0">
            <a:spAutoFit/>
          </a:bodyPr>
          <a:lstStyle/>
          <a:p>
            <a:r>
              <a:rPr lang="en-US" sz="3000" dirty="0" smtClean="0"/>
              <a:t>Demo</a:t>
            </a:r>
            <a:endParaRPr lang="en-US" sz="3000" dirty="0"/>
          </a:p>
        </p:txBody>
      </p:sp>
    </p:spTree>
    <p:extLst>
      <p:ext uri="{BB962C8B-B14F-4D97-AF65-F5344CB8AC3E}">
        <p14:creationId xmlns:p14="http://schemas.microsoft.com/office/powerpoint/2010/main" val="3841010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6378" y="502508"/>
            <a:ext cx="2875006" cy="553998"/>
          </a:xfrm>
          <a:prstGeom prst="rect">
            <a:avLst/>
          </a:prstGeom>
          <a:noFill/>
        </p:spPr>
        <p:txBody>
          <a:bodyPr wrap="square" rtlCol="0">
            <a:spAutoFit/>
          </a:bodyPr>
          <a:lstStyle/>
          <a:p>
            <a:r>
              <a:rPr lang="en-US" sz="3000" dirty="0" smtClean="0"/>
              <a:t>Kết quả</a:t>
            </a:r>
            <a:endParaRPr lang="en-US" sz="3000" dirty="0"/>
          </a:p>
        </p:txBody>
      </p:sp>
      <p:sp>
        <p:nvSpPr>
          <p:cNvPr id="4" name="TextBox 3"/>
          <p:cNvSpPr txBox="1"/>
          <p:nvPr/>
        </p:nvSpPr>
        <p:spPr>
          <a:xfrm>
            <a:off x="1507524" y="1383956"/>
            <a:ext cx="6458465"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Phần mềm đã làm theo một số yêu cầu nhất định nhưng vẫn còn nhiều khuyết điểm.</a:t>
            </a:r>
          </a:p>
          <a:p>
            <a:pPr marL="285750" indent="-285750">
              <a:buFont typeface="Arial" panose="020B0604020202020204" pitchFamily="34" charset="0"/>
              <a:buChar char="•"/>
            </a:pPr>
            <a:r>
              <a:rPr lang="en-US" sz="2000" dirty="0" smtClean="0"/>
              <a:t>Giúp ôn lại những kiến thức đã học trên phần mêm dev C++.</a:t>
            </a:r>
          </a:p>
          <a:p>
            <a:pPr marL="285750" indent="-285750">
              <a:buFont typeface="Arial" panose="020B0604020202020204" pitchFamily="34" charset="0"/>
              <a:buChar char="•"/>
            </a:pPr>
            <a:r>
              <a:rPr lang="en-US" sz="2000" dirty="0" smtClean="0"/>
              <a:t>Gặp một vài lỗi khi chạy chương trình</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517150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7524" y="535459"/>
            <a:ext cx="6639698" cy="553998"/>
          </a:xfrm>
          <a:prstGeom prst="rect">
            <a:avLst/>
          </a:prstGeom>
          <a:noFill/>
        </p:spPr>
        <p:txBody>
          <a:bodyPr wrap="square" rtlCol="0">
            <a:spAutoFit/>
          </a:bodyPr>
          <a:lstStyle/>
          <a:p>
            <a:r>
              <a:rPr lang="en-US" sz="3000" dirty="0" smtClean="0"/>
              <a:t>Các kiến thức về thuật toán </a:t>
            </a:r>
            <a:endParaRPr lang="en-US" sz="3000" dirty="0"/>
          </a:p>
        </p:txBody>
      </p:sp>
      <p:pic>
        <p:nvPicPr>
          <p:cNvPr id="5" name="Picture 4"/>
          <p:cNvPicPr>
            <a:picLocks noChangeAspect="1"/>
          </p:cNvPicPr>
          <p:nvPr/>
        </p:nvPicPr>
        <p:blipFill>
          <a:blip r:embed="rId2"/>
          <a:stretch>
            <a:fillRect/>
          </a:stretch>
        </p:blipFill>
        <p:spPr>
          <a:xfrm>
            <a:off x="1639329" y="3036045"/>
            <a:ext cx="6972300" cy="2247900"/>
          </a:xfrm>
          <a:prstGeom prst="rect">
            <a:avLst/>
          </a:prstGeom>
        </p:spPr>
      </p:pic>
      <p:sp>
        <p:nvSpPr>
          <p:cNvPr id="6" name="TextBox 5"/>
          <p:cNvSpPr txBox="1"/>
          <p:nvPr/>
        </p:nvSpPr>
        <p:spPr>
          <a:xfrm>
            <a:off x="1639329" y="1219200"/>
            <a:ext cx="5552302" cy="477054"/>
          </a:xfrm>
          <a:prstGeom prst="rect">
            <a:avLst/>
          </a:prstGeom>
          <a:noFill/>
        </p:spPr>
        <p:txBody>
          <a:bodyPr wrap="square" rtlCol="0">
            <a:spAutoFit/>
          </a:bodyPr>
          <a:lstStyle/>
          <a:p>
            <a:r>
              <a:rPr lang="en-US" sz="2500" dirty="0" smtClean="0"/>
              <a:t>Danh sách liên kết đơn</a:t>
            </a:r>
            <a:endParaRPr lang="en-US" sz="2500" dirty="0"/>
          </a:p>
        </p:txBody>
      </p:sp>
      <p:sp>
        <p:nvSpPr>
          <p:cNvPr id="7" name="TextBox 6"/>
          <p:cNvSpPr txBox="1"/>
          <p:nvPr/>
        </p:nvSpPr>
        <p:spPr>
          <a:xfrm>
            <a:off x="1639329" y="2042984"/>
            <a:ext cx="10083114" cy="646331"/>
          </a:xfrm>
          <a:prstGeom prst="rect">
            <a:avLst/>
          </a:prstGeom>
          <a:noFill/>
        </p:spPr>
        <p:txBody>
          <a:bodyPr wrap="square" rtlCol="0">
            <a:spAutoFit/>
          </a:bodyPr>
          <a:lstStyle/>
          <a:p>
            <a:r>
              <a:rPr lang="en-US" dirty="0" smtClean="0"/>
              <a:t>DSLK đơn gồm nhiều nút mỗi nút có một dữ liệu cần thiết và một con trỏ sẽ liên kết với một nút khác</a:t>
            </a:r>
          </a:p>
          <a:p>
            <a:r>
              <a:rPr lang="en-US" dirty="0" smtClean="0"/>
              <a:t>Con trỏ head trỏ vào nút đầu tiên và con trỏ tail trỏ vào nút cuối cùng</a:t>
            </a:r>
            <a:endParaRPr lang="en-US" dirty="0"/>
          </a:p>
        </p:txBody>
      </p:sp>
    </p:spTree>
    <p:extLst>
      <p:ext uri="{BB962C8B-B14F-4D97-AF65-F5344CB8AC3E}">
        <p14:creationId xmlns:p14="http://schemas.microsoft.com/office/powerpoint/2010/main" val="2988696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7524" y="535459"/>
            <a:ext cx="6639698" cy="553998"/>
          </a:xfrm>
          <a:prstGeom prst="rect">
            <a:avLst/>
          </a:prstGeom>
          <a:noFill/>
        </p:spPr>
        <p:txBody>
          <a:bodyPr wrap="square" rtlCol="0">
            <a:spAutoFit/>
          </a:bodyPr>
          <a:lstStyle/>
          <a:p>
            <a:r>
              <a:rPr lang="en-US" sz="3000" dirty="0" smtClean="0"/>
              <a:t>Các kiến thức về thuật toán </a:t>
            </a:r>
            <a:endParaRPr lang="en-US" sz="3000" dirty="0"/>
          </a:p>
        </p:txBody>
      </p:sp>
      <p:sp>
        <p:nvSpPr>
          <p:cNvPr id="6" name="TextBox 5"/>
          <p:cNvSpPr txBox="1"/>
          <p:nvPr/>
        </p:nvSpPr>
        <p:spPr>
          <a:xfrm>
            <a:off x="1639329" y="1219200"/>
            <a:ext cx="5552302" cy="477054"/>
          </a:xfrm>
          <a:prstGeom prst="rect">
            <a:avLst/>
          </a:prstGeom>
          <a:noFill/>
        </p:spPr>
        <p:txBody>
          <a:bodyPr wrap="square" rtlCol="0">
            <a:spAutoFit/>
          </a:bodyPr>
          <a:lstStyle/>
          <a:p>
            <a:r>
              <a:rPr lang="en-US" sz="2500" dirty="0" smtClean="0"/>
              <a:t>Tìm kiếm nhị phân</a:t>
            </a:r>
            <a:endParaRPr lang="en-US" sz="2500" dirty="0"/>
          </a:p>
        </p:txBody>
      </p:sp>
      <p:sp>
        <p:nvSpPr>
          <p:cNvPr id="7" name="TextBox 6"/>
          <p:cNvSpPr txBox="1"/>
          <p:nvPr/>
        </p:nvSpPr>
        <p:spPr>
          <a:xfrm>
            <a:off x="1639329" y="1696254"/>
            <a:ext cx="10083114" cy="1477328"/>
          </a:xfrm>
          <a:prstGeom prst="rect">
            <a:avLst/>
          </a:prstGeom>
          <a:noFill/>
        </p:spPr>
        <p:txBody>
          <a:bodyPr wrap="square" rtlCol="0">
            <a:spAutoFit/>
          </a:bodyPr>
          <a:lstStyle/>
          <a:p>
            <a:pPr lvl="0"/>
            <a:r>
              <a:rPr lang="en-US"/>
              <a:t>Xét đoạn mảng arr[left…right] cần tìm kiếm phần tử x. Ta so sánh x với phần tử ở vị trí giữa của mảng(mid = (left + right)/2). Nếu:</a:t>
            </a:r>
          </a:p>
          <a:p>
            <a:pPr lvl="0"/>
            <a:r>
              <a:rPr lang="en-US"/>
              <a:t>Nếu phần tử arr[mid] = x. Kết luận và thoát chương trình.</a:t>
            </a:r>
          </a:p>
          <a:p>
            <a:pPr lvl="0"/>
            <a:r>
              <a:rPr lang="en-US"/>
              <a:t>Nếu arr[mid] &lt; x. Chỉ thực hiện tìm kiếm trên đoạn arr[mid+1…right].</a:t>
            </a:r>
          </a:p>
          <a:p>
            <a:r>
              <a:rPr lang="en-US"/>
              <a:t>Nếu arr[mid] &gt; x. Chỉ thực hiện tìm kiếm trên đoạn arr[left…mid-1</a:t>
            </a:r>
            <a:endParaRPr lang="en-US" dirty="0"/>
          </a:p>
        </p:txBody>
      </p:sp>
      <p:pic>
        <p:nvPicPr>
          <p:cNvPr id="8" name="Picture 7"/>
          <p:cNvPicPr>
            <a:picLocks noChangeAspect="1"/>
          </p:cNvPicPr>
          <p:nvPr/>
        </p:nvPicPr>
        <p:blipFill>
          <a:blip r:embed="rId2"/>
          <a:stretch>
            <a:fillRect/>
          </a:stretch>
        </p:blipFill>
        <p:spPr>
          <a:xfrm>
            <a:off x="1725441" y="3510091"/>
            <a:ext cx="4638675" cy="1847850"/>
          </a:xfrm>
          <a:prstGeom prst="rect">
            <a:avLst/>
          </a:prstGeom>
        </p:spPr>
      </p:pic>
    </p:spTree>
    <p:extLst>
      <p:ext uri="{BB962C8B-B14F-4D97-AF65-F5344CB8AC3E}">
        <p14:creationId xmlns:p14="http://schemas.microsoft.com/office/powerpoint/2010/main" val="1336417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7524" y="535459"/>
            <a:ext cx="6639698" cy="553998"/>
          </a:xfrm>
          <a:prstGeom prst="rect">
            <a:avLst/>
          </a:prstGeom>
          <a:noFill/>
        </p:spPr>
        <p:txBody>
          <a:bodyPr wrap="square" rtlCol="0">
            <a:spAutoFit/>
          </a:bodyPr>
          <a:lstStyle/>
          <a:p>
            <a:r>
              <a:rPr lang="en-US" sz="3000" dirty="0" smtClean="0"/>
              <a:t>Các kiến thức về thuật toán </a:t>
            </a:r>
            <a:endParaRPr lang="en-US" sz="3000" dirty="0"/>
          </a:p>
        </p:txBody>
      </p:sp>
      <p:sp>
        <p:nvSpPr>
          <p:cNvPr id="6" name="TextBox 5"/>
          <p:cNvSpPr txBox="1"/>
          <p:nvPr/>
        </p:nvSpPr>
        <p:spPr>
          <a:xfrm>
            <a:off x="1639329" y="1219200"/>
            <a:ext cx="5552302" cy="477054"/>
          </a:xfrm>
          <a:prstGeom prst="rect">
            <a:avLst/>
          </a:prstGeom>
          <a:noFill/>
        </p:spPr>
        <p:txBody>
          <a:bodyPr wrap="square" rtlCol="0">
            <a:spAutoFit/>
          </a:bodyPr>
          <a:lstStyle/>
          <a:p>
            <a:r>
              <a:rPr lang="en-US" sz="2500" dirty="0" smtClean="0"/>
              <a:t>Tìm kiếm tuyến tình</a:t>
            </a:r>
            <a:endParaRPr lang="en-US" sz="2500" dirty="0"/>
          </a:p>
        </p:txBody>
      </p:sp>
      <p:sp>
        <p:nvSpPr>
          <p:cNvPr id="7" name="TextBox 6"/>
          <p:cNvSpPr txBox="1"/>
          <p:nvPr/>
        </p:nvSpPr>
        <p:spPr>
          <a:xfrm>
            <a:off x="1639329" y="1696254"/>
            <a:ext cx="10083114" cy="369332"/>
          </a:xfrm>
          <a:prstGeom prst="rect">
            <a:avLst/>
          </a:prstGeom>
          <a:noFill/>
        </p:spPr>
        <p:txBody>
          <a:bodyPr wrap="square" rtlCol="0">
            <a:spAutoFit/>
          </a:bodyPr>
          <a:lstStyle/>
          <a:p>
            <a:pPr lvl="0"/>
            <a:r>
              <a:rPr lang="en-US" dirty="0"/>
              <a:t>Duyệt theo thứ tự của mảng từ đầu mảng đến khi nào tìm được thì dừng lại</a:t>
            </a:r>
            <a:endParaRPr lang="en-US" dirty="0"/>
          </a:p>
        </p:txBody>
      </p:sp>
      <p:pic>
        <p:nvPicPr>
          <p:cNvPr id="2" name="Picture 1"/>
          <p:cNvPicPr>
            <a:picLocks noChangeAspect="1"/>
          </p:cNvPicPr>
          <p:nvPr/>
        </p:nvPicPr>
        <p:blipFill>
          <a:blip r:embed="rId2"/>
          <a:stretch>
            <a:fillRect/>
          </a:stretch>
        </p:blipFill>
        <p:spPr>
          <a:xfrm>
            <a:off x="1639329" y="2303051"/>
            <a:ext cx="7199871" cy="3213977"/>
          </a:xfrm>
          <a:prstGeom prst="rect">
            <a:avLst/>
          </a:prstGeom>
        </p:spPr>
      </p:pic>
    </p:spTree>
    <p:extLst>
      <p:ext uri="{BB962C8B-B14F-4D97-AF65-F5344CB8AC3E}">
        <p14:creationId xmlns:p14="http://schemas.microsoft.com/office/powerpoint/2010/main" val="2214371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7524" y="535459"/>
            <a:ext cx="6639698" cy="553998"/>
          </a:xfrm>
          <a:prstGeom prst="rect">
            <a:avLst/>
          </a:prstGeom>
          <a:noFill/>
        </p:spPr>
        <p:txBody>
          <a:bodyPr wrap="square" rtlCol="0">
            <a:spAutoFit/>
          </a:bodyPr>
          <a:lstStyle/>
          <a:p>
            <a:r>
              <a:rPr lang="en-US" sz="3000" dirty="0" smtClean="0"/>
              <a:t>Các kiến thức về thuật toán </a:t>
            </a:r>
            <a:endParaRPr lang="en-US" sz="3000" dirty="0"/>
          </a:p>
        </p:txBody>
      </p:sp>
      <p:sp>
        <p:nvSpPr>
          <p:cNvPr id="6" name="TextBox 5"/>
          <p:cNvSpPr txBox="1"/>
          <p:nvPr/>
        </p:nvSpPr>
        <p:spPr>
          <a:xfrm>
            <a:off x="1639329" y="1219200"/>
            <a:ext cx="5552302" cy="477054"/>
          </a:xfrm>
          <a:prstGeom prst="rect">
            <a:avLst/>
          </a:prstGeom>
          <a:noFill/>
        </p:spPr>
        <p:txBody>
          <a:bodyPr wrap="square" rtlCol="0">
            <a:spAutoFit/>
          </a:bodyPr>
          <a:lstStyle/>
          <a:p>
            <a:r>
              <a:rPr lang="en-US" sz="2500" dirty="0" smtClean="0"/>
              <a:t>Sắp xếp chọn</a:t>
            </a:r>
            <a:endParaRPr lang="en-US" sz="2500" dirty="0"/>
          </a:p>
        </p:txBody>
      </p:sp>
      <p:sp>
        <p:nvSpPr>
          <p:cNvPr id="7" name="TextBox 6"/>
          <p:cNvSpPr txBox="1"/>
          <p:nvPr/>
        </p:nvSpPr>
        <p:spPr>
          <a:xfrm>
            <a:off x="1639329" y="1696254"/>
            <a:ext cx="7150444" cy="923330"/>
          </a:xfrm>
          <a:prstGeom prst="rect">
            <a:avLst/>
          </a:prstGeom>
          <a:noFill/>
        </p:spPr>
        <p:txBody>
          <a:bodyPr wrap="square" rtlCol="0">
            <a:spAutoFit/>
          </a:bodyPr>
          <a:lstStyle/>
          <a:p>
            <a:r>
              <a:rPr lang="en-US" dirty="0"/>
              <a:t>Tìm phần tử nhỏ nhất trước, rồi mới đổi chỗ nó cho phần tử đầu tiên, tiếp tục với vị trí tiếp theo và phần bên phải coi như là đã được xếp xong lặp lại với phần còn lại. </a:t>
            </a:r>
          </a:p>
        </p:txBody>
      </p:sp>
      <p:pic>
        <p:nvPicPr>
          <p:cNvPr id="1026" name="Picture 2" descr="Thuật toán sắp xếp chọn - Code thuật toán sắp xếp chọn 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329" y="2937607"/>
            <a:ext cx="5692347" cy="33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445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7524" y="535459"/>
            <a:ext cx="6639698" cy="553998"/>
          </a:xfrm>
          <a:prstGeom prst="rect">
            <a:avLst/>
          </a:prstGeom>
          <a:noFill/>
        </p:spPr>
        <p:txBody>
          <a:bodyPr wrap="square" rtlCol="0">
            <a:spAutoFit/>
          </a:bodyPr>
          <a:lstStyle/>
          <a:p>
            <a:r>
              <a:rPr lang="en-US" sz="3000" dirty="0" smtClean="0"/>
              <a:t>Các kiến thức về thuật toán </a:t>
            </a:r>
            <a:endParaRPr lang="en-US" sz="3000" dirty="0"/>
          </a:p>
        </p:txBody>
      </p:sp>
      <p:sp>
        <p:nvSpPr>
          <p:cNvPr id="6" name="TextBox 5"/>
          <p:cNvSpPr txBox="1"/>
          <p:nvPr/>
        </p:nvSpPr>
        <p:spPr>
          <a:xfrm>
            <a:off x="1639329" y="1219200"/>
            <a:ext cx="5552302" cy="477054"/>
          </a:xfrm>
          <a:prstGeom prst="rect">
            <a:avLst/>
          </a:prstGeom>
          <a:noFill/>
        </p:spPr>
        <p:txBody>
          <a:bodyPr wrap="square" rtlCol="0">
            <a:spAutoFit/>
          </a:bodyPr>
          <a:lstStyle/>
          <a:p>
            <a:r>
              <a:rPr lang="en-US" sz="2500" dirty="0" smtClean="0"/>
              <a:t>Sắp xếp chèn</a:t>
            </a:r>
            <a:endParaRPr lang="en-US" sz="2500" dirty="0"/>
          </a:p>
        </p:txBody>
      </p:sp>
      <p:sp>
        <p:nvSpPr>
          <p:cNvPr id="7" name="TextBox 6"/>
          <p:cNvSpPr txBox="1"/>
          <p:nvPr/>
        </p:nvSpPr>
        <p:spPr>
          <a:xfrm>
            <a:off x="1639329" y="1696254"/>
            <a:ext cx="7150444" cy="646331"/>
          </a:xfrm>
          <a:prstGeom prst="rect">
            <a:avLst/>
          </a:prstGeom>
          <a:noFill/>
        </p:spPr>
        <p:txBody>
          <a:bodyPr wrap="square" rtlCol="0">
            <a:spAutoFit/>
          </a:bodyPr>
          <a:lstStyle/>
          <a:p>
            <a:r>
              <a:rPr lang="en-US" dirty="0"/>
              <a:t>Đây là cách sắp xếp được coi là bên trái sẽ được sếp theo thứ tự tăng dần duyệt vị trí kế tiếp tìm số nhỏ nhất trong dãy bên phải xếp lên </a:t>
            </a:r>
            <a:r>
              <a:rPr lang="en-US" dirty="0" smtClean="0"/>
              <a:t>đầu</a:t>
            </a:r>
            <a:endParaRPr lang="en-US" dirty="0"/>
          </a:p>
        </p:txBody>
      </p:sp>
      <p:pic>
        <p:nvPicPr>
          <p:cNvPr id="2050" name="Picture 2" descr="Thuật toán sắp xếp chèn | Code sắp xếp chèn sử dụng 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329" y="2574623"/>
            <a:ext cx="3982517" cy="40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680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7524" y="535459"/>
            <a:ext cx="6639698" cy="553998"/>
          </a:xfrm>
          <a:prstGeom prst="rect">
            <a:avLst/>
          </a:prstGeom>
          <a:noFill/>
        </p:spPr>
        <p:txBody>
          <a:bodyPr wrap="square" rtlCol="0">
            <a:spAutoFit/>
          </a:bodyPr>
          <a:lstStyle/>
          <a:p>
            <a:r>
              <a:rPr lang="en-US" sz="3000" dirty="0" smtClean="0"/>
              <a:t>Các kiến thức về thuật toán </a:t>
            </a:r>
            <a:endParaRPr lang="en-US" sz="3000" dirty="0"/>
          </a:p>
        </p:txBody>
      </p:sp>
      <p:sp>
        <p:nvSpPr>
          <p:cNvPr id="6" name="TextBox 5"/>
          <p:cNvSpPr txBox="1"/>
          <p:nvPr/>
        </p:nvSpPr>
        <p:spPr>
          <a:xfrm>
            <a:off x="1639329" y="1219200"/>
            <a:ext cx="5552302" cy="477054"/>
          </a:xfrm>
          <a:prstGeom prst="rect">
            <a:avLst/>
          </a:prstGeom>
          <a:noFill/>
        </p:spPr>
        <p:txBody>
          <a:bodyPr wrap="square" rtlCol="0">
            <a:spAutoFit/>
          </a:bodyPr>
          <a:lstStyle/>
          <a:p>
            <a:r>
              <a:rPr lang="en-US" sz="2500" dirty="0" smtClean="0"/>
              <a:t>Sắp xếp nổi bọt</a:t>
            </a:r>
            <a:endParaRPr lang="en-US" sz="2500" dirty="0"/>
          </a:p>
        </p:txBody>
      </p:sp>
      <p:sp>
        <p:nvSpPr>
          <p:cNvPr id="7" name="TextBox 6"/>
          <p:cNvSpPr txBox="1"/>
          <p:nvPr/>
        </p:nvSpPr>
        <p:spPr>
          <a:xfrm>
            <a:off x="1639329" y="1696254"/>
            <a:ext cx="7150444" cy="923330"/>
          </a:xfrm>
          <a:prstGeom prst="rect">
            <a:avLst/>
          </a:prstGeom>
          <a:noFill/>
        </p:spPr>
        <p:txBody>
          <a:bodyPr wrap="square" rtlCol="0">
            <a:spAutoFit/>
          </a:bodyPr>
          <a:lstStyle/>
          <a:p>
            <a:r>
              <a:rPr lang="en-US" dirty="0"/>
              <a:t>Được sắp xếp bằng cách đổi chỗ 2 số gần nhau nếu số sau nhỏ hơn số trước số lớn nhất sẽ được sếp cuối cứ thế cho đến khi dãy được sắp xếp hoàn chỉnh</a:t>
            </a:r>
          </a:p>
        </p:txBody>
      </p:sp>
      <p:pic>
        <p:nvPicPr>
          <p:cNvPr id="3074" name="Picture 2" descr="Thuật toán sắp xếp bubble sort - Code thuật toán bubble sort 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329" y="2619584"/>
            <a:ext cx="4969889" cy="414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053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7524" y="535459"/>
            <a:ext cx="6639698" cy="553998"/>
          </a:xfrm>
          <a:prstGeom prst="rect">
            <a:avLst/>
          </a:prstGeom>
          <a:noFill/>
        </p:spPr>
        <p:txBody>
          <a:bodyPr wrap="square" rtlCol="0">
            <a:spAutoFit/>
          </a:bodyPr>
          <a:lstStyle/>
          <a:p>
            <a:r>
              <a:rPr lang="en-US" sz="3000" dirty="0" smtClean="0"/>
              <a:t>Các kiến thức về thuật toán </a:t>
            </a:r>
            <a:endParaRPr lang="en-US" sz="3000" dirty="0"/>
          </a:p>
        </p:txBody>
      </p:sp>
      <p:sp>
        <p:nvSpPr>
          <p:cNvPr id="6" name="TextBox 5"/>
          <p:cNvSpPr txBox="1"/>
          <p:nvPr/>
        </p:nvSpPr>
        <p:spPr>
          <a:xfrm>
            <a:off x="1639329" y="1219200"/>
            <a:ext cx="5552302" cy="477054"/>
          </a:xfrm>
          <a:prstGeom prst="rect">
            <a:avLst/>
          </a:prstGeom>
          <a:noFill/>
        </p:spPr>
        <p:txBody>
          <a:bodyPr wrap="square" rtlCol="0">
            <a:spAutoFit/>
          </a:bodyPr>
          <a:lstStyle/>
          <a:p>
            <a:r>
              <a:rPr lang="en-US" sz="2500" dirty="0" smtClean="0"/>
              <a:t>Làm việc với tệp</a:t>
            </a:r>
            <a:endParaRPr lang="en-US" sz="2500" dirty="0"/>
          </a:p>
        </p:txBody>
      </p:sp>
      <p:sp>
        <p:nvSpPr>
          <p:cNvPr id="7" name="TextBox 6"/>
          <p:cNvSpPr txBox="1"/>
          <p:nvPr/>
        </p:nvSpPr>
        <p:spPr>
          <a:xfrm>
            <a:off x="1639329" y="2141097"/>
            <a:ext cx="7150444" cy="1477328"/>
          </a:xfrm>
          <a:prstGeom prst="rect">
            <a:avLst/>
          </a:prstGeom>
          <a:noFill/>
        </p:spPr>
        <p:txBody>
          <a:bodyPr wrap="square" rtlCol="0">
            <a:spAutoFit/>
          </a:bodyPr>
          <a:lstStyle/>
          <a:p>
            <a:pPr marL="285750" lvl="0" indent="-285750">
              <a:buFont typeface="Arial" panose="020B0604020202020204" pitchFamily="34" charset="0"/>
              <a:buChar char="•"/>
            </a:pPr>
            <a:r>
              <a:rPr lang="en-US" dirty="0"/>
              <a:t>Khai báo kiểu con trỏ FILE.</a:t>
            </a:r>
          </a:p>
          <a:p>
            <a:pPr marL="285750" lvl="0" indent="-285750">
              <a:buFont typeface="Arial" panose="020B0604020202020204" pitchFamily="34" charset="0"/>
              <a:buChar char="•"/>
            </a:pPr>
            <a:r>
              <a:rPr lang="en-US" dirty="0"/>
              <a:t>Mở FILE bằng lệnh fopen(“địa chỉ lưu tệp”,”chế độ”)</a:t>
            </a:r>
          </a:p>
          <a:p>
            <a:pPr marL="285750" lvl="0" indent="-285750">
              <a:buFont typeface="Arial" panose="020B0604020202020204" pitchFamily="34" charset="0"/>
              <a:buChar char="•"/>
            </a:pPr>
            <a:r>
              <a:rPr lang="en-US" dirty="0"/>
              <a:t>Các hàm fprintf là hàm in ra, fscanf là hàm đọc ra console</a:t>
            </a:r>
          </a:p>
          <a:p>
            <a:pPr marL="285750" lvl="0" indent="-285750">
              <a:buFont typeface="Arial" panose="020B0604020202020204" pitchFamily="34" charset="0"/>
              <a:buChar char="•"/>
            </a:pPr>
            <a:r>
              <a:rPr lang="en-US" dirty="0"/>
              <a:t>Còn các hàm fwrite là hàm ghi, fread là hàm đọc file nhị phân</a:t>
            </a:r>
          </a:p>
          <a:p>
            <a:pPr marL="285750" lvl="0" indent="-285750">
              <a:buFont typeface="Arial" panose="020B0604020202020204" pitchFamily="34" charset="0"/>
              <a:buChar char="•"/>
            </a:pPr>
            <a:r>
              <a:rPr lang="en-US" dirty="0"/>
              <a:t>Cuối cùng là fclose để đóng file khi kết thúc phiên làm việc</a:t>
            </a:r>
          </a:p>
        </p:txBody>
      </p:sp>
    </p:spTree>
    <p:extLst>
      <p:ext uri="{BB962C8B-B14F-4D97-AF65-F5344CB8AC3E}">
        <p14:creationId xmlns:p14="http://schemas.microsoft.com/office/powerpoint/2010/main" val="2607036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804489" y="395415"/>
            <a:ext cx="4810495" cy="5428083"/>
          </a:xfrm>
          <a:prstGeom prst="rect">
            <a:avLst/>
          </a:prstGeom>
        </p:spPr>
      </p:pic>
    </p:spTree>
    <p:extLst>
      <p:ext uri="{BB962C8B-B14F-4D97-AF65-F5344CB8AC3E}">
        <p14:creationId xmlns:p14="http://schemas.microsoft.com/office/powerpoint/2010/main" val="23960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130378" y="403654"/>
            <a:ext cx="4118919" cy="881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130375" y="1696994"/>
            <a:ext cx="4118919" cy="881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130374" y="2990334"/>
            <a:ext cx="4118919" cy="881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130373" y="4283674"/>
            <a:ext cx="4118919" cy="881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130372" y="5577014"/>
            <a:ext cx="4118919" cy="881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52800" y="659712"/>
            <a:ext cx="3064475" cy="369332"/>
          </a:xfrm>
          <a:prstGeom prst="rect">
            <a:avLst/>
          </a:prstGeom>
          <a:noFill/>
        </p:spPr>
        <p:txBody>
          <a:bodyPr wrap="square" rtlCol="0">
            <a:spAutoFit/>
          </a:bodyPr>
          <a:lstStyle/>
          <a:p>
            <a:r>
              <a:rPr lang="en-US" dirty="0" smtClean="0"/>
              <a:t>1. Mở đầu</a:t>
            </a:r>
            <a:endParaRPr lang="en-US" dirty="0"/>
          </a:p>
        </p:txBody>
      </p:sp>
      <p:sp>
        <p:nvSpPr>
          <p:cNvPr id="13" name="TextBox 12"/>
          <p:cNvSpPr txBox="1"/>
          <p:nvPr/>
        </p:nvSpPr>
        <p:spPr>
          <a:xfrm>
            <a:off x="3352800" y="1957171"/>
            <a:ext cx="3064475" cy="369332"/>
          </a:xfrm>
          <a:prstGeom prst="rect">
            <a:avLst/>
          </a:prstGeom>
          <a:noFill/>
        </p:spPr>
        <p:txBody>
          <a:bodyPr wrap="square" rtlCol="0">
            <a:spAutoFit/>
          </a:bodyPr>
          <a:lstStyle/>
          <a:p>
            <a:r>
              <a:rPr lang="en-US" dirty="0" smtClean="0"/>
              <a:t>2. Phân tích</a:t>
            </a:r>
            <a:endParaRPr lang="en-US" dirty="0"/>
          </a:p>
        </p:txBody>
      </p:sp>
      <p:sp>
        <p:nvSpPr>
          <p:cNvPr id="14" name="TextBox 13"/>
          <p:cNvSpPr txBox="1"/>
          <p:nvPr/>
        </p:nvSpPr>
        <p:spPr>
          <a:xfrm>
            <a:off x="3352799" y="3246392"/>
            <a:ext cx="3064475" cy="369332"/>
          </a:xfrm>
          <a:prstGeom prst="rect">
            <a:avLst/>
          </a:prstGeom>
          <a:noFill/>
        </p:spPr>
        <p:txBody>
          <a:bodyPr wrap="square" rtlCol="0">
            <a:spAutoFit/>
          </a:bodyPr>
          <a:lstStyle/>
          <a:p>
            <a:r>
              <a:rPr lang="en-US" dirty="0" smtClean="0"/>
              <a:t>3. Demo</a:t>
            </a:r>
            <a:endParaRPr lang="en-US" dirty="0"/>
          </a:p>
        </p:txBody>
      </p:sp>
      <p:sp>
        <p:nvSpPr>
          <p:cNvPr id="15" name="TextBox 14"/>
          <p:cNvSpPr txBox="1"/>
          <p:nvPr/>
        </p:nvSpPr>
        <p:spPr>
          <a:xfrm>
            <a:off x="3348680" y="4539732"/>
            <a:ext cx="3064475" cy="646331"/>
          </a:xfrm>
          <a:prstGeom prst="rect">
            <a:avLst/>
          </a:prstGeom>
          <a:noFill/>
        </p:spPr>
        <p:txBody>
          <a:bodyPr wrap="square" rtlCol="0">
            <a:spAutoFit/>
          </a:bodyPr>
          <a:lstStyle/>
          <a:p>
            <a:r>
              <a:rPr lang="en-US" dirty="0" smtClean="0"/>
              <a:t>4. </a:t>
            </a:r>
            <a:r>
              <a:rPr lang="en-US" dirty="0"/>
              <a:t>Kết quả</a:t>
            </a:r>
            <a:endParaRPr lang="en-US" dirty="0"/>
          </a:p>
          <a:p>
            <a:endParaRPr lang="en-US" dirty="0"/>
          </a:p>
        </p:txBody>
      </p:sp>
      <p:sp>
        <p:nvSpPr>
          <p:cNvPr id="16" name="TextBox 15"/>
          <p:cNvSpPr txBox="1"/>
          <p:nvPr/>
        </p:nvSpPr>
        <p:spPr>
          <a:xfrm>
            <a:off x="3348680" y="5833072"/>
            <a:ext cx="3064475" cy="646331"/>
          </a:xfrm>
          <a:prstGeom prst="rect">
            <a:avLst/>
          </a:prstGeom>
          <a:noFill/>
        </p:spPr>
        <p:txBody>
          <a:bodyPr wrap="square" rtlCol="0">
            <a:spAutoFit/>
          </a:bodyPr>
          <a:lstStyle/>
          <a:p>
            <a:r>
              <a:rPr lang="en-US" dirty="0" smtClean="0"/>
              <a:t>5. </a:t>
            </a:r>
            <a:r>
              <a:rPr lang="en-US" dirty="0"/>
              <a:t>Tìm hiểu một số thuật toán</a:t>
            </a:r>
            <a:endParaRPr lang="en-US" dirty="0"/>
          </a:p>
          <a:p>
            <a:endParaRPr lang="en-US" dirty="0"/>
          </a:p>
        </p:txBody>
      </p:sp>
    </p:spTree>
    <p:extLst>
      <p:ext uri="{BB962C8B-B14F-4D97-AF65-F5344CB8AC3E}">
        <p14:creationId xmlns:p14="http://schemas.microsoft.com/office/powerpoint/2010/main" val="3233304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500" dirty="0" smtClean="0">
                <a:latin typeface="Times New Roman" panose="02020603050405020304" pitchFamily="18" charset="0"/>
                <a:cs typeface="Times New Roman" panose="02020603050405020304" pitchFamily="18" charset="0"/>
              </a:rPr>
              <a:t>CẢM ƠN CÔ ĐÃ LẮNG NGHE PHẦN THUYẾT TRÌNH CỦA EM</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479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1665" y="365379"/>
            <a:ext cx="2133600" cy="553998"/>
          </a:xfrm>
          <a:prstGeom prst="rect">
            <a:avLst/>
          </a:prstGeom>
          <a:noFill/>
        </p:spPr>
        <p:txBody>
          <a:bodyPr wrap="square" rtlCol="0">
            <a:spAutoFit/>
          </a:bodyPr>
          <a:lstStyle/>
          <a:p>
            <a:r>
              <a:rPr lang="en-US" sz="3000" dirty="0" smtClean="0"/>
              <a:t>Phân tích:</a:t>
            </a:r>
            <a:endParaRPr lang="en-US" sz="3000" dirty="0"/>
          </a:p>
        </p:txBody>
      </p:sp>
      <p:sp>
        <p:nvSpPr>
          <p:cNvPr id="4" name="TextBox 3"/>
          <p:cNvSpPr txBox="1"/>
          <p:nvPr/>
        </p:nvSpPr>
        <p:spPr>
          <a:xfrm>
            <a:off x="1581665" y="919377"/>
            <a:ext cx="5066271" cy="646331"/>
          </a:xfrm>
          <a:prstGeom prst="rect">
            <a:avLst/>
          </a:prstGeom>
          <a:noFill/>
        </p:spPr>
        <p:txBody>
          <a:bodyPr wrap="square" rtlCol="0">
            <a:spAutoFit/>
          </a:bodyPr>
          <a:lstStyle/>
          <a:p>
            <a:r>
              <a:rPr lang="en-US" dirty="0" smtClean="0"/>
              <a:t>Chia ra các phần nhỏ để dễ xử lý:</a:t>
            </a:r>
          </a:p>
          <a:p>
            <a:r>
              <a:rPr lang="en-US" dirty="0" smtClean="0"/>
              <a:t> </a:t>
            </a:r>
            <a:endParaRPr lang="en-US" dirty="0"/>
          </a:p>
        </p:txBody>
      </p:sp>
      <p:sp>
        <p:nvSpPr>
          <p:cNvPr id="5" name="TextBox 4"/>
          <p:cNvSpPr txBox="1"/>
          <p:nvPr/>
        </p:nvSpPr>
        <p:spPr>
          <a:xfrm>
            <a:off x="1581665" y="1473375"/>
            <a:ext cx="5865340" cy="369332"/>
          </a:xfrm>
          <a:prstGeom prst="rect">
            <a:avLst/>
          </a:prstGeom>
          <a:noFill/>
        </p:spPr>
        <p:txBody>
          <a:bodyPr wrap="square" rtlCol="0">
            <a:spAutoFit/>
          </a:bodyPr>
          <a:lstStyle/>
          <a:p>
            <a:r>
              <a:rPr lang="en-US" dirty="0" smtClean="0"/>
              <a:t>1.Nhập vào 1 nhân viên sau đó nhập vào nhiều nhân viên</a:t>
            </a:r>
            <a:endParaRPr lang="en-US" dirty="0"/>
          </a:p>
        </p:txBody>
      </p:sp>
      <p:sp>
        <p:nvSpPr>
          <p:cNvPr id="6" name="TextBox 5"/>
          <p:cNvSpPr txBox="1"/>
          <p:nvPr/>
        </p:nvSpPr>
        <p:spPr>
          <a:xfrm>
            <a:off x="1581665" y="2072676"/>
            <a:ext cx="5865340" cy="369332"/>
          </a:xfrm>
          <a:prstGeom prst="rect">
            <a:avLst/>
          </a:prstGeom>
          <a:noFill/>
        </p:spPr>
        <p:txBody>
          <a:bodyPr wrap="square" rtlCol="0">
            <a:spAutoFit/>
          </a:bodyPr>
          <a:lstStyle/>
          <a:p>
            <a:r>
              <a:rPr lang="en-US" dirty="0" smtClean="0"/>
              <a:t>2. In ra 1 nhân viên và nhiều nhân viên</a:t>
            </a:r>
            <a:endParaRPr lang="en-US" dirty="0"/>
          </a:p>
        </p:txBody>
      </p:sp>
      <p:sp>
        <p:nvSpPr>
          <p:cNvPr id="7" name="TextBox 6"/>
          <p:cNvSpPr txBox="1"/>
          <p:nvPr/>
        </p:nvSpPr>
        <p:spPr>
          <a:xfrm>
            <a:off x="1581665" y="2671977"/>
            <a:ext cx="5865340" cy="369332"/>
          </a:xfrm>
          <a:prstGeom prst="rect">
            <a:avLst/>
          </a:prstGeom>
          <a:noFill/>
        </p:spPr>
        <p:txBody>
          <a:bodyPr wrap="square" rtlCol="0">
            <a:spAutoFit/>
          </a:bodyPr>
          <a:lstStyle/>
          <a:p>
            <a:r>
              <a:rPr lang="en-US" dirty="0" smtClean="0"/>
              <a:t>3. Sắp xếp nhân viên theo thứ tự chữ cái giảm dần</a:t>
            </a:r>
            <a:endParaRPr lang="en-US" dirty="0"/>
          </a:p>
        </p:txBody>
      </p:sp>
      <p:sp>
        <p:nvSpPr>
          <p:cNvPr id="8" name="TextBox 7"/>
          <p:cNvSpPr txBox="1"/>
          <p:nvPr/>
        </p:nvSpPr>
        <p:spPr>
          <a:xfrm>
            <a:off x="1581665" y="3271278"/>
            <a:ext cx="5865340" cy="369332"/>
          </a:xfrm>
          <a:prstGeom prst="rect">
            <a:avLst/>
          </a:prstGeom>
          <a:noFill/>
        </p:spPr>
        <p:txBody>
          <a:bodyPr wrap="square" rtlCol="0">
            <a:spAutoFit/>
          </a:bodyPr>
          <a:lstStyle/>
          <a:p>
            <a:r>
              <a:rPr lang="en-US" dirty="0" smtClean="0"/>
              <a:t>4. Tìm tên nhân viên thuộc tỉnh nhập từ bàn phím</a:t>
            </a:r>
            <a:endParaRPr lang="en-US" dirty="0"/>
          </a:p>
        </p:txBody>
      </p:sp>
      <p:sp>
        <p:nvSpPr>
          <p:cNvPr id="9" name="TextBox 8"/>
          <p:cNvSpPr txBox="1"/>
          <p:nvPr/>
        </p:nvSpPr>
        <p:spPr>
          <a:xfrm>
            <a:off x="1581665" y="3870579"/>
            <a:ext cx="5865340" cy="369332"/>
          </a:xfrm>
          <a:prstGeom prst="rect">
            <a:avLst/>
          </a:prstGeom>
          <a:noFill/>
        </p:spPr>
        <p:txBody>
          <a:bodyPr wrap="square" rtlCol="0">
            <a:spAutoFit/>
          </a:bodyPr>
          <a:lstStyle/>
          <a:p>
            <a:r>
              <a:rPr lang="en-US" dirty="0" smtClean="0"/>
              <a:t>5. Ghi file</a:t>
            </a:r>
            <a:endParaRPr lang="en-US" dirty="0"/>
          </a:p>
        </p:txBody>
      </p:sp>
      <p:sp>
        <p:nvSpPr>
          <p:cNvPr id="10" name="TextBox 9"/>
          <p:cNvSpPr txBox="1"/>
          <p:nvPr/>
        </p:nvSpPr>
        <p:spPr>
          <a:xfrm>
            <a:off x="1581665" y="4469880"/>
            <a:ext cx="5865340" cy="369332"/>
          </a:xfrm>
          <a:prstGeom prst="rect">
            <a:avLst/>
          </a:prstGeom>
          <a:noFill/>
        </p:spPr>
        <p:txBody>
          <a:bodyPr wrap="square" rtlCol="0">
            <a:spAutoFit/>
          </a:bodyPr>
          <a:lstStyle/>
          <a:p>
            <a:r>
              <a:rPr lang="en-US" dirty="0" smtClean="0"/>
              <a:t>6. Tạo menu</a:t>
            </a:r>
            <a:endParaRPr lang="en-US" dirty="0"/>
          </a:p>
        </p:txBody>
      </p:sp>
    </p:spTree>
    <p:extLst>
      <p:ext uri="{BB962C8B-B14F-4D97-AF65-F5344CB8AC3E}">
        <p14:creationId xmlns:p14="http://schemas.microsoft.com/office/powerpoint/2010/main" val="169440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81665" y="365379"/>
            <a:ext cx="2133600" cy="553998"/>
          </a:xfrm>
          <a:prstGeom prst="rect">
            <a:avLst/>
          </a:prstGeom>
          <a:noFill/>
        </p:spPr>
        <p:txBody>
          <a:bodyPr wrap="square" rtlCol="0">
            <a:spAutoFit/>
          </a:bodyPr>
          <a:lstStyle/>
          <a:p>
            <a:r>
              <a:rPr lang="en-US" sz="3000" dirty="0" smtClean="0"/>
              <a:t>Thiết kế:</a:t>
            </a:r>
            <a:endParaRPr lang="en-US" sz="3000" dirty="0"/>
          </a:p>
        </p:txBody>
      </p:sp>
      <p:sp>
        <p:nvSpPr>
          <p:cNvPr id="10" name="TextBox 9"/>
          <p:cNvSpPr txBox="1"/>
          <p:nvPr/>
        </p:nvSpPr>
        <p:spPr>
          <a:xfrm>
            <a:off x="1680519" y="1309816"/>
            <a:ext cx="8938054" cy="369332"/>
          </a:xfrm>
          <a:prstGeom prst="rect">
            <a:avLst/>
          </a:prstGeom>
          <a:noFill/>
        </p:spPr>
        <p:txBody>
          <a:bodyPr wrap="square" rtlCol="0">
            <a:spAutoFit/>
          </a:bodyPr>
          <a:lstStyle/>
          <a:p>
            <a:r>
              <a:rPr lang="en-US" dirty="0" smtClean="0"/>
              <a:t>Sử dụng struct để định nghĩa đối tượng nhân viên, gồm có: ten nhan vien , ten tinh va nam sinh</a:t>
            </a:r>
            <a:endParaRPr lang="en-US" dirty="0"/>
          </a:p>
        </p:txBody>
      </p:sp>
      <p:pic>
        <p:nvPicPr>
          <p:cNvPr id="11" name="Picture 10"/>
          <p:cNvPicPr/>
          <p:nvPr/>
        </p:nvPicPr>
        <p:blipFill>
          <a:blip r:embed="rId2"/>
          <a:stretch>
            <a:fillRect/>
          </a:stretch>
        </p:blipFill>
        <p:spPr>
          <a:xfrm>
            <a:off x="1680519" y="2528630"/>
            <a:ext cx="5890054" cy="2142224"/>
          </a:xfrm>
          <a:prstGeom prst="rect">
            <a:avLst/>
          </a:prstGeom>
        </p:spPr>
      </p:pic>
    </p:spTree>
    <p:extLst>
      <p:ext uri="{BB962C8B-B14F-4D97-AF65-F5344CB8AC3E}">
        <p14:creationId xmlns:p14="http://schemas.microsoft.com/office/powerpoint/2010/main" val="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27371" y="1018146"/>
            <a:ext cx="4914900" cy="2762250"/>
          </a:xfrm>
          <a:prstGeom prst="rect">
            <a:avLst/>
          </a:prstGeom>
        </p:spPr>
      </p:pic>
      <p:sp>
        <p:nvSpPr>
          <p:cNvPr id="4" name="TextBox 3"/>
          <p:cNvSpPr txBox="1"/>
          <p:nvPr/>
        </p:nvSpPr>
        <p:spPr>
          <a:xfrm>
            <a:off x="1727371" y="387179"/>
            <a:ext cx="8641492" cy="369332"/>
          </a:xfrm>
          <a:prstGeom prst="rect">
            <a:avLst/>
          </a:prstGeom>
          <a:noFill/>
        </p:spPr>
        <p:txBody>
          <a:bodyPr wrap="square" rtlCol="0">
            <a:spAutoFit/>
          </a:bodyPr>
          <a:lstStyle/>
          <a:p>
            <a:r>
              <a:rPr lang="en-US" dirty="0" smtClean="0"/>
              <a:t>Hàm nhập 1 nhân viên và nhiều nhân viên</a:t>
            </a:r>
            <a:endParaRPr lang="en-US" dirty="0"/>
          </a:p>
        </p:txBody>
      </p:sp>
      <p:pic>
        <p:nvPicPr>
          <p:cNvPr id="5" name="Picture 4"/>
          <p:cNvPicPr/>
          <p:nvPr/>
        </p:nvPicPr>
        <p:blipFill>
          <a:blip r:embed="rId3"/>
          <a:stretch>
            <a:fillRect/>
          </a:stretch>
        </p:blipFill>
        <p:spPr>
          <a:xfrm>
            <a:off x="1727371" y="3872169"/>
            <a:ext cx="6229350" cy="2524125"/>
          </a:xfrm>
          <a:prstGeom prst="rect">
            <a:avLst/>
          </a:prstGeom>
        </p:spPr>
      </p:pic>
    </p:spTree>
    <p:extLst>
      <p:ext uri="{BB962C8B-B14F-4D97-AF65-F5344CB8AC3E}">
        <p14:creationId xmlns:p14="http://schemas.microsoft.com/office/powerpoint/2010/main" val="3709985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371" y="387179"/>
            <a:ext cx="8641492" cy="369332"/>
          </a:xfrm>
          <a:prstGeom prst="rect">
            <a:avLst/>
          </a:prstGeom>
          <a:noFill/>
        </p:spPr>
        <p:txBody>
          <a:bodyPr wrap="square" rtlCol="0">
            <a:spAutoFit/>
          </a:bodyPr>
          <a:lstStyle/>
          <a:p>
            <a:r>
              <a:rPr lang="en-US" dirty="0" smtClean="0"/>
              <a:t>Hàm xuất nhân viên</a:t>
            </a:r>
            <a:endParaRPr lang="en-US" dirty="0"/>
          </a:p>
        </p:txBody>
      </p:sp>
      <p:pic>
        <p:nvPicPr>
          <p:cNvPr id="2" name="Picture 1"/>
          <p:cNvPicPr>
            <a:picLocks noChangeAspect="1"/>
          </p:cNvPicPr>
          <p:nvPr/>
        </p:nvPicPr>
        <p:blipFill>
          <a:blip r:embed="rId2"/>
          <a:stretch>
            <a:fillRect/>
          </a:stretch>
        </p:blipFill>
        <p:spPr>
          <a:xfrm>
            <a:off x="1727371" y="1038096"/>
            <a:ext cx="7515225" cy="942975"/>
          </a:xfrm>
          <a:prstGeom prst="rect">
            <a:avLst/>
          </a:prstGeom>
        </p:spPr>
      </p:pic>
      <p:pic>
        <p:nvPicPr>
          <p:cNvPr id="6" name="Picture 5"/>
          <p:cNvPicPr/>
          <p:nvPr/>
        </p:nvPicPr>
        <p:blipFill>
          <a:blip r:embed="rId3"/>
          <a:stretch>
            <a:fillRect/>
          </a:stretch>
        </p:blipFill>
        <p:spPr>
          <a:xfrm>
            <a:off x="1727371" y="2197100"/>
            <a:ext cx="6258560" cy="1854200"/>
          </a:xfrm>
          <a:prstGeom prst="rect">
            <a:avLst/>
          </a:prstGeom>
        </p:spPr>
      </p:pic>
    </p:spTree>
    <p:extLst>
      <p:ext uri="{BB962C8B-B14F-4D97-AF65-F5344CB8AC3E}">
        <p14:creationId xmlns:p14="http://schemas.microsoft.com/office/powerpoint/2010/main" val="973540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371" y="387179"/>
            <a:ext cx="8641492" cy="369332"/>
          </a:xfrm>
          <a:prstGeom prst="rect">
            <a:avLst/>
          </a:prstGeom>
          <a:noFill/>
        </p:spPr>
        <p:txBody>
          <a:bodyPr wrap="square" rtlCol="0">
            <a:spAutoFit/>
          </a:bodyPr>
          <a:lstStyle/>
          <a:p>
            <a:r>
              <a:rPr lang="en-US" dirty="0" smtClean="0"/>
              <a:t>Hàm sắp xếp nhân viên</a:t>
            </a:r>
            <a:endParaRPr lang="en-US" dirty="0"/>
          </a:p>
        </p:txBody>
      </p:sp>
      <p:pic>
        <p:nvPicPr>
          <p:cNvPr id="5" name="Picture 4"/>
          <p:cNvPicPr/>
          <p:nvPr/>
        </p:nvPicPr>
        <p:blipFill>
          <a:blip r:embed="rId2"/>
          <a:stretch>
            <a:fillRect/>
          </a:stretch>
        </p:blipFill>
        <p:spPr>
          <a:xfrm>
            <a:off x="1727371" y="1394838"/>
            <a:ext cx="6266180" cy="2486660"/>
          </a:xfrm>
          <a:prstGeom prst="rect">
            <a:avLst/>
          </a:prstGeom>
        </p:spPr>
      </p:pic>
    </p:spTree>
    <p:extLst>
      <p:ext uri="{BB962C8B-B14F-4D97-AF65-F5344CB8AC3E}">
        <p14:creationId xmlns:p14="http://schemas.microsoft.com/office/powerpoint/2010/main" val="1967642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371" y="387179"/>
            <a:ext cx="8641492" cy="369332"/>
          </a:xfrm>
          <a:prstGeom prst="rect">
            <a:avLst/>
          </a:prstGeom>
          <a:noFill/>
        </p:spPr>
        <p:txBody>
          <a:bodyPr wrap="square" rtlCol="0">
            <a:spAutoFit/>
          </a:bodyPr>
          <a:lstStyle/>
          <a:p>
            <a:r>
              <a:rPr lang="en-US" dirty="0" smtClean="0"/>
              <a:t>Hàm tìm nhân viên dựa trên tên tỉnh</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727371" y="1220085"/>
            <a:ext cx="6286500" cy="3874135"/>
          </a:xfrm>
          <a:prstGeom prst="rect">
            <a:avLst/>
          </a:prstGeom>
        </p:spPr>
      </p:pic>
    </p:spTree>
    <p:extLst>
      <p:ext uri="{BB962C8B-B14F-4D97-AF65-F5344CB8AC3E}">
        <p14:creationId xmlns:p14="http://schemas.microsoft.com/office/powerpoint/2010/main" val="3644862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371" y="387179"/>
            <a:ext cx="8641492" cy="369332"/>
          </a:xfrm>
          <a:prstGeom prst="rect">
            <a:avLst/>
          </a:prstGeom>
          <a:noFill/>
        </p:spPr>
        <p:txBody>
          <a:bodyPr wrap="square" rtlCol="0">
            <a:spAutoFit/>
          </a:bodyPr>
          <a:lstStyle/>
          <a:p>
            <a:r>
              <a:rPr lang="en-US" dirty="0" smtClean="0"/>
              <a:t>Hàm ghi file</a:t>
            </a:r>
            <a:endParaRPr lang="en-US" dirty="0"/>
          </a:p>
        </p:txBody>
      </p:sp>
      <p:pic>
        <p:nvPicPr>
          <p:cNvPr id="5" name="Picture 4"/>
          <p:cNvPicPr/>
          <p:nvPr/>
        </p:nvPicPr>
        <p:blipFill>
          <a:blip r:embed="rId2"/>
          <a:stretch>
            <a:fillRect/>
          </a:stretch>
        </p:blipFill>
        <p:spPr>
          <a:xfrm>
            <a:off x="1727371" y="1499835"/>
            <a:ext cx="6103620" cy="2062480"/>
          </a:xfrm>
          <a:prstGeom prst="rect">
            <a:avLst/>
          </a:prstGeom>
        </p:spPr>
      </p:pic>
    </p:spTree>
    <p:extLst>
      <p:ext uri="{BB962C8B-B14F-4D97-AF65-F5344CB8AC3E}">
        <p14:creationId xmlns:p14="http://schemas.microsoft.com/office/powerpoint/2010/main" val="1815535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63</TotalTime>
  <Words>611</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Impact</vt:lpstr>
      <vt:lpstr>Times New Roman</vt:lpstr>
      <vt:lpstr>Badge</vt:lpstr>
      <vt:lpstr>Môn Lập trình nâng cao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CÔ ĐÃ LẮNG NGHE PHẦN THUYẾT TRÌNH CỦA 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nâng cao</dc:title>
  <dc:creator>Jonas Hoang</dc:creator>
  <cp:lastModifiedBy>Jonas Hoang</cp:lastModifiedBy>
  <cp:revision>8</cp:revision>
  <dcterms:created xsi:type="dcterms:W3CDTF">2020-06-27T23:22:08Z</dcterms:created>
  <dcterms:modified xsi:type="dcterms:W3CDTF">2020-06-28T00:26:04Z</dcterms:modified>
</cp:coreProperties>
</file>