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111" r:id="rId2"/>
    <p:sldId id="1112" r:id="rId3"/>
    <p:sldId id="1113" r:id="rId4"/>
    <p:sldId id="1115" r:id="rId5"/>
    <p:sldId id="1116" r:id="rId6"/>
    <p:sldId id="1117" r:id="rId7"/>
    <p:sldId id="1118" r:id="rId8"/>
  </p:sldIdLst>
  <p:sldSz cx="9144000" cy="6858000" type="screen4x3"/>
  <p:notesSz cx="6797675" cy="9874250"/>
  <p:custDataLst>
    <p:tags r:id="rId11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88" userDrawn="1">
          <p15:clr>
            <a:srgbClr val="A4A3A4"/>
          </p15:clr>
        </p15:guide>
        <p15:guide id="2" pos="4762" userDrawn="1">
          <p15:clr>
            <a:srgbClr val="A4A3A4"/>
          </p15:clr>
        </p15:guide>
        <p15:guide id="3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oachim Gassen" initials="JG" lastIdx="1" clrIdx="6">
    <p:extLst>
      <p:ext uri="{19B8F6BF-5375-455C-9EA6-DF929625EA0E}">
        <p15:presenceInfo xmlns:p15="http://schemas.microsoft.com/office/powerpoint/2012/main" userId="5f10f6804d990fc3" providerId="Windows Live"/>
      </p:ext>
    </p:extLst>
  </p:cmAuthor>
  <p:cmAuthor id="1" name="Simone Poloczek" initials="SP" lastIdx="1" clrIdx="0"/>
  <p:cmAuthor id="2" name="Melanie Wiengarten" initials="MW" lastIdx="8" clrIdx="1"/>
  <p:cmAuthor id="3" name="Melanie Wiengarten" initials="MW [2]" lastIdx="2" clrIdx="2"/>
  <p:cmAuthor id="4" name="Thomas Hoppe" initials="TH" lastIdx="11" clrIdx="3"/>
  <p:cmAuthor id="5" name="Sturm, Susann" initials="SS" lastIdx="30" clrIdx="4"/>
  <p:cmAuthor id="6" name="Thomas Kourouxous" initials="TK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B4F"/>
    <a:srgbClr val="FF7C80"/>
    <a:srgbClr val="DAEDEF"/>
    <a:srgbClr val="E6E6E6"/>
    <a:srgbClr val="14686B"/>
    <a:srgbClr val="224B50"/>
    <a:srgbClr val="C6F2F4"/>
    <a:srgbClr val="000000"/>
    <a:srgbClr val="1C758C"/>
    <a:srgbClr val="213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86376" autoAdjust="0"/>
  </p:normalViewPr>
  <p:slideViewPr>
    <p:cSldViewPr snapToGrid="0" snapToObjects="1">
      <p:cViewPr varScale="1">
        <p:scale>
          <a:sx n="86" d="100"/>
          <a:sy n="86" d="100"/>
        </p:scale>
        <p:origin x="1339" y="86"/>
      </p:cViewPr>
      <p:guideLst>
        <p:guide orient="horz" pos="4088"/>
        <p:guide pos="4762"/>
        <p:guide pos="385"/>
      </p:guideLst>
    </p:cSldViewPr>
  </p:slideViewPr>
  <p:outlineViewPr>
    <p:cViewPr>
      <p:scale>
        <a:sx n="33" d="100"/>
        <a:sy n="33" d="100"/>
      </p:scale>
      <p:origin x="0" y="-61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8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2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687" tIns="45344" rIns="90687" bIns="4534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22" y="2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687" tIns="45344" rIns="90687" bIns="4534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" y="9380541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687" tIns="45344" rIns="90687" bIns="4534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22" y="9380541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687" tIns="45344" rIns="90687" bIns="453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E6D368-A1D7-6346-A39B-223E83937B9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5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2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687" tIns="45344" rIns="90687" bIns="4534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22" y="2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687" tIns="45344" rIns="90687" bIns="4534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60" y="4690274"/>
            <a:ext cx="4984962" cy="444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687" tIns="45344" rIns="90687" bIns="45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" y="9380541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687" tIns="45344" rIns="90687" bIns="4534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22" y="9380541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687" tIns="45344" rIns="90687" bIns="453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5209AB-49DC-324F-A9AD-CDECAC60EE3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3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tif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3" y="3676794"/>
            <a:ext cx="9172882" cy="2850787"/>
          </a:xfrm>
          <a:prstGeom prst="rect">
            <a:avLst/>
          </a:prstGeom>
        </p:spPr>
      </p:pic>
      <p:sp>
        <p:nvSpPr>
          <p:cNvPr id="5" name="Rechteck 2"/>
          <p:cNvSpPr/>
          <p:nvPr userDrawn="1"/>
        </p:nvSpPr>
        <p:spPr bwMode="auto">
          <a:xfrm>
            <a:off x="-18821" y="-67958"/>
            <a:ext cx="9162822" cy="5975061"/>
          </a:xfrm>
          <a:custGeom>
            <a:avLst/>
            <a:gdLst>
              <a:gd name="connsiteX0" fmla="*/ 10 w 9144000"/>
              <a:gd name="connsiteY0" fmla="*/ 1626500 h 4258244"/>
              <a:gd name="connsiteX1" fmla="*/ 4572000 w 9144000"/>
              <a:gd name="connsiteY1" fmla="*/ 0 h 4258244"/>
              <a:gd name="connsiteX2" fmla="*/ 9143990 w 9144000"/>
              <a:gd name="connsiteY2" fmla="*/ 1626500 h 4258244"/>
              <a:gd name="connsiteX3" fmla="*/ 7397645 w 9144000"/>
              <a:gd name="connsiteY3" fmla="*/ 4258233 h 4258244"/>
              <a:gd name="connsiteX4" fmla="*/ 1746355 w 9144000"/>
              <a:gd name="connsiteY4" fmla="*/ 4258233 h 4258244"/>
              <a:gd name="connsiteX5" fmla="*/ 10 w 9144000"/>
              <a:gd name="connsiteY5" fmla="*/ 1626500 h 4258244"/>
              <a:gd name="connsiteX0" fmla="*/ 10 w 9143990"/>
              <a:gd name="connsiteY0" fmla="*/ 1402383 h 4034116"/>
              <a:gd name="connsiteX1" fmla="*/ 0 w 9143990"/>
              <a:gd name="connsiteY1" fmla="*/ 0 h 4034116"/>
              <a:gd name="connsiteX2" fmla="*/ 9143990 w 9143990"/>
              <a:gd name="connsiteY2" fmla="*/ 1402383 h 4034116"/>
              <a:gd name="connsiteX3" fmla="*/ 7397645 w 9143990"/>
              <a:gd name="connsiteY3" fmla="*/ 4034116 h 4034116"/>
              <a:gd name="connsiteX4" fmla="*/ 1746355 w 9143990"/>
              <a:gd name="connsiteY4" fmla="*/ 4034116 h 4034116"/>
              <a:gd name="connsiteX5" fmla="*/ 10 w 9143990"/>
              <a:gd name="connsiteY5" fmla="*/ 1402383 h 4034116"/>
              <a:gd name="connsiteX0" fmla="*/ 10 w 9143990"/>
              <a:gd name="connsiteY0" fmla="*/ 4055936 h 4055936"/>
              <a:gd name="connsiteX1" fmla="*/ 0 w 9143990"/>
              <a:gd name="connsiteY1" fmla="*/ 0 h 4055936"/>
              <a:gd name="connsiteX2" fmla="*/ 9143990 w 9143990"/>
              <a:gd name="connsiteY2" fmla="*/ 1402383 h 4055936"/>
              <a:gd name="connsiteX3" fmla="*/ 7397645 w 9143990"/>
              <a:gd name="connsiteY3" fmla="*/ 4034116 h 4055936"/>
              <a:gd name="connsiteX4" fmla="*/ 1746355 w 9143990"/>
              <a:gd name="connsiteY4" fmla="*/ 4034116 h 4055936"/>
              <a:gd name="connsiteX5" fmla="*/ 10 w 9143990"/>
              <a:gd name="connsiteY5" fmla="*/ 4055936 h 4055936"/>
              <a:gd name="connsiteX0" fmla="*/ 10 w 9143990"/>
              <a:gd name="connsiteY0" fmla="*/ 4055936 h 4876799"/>
              <a:gd name="connsiteX1" fmla="*/ 0 w 9143990"/>
              <a:gd name="connsiteY1" fmla="*/ 0 h 4876799"/>
              <a:gd name="connsiteX2" fmla="*/ 9143990 w 9143990"/>
              <a:gd name="connsiteY2" fmla="*/ 1402383 h 4876799"/>
              <a:gd name="connsiteX3" fmla="*/ 7397645 w 9143990"/>
              <a:gd name="connsiteY3" fmla="*/ 4034116 h 4876799"/>
              <a:gd name="connsiteX4" fmla="*/ 5188802 w 9143990"/>
              <a:gd name="connsiteY4" fmla="*/ 4876799 h 4876799"/>
              <a:gd name="connsiteX5" fmla="*/ 10 w 9143990"/>
              <a:gd name="connsiteY5" fmla="*/ 4055936 h 4876799"/>
              <a:gd name="connsiteX0" fmla="*/ 10 w 9143990"/>
              <a:gd name="connsiteY0" fmla="*/ 4055936 h 4876799"/>
              <a:gd name="connsiteX1" fmla="*/ 0 w 9143990"/>
              <a:gd name="connsiteY1" fmla="*/ 0 h 4876799"/>
              <a:gd name="connsiteX2" fmla="*/ 9143990 w 9143990"/>
              <a:gd name="connsiteY2" fmla="*/ 1402383 h 4876799"/>
              <a:gd name="connsiteX3" fmla="*/ 9136798 w 9143990"/>
              <a:gd name="connsiteY3" fmla="*/ 4401669 h 4876799"/>
              <a:gd name="connsiteX4" fmla="*/ 5188802 w 9143990"/>
              <a:gd name="connsiteY4" fmla="*/ 4876799 h 4876799"/>
              <a:gd name="connsiteX5" fmla="*/ 10 w 9143990"/>
              <a:gd name="connsiteY5" fmla="*/ 4055936 h 4876799"/>
              <a:gd name="connsiteX0" fmla="*/ 10 w 9152955"/>
              <a:gd name="connsiteY0" fmla="*/ 4055936 h 4876799"/>
              <a:gd name="connsiteX1" fmla="*/ 0 w 9152955"/>
              <a:gd name="connsiteY1" fmla="*/ 0 h 4876799"/>
              <a:gd name="connsiteX2" fmla="*/ 9152955 w 9152955"/>
              <a:gd name="connsiteY2" fmla="*/ 12854 h 4876799"/>
              <a:gd name="connsiteX3" fmla="*/ 9136798 w 9152955"/>
              <a:gd name="connsiteY3" fmla="*/ 4401669 h 4876799"/>
              <a:gd name="connsiteX4" fmla="*/ 5188802 w 9152955"/>
              <a:gd name="connsiteY4" fmla="*/ 4876799 h 4876799"/>
              <a:gd name="connsiteX5" fmla="*/ 10 w 9152955"/>
              <a:gd name="connsiteY5" fmla="*/ 4055936 h 4876799"/>
              <a:gd name="connsiteX0" fmla="*/ 8975 w 9161920"/>
              <a:gd name="connsiteY0" fmla="*/ 5454430 h 6275293"/>
              <a:gd name="connsiteX1" fmla="*/ 0 w 9161920"/>
              <a:gd name="connsiteY1" fmla="*/ 0 h 6275293"/>
              <a:gd name="connsiteX2" fmla="*/ 9161920 w 9161920"/>
              <a:gd name="connsiteY2" fmla="*/ 1411348 h 6275293"/>
              <a:gd name="connsiteX3" fmla="*/ 9145763 w 9161920"/>
              <a:gd name="connsiteY3" fmla="*/ 5800163 h 6275293"/>
              <a:gd name="connsiteX4" fmla="*/ 5197767 w 9161920"/>
              <a:gd name="connsiteY4" fmla="*/ 6275293 h 6275293"/>
              <a:gd name="connsiteX5" fmla="*/ 8975 w 9161920"/>
              <a:gd name="connsiteY5" fmla="*/ 5454430 h 6275293"/>
              <a:gd name="connsiteX0" fmla="*/ 8975 w 9152955"/>
              <a:gd name="connsiteY0" fmla="*/ 5459505 h 6280368"/>
              <a:gd name="connsiteX1" fmla="*/ 0 w 9152955"/>
              <a:gd name="connsiteY1" fmla="*/ 5075 h 6280368"/>
              <a:gd name="connsiteX2" fmla="*/ 9152955 w 9152955"/>
              <a:gd name="connsiteY2" fmla="*/ 0 h 6280368"/>
              <a:gd name="connsiteX3" fmla="*/ 9145763 w 9152955"/>
              <a:gd name="connsiteY3" fmla="*/ 5805238 h 6280368"/>
              <a:gd name="connsiteX4" fmla="*/ 5197767 w 9152955"/>
              <a:gd name="connsiteY4" fmla="*/ 6280368 h 6280368"/>
              <a:gd name="connsiteX5" fmla="*/ 8975 w 9152955"/>
              <a:gd name="connsiteY5" fmla="*/ 5459505 h 628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55" h="6280368">
                <a:moveTo>
                  <a:pt x="8975" y="5459505"/>
                </a:moveTo>
                <a:cubicBezTo>
                  <a:pt x="8972" y="4992044"/>
                  <a:pt x="3" y="472536"/>
                  <a:pt x="0" y="5075"/>
                </a:cubicBezTo>
                <a:lnTo>
                  <a:pt x="9152955" y="0"/>
                </a:lnTo>
                <a:cubicBezTo>
                  <a:pt x="9150558" y="999762"/>
                  <a:pt x="9148160" y="4805476"/>
                  <a:pt x="9145763" y="5805238"/>
                </a:cubicBezTo>
                <a:lnTo>
                  <a:pt x="5197767" y="6280368"/>
                </a:lnTo>
                <a:lnTo>
                  <a:pt x="8975" y="545950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lvl="0">
              <a:spcBef>
                <a:spcPct val="20000"/>
              </a:spcBef>
              <a:buClrTx/>
            </a:pPr>
            <a:endParaRPr lang="en-US" sz="2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541338">
              <a:spcBef>
                <a:spcPct val="20000"/>
              </a:spcBef>
            </a:pPr>
            <a:endParaRPr 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541338">
              <a:spcBef>
                <a:spcPct val="20000"/>
              </a:spcBef>
            </a:pPr>
            <a:endParaRPr 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541338">
              <a:spcBef>
                <a:spcPts val="0"/>
              </a:spcBef>
              <a:buClrTx/>
            </a:pPr>
            <a:endParaRPr lang="en-US" sz="2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541338">
              <a:spcBef>
                <a:spcPts val="0"/>
              </a:spcBef>
              <a:buClrTx/>
            </a:pPr>
            <a:endParaRPr lang="en-US" sz="2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541338">
              <a:spcBef>
                <a:spcPts val="0"/>
              </a:spcBef>
              <a:buClrTx/>
            </a:pPr>
            <a:endParaRPr lang="en-US" sz="2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358775" algn="ctr">
              <a:spcBef>
                <a:spcPts val="0"/>
              </a:spcBef>
              <a:buClrTx/>
            </a:pPr>
            <a:endParaRPr lang="en-US" sz="1600" b="1" dirty="0">
              <a:solidFill>
                <a:schemeClr val="accent5">
                  <a:lumMod val="9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358775" algn="ctr">
              <a:spcBef>
                <a:spcPts val="0"/>
              </a:spcBef>
              <a:buClrTx/>
            </a:pPr>
            <a:endParaRPr lang="en-US" sz="1600" b="1" dirty="0">
              <a:solidFill>
                <a:schemeClr val="accent5">
                  <a:lumMod val="9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-16329" y="6527901"/>
            <a:ext cx="9172120" cy="347353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" name="Gerade Verbindung 25">
            <a:extLst>
              <a:ext uri="{FF2B5EF4-FFF2-40B4-BE49-F238E27FC236}">
                <a16:creationId xmlns:a16="http://schemas.microsoft.com/office/drawing/2014/main" id="{C3BC9F3E-5399-6C4C-B368-93348929842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6329" y="1911803"/>
            <a:ext cx="91721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428750" y="3040061"/>
            <a:ext cx="6467475" cy="13874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1428750" y="4440664"/>
            <a:ext cx="6467475" cy="1198135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bg1"/>
                </a:solidFill>
                <a:latin typeface="+mn-lt"/>
              </a:defRPr>
            </a:lvl1pPr>
            <a:lvl2pPr algn="ctr">
              <a:defRPr sz="1800">
                <a:solidFill>
                  <a:schemeClr val="bg1"/>
                </a:solidFill>
              </a:defRPr>
            </a:lvl2pPr>
            <a:lvl3pPr algn="ctr">
              <a:defRPr sz="16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-16329" y="6558855"/>
            <a:ext cx="9172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Funded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by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the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Deutsche Forschungsgemeinschaft (DFG, German Research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Foundation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) – Project-ID 403041268 – TRR 266 Accounting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for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Transparency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D063D5-C116-9441-ACA4-17D696687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7486" y="1650193"/>
            <a:ext cx="963725" cy="523220"/>
          </a:xfrm>
          <a:solidFill>
            <a:schemeClr val="accent1">
              <a:lumMod val="75000"/>
            </a:schemeClr>
          </a:solidFill>
          <a:effectLst/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GB" dirty="0"/>
              <a:t>TITLE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B1677C-8FF1-9E42-91C8-A33F21B08B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98287" y="-383528"/>
            <a:ext cx="3243335" cy="18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invers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5B390F2-0767-9846-A562-8346935ABC4B}"/>
              </a:ext>
            </a:extLst>
          </p:cNvPr>
          <p:cNvSpPr/>
          <p:nvPr userDrawn="1"/>
        </p:nvSpPr>
        <p:spPr bwMode="auto">
          <a:xfrm>
            <a:off x="-2" y="0"/>
            <a:ext cx="9147799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6206" y="2239342"/>
            <a:ext cx="8114381" cy="4320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C60FBE91-07B0-5844-9BA3-643BB3B81E8C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FDEBF96F-8299-0E44-B5EB-A26BBBD7C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0AB848DC-B565-4645-819F-753CE14B19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01422" y="6497368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invers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5B390F2-0767-9846-A562-8346935ABC4B}"/>
              </a:ext>
            </a:extLst>
          </p:cNvPr>
          <p:cNvSpPr/>
          <p:nvPr userDrawn="1"/>
        </p:nvSpPr>
        <p:spPr bwMode="auto">
          <a:xfrm>
            <a:off x="-2" y="0"/>
            <a:ext cx="914779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6206" y="2239342"/>
            <a:ext cx="8114381" cy="4320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C60FBE91-07B0-5844-9BA3-643BB3B81E8C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D249B92B-CB1D-A448-BE36-225118D33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75AA774D-2E8C-9B40-BC31-90F9700275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01422" y="6497368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4572000" y="0"/>
            <a:ext cx="4575174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4732" y="1"/>
            <a:ext cx="3240617" cy="6858000"/>
          </a:xfrm>
          <a:prstGeom prst="rect">
            <a:avLst/>
          </a:prstGeom>
        </p:spPr>
        <p:txBody>
          <a:bodyPr anchor="ctr"/>
          <a:lstStyle>
            <a:lvl1pPr>
              <a:defRPr b="0" cap="all" baseline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06400" y="1100138"/>
            <a:ext cx="3657600" cy="45132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31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4732" y="1"/>
            <a:ext cx="3240617" cy="6858000"/>
          </a:xfrm>
          <a:prstGeom prst="rect">
            <a:avLst/>
          </a:prstGeom>
        </p:spPr>
        <p:txBody>
          <a:bodyPr anchor="ctr"/>
          <a:lstStyle>
            <a:lvl1pPr>
              <a:defRPr b="0" cap="all" baseline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06400" y="1100138"/>
            <a:ext cx="3657600" cy="45132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35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4572000" y="0"/>
            <a:ext cx="4575174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4732" y="1"/>
            <a:ext cx="3240617" cy="6858000"/>
          </a:xfrm>
          <a:prstGeom prst="rect">
            <a:avLst/>
          </a:prstGeom>
        </p:spPr>
        <p:txBody>
          <a:bodyPr anchor="ctr"/>
          <a:lstStyle>
            <a:lvl1pPr>
              <a:defRPr b="0" cap="all" baseline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06400" y="1100138"/>
            <a:ext cx="3657600" cy="45132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171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4572000" y="0"/>
            <a:ext cx="457517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4732" y="1"/>
            <a:ext cx="3240617" cy="6858000"/>
          </a:xfrm>
          <a:prstGeom prst="rect">
            <a:avLst/>
          </a:prstGeom>
        </p:spPr>
        <p:txBody>
          <a:bodyPr anchor="ctr"/>
          <a:lstStyle>
            <a:lvl1pPr>
              <a:defRPr b="0" cap="all" baseline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06400" y="1100138"/>
            <a:ext cx="3657600" cy="45132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704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petrol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2000" y="2518996"/>
            <a:ext cx="8100000" cy="1260000"/>
          </a:xfrm>
          <a:noFill/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</a:t>
            </a:r>
          </a:p>
        </p:txBody>
      </p:sp>
    </p:spTree>
    <p:extLst>
      <p:ext uri="{BB962C8B-B14F-4D97-AF65-F5344CB8AC3E}">
        <p14:creationId xmlns:p14="http://schemas.microsoft.com/office/powerpoint/2010/main" val="1609931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67425AC-0DFE-9E4F-B1ED-0D60D93C57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2000" y="2518996"/>
            <a:ext cx="8100000" cy="1260000"/>
          </a:xfrm>
          <a:noFill/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</a:t>
            </a:r>
          </a:p>
        </p:txBody>
      </p:sp>
    </p:spTree>
    <p:extLst>
      <p:ext uri="{BB962C8B-B14F-4D97-AF65-F5344CB8AC3E}">
        <p14:creationId xmlns:p14="http://schemas.microsoft.com/office/powerpoint/2010/main" val="1429496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yellow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114FE6F-1607-9546-9654-98CCBFAA21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2000" y="2518996"/>
            <a:ext cx="8100000" cy="1260000"/>
          </a:xfrm>
          <a:noFill/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</a:t>
            </a:r>
          </a:p>
        </p:txBody>
      </p:sp>
    </p:spTree>
    <p:extLst>
      <p:ext uri="{BB962C8B-B14F-4D97-AF65-F5344CB8AC3E}">
        <p14:creationId xmlns:p14="http://schemas.microsoft.com/office/powerpoint/2010/main" val="632346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red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27DED52-068D-C84A-B68E-FB331607F6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2000" y="2518996"/>
            <a:ext cx="8100000" cy="1260000"/>
          </a:xfrm>
          <a:noFill/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</a:t>
            </a:r>
          </a:p>
        </p:txBody>
      </p:sp>
    </p:spTree>
    <p:extLst>
      <p:ext uri="{BB962C8B-B14F-4D97-AF65-F5344CB8AC3E}">
        <p14:creationId xmlns:p14="http://schemas.microsoft.com/office/powerpoint/2010/main" val="349674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-16329" y="-74426"/>
            <a:ext cx="9172120" cy="659361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-16329" y="6519192"/>
            <a:ext cx="9172120" cy="347353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" name="Gerade Verbindung 25">
            <a:extLst>
              <a:ext uri="{FF2B5EF4-FFF2-40B4-BE49-F238E27FC236}">
                <a16:creationId xmlns:a16="http://schemas.microsoft.com/office/drawing/2014/main" id="{C3BC9F3E-5399-6C4C-B368-93348929842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6329" y="1911803"/>
            <a:ext cx="91721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428750" y="3040061"/>
            <a:ext cx="6467475" cy="13874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1428750" y="4440664"/>
            <a:ext cx="6467475" cy="1198135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bg1"/>
                </a:solidFill>
                <a:latin typeface="+mn-lt"/>
              </a:defRPr>
            </a:lvl1pPr>
            <a:lvl2pPr algn="ctr">
              <a:defRPr sz="1800">
                <a:solidFill>
                  <a:schemeClr val="bg1"/>
                </a:solidFill>
              </a:defRPr>
            </a:lvl2pPr>
            <a:lvl3pPr algn="ctr">
              <a:defRPr sz="16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-16329" y="6558855"/>
            <a:ext cx="9172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Funded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by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the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Deutsche Forschungsgemeinschaft (DFG, German Research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Foundation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) – Project-ID 403041268 – TRR 266 Accounting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for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Transparency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56E91D96-C358-ED46-A6EB-0F0D0F2C8A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1972" y="1650193"/>
            <a:ext cx="963725" cy="523220"/>
          </a:xfrm>
          <a:solidFill>
            <a:schemeClr val="accent1">
              <a:lumMod val="75000"/>
            </a:schemeClr>
          </a:solidFill>
          <a:effectLst/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GB" dirty="0"/>
              <a:t>TITLE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4CE524-2FC4-F14B-AFF7-536227B4E0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98287" y="-383528"/>
            <a:ext cx="3243335" cy="18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44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938B41-3F9B-0243-AD9D-DAC79DDC0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2227" y="1725947"/>
            <a:ext cx="4419812" cy="2485305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3152506" y="4201881"/>
            <a:ext cx="417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spc="40" baseline="0">
                <a:solidFill>
                  <a:schemeClr val="bg1"/>
                </a:solidFill>
                <a:latin typeface="+mj-lt"/>
              </a:rPr>
              <a:t>www.accounting-for-transparency.de</a:t>
            </a:r>
            <a:endParaRPr lang="de-DE" sz="1050" b="1" spc="4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4010296" y="5049229"/>
            <a:ext cx="3714207" cy="85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de-DE" sz="1100" spc="0" baseline="0" dirty="0">
                <a:solidFill>
                  <a:schemeClr val="bg1"/>
                </a:solidFill>
                <a:latin typeface="+mj-lt"/>
              </a:rPr>
              <a:t>@</a:t>
            </a:r>
            <a:r>
              <a:rPr lang="de-DE" sz="1100" spc="0" baseline="0" dirty="0" err="1">
                <a:solidFill>
                  <a:schemeClr val="bg1"/>
                </a:solidFill>
                <a:latin typeface="+mj-lt"/>
              </a:rPr>
              <a:t>trr_accounting</a:t>
            </a:r>
            <a:endParaRPr lang="de-DE" sz="1100" spc="0" baseline="0" dirty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ts val="1500"/>
              </a:lnSpc>
            </a:pPr>
            <a:endParaRPr lang="de-DE" sz="1100" spc="0" baseline="0" dirty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ts val="1500"/>
              </a:lnSpc>
            </a:pPr>
            <a:r>
              <a:rPr lang="de-DE" sz="1100" spc="0" baseline="0" dirty="0">
                <a:solidFill>
                  <a:schemeClr val="bg1"/>
                </a:solidFill>
                <a:latin typeface="+mj-lt"/>
              </a:rPr>
              <a:t>TRR 266 Accounting </a:t>
            </a:r>
            <a:r>
              <a:rPr lang="de-DE" sz="1100" spc="0" baseline="0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de-DE" sz="1100" spc="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100" spc="0" baseline="0" dirty="0" err="1">
                <a:solidFill>
                  <a:schemeClr val="bg1"/>
                </a:solidFill>
                <a:latin typeface="+mj-lt"/>
              </a:rPr>
              <a:t>Transparency</a:t>
            </a:r>
            <a:br>
              <a:rPr lang="de-DE" sz="1100" spc="0" baseline="0" dirty="0">
                <a:solidFill>
                  <a:schemeClr val="bg1"/>
                </a:solidFill>
                <a:latin typeface="+mj-lt"/>
              </a:rPr>
            </a:br>
            <a:endParaRPr lang="de-DE" sz="1100" spc="0" baseline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BD447BAD-6041-D446-9599-36F660A7B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2296" y="5049229"/>
            <a:ext cx="288000" cy="2880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11" name="Grafik 14">
            <a:extLst>
              <a:ext uri="{FF2B5EF4-FFF2-40B4-BE49-F238E27FC236}">
                <a16:creationId xmlns:a16="http://schemas.microsoft.com/office/drawing/2014/main" id="{E2AD7512-74FA-A246-859F-2477D425A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" r="1183"/>
          <a:stretch/>
        </p:blipFill>
        <p:spPr>
          <a:xfrm>
            <a:off x="3722296" y="5422524"/>
            <a:ext cx="288000" cy="288000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15234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9144000" cy="52408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216441-538E-AD42-A76E-E8B25CDC1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485" y="162590"/>
            <a:ext cx="4419812" cy="2485305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 bwMode="auto">
          <a:xfrm>
            <a:off x="0" y="5240867"/>
            <a:ext cx="9144000" cy="909924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6151808"/>
            <a:ext cx="9144000" cy="7149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008573" y="2641262"/>
            <a:ext cx="417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spc="40" baseline="0">
                <a:solidFill>
                  <a:schemeClr val="bg1"/>
                </a:solidFill>
                <a:latin typeface="+mn-lt"/>
              </a:rPr>
              <a:t>www.accounting-for-transparency.de</a:t>
            </a:r>
            <a:endParaRPr lang="de-DE" sz="1050" b="1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3866363" y="3488610"/>
            <a:ext cx="3714207" cy="65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de-DE" sz="1100" spc="0" baseline="0" dirty="0">
                <a:solidFill>
                  <a:schemeClr val="bg1"/>
                </a:solidFill>
                <a:latin typeface="+mj-lt"/>
              </a:rPr>
              <a:t>@</a:t>
            </a:r>
            <a:r>
              <a:rPr lang="de-DE" sz="1100" spc="0" baseline="0" dirty="0" err="1">
                <a:solidFill>
                  <a:schemeClr val="bg1"/>
                </a:solidFill>
                <a:latin typeface="+mj-lt"/>
              </a:rPr>
              <a:t>trr_accounting</a:t>
            </a:r>
            <a:endParaRPr lang="de-DE" sz="1100" spc="0" baseline="0" dirty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ts val="1500"/>
              </a:lnSpc>
            </a:pPr>
            <a:endParaRPr lang="de-DE" sz="1100" spc="0" baseline="0" dirty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ts val="1500"/>
              </a:lnSpc>
            </a:pPr>
            <a:r>
              <a:rPr lang="de-DE" sz="1100" spc="0" baseline="0" dirty="0">
                <a:solidFill>
                  <a:schemeClr val="bg1"/>
                </a:solidFill>
                <a:latin typeface="+mj-lt"/>
              </a:rPr>
              <a:t>TRR 266 Accounting </a:t>
            </a:r>
            <a:r>
              <a:rPr lang="de-DE" sz="1100" spc="0" baseline="0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de-DE" sz="1100" spc="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100" spc="0" baseline="0" dirty="0" err="1">
                <a:solidFill>
                  <a:schemeClr val="bg1"/>
                </a:solidFill>
                <a:latin typeface="+mj-lt"/>
              </a:rPr>
              <a:t>Transparency</a:t>
            </a:r>
            <a:endParaRPr lang="de-DE" sz="1100" spc="0" baseline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444" y="3497319"/>
            <a:ext cx="288000" cy="2880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" r="1183"/>
          <a:stretch/>
        </p:blipFill>
        <p:spPr>
          <a:xfrm>
            <a:off x="3572444" y="3870614"/>
            <a:ext cx="288000" cy="2880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20" y="5325837"/>
            <a:ext cx="734701" cy="734701"/>
          </a:xfrm>
          <a:prstGeom prst="ellipse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10" y="5348784"/>
            <a:ext cx="1634557" cy="57361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6" y="5134610"/>
            <a:ext cx="2779986" cy="118212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10" y="6293360"/>
            <a:ext cx="737150" cy="347513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78"/>
          <a:stretch/>
        </p:blipFill>
        <p:spPr>
          <a:xfrm>
            <a:off x="3130016" y="6303729"/>
            <a:ext cx="695310" cy="3492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03" y="6293360"/>
            <a:ext cx="1081358" cy="393942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49" y="6242739"/>
            <a:ext cx="704623" cy="38402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41" y="6310148"/>
            <a:ext cx="855504" cy="3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07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0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9144000" cy="111180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D164F-A6DA-1D4A-BB83-F70AD4C76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98287" y="-383528"/>
            <a:ext cx="3243335" cy="1823760"/>
          </a:xfrm>
          <a:prstGeom prst="rect">
            <a:avLst/>
          </a:prstGeom>
        </p:spPr>
      </p:pic>
      <p:sp>
        <p:nvSpPr>
          <p:cNvPr id="18" name="Rechteck 17"/>
          <p:cNvSpPr/>
          <p:nvPr userDrawn="1"/>
        </p:nvSpPr>
        <p:spPr bwMode="auto">
          <a:xfrm>
            <a:off x="-16329" y="6523955"/>
            <a:ext cx="9172120" cy="347517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" name="Gerade Verbindung 25">
            <a:extLst>
              <a:ext uri="{FF2B5EF4-FFF2-40B4-BE49-F238E27FC236}">
                <a16:creationId xmlns:a16="http://schemas.microsoft.com/office/drawing/2014/main" id="{C3BC9F3E-5399-6C4C-B368-93348929842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6329" y="2072672"/>
            <a:ext cx="91721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428750" y="3040061"/>
            <a:ext cx="6467475" cy="13874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-16329" y="6558855"/>
            <a:ext cx="9172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Funded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by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the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Deutsche Forschungsgemeinschaft (DFG, German Research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Foundation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) – Project-ID 403041268 – TRR 266 Accounting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for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Transparency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605" y="5803435"/>
            <a:ext cx="9144000" cy="72052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1428750" y="4444106"/>
            <a:ext cx="6467475" cy="135932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2"/>
                </a:solidFill>
                <a:latin typeface="+mn-lt"/>
              </a:defRPr>
            </a:lvl1pPr>
            <a:lvl2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3D3D50F5-F3B5-DA4C-8F9D-A9B4D28F1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7486" y="1793895"/>
            <a:ext cx="963725" cy="523220"/>
          </a:xfrm>
          <a:solidFill>
            <a:schemeClr val="bg1"/>
          </a:solidFill>
          <a:effectLst/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GB" dirty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95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97F3CD0A-157B-BC4C-9301-3F7A2D8AB0B0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89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itelplatzhalter 2"/>
          <p:cNvSpPr txBox="1">
            <a:spLocks/>
          </p:cNvSpPr>
          <p:nvPr userDrawn="1"/>
        </p:nvSpPr>
        <p:spPr>
          <a:xfrm>
            <a:off x="260723" y="1553681"/>
            <a:ext cx="3484800" cy="45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 strike="noStrike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de-DE" kern="0" baseline="0"/>
          </a:p>
          <a:p>
            <a:pPr algn="l" eaLnBrk="1" hangingPunct="1"/>
            <a:endParaRPr lang="de-DE" sz="1600" b="0" kern="0">
              <a:effectLst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522000" y="1735668"/>
            <a:ext cx="8100000" cy="474369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758700" marR="0" indent="-28575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+mn-lt"/>
              </a:defRPr>
            </a:lvl2pPr>
            <a:lvl3pPr marL="11430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Symbol" pitchFamily="2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3pPr>
            <a:lvl4pPr marL="16002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20574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008990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8504100" y="6489991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FC04E50-A15B-4F46-89B4-D2461400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bg1"/>
          </a:solidFill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F37DF-C1A1-354A-9ACE-027DEF27DF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999" y="813553"/>
            <a:ext cx="2153154" cy="523220"/>
          </a:xfrm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SUBHEADING</a:t>
            </a:r>
            <a:endParaRPr lang="de-DE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71F585C-3914-6545-B732-E5BD2DB69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00624"/>
            <a:ext cx="3086100" cy="242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56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12563AAE-FB8E-6545-8F40-BB7CB93E8DF1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itelplatzhalter 2"/>
          <p:cNvSpPr txBox="1">
            <a:spLocks/>
          </p:cNvSpPr>
          <p:nvPr userDrawn="1"/>
        </p:nvSpPr>
        <p:spPr>
          <a:xfrm>
            <a:off x="260723" y="1553681"/>
            <a:ext cx="3484800" cy="45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 strike="noStrike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de-DE" kern="0" baseline="0"/>
          </a:p>
          <a:p>
            <a:pPr algn="l" eaLnBrk="1" hangingPunct="1"/>
            <a:endParaRPr lang="de-DE" sz="1600" b="0" kern="0">
              <a:effectLst/>
            </a:endParaRP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8504100" y="6489991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522000" y="1735668"/>
            <a:ext cx="8100000" cy="474369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758700" marR="0" indent="-28575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+mn-lt"/>
              </a:defRPr>
            </a:lvl2pPr>
            <a:lvl3pPr marL="11430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2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3pPr>
            <a:lvl4pPr marL="16002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20574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58E11DCF-2ACF-8644-8199-D2FCB2477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bg1"/>
          </a:solidFill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2AFB6E-3ECB-C043-BFA9-4F19445E65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999" y="813553"/>
            <a:ext cx="2153154" cy="523220"/>
          </a:xfrm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SUBHEADING</a:t>
            </a:r>
            <a:endParaRPr lang="de-DE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7F9A88BA-F309-6F4A-A1A4-D267C5FB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00624"/>
            <a:ext cx="3086100" cy="242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262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1A1D054E-C764-DA4D-B5FD-2B2A16019513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itelplatzhalter 2"/>
          <p:cNvSpPr txBox="1">
            <a:spLocks/>
          </p:cNvSpPr>
          <p:nvPr userDrawn="1"/>
        </p:nvSpPr>
        <p:spPr>
          <a:xfrm>
            <a:off x="260723" y="1553681"/>
            <a:ext cx="3484800" cy="45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 strike="noStrike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de-DE" kern="0" baseline="0"/>
          </a:p>
          <a:p>
            <a:pPr algn="l" eaLnBrk="1" hangingPunct="1"/>
            <a:endParaRPr lang="de-DE" sz="1600" b="0" kern="0">
              <a:effectLst/>
            </a:endParaRPr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8501422" y="6497368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22000" y="1735668"/>
            <a:ext cx="8100000" cy="474369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758700" marR="0" indent="-28575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+mn-lt"/>
              </a:defRPr>
            </a:lvl2pPr>
            <a:lvl3pPr marL="11430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Tx/>
              <a:buFont typeface="Symbol" pitchFamily="2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3pPr>
            <a:lvl4pPr marL="16002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20574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FD8BA85-7533-4240-847C-2EAD4D2B0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bg1"/>
          </a:solidFill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accent3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0D5C3A-ADB4-6A47-AA09-DEC8BE5CB0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999" y="813553"/>
            <a:ext cx="2153154" cy="523220"/>
          </a:xfrm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SUBHEADING</a:t>
            </a:r>
            <a:endParaRPr lang="de-DE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248F0A1-29A2-A241-A2AB-E6510F67C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00624"/>
            <a:ext cx="3086100" cy="242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052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9BFE25F1-82DB-D249-AB00-0E9408D2654E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itelplatzhalter 2"/>
          <p:cNvSpPr txBox="1">
            <a:spLocks/>
          </p:cNvSpPr>
          <p:nvPr userDrawn="1"/>
        </p:nvSpPr>
        <p:spPr>
          <a:xfrm>
            <a:off x="260723" y="1553681"/>
            <a:ext cx="3484800" cy="45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 strike="noStrike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de-DE" kern="0" baseline="0"/>
          </a:p>
          <a:p>
            <a:pPr algn="l" eaLnBrk="1" hangingPunct="1"/>
            <a:endParaRPr lang="de-DE" sz="1600" b="0" kern="0">
              <a:effectLst/>
            </a:endParaRPr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8501422" y="6497368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accent4">
                    <a:lumMod val="75000"/>
                  </a:schemeClr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522000" y="1735668"/>
            <a:ext cx="8100000" cy="474369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758700" marR="0" indent="-28575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+mn-lt"/>
              </a:defRPr>
            </a:lvl2pPr>
            <a:lvl3pPr marL="11430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4"/>
              </a:buClr>
              <a:buSzTx/>
              <a:buFont typeface="Symbol" pitchFamily="2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3pPr>
            <a:lvl4pPr marL="16002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20574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49CF521-F322-AD4B-889F-DB3BF87AE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bg1"/>
          </a:solidFill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accent4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7A7AC26-1154-D648-ABFC-3E285190A3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999" y="813553"/>
            <a:ext cx="2153154" cy="523220"/>
          </a:xfrm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SUBHEADING</a:t>
            </a:r>
            <a:endParaRPr lang="de-DE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333E975-671F-DA45-91AE-FF195F477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00624"/>
            <a:ext cx="3086100" cy="242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42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inverse_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5B390F2-0767-9846-A562-8346935ABC4B}"/>
              </a:ext>
            </a:extLst>
          </p:cNvPr>
          <p:cNvSpPr/>
          <p:nvPr userDrawn="1"/>
        </p:nvSpPr>
        <p:spPr bwMode="auto">
          <a:xfrm>
            <a:off x="-2" y="0"/>
            <a:ext cx="91477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6206" y="2239342"/>
            <a:ext cx="8114381" cy="4320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C60FBE91-07B0-5844-9BA3-643BB3B81E8C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F18151CD-AC74-0D46-B359-15A37FFF92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F37164D6-29D4-2A49-B8B5-59E61F6903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01422" y="6497368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67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invers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5B390F2-0767-9846-A562-8346935ABC4B}"/>
              </a:ext>
            </a:extLst>
          </p:cNvPr>
          <p:cNvSpPr/>
          <p:nvPr userDrawn="1"/>
        </p:nvSpPr>
        <p:spPr bwMode="auto">
          <a:xfrm>
            <a:off x="-2" y="0"/>
            <a:ext cx="914779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6206" y="2239342"/>
            <a:ext cx="8114381" cy="4320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C60FBE91-07B0-5844-9BA3-643BB3B81E8C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F4090AAC-9816-EC44-BCDE-A7E65FEF81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9BF33F10-0E5F-3F43-BAF5-22E6063BE8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01422" y="6497368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2216275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01" name="think-cell Folie" r:id="rId26" imgW="353" imgH="353" progId="TCLayout.ActiveDocument.1">
                  <p:embed/>
                </p:oleObj>
              </mc:Choice>
              <mc:Fallback>
                <p:oleObj name="think-cell Folie" r:id="rId2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22000" y="2159721"/>
            <a:ext cx="810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80156" y="6422937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7E7E0-919B-6A46-B40F-9F702B3C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5" r:id="rId2"/>
    <p:sldLayoutId id="2147483742" r:id="rId3"/>
    <p:sldLayoutId id="2147483695" r:id="rId4"/>
    <p:sldLayoutId id="2147483696" r:id="rId5"/>
    <p:sldLayoutId id="2147483697" r:id="rId6"/>
    <p:sldLayoutId id="2147483698" r:id="rId7"/>
    <p:sldLayoutId id="2147483657" r:id="rId8"/>
    <p:sldLayoutId id="2147483707" r:id="rId9"/>
    <p:sldLayoutId id="2147483706" r:id="rId10"/>
    <p:sldLayoutId id="2147483705" r:id="rId11"/>
    <p:sldLayoutId id="2147483737" r:id="rId12"/>
    <p:sldLayoutId id="2147483740" r:id="rId13"/>
    <p:sldLayoutId id="2147483738" r:id="rId14"/>
    <p:sldLayoutId id="2147483739" r:id="rId15"/>
    <p:sldLayoutId id="2147483708" r:id="rId16"/>
    <p:sldLayoutId id="2147483700" r:id="rId17"/>
    <p:sldLayoutId id="2147483701" r:id="rId18"/>
    <p:sldLayoutId id="2147483654" r:id="rId19"/>
    <p:sldLayoutId id="2147483686" r:id="rId20"/>
    <p:sldLayoutId id="2147483744" r:id="rId21"/>
    <p:sldLayoutId id="2147483743" r:id="rId2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 strike="noStrike">
          <a:solidFill>
            <a:schemeClr val="bg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latin typeface="+mj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Jonas Materna</a:t>
            </a:r>
            <a:br>
              <a:rPr lang="en-US" b="1" dirty="0"/>
            </a:br>
            <a:r>
              <a:rPr lang="en-US" dirty="0">
                <a:solidFill>
                  <a:schemeClr val="accent5">
                    <a:lumMod val="90000"/>
                  </a:schemeClr>
                </a:solidFill>
                <a:cs typeface="Arial" panose="020B0604020202020204" pitchFamily="34" charset="0"/>
              </a:rPr>
              <a:t>HU Berlin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28 June 2021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7B0BC-F01E-DE4A-92C6-6F45B8FC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58" y="1619414"/>
            <a:ext cx="7951216" cy="584775"/>
          </a:xfrm>
        </p:spPr>
        <p:txBody>
          <a:bodyPr/>
          <a:lstStyle/>
          <a:p>
            <a:r>
              <a:rPr lang="en-US" sz="1600" b="0" dirty="0"/>
              <a:t>Cross-sectional variation</a:t>
            </a:r>
            <a:br>
              <a:rPr lang="en-US" sz="1600" b="0" dirty="0"/>
            </a:br>
            <a:r>
              <a:rPr lang="en-US" sz="1600" b="0" dirty="0"/>
              <a:t>in the earnings response coefficient: Current evidence from S&amp;P500 companies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4555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1A00D76-BD25-424B-994C-B5B521CA821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earnings response coefficient is the sensitivity of stock prices to earnings news</a:t>
                </a:r>
              </a:p>
              <a:p>
                <a:endParaRPr lang="en-US" dirty="0"/>
              </a:p>
              <a:p>
                <a:r>
                  <a:rPr lang="en-US" dirty="0"/>
                  <a:t>It can be calculated from firm specific regressions or pooled cross-sectional regressions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CAR is a stocks abnormal returns for an announcement period and UE is the firms unexpected earnings</a:t>
                </a:r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1A00D76-BD25-424B-994C-B5B521CA8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78" t="-154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988E8-FF18-49EF-B4B9-B84D137BB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053B40-9D39-46A1-BFAC-7597B26C1972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477896-3744-403A-A6E2-EF124F6F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22053"/>
            <a:ext cx="5554726" cy="523220"/>
          </a:xfrm>
        </p:spPr>
        <p:txBody>
          <a:bodyPr/>
          <a:lstStyle/>
          <a:p>
            <a:r>
              <a:rPr lang="en-US" dirty="0"/>
              <a:t>Earnings Response Coefficients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FCBF4-B204-409C-A13F-590017B773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999" y="813553"/>
            <a:ext cx="1199367" cy="523220"/>
          </a:xfrm>
        </p:spPr>
        <p:txBody>
          <a:bodyPr/>
          <a:lstStyle/>
          <a:p>
            <a:r>
              <a:rPr lang="en-US" dirty="0"/>
              <a:t>Basics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2747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A00D76-BD25-424B-994C-B5B521CA8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 the cross sectional regression methodology</a:t>
            </a:r>
          </a:p>
          <a:p>
            <a:endParaRPr lang="en-US" dirty="0"/>
          </a:p>
          <a:p>
            <a:r>
              <a:rPr lang="en-US" dirty="0"/>
              <a:t>Unexpected earnings are the difference between the firms’ earnings forecast and actual earnings. For additional checks I also scale the difference by the absolute value of the forecasted EPS</a:t>
            </a:r>
          </a:p>
          <a:p>
            <a:endParaRPr lang="en-US" dirty="0"/>
          </a:p>
          <a:p>
            <a:r>
              <a:rPr lang="en-US" dirty="0"/>
              <a:t>Abnormal returns are calculated using the CAPM. In addition I use the simple difference of stock returns and market returns</a:t>
            </a:r>
          </a:p>
          <a:p>
            <a:endParaRPr lang="en-US" dirty="0"/>
          </a:p>
          <a:p>
            <a:r>
              <a:rPr lang="en-US" dirty="0"/>
              <a:t>CARs are calculated using a seven day time window centered around the announcement day</a:t>
            </a:r>
          </a:p>
          <a:p>
            <a:endParaRPr lang="en-US" dirty="0"/>
          </a:p>
          <a:p>
            <a:r>
              <a:rPr lang="en-US" dirty="0"/>
              <a:t>The ERC is than calculated for the cross section of S&amp;P 500 companies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988E8-FF18-49EF-B4B9-B84D137BB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053B40-9D39-46A1-BFAC-7597B26C197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477896-3744-403A-A6E2-EF124F6F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22053"/>
            <a:ext cx="5554726" cy="523220"/>
          </a:xfrm>
        </p:spPr>
        <p:txBody>
          <a:bodyPr/>
          <a:lstStyle/>
          <a:p>
            <a:r>
              <a:rPr lang="en-US" dirty="0"/>
              <a:t>Earnings Response Coefficients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FCBF4-B204-409C-A13F-590017B773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999" y="813553"/>
            <a:ext cx="2550698" cy="523220"/>
          </a:xfrm>
        </p:spPr>
        <p:txBody>
          <a:bodyPr/>
          <a:lstStyle/>
          <a:p>
            <a:r>
              <a:rPr lang="en-US" dirty="0"/>
              <a:t>Methodology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938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A3656-AE68-410D-92FE-CF59383A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ERC in the complete dataset is 0.0259</a:t>
            </a:r>
          </a:p>
          <a:p>
            <a:endParaRPr lang="en-US" dirty="0"/>
          </a:p>
          <a:p>
            <a:r>
              <a:rPr lang="en-US" dirty="0"/>
              <a:t>The table below displays the ERC for the cross section of S&amp;P 500 companies</a:t>
            </a:r>
          </a:p>
          <a:p>
            <a:endParaRPr lang="en-US" dirty="0"/>
          </a:p>
          <a:p>
            <a:r>
              <a:rPr lang="en-US" dirty="0"/>
              <a:t>Literature suggests a negative relation between leverage and ERC as well as risk and ERC. My results do not exactly agree with that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8814B-B3C6-4E74-9B29-773D491D40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053B40-9D39-46A1-BFAC-7597B26C197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B23182-282B-4744-BCFC-5E520F0A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22053"/>
            <a:ext cx="5554726" cy="523220"/>
          </a:xfrm>
        </p:spPr>
        <p:txBody>
          <a:bodyPr/>
          <a:lstStyle/>
          <a:p>
            <a:r>
              <a:rPr lang="en-US" dirty="0"/>
              <a:t>Earnings Response Coefficients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7260-2C37-4C0C-9CB3-550D517393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999" y="813553"/>
            <a:ext cx="1441420" cy="523220"/>
          </a:xfrm>
        </p:spPr>
        <p:txBody>
          <a:bodyPr/>
          <a:lstStyle/>
          <a:p>
            <a:r>
              <a:rPr lang="en-US" dirty="0"/>
              <a:t>Results</a:t>
            </a:r>
            <a:endParaRPr lang="en-D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2B990E-7D65-4BDF-AF4F-D125E1964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73913"/>
              </p:ext>
            </p:extLst>
          </p:nvPr>
        </p:nvGraphicFramePr>
        <p:xfrm>
          <a:off x="630669" y="4258452"/>
          <a:ext cx="7882661" cy="21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036">
                  <a:extLst>
                    <a:ext uri="{9D8B030D-6E8A-4147-A177-3AD203B41FA5}">
                      <a16:colId xmlns:a16="http://schemas.microsoft.com/office/drawing/2014/main" val="3538986787"/>
                    </a:ext>
                  </a:extLst>
                </a:gridCol>
                <a:gridCol w="1233925">
                  <a:extLst>
                    <a:ext uri="{9D8B030D-6E8A-4147-A177-3AD203B41FA5}">
                      <a16:colId xmlns:a16="http://schemas.microsoft.com/office/drawing/2014/main" val="4271591058"/>
                    </a:ext>
                  </a:extLst>
                </a:gridCol>
                <a:gridCol w="1233925">
                  <a:extLst>
                    <a:ext uri="{9D8B030D-6E8A-4147-A177-3AD203B41FA5}">
                      <a16:colId xmlns:a16="http://schemas.microsoft.com/office/drawing/2014/main" val="854485325"/>
                    </a:ext>
                  </a:extLst>
                </a:gridCol>
                <a:gridCol w="1233925">
                  <a:extLst>
                    <a:ext uri="{9D8B030D-6E8A-4147-A177-3AD203B41FA5}">
                      <a16:colId xmlns:a16="http://schemas.microsoft.com/office/drawing/2014/main" val="1933008393"/>
                    </a:ext>
                  </a:extLst>
                </a:gridCol>
                <a:gridCol w="1233925">
                  <a:extLst>
                    <a:ext uri="{9D8B030D-6E8A-4147-A177-3AD203B41FA5}">
                      <a16:colId xmlns:a16="http://schemas.microsoft.com/office/drawing/2014/main" val="1546818217"/>
                    </a:ext>
                  </a:extLst>
                </a:gridCol>
                <a:gridCol w="1233925">
                  <a:extLst>
                    <a:ext uri="{9D8B030D-6E8A-4147-A177-3AD203B41FA5}">
                      <a16:colId xmlns:a16="http://schemas.microsoft.com/office/drawing/2014/main" val="3433867801"/>
                    </a:ext>
                  </a:extLst>
                </a:gridCol>
              </a:tblGrid>
              <a:tr h="531000">
                <a:tc>
                  <a:txBody>
                    <a:bodyPr/>
                    <a:lstStyle/>
                    <a:p>
                      <a:r>
                        <a:rPr lang="en-US" sz="1400" dirty="0"/>
                        <a:t>ERC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09369"/>
                  </a:ext>
                </a:extLst>
              </a:tr>
              <a:tr h="531000">
                <a:tc>
                  <a:txBody>
                    <a:bodyPr/>
                    <a:lstStyle/>
                    <a:p>
                      <a:r>
                        <a:rPr lang="en-US" sz="1400" dirty="0"/>
                        <a:t>Leverage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0.0169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0.0309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0.0362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0.0359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0.0047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04317"/>
                  </a:ext>
                </a:extLst>
              </a:tr>
              <a:tr h="531000">
                <a:tc>
                  <a:txBody>
                    <a:bodyPr/>
                    <a:lstStyle/>
                    <a:p>
                      <a:r>
                        <a:rPr lang="en-US" sz="1400" dirty="0"/>
                        <a:t>Size (Total Assets)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0.0288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0.0166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0.0199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0.0335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0.0224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42976"/>
                  </a:ext>
                </a:extLst>
              </a:tr>
              <a:tr h="531000">
                <a:tc>
                  <a:txBody>
                    <a:bodyPr/>
                    <a:lstStyle/>
                    <a:p>
                      <a:r>
                        <a:rPr lang="en-US" sz="1400" dirty="0"/>
                        <a:t>Risk (Beta)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0.0163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0.0233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0.0384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0.0281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0.0241</a:t>
                      </a:r>
                      <a:endParaRPr lang="en-DE" sz="1400" dirty="0"/>
                    </a:p>
                    <a:p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4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3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A3656-AE68-410D-92FE-CF59383A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graph displays the relation between CAR an unexpected earnings</a:t>
            </a:r>
          </a:p>
          <a:p>
            <a:endParaRPr lang="en-US" dirty="0"/>
          </a:p>
          <a:p>
            <a:r>
              <a:rPr lang="en-US" dirty="0"/>
              <a:t>The blue line is a regression based on firms in the lowest leverage quantile, the red one is based on highly leveraged firms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8814B-B3C6-4E74-9B29-773D491D40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053B40-9D39-46A1-BFAC-7597B26C1972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B23182-282B-4744-BCFC-5E520F0A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22053"/>
            <a:ext cx="5554726" cy="523220"/>
          </a:xfrm>
        </p:spPr>
        <p:txBody>
          <a:bodyPr/>
          <a:lstStyle/>
          <a:p>
            <a:r>
              <a:rPr lang="en-US" dirty="0"/>
              <a:t>Earnings Response Coefficients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7260-2C37-4C0C-9CB3-550D517393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999" y="813553"/>
            <a:ext cx="1441420" cy="523220"/>
          </a:xfrm>
        </p:spPr>
        <p:txBody>
          <a:bodyPr/>
          <a:lstStyle/>
          <a:p>
            <a:r>
              <a:rPr lang="en-US" dirty="0"/>
              <a:t>Results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26353-1E3E-4C2B-B41F-BB616FD59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68"/>
          <a:stretch/>
        </p:blipFill>
        <p:spPr>
          <a:xfrm>
            <a:off x="1731497" y="3062796"/>
            <a:ext cx="5491337" cy="35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A3656-AE68-410D-92FE-CF59383A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Theoretically the ERC is based on the assumption that earnings predict future dividends. However, I use accounting earnings which measure the firm’s dividend paying ability with an error</a:t>
            </a:r>
          </a:p>
          <a:p>
            <a:endParaRPr lang="en-US" dirty="0"/>
          </a:p>
          <a:p>
            <a:r>
              <a:rPr lang="en-US" dirty="0"/>
              <a:t>The forecasted earnings are based on analyst estimations and might not reflect market expectations</a:t>
            </a:r>
          </a:p>
          <a:p>
            <a:endParaRPr lang="en-US" dirty="0"/>
          </a:p>
          <a:p>
            <a:r>
              <a:rPr lang="en-US" dirty="0"/>
              <a:t>The results presented in this presentation are based on unscaled unexpected earnings</a:t>
            </a:r>
          </a:p>
          <a:p>
            <a:endParaRPr lang="en-US" dirty="0"/>
          </a:p>
          <a:p>
            <a:r>
              <a:rPr lang="en-US" dirty="0"/>
              <a:t>I use an ex post measure for expected returns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8814B-B3C6-4E74-9B29-773D491D40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053B40-9D39-46A1-BFAC-7597B26C197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B23182-282B-4744-BCFC-5E520F0A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22053"/>
            <a:ext cx="5554726" cy="523220"/>
          </a:xfrm>
        </p:spPr>
        <p:txBody>
          <a:bodyPr/>
          <a:lstStyle/>
          <a:p>
            <a:r>
              <a:rPr lang="en-US" dirty="0"/>
              <a:t>Earnings Response Coefficients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7260-2C37-4C0C-9CB3-550D517393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999" y="813553"/>
            <a:ext cx="2105063" cy="523220"/>
          </a:xfrm>
        </p:spPr>
        <p:txBody>
          <a:bodyPr/>
          <a:lstStyle/>
          <a:p>
            <a:r>
              <a:rPr lang="en-US" dirty="0"/>
              <a:t>Limitations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831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A3656-AE68-410D-92FE-CF59383A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Collins, D.W., Kothari, S.P. (1989): An analysis of intertemporal and cross-sectional determinants of earnings response coefficients. Journal of Accounting and Economics, 11, 143-181.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Teets</a:t>
            </a:r>
            <a:r>
              <a:rPr lang="en-US" dirty="0"/>
              <a:t>, W.R., </a:t>
            </a:r>
            <a:r>
              <a:rPr lang="en-US" dirty="0" err="1"/>
              <a:t>Wasley</a:t>
            </a:r>
            <a:r>
              <a:rPr lang="en-US" dirty="0"/>
              <a:t>, C.E. (1996): Estimating earnings response coefficients: Pooled versus firm-specific models. Journal of Accounting and Economics, 21, 279-295.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Bissessur</a:t>
            </a:r>
            <a:r>
              <a:rPr lang="en-US" dirty="0"/>
              <a:t>, S.W., </a:t>
            </a:r>
            <a:r>
              <a:rPr lang="en-US" dirty="0" err="1"/>
              <a:t>Veenman</a:t>
            </a:r>
            <a:r>
              <a:rPr lang="en-US" dirty="0"/>
              <a:t>, D. (2016): Analyst information precision and small earnings surprises. Review of Accounting Studies, 21, 1327-1360.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8814B-B3C6-4E74-9B29-773D491D40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053B40-9D39-46A1-BFAC-7597B26C1972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B23182-282B-4744-BCFC-5E520F0A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22053"/>
            <a:ext cx="5554726" cy="523220"/>
          </a:xfrm>
        </p:spPr>
        <p:txBody>
          <a:bodyPr/>
          <a:lstStyle/>
          <a:p>
            <a:r>
              <a:rPr lang="en-US" dirty="0"/>
              <a:t>Earnings Response Coefficients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7260-2C37-4C0C-9CB3-550D517393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999" y="813553"/>
            <a:ext cx="1954381" cy="523220"/>
          </a:xfrm>
        </p:spPr>
        <p:txBody>
          <a:bodyPr/>
          <a:lstStyle/>
          <a:p>
            <a:r>
              <a:rPr lang="en-US" dirty="0"/>
              <a:t>Literature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4581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ternationale Besteuerung">
  <a:themeElements>
    <a:clrScheme name="TRR26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8A8F"/>
      </a:accent1>
      <a:accent2>
        <a:srgbClr val="6ECAE2"/>
      </a:accent2>
      <a:accent3>
        <a:srgbClr val="FFB33B"/>
      </a:accent3>
      <a:accent4>
        <a:srgbClr val="934664"/>
      </a:accent4>
      <a:accent5>
        <a:srgbClr val="DAEDEF"/>
      </a:accent5>
      <a:accent6>
        <a:srgbClr val="969696"/>
      </a:accent6>
      <a:hlink>
        <a:srgbClr val="009999"/>
      </a:hlink>
      <a:folHlink>
        <a:srgbClr val="6ECAE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 algn="ctr">
          <a:defRPr sz="1050" dirty="0" err="1" smtClean="0">
            <a:latin typeface="+mj-lt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472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Cambria Math</vt:lpstr>
      <vt:lpstr>Symbol</vt:lpstr>
      <vt:lpstr>Wingdings</vt:lpstr>
      <vt:lpstr>Internationale Besteuerung</vt:lpstr>
      <vt:lpstr>think-cell Folie</vt:lpstr>
      <vt:lpstr>Cross-sectional variation in the earnings response coefficient: Current evidence from S&amp;P500 companies</vt:lpstr>
      <vt:lpstr>Earnings Response Coefficients</vt:lpstr>
      <vt:lpstr>Earnings Response Coefficients</vt:lpstr>
      <vt:lpstr>Earnings Response Coefficients</vt:lpstr>
      <vt:lpstr>Earnings Response Coefficients</vt:lpstr>
      <vt:lpstr>Earnings Response Coefficients</vt:lpstr>
      <vt:lpstr>Earnings Response Coefficients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 Sturm</dc:creator>
  <cp:lastModifiedBy>maternaj</cp:lastModifiedBy>
  <cp:revision>5091</cp:revision>
  <cp:lastPrinted>2019-08-26T15:53:27Z</cp:lastPrinted>
  <dcterms:created xsi:type="dcterms:W3CDTF">2007-07-03T14:21:02Z</dcterms:created>
  <dcterms:modified xsi:type="dcterms:W3CDTF">2021-06-28T20:55:06Z</dcterms:modified>
</cp:coreProperties>
</file>