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3" r:id="rId2"/>
    <p:sldMasterId id="2147483698" r:id="rId3"/>
    <p:sldMasterId id="2147483675" r:id="rId4"/>
  </p:sldMasterIdLst>
  <p:notesMasterIdLst>
    <p:notesMasterId r:id="rId11"/>
  </p:notesMasterIdLst>
  <p:handoutMasterIdLst>
    <p:handoutMasterId r:id="rId12"/>
  </p:handoutMasterIdLst>
  <p:sldIdLst>
    <p:sldId id="320" r:id="rId5"/>
    <p:sldId id="321" r:id="rId6"/>
    <p:sldId id="322" r:id="rId7"/>
    <p:sldId id="323" r:id="rId8"/>
    <p:sldId id="324" r:id="rId9"/>
    <p:sldId id="325" r:id="rId10"/>
  </p:sldIdLst>
  <p:sldSz cx="9144000" cy="6858000" type="screen4x3"/>
  <p:notesSz cx="6858000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50" autoAdjust="0"/>
  </p:normalViewPr>
  <p:slideViewPr>
    <p:cSldViewPr>
      <p:cViewPr varScale="1">
        <p:scale>
          <a:sx n="105" d="100"/>
          <a:sy n="105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15.09.2016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7254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2" y="9428164"/>
            <a:ext cx="297254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15.09.2016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480" y="4714876"/>
            <a:ext cx="5487041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7254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3852" y="9428164"/>
            <a:ext cx="297254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130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0" y="6148388"/>
          <a:ext cx="91440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Image" r:id="rId3" imgW="5701587" imgH="863188" progId="Photoshop.Image.6">
                  <p:embed/>
                </p:oleObj>
              </mc:Choice>
              <mc:Fallback>
                <p:oleObj name="Image" r:id="rId3" imgW="5701587" imgH="86318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0" y="6148388"/>
                        <a:ext cx="91440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4572000" y="6215063"/>
          <a:ext cx="4572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Image" r:id="rId5" imgW="7949206" imgH="1117460" progId="Photoshop.Image.6">
                  <p:embed/>
                </p:oleObj>
              </mc:Choice>
              <mc:Fallback>
                <p:oleObj name="Image" r:id="rId5" imgW="7949206" imgH="111746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572000" y="6215063"/>
                        <a:ext cx="45720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6169025"/>
            <a:ext cx="9144000" cy="71438"/>
          </a:xfrm>
          <a:prstGeom prst="rect">
            <a:avLst/>
          </a:prstGeom>
          <a:solidFill>
            <a:srgbClr val="E4D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kumimoji="1" lang="de-AT" altLang="de-DE" sz="2400">
              <a:latin typeface="Times New Roman" panose="02020603050405020304" pitchFamily="18" charset="0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0" y="6840538"/>
            <a:ext cx="9144000" cy="17462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kumimoji="1" lang="de-AT" altLang="de-DE" sz="2400">
              <a:latin typeface="Times New Roman" panose="02020603050405020304" pitchFamily="18" charset="0"/>
            </a:endParaRPr>
          </a:p>
        </p:txBody>
      </p:sp>
      <p:pic>
        <p:nvPicPr>
          <p:cNvPr id="7" name="Picture 20" descr="HTBLA-logo-ne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788"/>
            <a:ext cx="28082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0" y="693738"/>
            <a:ext cx="9144000" cy="71437"/>
          </a:xfrm>
          <a:prstGeom prst="rect">
            <a:avLst/>
          </a:prstGeom>
          <a:solidFill>
            <a:srgbClr val="E4D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kumimoji="1" lang="de-AT" altLang="de-DE" sz="2400">
              <a:latin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kumimoji="1" lang="de-AT" altLang="de-DE" sz="2400">
              <a:latin typeface="Times New Roman" panose="02020603050405020304" pitchFamily="18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0" y="6219825"/>
            <a:ext cx="9144000" cy="17463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kumimoji="1" lang="de-AT" altLang="de-DE" sz="2400">
              <a:latin typeface="Times New Roman" panose="02020603050405020304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565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3905250" y="6356350"/>
            <a:ext cx="2160588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3219B-B5C6-4B13-8524-7A986DAD89C1}" type="datetime1">
              <a:rPr lang="de-DE"/>
              <a:pPr>
                <a:defRPr/>
              </a:pPr>
              <a:t>15.09.2016</a:t>
            </a:fld>
            <a:endParaRPr lang="de-DE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40513" y="6342063"/>
            <a:ext cx="2195512" cy="3413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73FDDF-3988-46B7-91C1-6C8E607D355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735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422275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II_POS_OO 2015/16 </a:t>
            </a:r>
            <a:r>
              <a:rPr lang="de-DE" sz="1000" kern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  <a:sym typeface="Wingdings" pitchFamily="2" charset="2"/>
              </a:rPr>
              <a:t> Interfaces 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fld id="{C5A4FFB9-E613-43CD-964A-AE1E9E6225EE}" type="slidenum">
              <a:rPr lang="de-DE" sz="100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44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43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sz="4400" dirty="0"/>
              <a:t>Interfaces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6972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Warum Interfaces 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 sz="2800" dirty="0"/>
              <a:t>Bisher haben wir gemeinsames Verhalten nur über Vererbung definiert: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de-DE" sz="2400" dirty="0"/>
          </a:p>
          <a:p>
            <a:pPr lvl="1" eaLnBrk="1" hangingPunct="1">
              <a:lnSpc>
                <a:spcPct val="90000"/>
              </a:lnSpc>
            </a:pPr>
            <a:r>
              <a:rPr lang="de-DE" altLang="de-DE" sz="2400" dirty="0"/>
              <a:t>Klassen haben gemeinsame Basisklasse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 sz="2400" dirty="0"/>
              <a:t>Alle abgeleiteten Klassen müssen Verhalten aufweisen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2000" dirty="0"/>
              <a:t>Beispiel: Eine abstrakte Methode </a:t>
            </a:r>
            <a:r>
              <a:rPr lang="de-DE" altLang="de-DE" sz="2000" b="1" i="1" dirty="0"/>
              <a:t>Draw</a:t>
            </a:r>
            <a:r>
              <a:rPr lang="de-DE" altLang="de-DE" sz="2000" dirty="0"/>
              <a:t>() wird in einer übergeordneten (abstrakten) Klasse </a:t>
            </a:r>
            <a:r>
              <a:rPr lang="de-DE" altLang="de-DE" sz="2000" b="1" i="1" dirty="0"/>
              <a:t>Shape</a:t>
            </a:r>
            <a:r>
              <a:rPr lang="de-DE" altLang="de-DE" sz="2000" dirty="0"/>
              <a:t> definiert. Alle abgeleiteten Klassen müssen </a:t>
            </a:r>
            <a:r>
              <a:rPr lang="de-DE" altLang="de-DE" sz="2000" b="1" i="1" dirty="0"/>
              <a:t>Draw </a:t>
            </a:r>
            <a:r>
              <a:rPr lang="de-DE" altLang="de-DE" sz="2000" dirty="0"/>
              <a:t>implementieren. 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 sz="2700" dirty="0"/>
              <a:t>Andere Klassen können nicht verwendet werden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2000" dirty="0"/>
              <a:t>Text kann gezeichnet werden, ist aber keine Figur (Shape). 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 sz="2400" dirty="0"/>
              <a:t>Jede Klasse kann in C# nur eine Basisklasse haben (Mehrfachvererbung in C# nicht möglich)</a:t>
            </a:r>
          </a:p>
        </p:txBody>
      </p:sp>
    </p:spTree>
    <p:extLst>
      <p:ext uri="{BB962C8B-B14F-4D97-AF65-F5344CB8AC3E}">
        <p14:creationId xmlns:p14="http://schemas.microsoft.com/office/powerpoint/2010/main" val="225256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Interfaces definieren Fähigkeiten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 sz="2800" dirty="0"/>
              <a:t>Gemeinsames Verhalten mittels Interfaces: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de-DE" sz="2800" dirty="0"/>
          </a:p>
          <a:p>
            <a:pPr lvl="1" eaLnBrk="1" hangingPunct="1">
              <a:lnSpc>
                <a:spcPct val="90000"/>
              </a:lnSpc>
            </a:pPr>
            <a:r>
              <a:rPr lang="de-DE" altLang="de-DE" sz="2400" dirty="0"/>
              <a:t>Definiert Fähigkeiten, die ein Objekt der Klassen haben muss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 sz="2400" dirty="0"/>
              <a:t>Interfaces stellen „</a:t>
            </a:r>
            <a:r>
              <a:rPr lang="de-DE" altLang="de-DE" sz="2400" b="1" dirty="0"/>
              <a:t>Verträge</a:t>
            </a:r>
            <a:r>
              <a:rPr lang="de-DE" altLang="de-DE" sz="2400" dirty="0"/>
              <a:t>“ dar: 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 sz="2400" dirty="0"/>
              <a:t>Neue Beziehung „</a:t>
            </a:r>
            <a:r>
              <a:rPr lang="de-DE" altLang="de-DE" sz="2400" b="1" dirty="0" err="1"/>
              <a:t>is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able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to</a:t>
            </a:r>
            <a:r>
              <a:rPr lang="de-DE" altLang="de-DE" sz="2400" dirty="0"/>
              <a:t>“ 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2000" dirty="0"/>
              <a:t>Beispiele: </a:t>
            </a:r>
            <a:r>
              <a:rPr lang="de-DE" altLang="de-DE" sz="2000" dirty="0" err="1"/>
              <a:t>comparable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sortable</a:t>
            </a:r>
            <a:r>
              <a:rPr lang="de-DE" altLang="de-DE" sz="2000" dirty="0"/>
              <a:t>, …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 sz="2400" dirty="0"/>
              <a:t>Ersatz für Mehrfachvererbung – Eine Klasse kann mehrere Interfaces implementieren. </a:t>
            </a:r>
          </a:p>
          <a:p>
            <a:pPr lvl="1" eaLnBrk="1" hangingPunct="1">
              <a:lnSpc>
                <a:spcPct val="90000"/>
              </a:lnSpc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293325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9073008" cy="692150"/>
          </a:xfrm>
        </p:spPr>
        <p:txBody>
          <a:bodyPr>
            <a:normAutofit/>
          </a:bodyPr>
          <a:lstStyle/>
          <a:p>
            <a:pPr eaLnBrk="1" hangingPunct="1"/>
            <a:r>
              <a:rPr lang="de-DE" altLang="de-DE" dirty="0"/>
              <a:t>„Mehrfachvererbung“ mit Interfaces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sz="2400" dirty="0"/>
              <a:t>Eine Klasse kann mehrere Interfaces </a:t>
            </a:r>
            <a:r>
              <a:rPr lang="de-DE" sz="2400" b="1" i="1" dirty="0"/>
              <a:t>implementieren</a:t>
            </a:r>
            <a:r>
              <a:rPr lang="de-DE" sz="2400" dirty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sz="2400" dirty="0"/>
              <a:t>Jedoch ist </a:t>
            </a:r>
            <a:r>
              <a:rPr lang="de-AT" sz="2400" b="1" i="1" dirty="0"/>
              <a:t>keine Vererbung von Funktionalität </a:t>
            </a:r>
            <a:r>
              <a:rPr lang="de-AT" sz="2400" dirty="0"/>
              <a:t>möglich, da in Interfaces nur die Signatur (z.B. von Methoden) festgelegt wird.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AT" sz="2400" dirty="0"/>
              <a:t>Die Methoden u. Properties eines Interfaces sind alle </a:t>
            </a:r>
            <a:r>
              <a:rPr lang="de-AT" sz="2400" b="1" i="1" dirty="0" err="1"/>
              <a:t>abstract</a:t>
            </a:r>
            <a:r>
              <a:rPr lang="de-AT" sz="2400" dirty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AT" sz="2400" dirty="0"/>
              <a:t>Die Implementierung muss in den einzelnen Klassen durchgeführt werden.  </a:t>
            </a:r>
            <a:r>
              <a:rPr lang="de-AT" sz="2400" dirty="0">
                <a:sym typeface="Wingdings" pitchFamily="2" charset="2"/>
              </a:rPr>
              <a:t> Codeverdopplung wird dadurch nicht verhindert.</a:t>
            </a:r>
            <a:endParaRPr lang="de-DE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0978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Interfaces (Schnittstellen)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852488"/>
            <a:ext cx="8583613" cy="5184775"/>
          </a:xfrm>
        </p:spPr>
        <p:txBody>
          <a:bodyPr/>
          <a:lstStyle/>
          <a:p>
            <a:r>
              <a:rPr lang="de-AT" altLang="de-DE" sz="2000" dirty="0"/>
              <a:t>Eine Schnittstelle ähnelt einer abstrakten Basisklasse: Jeder nicht abstrakte Typ, der die Schnittstelle implementiert, muss alle ihre Member implementieren. </a:t>
            </a:r>
          </a:p>
          <a:p>
            <a:r>
              <a:rPr lang="de-AT" altLang="de-DE" sz="2000" dirty="0"/>
              <a:t>Eine Schnittstelle kann </a:t>
            </a:r>
            <a:r>
              <a:rPr lang="de-AT" altLang="de-DE" sz="2000" b="1" i="1" dirty="0"/>
              <a:t>nicht direkt instanziiert </a:t>
            </a:r>
            <a:r>
              <a:rPr lang="de-AT" altLang="de-DE" sz="2000" dirty="0"/>
              <a:t>werden. </a:t>
            </a:r>
          </a:p>
          <a:p>
            <a:r>
              <a:rPr lang="de-AT" altLang="de-DE" sz="2000" dirty="0"/>
              <a:t>Schnittstellen können Ereignisse, </a:t>
            </a:r>
            <a:r>
              <a:rPr lang="de-AT" altLang="de-DE" sz="2000" dirty="0" err="1"/>
              <a:t>Indexer</a:t>
            </a:r>
            <a:r>
              <a:rPr lang="de-AT" altLang="de-DE" sz="2000" dirty="0"/>
              <a:t>, Methoden und Eigenschaften enthalten. </a:t>
            </a:r>
          </a:p>
          <a:p>
            <a:r>
              <a:rPr lang="de-AT" altLang="de-DE" sz="2000" dirty="0"/>
              <a:t>Schnittstellen enthalten </a:t>
            </a:r>
            <a:r>
              <a:rPr lang="de-AT" altLang="de-DE" sz="2000" b="1" i="1" dirty="0"/>
              <a:t>keine Implementierung </a:t>
            </a:r>
            <a:r>
              <a:rPr lang="de-AT" altLang="de-DE" sz="2000" dirty="0"/>
              <a:t>von Methoden. </a:t>
            </a:r>
          </a:p>
          <a:p>
            <a:r>
              <a:rPr lang="de-AT" altLang="de-DE" sz="2000" dirty="0"/>
              <a:t>Interfaces enthalten </a:t>
            </a:r>
            <a:r>
              <a:rPr lang="de-AT" altLang="de-DE" sz="2000" b="1" i="1" dirty="0"/>
              <a:t>keine Konstruktoren</a:t>
            </a:r>
            <a:r>
              <a:rPr lang="de-AT" altLang="de-DE" sz="2000" dirty="0"/>
              <a:t>.</a:t>
            </a:r>
          </a:p>
          <a:p>
            <a:r>
              <a:rPr lang="de-AT" altLang="de-DE" sz="2000" dirty="0"/>
              <a:t>Klassen und Strukturen können mehr als eine Schnittstelle implementieren. </a:t>
            </a:r>
          </a:p>
          <a:p>
            <a:r>
              <a:rPr lang="de-AT" altLang="de-DE" sz="2000" dirty="0"/>
              <a:t>Eine Schnittstelle selbst kann von mehreren Schnittstellen „erben“</a:t>
            </a:r>
          </a:p>
          <a:p>
            <a:pPr lvl="1"/>
            <a:r>
              <a:rPr lang="de-AT" altLang="de-DE" sz="1600" dirty="0"/>
              <a:t> Die Schnittstelle erweitert die Verträge der Basisschnittstellen	</a:t>
            </a:r>
          </a:p>
          <a:p>
            <a:r>
              <a:rPr lang="de-AT" altLang="de-DE" sz="2000" dirty="0"/>
              <a:t>Eine Schnittstelle kann keine Konstanten, Felder, Operatoren, </a:t>
            </a:r>
            <a:r>
              <a:rPr lang="de-AT" altLang="de-DE" sz="2000" dirty="0" err="1"/>
              <a:t>Instanzkonstruktoren</a:t>
            </a:r>
            <a:r>
              <a:rPr lang="de-AT" altLang="de-DE" sz="2000" dirty="0"/>
              <a:t>, </a:t>
            </a:r>
            <a:r>
              <a:rPr lang="de-AT" altLang="de-DE" sz="2000" dirty="0" err="1"/>
              <a:t>Destruktoren</a:t>
            </a:r>
            <a:r>
              <a:rPr lang="de-AT" altLang="de-DE" sz="2000" dirty="0"/>
              <a:t> oder Typen enthalten. Sie kann keine statischen Member enthalten. </a:t>
            </a:r>
            <a:r>
              <a:rPr lang="de-AT" altLang="de-DE" sz="2000" dirty="0" err="1"/>
              <a:t>Schnittstellenmember</a:t>
            </a:r>
            <a:r>
              <a:rPr lang="de-AT" altLang="de-DE" sz="2000" dirty="0"/>
              <a:t> sind automatisch öffentlich und können keine </a:t>
            </a:r>
            <a:r>
              <a:rPr lang="de-AT" altLang="de-DE" sz="2000" dirty="0" err="1"/>
              <a:t>Zugriffsmodifizierer</a:t>
            </a:r>
            <a:r>
              <a:rPr lang="de-AT" altLang="de-DE" sz="2000" dirty="0"/>
              <a:t> enthalten.</a:t>
            </a:r>
            <a:endParaRPr lang="de-AT" altLang="de-DE" sz="2400" dirty="0"/>
          </a:p>
        </p:txBody>
      </p:sp>
    </p:spTree>
    <p:extLst>
      <p:ext uri="{BB962C8B-B14F-4D97-AF65-F5344CB8AC3E}">
        <p14:creationId xmlns:p14="http://schemas.microsoft.com/office/powerpoint/2010/main" val="213018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Interfaces - Formal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eaLnBrk="1" hangingPunct="1"/>
            <a:r>
              <a:rPr lang="de-DE" altLang="de-DE" sz="2000" dirty="0"/>
              <a:t>Methoden eines Interfaces sind </a:t>
            </a:r>
            <a:r>
              <a:rPr lang="de-DE" altLang="de-DE" sz="2000" i="1" dirty="0" err="1"/>
              <a:t>public</a:t>
            </a:r>
            <a:r>
              <a:rPr lang="de-DE" altLang="de-DE" sz="2000" i="1" dirty="0"/>
              <a:t> </a:t>
            </a:r>
            <a:r>
              <a:rPr lang="de-DE" altLang="de-DE" sz="2000" i="1" dirty="0" err="1"/>
              <a:t>abstract</a:t>
            </a:r>
            <a:r>
              <a:rPr lang="de-DE" altLang="de-DE" sz="2000" i="1" dirty="0"/>
              <a:t> </a:t>
            </a:r>
            <a:r>
              <a:rPr lang="de-DE" altLang="de-DE" sz="2000" dirty="0"/>
              <a:t>(wird nicht explizit angegeben!!)</a:t>
            </a:r>
          </a:p>
          <a:p>
            <a:pPr eaLnBrk="1" hangingPunct="1"/>
            <a:r>
              <a:rPr lang="de-DE" altLang="de-DE" sz="2000" dirty="0"/>
              <a:t>Klassen und Strukturen dürfen </a:t>
            </a:r>
            <a:r>
              <a:rPr lang="de-DE" altLang="de-DE" sz="2000" i="1" dirty="0"/>
              <a:t>mehrere Interfaces </a:t>
            </a:r>
            <a:r>
              <a:rPr lang="de-DE" altLang="de-DE" sz="2000" dirty="0"/>
              <a:t>implementieren (bei der Implementierung wird </a:t>
            </a:r>
            <a:r>
              <a:rPr lang="de-DE" altLang="de-DE" sz="2000" i="1" dirty="0" err="1"/>
              <a:t>override</a:t>
            </a:r>
            <a:r>
              <a:rPr lang="de-DE" altLang="de-DE" sz="2000" dirty="0"/>
              <a:t> nicht angegeben!!)</a:t>
            </a:r>
          </a:p>
          <a:p>
            <a:pPr eaLnBrk="1" hangingPunct="1"/>
            <a:r>
              <a:rPr lang="de-DE" altLang="de-DE" sz="2000" dirty="0"/>
              <a:t>Auch Properties, </a:t>
            </a:r>
            <a:r>
              <a:rPr lang="de-DE" altLang="de-DE" sz="2000" dirty="0" err="1"/>
              <a:t>Indexer</a:t>
            </a:r>
            <a:r>
              <a:rPr lang="de-DE" altLang="de-DE" sz="2000" dirty="0"/>
              <a:t> und </a:t>
            </a:r>
            <a:r>
              <a:rPr lang="de-DE" altLang="de-DE" sz="2000" dirty="0" err="1"/>
              <a:t>Delegates</a:t>
            </a:r>
            <a:r>
              <a:rPr lang="de-DE" altLang="de-DE" sz="2000" dirty="0"/>
              <a:t> sind in Interfaces möglich (leere Setter/Getter)</a:t>
            </a:r>
          </a:p>
          <a:p>
            <a:pPr eaLnBrk="1" hangingPunct="1"/>
            <a:endParaRPr lang="de-DE" altLang="de-DE" sz="2400" dirty="0"/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3209925"/>
            <a:ext cx="42862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369554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Bildschirmpräsentation (4:3)</PresentationFormat>
  <Paragraphs>38</Paragraphs>
  <Slides>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2_Larissa</vt:lpstr>
      <vt:lpstr>5_Larissa</vt:lpstr>
      <vt:lpstr>6_Larissa</vt:lpstr>
      <vt:lpstr>4_Larissa</vt:lpstr>
      <vt:lpstr>Image</vt:lpstr>
      <vt:lpstr>Interfaces</vt:lpstr>
      <vt:lpstr>Warum Interfaces ?</vt:lpstr>
      <vt:lpstr>Interfaces definieren Fähigkeiten</vt:lpstr>
      <vt:lpstr>„Mehrfachvererbung“ mit Interfaces</vt:lpstr>
      <vt:lpstr>Interfaces (Schnittstellen)</vt:lpstr>
      <vt:lpstr>Interfaces - Formal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Bucek</dc:creator>
  <cp:lastModifiedBy>gerald.koeck@aon.at</cp:lastModifiedBy>
  <cp:revision>723</cp:revision>
  <cp:lastPrinted>2014-09-10T13:20:23Z</cp:lastPrinted>
  <dcterms:created xsi:type="dcterms:W3CDTF">2011-08-18T07:37:01Z</dcterms:created>
  <dcterms:modified xsi:type="dcterms:W3CDTF">2016-09-15T16:59:36Z</dcterms:modified>
</cp:coreProperties>
</file>