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B0F0-450C-446A-820C-BF679FA16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5E515-F184-41CE-B973-82BC1F2C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E274-1AA4-48D2-A301-5014D27D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55CB-BCB6-40A4-BCE4-F769789E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5E61-6A76-4A76-A22C-D9891217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56D7-E800-4461-BB93-B659FE7C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066F6-C7BC-4367-9B85-9BB84AD7C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C83D-F9F5-4C52-A73F-A4951BC9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F9B9-B77D-4BCB-9F3B-2AB70F5D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7B63-319D-42B0-A556-C8C939DF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A0708-BB0D-47FB-8858-F525699B3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D78EA-1390-43BF-B509-A47EB541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3228-3B36-42FC-B32B-F5311726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F92A3-E015-4E4D-AF57-576DCB5C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FD47-E18B-4C62-8C29-7B7BCE0A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18C7-5365-4A9B-8F9E-AD4AB2AD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1B06-F160-4B7E-8672-3C413264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E9E1-5C07-403F-ADD9-DECA839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7402-FDEB-4D5E-A827-3E9B91C0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C6A5-349C-4DF5-9979-443CCE26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0E12-3D9C-4CD3-906C-1105902A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134CA-C17E-4721-8A36-F224FA58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3DE0-7B93-416C-A94D-17B6614C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2FA4-408F-4F51-A4E9-C88F2776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D317-8D30-4179-9420-5E479A03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53CD-52AA-41B6-84EB-34CCB28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F25B-F9DF-465E-9825-763DFEA50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FCD6D-2F22-45ED-8C62-B6324B1B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B422D-9BDC-4C73-82F7-FE11BBBC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DD572-A379-490C-8223-4F492C8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73CC0-1944-465D-8BBD-A185B02C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AB52-C293-4B3C-A3F0-11BCD459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0A84-2DE0-46AE-825A-CD3FD195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A239-4266-4900-B6D9-CDE50DD9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5AF40-34E7-43E7-8930-D060FC971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6EB06-3D57-4C58-A83B-C9D12D4A4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05DBC-2228-4036-8BDD-05806FB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C0D4E-71B9-49A1-8799-F113FF8A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C3DC9-8D47-43A9-97CC-7CE123A5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AB3E-E8A4-4653-952B-BB492423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5A39D-B0B1-40E6-B503-D726E4BD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D15B7-C094-44C3-8B05-58C9E0E3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81A78-80CC-4971-AB4E-0B9866B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C467-89BA-4BAC-8DD1-445357AA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99972-C32F-4402-9B4E-02B09708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69F90-24DE-4D5B-AC4A-9EF3AD4A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1790-0638-4590-8F61-02FFB768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9D93-D1BF-4C43-A1C5-1CA71989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270FE-A06A-4108-B04C-EF154DAD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7A5A-6C6B-4EE8-B8B7-7EDC2F52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4664-958B-403F-B1B3-41A7EEBF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6665E-6EF9-4183-9658-2E868CB9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CB63-79C5-4328-B8C1-A25A4C02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014A3-B81E-4D09-A590-0463D5BDF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1A1C-2B57-4CC6-A347-601D40755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D4058-0212-42EF-942A-20FADA1A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CCBF3-2C6F-412C-B851-4C7C72C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ED91-185E-42F6-BD63-4C906A3A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ABF75-3207-4E72-8C14-6D45EA45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ABCA-94F6-419E-89FB-C624ECB4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7380-0C49-4071-B3FE-6A29F5593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1E53-921C-4F10-B5A5-68711D5A437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76CA9-E35E-4C47-94E6-395B9BA69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EE91-5857-4787-96CD-FFD321294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B0C1-1FED-4DA7-A6D2-30ABE88006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2585-4079-4BD7-A714-32EE2EFBE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CONSORTs for GAD &amp; 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27C2-3163-4131-A8A7-201AC6AC8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Teed</a:t>
            </a:r>
          </a:p>
          <a:p>
            <a:r>
              <a:rPr lang="en-US"/>
              <a:t>8/3/21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slide is diagram for Jonas, 2</a:t>
            </a:r>
            <a:r>
              <a:rPr lang="en-US" baseline="30000" dirty="0"/>
              <a:t>nd</a:t>
            </a:r>
            <a:r>
              <a:rPr lang="en-US" dirty="0"/>
              <a:t> is final JAMA Psych</a:t>
            </a:r>
          </a:p>
        </p:txBody>
      </p:sp>
    </p:spTree>
    <p:extLst>
      <p:ext uri="{BB962C8B-B14F-4D97-AF65-F5344CB8AC3E}">
        <p14:creationId xmlns:p14="http://schemas.microsoft.com/office/powerpoint/2010/main" val="120287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FA7545-50DC-4D59-AD28-81978E56D008}"/>
              </a:ext>
            </a:extLst>
          </p:cNvPr>
          <p:cNvSpPr txBox="1"/>
          <p:nvPr/>
        </p:nvSpPr>
        <p:spPr>
          <a:xfrm>
            <a:off x="6515096" y="912077"/>
            <a:ext cx="286636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Excluded  (n=11)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Declined to participate (n=11)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06B24-394A-401F-9C9A-7223F057C693}"/>
              </a:ext>
            </a:extLst>
          </p:cNvPr>
          <p:cNvSpPr txBox="1"/>
          <p:nvPr/>
        </p:nvSpPr>
        <p:spPr>
          <a:xfrm>
            <a:off x="6515097" y="1807564"/>
            <a:ext cx="2867124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Withdrawn (n=52)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Scheduling difficulty (n=6)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Did not complete core protocol (n=4)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Refused EEG/MRI protocol (n=2)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Change in diagnostic category (n=1)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Refused isoproterenol infusion (n=4)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Medical reasons/medications (n=35)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1AF5C-6471-4FED-B007-6A6CA79E25A5}"/>
              </a:ext>
            </a:extLst>
          </p:cNvPr>
          <p:cNvSpPr txBox="1"/>
          <p:nvPr/>
        </p:nvSpPr>
        <p:spPr>
          <a:xfrm>
            <a:off x="4441413" y="2927838"/>
            <a:ext cx="1701148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Allocated (n=73)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B6B4D-977D-412F-88B9-0855AFC7D305}"/>
              </a:ext>
            </a:extLst>
          </p:cNvPr>
          <p:cNvSpPr txBox="1"/>
          <p:nvPr/>
        </p:nvSpPr>
        <p:spPr>
          <a:xfrm>
            <a:off x="6515099" y="3441102"/>
            <a:ext cx="28676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Withdrew during infusions (n=1)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EE105-99A7-43ED-AD40-A51454577814}"/>
              </a:ext>
            </a:extLst>
          </p:cNvPr>
          <p:cNvSpPr txBox="1"/>
          <p:nvPr/>
        </p:nvSpPr>
        <p:spPr>
          <a:xfrm>
            <a:off x="4439386" y="3954686"/>
            <a:ext cx="1700784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Completed (n=72)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675EE-57A8-4ADE-937E-8E21FCA487E0}"/>
              </a:ext>
            </a:extLst>
          </p:cNvPr>
          <p:cNvSpPr txBox="1"/>
          <p:nvPr/>
        </p:nvSpPr>
        <p:spPr>
          <a:xfrm>
            <a:off x="4371091" y="5985182"/>
            <a:ext cx="18461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GAD (n=27)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HC (n=28)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50F0B-D5B7-435C-9238-E7807897636E}"/>
              </a:ext>
            </a:extLst>
          </p:cNvPr>
          <p:cNvSpPr txBox="1"/>
          <p:nvPr/>
        </p:nvSpPr>
        <p:spPr>
          <a:xfrm>
            <a:off x="3799845" y="288941"/>
            <a:ext cx="3255406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Assessed for Eligibility (n=136)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5C816-18B5-48FC-99F5-4280B89CBD55}"/>
              </a:ext>
            </a:extLst>
          </p:cNvPr>
          <p:cNvSpPr txBox="1"/>
          <p:nvPr/>
        </p:nvSpPr>
        <p:spPr>
          <a:xfrm>
            <a:off x="4507992" y="4958335"/>
            <a:ext cx="155448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Analyzed (n=55)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1255C-2B1C-4BCB-B4EF-1467463F9DA8}"/>
              </a:ext>
            </a:extLst>
          </p:cNvPr>
          <p:cNvCxnSpPr>
            <a:cxnSpLocks/>
          </p:cNvCxnSpPr>
          <p:nvPr/>
        </p:nvCxnSpPr>
        <p:spPr>
          <a:xfrm flipH="1">
            <a:off x="5283737" y="623509"/>
            <a:ext cx="502" cy="103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B824F0-76C4-4DB4-AFD5-C8428BF2EF0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83987" y="1127521"/>
            <a:ext cx="123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B18BE-465E-4A74-A871-42D97D72653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292671" y="2446200"/>
            <a:ext cx="12224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2CAC3-CE63-4D44-A733-A6277529DB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83235" y="3235615"/>
            <a:ext cx="8752" cy="747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E95C7-BA7D-4847-A01B-19BA61F85FB8}"/>
              </a:ext>
            </a:extLst>
          </p:cNvPr>
          <p:cNvCxnSpPr>
            <a:cxnSpLocks/>
          </p:cNvCxnSpPr>
          <p:nvPr/>
        </p:nvCxnSpPr>
        <p:spPr>
          <a:xfrm flipV="1">
            <a:off x="5292671" y="3588387"/>
            <a:ext cx="1222428" cy="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32224-379D-4ED8-B44C-96F7D63B55F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285232" y="4262463"/>
            <a:ext cx="4546" cy="69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6F956F-4893-4CEE-B47E-B169BD0CB69D}"/>
              </a:ext>
            </a:extLst>
          </p:cNvPr>
          <p:cNvCxnSpPr>
            <a:cxnSpLocks/>
          </p:cNvCxnSpPr>
          <p:nvPr/>
        </p:nvCxnSpPr>
        <p:spPr>
          <a:xfrm>
            <a:off x="5283987" y="4598521"/>
            <a:ext cx="12311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53062-3BE6-4C47-8CE0-53B5D0311974}"/>
              </a:ext>
            </a:extLst>
          </p:cNvPr>
          <p:cNvCxnSpPr>
            <a:cxnSpLocks/>
          </p:cNvCxnSpPr>
          <p:nvPr/>
        </p:nvCxnSpPr>
        <p:spPr>
          <a:xfrm>
            <a:off x="5281051" y="5283108"/>
            <a:ext cx="2184" cy="680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782B37-67CC-4E4B-B011-F4BECE072C1E}"/>
              </a:ext>
            </a:extLst>
          </p:cNvPr>
          <p:cNvCxnSpPr>
            <a:cxnSpLocks/>
          </p:cNvCxnSpPr>
          <p:nvPr/>
        </p:nvCxnSpPr>
        <p:spPr>
          <a:xfrm flipH="1">
            <a:off x="5283236" y="1991804"/>
            <a:ext cx="501" cy="93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4DFFCA-7D1A-4FE1-90AE-0730425CBEE1}"/>
              </a:ext>
            </a:extLst>
          </p:cNvPr>
          <p:cNvSpPr txBox="1"/>
          <p:nvPr/>
        </p:nvSpPr>
        <p:spPr>
          <a:xfrm>
            <a:off x="6515096" y="4086276"/>
            <a:ext cx="286762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Excluded during group matching (n=9)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GAD excluded to match BMI (n=1)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HC excluded to match age, BMI (n=8)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Excluded for data quality (n=8)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Excessive head motion during scan </a:t>
            </a:r>
          </a:p>
          <a:p>
            <a:pPr marL="185738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GAD (n=3), HC (n=5)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83862-7294-4D21-B373-F9EA2CF2ED41}"/>
              </a:ext>
            </a:extLst>
          </p:cNvPr>
          <p:cNvSpPr txBox="1"/>
          <p:nvPr/>
        </p:nvSpPr>
        <p:spPr>
          <a:xfrm>
            <a:off x="4198394" y="1663726"/>
            <a:ext cx="2169683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Consented (n=125)</a:t>
            </a:r>
          </a:p>
        </p:txBody>
      </p:sp>
    </p:spTree>
    <p:extLst>
      <p:ext uri="{BB962C8B-B14F-4D97-AF65-F5344CB8AC3E}">
        <p14:creationId xmlns:p14="http://schemas.microsoft.com/office/powerpoint/2010/main" val="239905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FA7545-50DC-4D59-AD28-81978E56D008}"/>
              </a:ext>
            </a:extLst>
          </p:cNvPr>
          <p:cNvSpPr txBox="1"/>
          <p:nvPr/>
        </p:nvSpPr>
        <p:spPr>
          <a:xfrm>
            <a:off x="6515096" y="912077"/>
            <a:ext cx="286636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Excluded  (n=11)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CA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Declined to participate (n=11)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06B24-394A-401F-9C9A-7223F057C693}"/>
              </a:ext>
            </a:extLst>
          </p:cNvPr>
          <p:cNvSpPr txBox="1"/>
          <p:nvPr/>
        </p:nvSpPr>
        <p:spPr>
          <a:xfrm>
            <a:off x="6515097" y="1807564"/>
            <a:ext cx="2867124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Withdrawn (n=52)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Scheduling difficulty (n=6)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Did not complete core protocol (n=4)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Refused EEG/MRI protocol (n=2)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Change in diagnostic category (n=1)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Refused isoproterenol infusion (n=4)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Medical reasons/medications (n=35)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1AF5C-6471-4FED-B007-6A6CA79E25A5}"/>
              </a:ext>
            </a:extLst>
          </p:cNvPr>
          <p:cNvSpPr txBox="1"/>
          <p:nvPr/>
        </p:nvSpPr>
        <p:spPr>
          <a:xfrm>
            <a:off x="4441413" y="2927838"/>
            <a:ext cx="1701148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Allocated (n=73)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B6B4D-977D-412F-88B9-0855AFC7D305}"/>
              </a:ext>
            </a:extLst>
          </p:cNvPr>
          <p:cNvSpPr txBox="1"/>
          <p:nvPr/>
        </p:nvSpPr>
        <p:spPr>
          <a:xfrm>
            <a:off x="6515099" y="3365946"/>
            <a:ext cx="28676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Withdrew during infusions (n=1)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EE105-99A7-43ED-AD40-A51454577814}"/>
              </a:ext>
            </a:extLst>
          </p:cNvPr>
          <p:cNvSpPr txBox="1"/>
          <p:nvPr/>
        </p:nvSpPr>
        <p:spPr>
          <a:xfrm>
            <a:off x="4439386" y="3954686"/>
            <a:ext cx="1700784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Completed (n=72)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675EE-57A8-4ADE-937E-8E21FCA487E0}"/>
              </a:ext>
            </a:extLst>
          </p:cNvPr>
          <p:cNvSpPr txBox="1"/>
          <p:nvPr/>
        </p:nvSpPr>
        <p:spPr>
          <a:xfrm>
            <a:off x="4371091" y="5985182"/>
            <a:ext cx="18461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GAD (n=29)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HC (n= 29)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50F0B-D5B7-435C-9238-E7807897636E}"/>
              </a:ext>
            </a:extLst>
          </p:cNvPr>
          <p:cNvSpPr txBox="1"/>
          <p:nvPr/>
        </p:nvSpPr>
        <p:spPr>
          <a:xfrm>
            <a:off x="3799845" y="288941"/>
            <a:ext cx="3255406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Assessed for Eligibility (n=136)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5C816-18B5-48FC-99F5-4280B89CBD55}"/>
              </a:ext>
            </a:extLst>
          </p:cNvPr>
          <p:cNvSpPr txBox="1"/>
          <p:nvPr/>
        </p:nvSpPr>
        <p:spPr>
          <a:xfrm>
            <a:off x="4507992" y="4958335"/>
            <a:ext cx="155448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Analyzed (n=58)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1255C-2B1C-4BCB-B4EF-1467463F9DA8}"/>
              </a:ext>
            </a:extLst>
          </p:cNvPr>
          <p:cNvCxnSpPr>
            <a:cxnSpLocks/>
          </p:cNvCxnSpPr>
          <p:nvPr/>
        </p:nvCxnSpPr>
        <p:spPr>
          <a:xfrm flipH="1">
            <a:off x="5283737" y="623509"/>
            <a:ext cx="502" cy="103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B824F0-76C4-4DB4-AFD5-C8428BF2EF0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83987" y="1127521"/>
            <a:ext cx="1231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B18BE-465E-4A74-A871-42D97D72653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292671" y="2446200"/>
            <a:ext cx="12224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2CAC3-CE63-4D44-A733-A6277529DB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83235" y="3235615"/>
            <a:ext cx="8752" cy="747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8E95C7-BA7D-4847-A01B-19BA61F85FB8}"/>
              </a:ext>
            </a:extLst>
          </p:cNvPr>
          <p:cNvCxnSpPr>
            <a:cxnSpLocks/>
          </p:cNvCxnSpPr>
          <p:nvPr/>
        </p:nvCxnSpPr>
        <p:spPr>
          <a:xfrm flipV="1">
            <a:off x="5292671" y="3588387"/>
            <a:ext cx="1222428" cy="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32224-379D-4ED8-B44C-96F7D63B55F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285232" y="4262463"/>
            <a:ext cx="4546" cy="69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6F956F-4893-4CEE-B47E-B169BD0CB69D}"/>
              </a:ext>
            </a:extLst>
          </p:cNvPr>
          <p:cNvCxnSpPr>
            <a:cxnSpLocks/>
          </p:cNvCxnSpPr>
          <p:nvPr/>
        </p:nvCxnSpPr>
        <p:spPr>
          <a:xfrm>
            <a:off x="5283987" y="4598521"/>
            <a:ext cx="12311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353062-3BE6-4C47-8CE0-53B5D0311974}"/>
              </a:ext>
            </a:extLst>
          </p:cNvPr>
          <p:cNvCxnSpPr>
            <a:cxnSpLocks/>
          </p:cNvCxnSpPr>
          <p:nvPr/>
        </p:nvCxnSpPr>
        <p:spPr>
          <a:xfrm>
            <a:off x="5281051" y="5283108"/>
            <a:ext cx="2184" cy="680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782B37-67CC-4E4B-B011-F4BECE072C1E}"/>
              </a:ext>
            </a:extLst>
          </p:cNvPr>
          <p:cNvCxnSpPr>
            <a:cxnSpLocks/>
          </p:cNvCxnSpPr>
          <p:nvPr/>
        </p:nvCxnSpPr>
        <p:spPr>
          <a:xfrm flipH="1">
            <a:off x="5283236" y="1991804"/>
            <a:ext cx="501" cy="931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4DFFCA-7D1A-4FE1-90AE-0730425CBEE1}"/>
              </a:ext>
            </a:extLst>
          </p:cNvPr>
          <p:cNvSpPr txBox="1"/>
          <p:nvPr/>
        </p:nvSpPr>
        <p:spPr>
          <a:xfrm>
            <a:off x="6515096" y="4147236"/>
            <a:ext cx="2867625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Excluded for data quality (n=5)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Excessive motion during scan (n=5)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Excluded during group matching (n=9)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GAD excluded to match BMI  (n=1)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HCs excluded to match age, BMI (n=8)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83862-7294-4D21-B373-F9EA2CF2ED41}"/>
              </a:ext>
            </a:extLst>
          </p:cNvPr>
          <p:cNvSpPr txBox="1"/>
          <p:nvPr/>
        </p:nvSpPr>
        <p:spPr>
          <a:xfrm>
            <a:off x="4198394" y="1663726"/>
            <a:ext cx="2169683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Consented (n=125)</a:t>
            </a:r>
          </a:p>
        </p:txBody>
      </p:sp>
    </p:spTree>
    <p:extLst>
      <p:ext uri="{BB962C8B-B14F-4D97-AF65-F5344CB8AC3E}">
        <p14:creationId xmlns:p14="http://schemas.microsoft.com/office/powerpoint/2010/main" val="33456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Breitbild</PresentationFormat>
  <Paragraphs>50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CONSORTs for GAD &amp; HC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vlu1821@jagmail.southalabama.edu</dc:creator>
  <cp:lastModifiedBy>Jonas Steinhäuser</cp:lastModifiedBy>
  <cp:revision>11</cp:revision>
  <dcterms:created xsi:type="dcterms:W3CDTF">2020-05-13T13:12:23Z</dcterms:created>
  <dcterms:modified xsi:type="dcterms:W3CDTF">2021-11-14T11:39:36Z</dcterms:modified>
</cp:coreProperties>
</file>