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3" r:id="rId5"/>
    <p:sldId id="265" r:id="rId6"/>
    <p:sldId id="264" r:id="rId7"/>
    <p:sldId id="259" r:id="rId8"/>
    <p:sldId id="258" r:id="rId9"/>
    <p:sldId id="260" r:id="rId10"/>
    <p:sldId id="261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E6F"/>
    <a:srgbClr val="3A8971"/>
    <a:srgbClr val="577E72"/>
    <a:srgbClr val="000000"/>
    <a:srgbClr val="EC0606"/>
    <a:srgbClr val="00FF00"/>
    <a:srgbClr val="2E2EF2"/>
    <a:srgbClr val="FF0000"/>
    <a:srgbClr val="A3A3A7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AD5FEE-E8A2-49B9-B0A4-F430FAFABF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B158D90-7F15-4F33-A0B4-D48B041F18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6D2BDC8-FAB9-4CCD-B043-249CD4213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00CC8-C44B-446B-BC4E-25F9749EB018}" type="datetimeFigureOut">
              <a:rPr lang="de-DE" smtClean="0"/>
              <a:t>01.03.2021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06174CC-116A-45D2-82E3-6D9D73E9A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056D01D-C024-48FB-91BB-AC0A88960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2FC99-B1BA-4C82-9FAC-0231C22698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4082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F83405-B38F-449F-ABE0-9942FED86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96D7802-4732-48B5-8C4F-553F1E9629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A2AC9C3-F39E-48FA-AA46-6B3AA8BF3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00CC8-C44B-446B-BC4E-25F9749EB018}" type="datetimeFigureOut">
              <a:rPr lang="de-DE" smtClean="0"/>
              <a:t>01.03.2021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C6A16A8-8FB4-4471-B593-A25C581D5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3AC9C00-2EEB-4EBD-B268-0CD4D1880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2FC99-B1BA-4C82-9FAC-0231C22698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9364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FC650132-181B-406D-B2FF-A5780D94A0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5443F19-84F7-40FA-B8B9-5A73B79939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6024672-BEE0-40AF-AA09-375192E5C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00CC8-C44B-446B-BC4E-25F9749EB018}" type="datetimeFigureOut">
              <a:rPr lang="de-DE" smtClean="0"/>
              <a:t>01.03.2021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2088A7D-520B-4A67-8852-9998E362F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0177246-58D1-4E12-8DC1-598B3E5E8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2FC99-B1BA-4C82-9FAC-0231C22698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9252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47FB01-833F-4C74-B343-20D11A173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566889A-B0A0-471F-9733-98E2C1A6A5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D121B98-7B81-4635-A5AA-1FF5A4352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00CC8-C44B-446B-BC4E-25F9749EB018}" type="datetimeFigureOut">
              <a:rPr lang="de-DE" smtClean="0"/>
              <a:t>01.03.2021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110BAA2-2495-468A-A46D-CA2300EBE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5F21BEE-E9E4-420B-BB08-32AA31FC7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2FC99-B1BA-4C82-9FAC-0231C22698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6466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A36D41-2E73-4C11-BDB1-F6261ED4B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E116FB4-D239-4D19-9476-D08273D00D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A1AA522-9496-48B6-8F6A-111E7894F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00CC8-C44B-446B-BC4E-25F9749EB018}" type="datetimeFigureOut">
              <a:rPr lang="de-DE" smtClean="0"/>
              <a:t>01.03.2021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BA1249C-2A7D-483C-80A9-5F30ABA9F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1494916-D814-4AB4-AD2C-3F1CD1B62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2FC99-B1BA-4C82-9FAC-0231C22698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1945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ACFB92-E48D-4BF5-857B-BC05E09F0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F137391-CDBC-4152-B610-FFB4C1FF17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6435E49-E349-44A5-B875-E91E6BA862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0B022FE-C245-47E1-9206-17C15011A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00CC8-C44B-446B-BC4E-25F9749EB018}" type="datetimeFigureOut">
              <a:rPr lang="de-DE" smtClean="0"/>
              <a:t>01.03.2021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CE8E723-A041-4758-8F62-076CE1DFD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FFB06C1-456C-4FA0-83AE-3B5772BB5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2FC99-B1BA-4C82-9FAC-0231C22698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9708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E37D15-E6F3-4D7E-8EF4-D7027F610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0F26CE0-24FE-476F-8A42-FB77B26B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DAF2C92-7D07-4741-9C8C-FDD796C2DE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8DA476A-B8A0-4E98-A1C5-F7AFB123CC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7AE7731-64DA-4E18-8F39-AD0F3FCA74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5984AAC-5094-4EDA-8C1A-55C89FB91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00CC8-C44B-446B-BC4E-25F9749EB018}" type="datetimeFigureOut">
              <a:rPr lang="de-DE" smtClean="0"/>
              <a:t>01.03.2021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6097C0B-5243-4814-80F3-D29BEC4EF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A43F702-4055-4C4A-A33A-A095C11B0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2FC99-B1BA-4C82-9FAC-0231C22698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9463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E5397A-515B-461D-8EE0-C65C66036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7CB78BE-B485-47CF-A1EF-19492AB30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00CC8-C44B-446B-BC4E-25F9749EB018}" type="datetimeFigureOut">
              <a:rPr lang="de-DE" smtClean="0"/>
              <a:t>01.03.2021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E2E583A-7FFB-49C2-9403-C4FB0A588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2A0998B-6804-4E0D-BE6A-FAA8D65D0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2FC99-B1BA-4C82-9FAC-0231C22698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5306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A2C9406-8B01-4FE2-80A8-E89D58FBB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00CC8-C44B-446B-BC4E-25F9749EB018}" type="datetimeFigureOut">
              <a:rPr lang="de-DE" smtClean="0"/>
              <a:t>01.03.2021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4856470-9CBB-42E5-9166-2CC36DE52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8BA8191-0198-4C74-A227-C2ABD8097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2FC99-B1BA-4C82-9FAC-0231C22698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8670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F7EC4A-5566-412C-A97C-E7E33D533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3DC8BE2-4015-467A-B143-6BED3AC213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31AF899-638B-42D1-B778-00BBAB8167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BB7B2F0-8D81-4DB4-A188-917EEC1D4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00CC8-C44B-446B-BC4E-25F9749EB018}" type="datetimeFigureOut">
              <a:rPr lang="de-DE" smtClean="0"/>
              <a:t>01.03.2021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96C3A4A-1C35-4EFB-98A4-6DBB69256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C087A81-C927-41A1-A72C-CEAF083FF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2FC99-B1BA-4C82-9FAC-0231C22698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2218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768E9C-75F3-4549-9A7D-7312212EC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3A1513E-F594-436B-BC1E-92BB3AEC09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0FB350F-314B-4F9A-BC24-34793BA34D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D69815F-3F51-47AF-8DB9-38E594781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00CC8-C44B-446B-BC4E-25F9749EB018}" type="datetimeFigureOut">
              <a:rPr lang="de-DE" smtClean="0"/>
              <a:t>01.03.2021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2356DA4-BE90-4294-8C65-977DCBE2F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70317D6-5F9F-49DB-AFA1-D1FECD2C9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2FC99-B1BA-4C82-9FAC-0231C22698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5000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194F731-CCBE-4822-B07E-D5C3AC978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AFDBE4E-E4DF-44AB-BB51-1FF85449B4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B41442E-8530-436F-A772-62F7F2F362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600CC8-C44B-446B-BC4E-25F9749EB018}" type="datetimeFigureOut">
              <a:rPr lang="de-DE" smtClean="0"/>
              <a:t>01.03.2021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43FB2A1-AD4A-4F58-AF4B-C721BCBBE7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F707F4F-D1B9-4F90-A0D7-17D85E24FC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62FC99-B1BA-4C82-9FAC-0231C22698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5097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65BD1A5A-178D-4386-8449-5D9D92A3A1FF}"/>
              </a:ext>
            </a:extLst>
          </p:cNvPr>
          <p:cNvSpPr/>
          <p:nvPr/>
        </p:nvSpPr>
        <p:spPr>
          <a:xfrm>
            <a:off x="5705474" y="4610099"/>
            <a:ext cx="8562975" cy="1655762"/>
          </a:xfrm>
          <a:prstGeom prst="rect">
            <a:avLst/>
          </a:prstGeom>
          <a:solidFill>
            <a:srgbClr val="009E6F"/>
          </a:solidFill>
          <a:ln>
            <a:solidFill>
              <a:srgbClr val="009E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8B827A11-79D8-48D3-95CF-0E0EA77B34F5}"/>
              </a:ext>
            </a:extLst>
          </p:cNvPr>
          <p:cNvSpPr/>
          <p:nvPr/>
        </p:nvSpPr>
        <p:spPr>
          <a:xfrm>
            <a:off x="-190500" y="923925"/>
            <a:ext cx="9829800" cy="2303463"/>
          </a:xfrm>
          <a:prstGeom prst="rect">
            <a:avLst/>
          </a:prstGeom>
          <a:solidFill>
            <a:srgbClr val="009E6F"/>
          </a:solidFill>
          <a:ln>
            <a:solidFill>
              <a:srgbClr val="009E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C84A28A-059E-451B-A88A-4EB32C91EB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9637" y="1285081"/>
            <a:ext cx="7629525" cy="1581150"/>
          </a:xfrm>
        </p:spPr>
        <p:txBody>
          <a:bodyPr>
            <a:noAutofit/>
          </a:bodyPr>
          <a:lstStyle/>
          <a:p>
            <a:r>
              <a:rPr lang="de-DE" sz="4800" dirty="0">
                <a:solidFill>
                  <a:schemeClr val="bg1"/>
                </a:solidFill>
                <a:latin typeface="Trebuchet MS" panose="020B0603020202020204" pitchFamily="34" charset="0"/>
              </a:rPr>
              <a:t>Abschlusspräsentation zum </a:t>
            </a:r>
            <a:br>
              <a:rPr lang="de-DE" sz="4800" dirty="0">
                <a:solidFill>
                  <a:schemeClr val="bg1"/>
                </a:solidFill>
                <a:latin typeface="Trebuchet MS" panose="020B0603020202020204" pitchFamily="34" charset="0"/>
              </a:rPr>
            </a:br>
            <a:r>
              <a:rPr lang="de-DE" sz="4800" dirty="0">
                <a:solidFill>
                  <a:schemeClr val="bg1"/>
                </a:solidFill>
                <a:latin typeface="Trebuchet MS" panose="020B0603020202020204" pitchFamily="34" charset="0"/>
              </a:rPr>
              <a:t>Bachelor-Praktikum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8D0B674-F097-4DFD-B803-247F99A670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4910931"/>
            <a:ext cx="5919787" cy="1323975"/>
          </a:xfrm>
        </p:spPr>
        <p:txBody>
          <a:bodyPr/>
          <a:lstStyle/>
          <a:p>
            <a:r>
              <a:rPr lang="de-DE" sz="3200" dirty="0">
                <a:solidFill>
                  <a:schemeClr val="bg1"/>
                </a:solidFill>
                <a:latin typeface="Trebuchet MS" panose="020B0603020202020204" pitchFamily="34" charset="0"/>
              </a:rPr>
              <a:t>Pandemiesimulator</a:t>
            </a:r>
          </a:p>
          <a:p>
            <a:r>
              <a:rPr lang="de-DE" sz="3200" dirty="0">
                <a:solidFill>
                  <a:schemeClr val="bg1"/>
                </a:solidFill>
                <a:latin typeface="Trebuchet MS" panose="020B0603020202020204" pitchFamily="34" charset="0"/>
              </a:rPr>
              <a:t>Jonas Adler WS 2020/21</a:t>
            </a:r>
          </a:p>
        </p:txBody>
      </p:sp>
    </p:spTree>
    <p:extLst>
      <p:ext uri="{BB962C8B-B14F-4D97-AF65-F5344CB8AC3E}">
        <p14:creationId xmlns:p14="http://schemas.microsoft.com/office/powerpoint/2010/main" val="2613107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C66CD55-3123-4188-8885-A4490A8E1D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9249"/>
            <a:ext cx="10515600" cy="4557713"/>
          </a:xfrm>
        </p:spPr>
        <p:txBody>
          <a:bodyPr>
            <a:normAutofit/>
          </a:bodyPr>
          <a:lstStyle/>
          <a:p>
            <a:r>
              <a:rPr lang="de-DE" sz="2400" dirty="0">
                <a:latin typeface="Trebuchet MS" panose="020B0603020202020204" pitchFamily="34" charset="0"/>
              </a:rPr>
              <a:t>Layout und Design</a:t>
            </a:r>
          </a:p>
          <a:p>
            <a:r>
              <a:rPr lang="de-DE" sz="2400" dirty="0">
                <a:latin typeface="Trebuchet MS" panose="020B0603020202020204" pitchFamily="34" charset="0"/>
              </a:rPr>
              <a:t>Zufällige Neuinfektion, wenn keiner mehr infiziert</a:t>
            </a:r>
          </a:p>
          <a:p>
            <a:r>
              <a:rPr lang="de-DE" sz="2400" dirty="0">
                <a:latin typeface="Trebuchet MS" panose="020B0603020202020204" pitchFamily="34" charset="0"/>
              </a:rPr>
              <a:t>Alter der Partikel</a:t>
            </a:r>
          </a:p>
          <a:p>
            <a:pPr lvl="1"/>
            <a:r>
              <a:rPr lang="de-DE" sz="2000" dirty="0">
                <a:latin typeface="Trebuchet MS" panose="020B0603020202020204" pitchFamily="34" charset="0"/>
              </a:rPr>
              <a:t>Erhöhte Sterberate bei „älteren“ Partikeln</a:t>
            </a:r>
          </a:p>
          <a:p>
            <a:r>
              <a:rPr lang="de-DE" sz="2400" dirty="0">
                <a:latin typeface="Trebuchet MS" panose="020B0603020202020204" pitchFamily="34" charset="0"/>
              </a:rPr>
              <a:t>Umrechnung des Abstands von „Pixel“ auf tatsächlicher Meter</a:t>
            </a:r>
          </a:p>
          <a:p>
            <a:pPr lvl="1"/>
            <a:r>
              <a:rPr lang="de-DE" sz="2000" dirty="0">
                <a:latin typeface="Trebuchet MS" panose="020B0603020202020204" pitchFamily="34" charset="0"/>
              </a:rPr>
              <a:t>Intuitiver</a:t>
            </a:r>
          </a:p>
          <a:p>
            <a:r>
              <a:rPr lang="de-DE" sz="2400" dirty="0">
                <a:latin typeface="Trebuchet MS" panose="020B0603020202020204" pitchFamily="34" charset="0"/>
              </a:rPr>
              <a:t>Weitere Einstellungsmöglichkeiten</a:t>
            </a:r>
          </a:p>
          <a:p>
            <a:pPr lvl="1"/>
            <a:r>
              <a:rPr lang="de-DE" sz="2000" dirty="0">
                <a:latin typeface="Trebuchet MS" panose="020B0603020202020204" pitchFamily="34" charset="0"/>
              </a:rPr>
              <a:t>Wie viele pro Tag impfen?</a:t>
            </a:r>
          </a:p>
          <a:p>
            <a:pPr lvl="1"/>
            <a:r>
              <a:rPr lang="de-DE" sz="2000" dirty="0">
                <a:latin typeface="Trebuchet MS" panose="020B0603020202020204" pitchFamily="34" charset="0"/>
              </a:rPr>
              <a:t>Abweichung der Infiziert-/Immun-Tage vom Schnitt</a:t>
            </a:r>
          </a:p>
          <a:p>
            <a:pPr lvl="1"/>
            <a:r>
              <a:rPr lang="de-DE" sz="2000" dirty="0">
                <a:latin typeface="Trebuchet MS" panose="020B0603020202020204" pitchFamily="34" charset="0"/>
              </a:rPr>
              <a:t>Ein-/Ausstellen des „End-Screens“</a:t>
            </a:r>
          </a:p>
        </p:txBody>
      </p:sp>
      <p:sp>
        <p:nvSpPr>
          <p:cNvPr id="4" name="Parallelogramm 3">
            <a:extLst>
              <a:ext uri="{FF2B5EF4-FFF2-40B4-BE49-F238E27FC236}">
                <a16:creationId xmlns:a16="http://schemas.microsoft.com/office/drawing/2014/main" id="{C939153C-C3EF-4C48-A812-EE173415BDDA}"/>
              </a:ext>
            </a:extLst>
          </p:cNvPr>
          <p:cNvSpPr/>
          <p:nvPr/>
        </p:nvSpPr>
        <p:spPr>
          <a:xfrm>
            <a:off x="-330764" y="320406"/>
            <a:ext cx="3978839" cy="566960"/>
          </a:xfrm>
          <a:prstGeom prst="parallelogram">
            <a:avLst/>
          </a:prstGeom>
          <a:solidFill>
            <a:srgbClr val="009E6F"/>
          </a:solidFill>
          <a:ln>
            <a:solidFill>
              <a:srgbClr val="009E6F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BEAB06A4-3D6E-414D-B900-81113E806B30}"/>
              </a:ext>
            </a:extLst>
          </p:cNvPr>
          <p:cNvSpPr txBox="1"/>
          <p:nvPr/>
        </p:nvSpPr>
        <p:spPr>
          <a:xfrm>
            <a:off x="-93722" y="403831"/>
            <a:ext cx="35047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t>Erweiterungsmöglichkeiten</a:t>
            </a: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26313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>
            <a:extLst>
              <a:ext uri="{FF2B5EF4-FFF2-40B4-BE49-F238E27FC236}">
                <a16:creationId xmlns:a16="http://schemas.microsoft.com/office/drawing/2014/main" id="{5CF88B95-19E7-4AB2-B9B1-C9A92A8739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6584" y="1264209"/>
            <a:ext cx="6473312" cy="4847166"/>
          </a:xfrm>
          <a:prstGeom prst="rect">
            <a:avLst/>
          </a:prstGeom>
          <a:ln w="19050">
            <a:solidFill>
              <a:srgbClr val="009E6F"/>
            </a:solidFill>
          </a:ln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DBF5587-8718-4847-B4CC-8BB81539DC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314624"/>
            <a:ext cx="4295955" cy="2535901"/>
          </a:xfrm>
        </p:spPr>
        <p:txBody>
          <a:bodyPr>
            <a:normAutofit/>
          </a:bodyPr>
          <a:lstStyle/>
          <a:p>
            <a:r>
              <a:rPr lang="de-DE" sz="2000" dirty="0">
                <a:solidFill>
                  <a:srgbClr val="FF0000"/>
                </a:solidFill>
                <a:latin typeface="Trebuchet MS" panose="020B0603020202020204" pitchFamily="34" charset="0"/>
              </a:rPr>
              <a:t>Voreinstellungen</a:t>
            </a:r>
            <a:r>
              <a:rPr lang="de-DE" sz="2000" dirty="0">
                <a:latin typeface="Trebuchet MS" panose="020B0603020202020204" pitchFamily="34" charset="0"/>
              </a:rPr>
              <a:t>:</a:t>
            </a:r>
          </a:p>
          <a:p>
            <a:pPr lvl="1"/>
            <a:r>
              <a:rPr lang="de-DE" sz="1800" dirty="0">
                <a:latin typeface="Trebuchet MS" panose="020B0603020202020204" pitchFamily="34" charset="0"/>
              </a:rPr>
              <a:t>Partikelanzahl</a:t>
            </a:r>
          </a:p>
          <a:p>
            <a:pPr lvl="1"/>
            <a:r>
              <a:rPr lang="de-DE" sz="1800" dirty="0">
                <a:latin typeface="Trebuchet MS" panose="020B0603020202020204" pitchFamily="34" charset="0"/>
              </a:rPr>
              <a:t>Zu Beginn infiziert</a:t>
            </a:r>
          </a:p>
          <a:p>
            <a:pPr lvl="1"/>
            <a:r>
              <a:rPr lang="de-DE" sz="1800" dirty="0">
                <a:latin typeface="Trebuchet MS" panose="020B0603020202020204" pitchFamily="34" charset="0"/>
              </a:rPr>
              <a:t>Modifizierungen:</a:t>
            </a:r>
          </a:p>
          <a:p>
            <a:pPr lvl="2"/>
            <a:r>
              <a:rPr lang="de-DE" sz="1600" dirty="0">
                <a:latin typeface="Trebuchet MS" panose="020B0603020202020204" pitchFamily="34" charset="0"/>
              </a:rPr>
              <a:t>Social </a:t>
            </a:r>
            <a:r>
              <a:rPr lang="de-DE" sz="1600" dirty="0" err="1">
                <a:latin typeface="Trebuchet MS" panose="020B0603020202020204" pitchFamily="34" charset="0"/>
              </a:rPr>
              <a:t>Distancing</a:t>
            </a:r>
            <a:endParaRPr lang="de-DE" sz="1600" dirty="0">
              <a:latin typeface="Trebuchet MS" panose="020B0603020202020204" pitchFamily="34" charset="0"/>
            </a:endParaRPr>
          </a:p>
          <a:p>
            <a:pPr lvl="2"/>
            <a:r>
              <a:rPr lang="de-DE" sz="1600" dirty="0">
                <a:latin typeface="Trebuchet MS" panose="020B0603020202020204" pitchFamily="34" charset="0"/>
              </a:rPr>
              <a:t>Vaccine</a:t>
            </a:r>
          </a:p>
          <a:p>
            <a:pPr lvl="2"/>
            <a:r>
              <a:rPr lang="de-DE" sz="1600" dirty="0">
                <a:latin typeface="Trebuchet MS" panose="020B0603020202020204" pitchFamily="34" charset="0"/>
              </a:rPr>
              <a:t>Health care </a:t>
            </a:r>
            <a:r>
              <a:rPr lang="de-DE" sz="1600" dirty="0" err="1">
                <a:latin typeface="Trebuchet MS" panose="020B0603020202020204" pitchFamily="34" charset="0"/>
              </a:rPr>
              <a:t>system</a:t>
            </a:r>
            <a:endParaRPr lang="de-DE" sz="1600" dirty="0">
              <a:latin typeface="Trebuchet MS" panose="020B0603020202020204" pitchFamily="34" charset="0"/>
            </a:endParaRP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1F6B0536-A119-48A3-992E-F6BEF99AEECF}"/>
              </a:ext>
            </a:extLst>
          </p:cNvPr>
          <p:cNvCxnSpPr>
            <a:cxnSpLocks/>
          </p:cNvCxnSpPr>
          <p:nvPr/>
        </p:nvCxnSpPr>
        <p:spPr>
          <a:xfrm>
            <a:off x="3212356" y="1511423"/>
            <a:ext cx="2315738" cy="47009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feld 7">
            <a:extLst>
              <a:ext uri="{FF2B5EF4-FFF2-40B4-BE49-F238E27FC236}">
                <a16:creationId xmlns:a16="http://schemas.microsoft.com/office/drawing/2014/main" id="{E0D0D739-3FBC-4A93-98DB-7F0B96DB430B}"/>
              </a:ext>
            </a:extLst>
          </p:cNvPr>
          <p:cNvSpPr txBox="1"/>
          <p:nvPr/>
        </p:nvSpPr>
        <p:spPr>
          <a:xfrm>
            <a:off x="820947" y="3837146"/>
            <a:ext cx="4782819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>
                <a:latin typeface="Trebuchet MS" panose="020B0603020202020204" pitchFamily="34" charset="0"/>
              </a:rPr>
              <a:t>Zur </a:t>
            </a:r>
            <a:r>
              <a:rPr lang="de-DE" sz="2000" dirty="0">
                <a:solidFill>
                  <a:srgbClr val="00B050"/>
                </a:solidFill>
                <a:latin typeface="Trebuchet MS" panose="020B0603020202020204" pitchFamily="34" charset="0"/>
              </a:rPr>
              <a:t>Simulationszeit</a:t>
            </a:r>
            <a:r>
              <a:rPr lang="de-DE" sz="2000" dirty="0">
                <a:latin typeface="Trebuchet MS" panose="020B0603020202020204" pitchFamily="34" charset="0"/>
              </a:rPr>
              <a:t> änderbar: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dirty="0">
                <a:latin typeface="Trebuchet MS" panose="020B0603020202020204" pitchFamily="34" charset="0"/>
              </a:rPr>
              <a:t>Infektionsrisiko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dirty="0">
                <a:latin typeface="Trebuchet MS" panose="020B0603020202020204" pitchFamily="34" charset="0"/>
              </a:rPr>
              <a:t>Sterberate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dirty="0">
                <a:latin typeface="Trebuchet MS" panose="020B0603020202020204" pitchFamily="34" charset="0"/>
              </a:rPr>
              <a:t>Quarantänewahrscheinlichkeit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dirty="0" err="1">
                <a:latin typeface="Trebuchet MS" panose="020B0603020202020204" pitchFamily="34" charset="0"/>
              </a:rPr>
              <a:t>Durchschnittl</a:t>
            </a:r>
            <a:r>
              <a:rPr lang="de-DE" dirty="0">
                <a:latin typeface="Trebuchet MS" panose="020B0603020202020204" pitchFamily="34" charset="0"/>
              </a:rPr>
              <a:t>. Infektionszeit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dirty="0" err="1">
                <a:latin typeface="Trebuchet MS" panose="020B0603020202020204" pitchFamily="34" charset="0"/>
              </a:rPr>
              <a:t>Durchschnittl</a:t>
            </a:r>
            <a:r>
              <a:rPr lang="de-DE" dirty="0">
                <a:latin typeface="Trebuchet MS" panose="020B0603020202020204" pitchFamily="34" charset="0"/>
              </a:rPr>
              <a:t>. Immunitätszeit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dirty="0">
                <a:latin typeface="Trebuchet MS" panose="020B0603020202020204" pitchFamily="34" charset="0"/>
              </a:rPr>
              <a:t>Infektionsradius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dirty="0">
                <a:latin typeface="Trebuchet MS" panose="020B0603020202020204" pitchFamily="34" charset="0"/>
              </a:rPr>
              <a:t>Simulationsgeschwindigkeit</a:t>
            </a:r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9013E01D-A2D1-4671-B8D6-63522C9BA445}"/>
              </a:ext>
            </a:extLst>
          </p:cNvPr>
          <p:cNvCxnSpPr>
            <a:cxnSpLocks/>
          </p:cNvCxnSpPr>
          <p:nvPr/>
        </p:nvCxnSpPr>
        <p:spPr>
          <a:xfrm flipV="1">
            <a:off x="4684143" y="2323051"/>
            <a:ext cx="5287993" cy="1704636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5B78C882-A701-40F5-9E94-46AF1D600825}"/>
              </a:ext>
            </a:extLst>
          </p:cNvPr>
          <p:cNvCxnSpPr>
            <a:cxnSpLocks/>
          </p:cNvCxnSpPr>
          <p:nvPr/>
        </p:nvCxnSpPr>
        <p:spPr>
          <a:xfrm>
            <a:off x="4684143" y="4098227"/>
            <a:ext cx="1475117" cy="1501628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Parallelogramm 5">
            <a:extLst>
              <a:ext uri="{FF2B5EF4-FFF2-40B4-BE49-F238E27FC236}">
                <a16:creationId xmlns:a16="http://schemas.microsoft.com/office/drawing/2014/main" id="{104FC815-6B8D-4F04-A55E-CFD9941577A4}"/>
              </a:ext>
            </a:extLst>
          </p:cNvPr>
          <p:cNvSpPr/>
          <p:nvPr/>
        </p:nvSpPr>
        <p:spPr>
          <a:xfrm>
            <a:off x="-330764" y="320406"/>
            <a:ext cx="3978839" cy="566960"/>
          </a:xfrm>
          <a:prstGeom prst="parallelogram">
            <a:avLst/>
          </a:prstGeom>
          <a:solidFill>
            <a:srgbClr val="009E6F"/>
          </a:solidFill>
          <a:ln>
            <a:solidFill>
              <a:srgbClr val="009E6F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2CE29B95-F312-499C-A2C3-2F164CA73677}"/>
              </a:ext>
            </a:extLst>
          </p:cNvPr>
          <p:cNvSpPr txBox="1"/>
          <p:nvPr/>
        </p:nvSpPr>
        <p:spPr>
          <a:xfrm>
            <a:off x="-93722" y="403831"/>
            <a:ext cx="35047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>
                <a:solidFill>
                  <a:schemeClr val="bg1"/>
                </a:solidFill>
                <a:latin typeface="Trebuchet MS" panose="020B0603020202020204" pitchFamily="34" charset="0"/>
              </a:rPr>
              <a:t>Einstellungsmöglichkeiten</a:t>
            </a:r>
            <a:endParaRPr lang="de-DE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2151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730E2386-EDF4-440E-BD89-65160AA59C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3563" y="1045346"/>
            <a:ext cx="4702437" cy="3538205"/>
          </a:xfrm>
          <a:ln w="19050">
            <a:solidFill>
              <a:srgbClr val="009E6F"/>
            </a:solidFill>
          </a:ln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3509DD23-B46A-4AC3-8887-73BFBB7699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4642" y="2947490"/>
            <a:ext cx="4799729" cy="3590104"/>
          </a:xfrm>
          <a:prstGeom prst="rect">
            <a:avLst/>
          </a:prstGeom>
          <a:ln w="19050">
            <a:solidFill>
              <a:srgbClr val="009E6F"/>
            </a:solidFill>
          </a:ln>
        </p:spPr>
      </p:pic>
      <p:cxnSp>
        <p:nvCxnSpPr>
          <p:cNvPr id="9" name="Verbinder: gekrümmt 8">
            <a:extLst>
              <a:ext uri="{FF2B5EF4-FFF2-40B4-BE49-F238E27FC236}">
                <a16:creationId xmlns:a16="http://schemas.microsoft.com/office/drawing/2014/main" id="{B7E661AD-FD11-4970-AFAE-50AB1C5A6883}"/>
              </a:ext>
            </a:extLst>
          </p:cNvPr>
          <p:cNvCxnSpPr>
            <a:cxnSpLocks/>
          </p:cNvCxnSpPr>
          <p:nvPr/>
        </p:nvCxnSpPr>
        <p:spPr>
          <a:xfrm>
            <a:off x="4405975" y="4439584"/>
            <a:ext cx="1028667" cy="686907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28227AA9-B88D-4E02-ABA9-CAFE2D8014AC}"/>
              </a:ext>
            </a:extLst>
          </p:cNvPr>
          <p:cNvSpPr txBox="1"/>
          <p:nvPr/>
        </p:nvSpPr>
        <p:spPr>
          <a:xfrm>
            <a:off x="6665830" y="1396254"/>
            <a:ext cx="36811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Trebuchet MS" panose="020B0603020202020204" pitchFamily="34" charset="0"/>
              </a:rPr>
              <a:t>Im „passiven“ Zustand: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latin typeface="Trebuchet MS" panose="020B0603020202020204" pitchFamily="34" charset="0"/>
              </a:rPr>
              <a:t>Parameter auf </a:t>
            </a:r>
            <a:r>
              <a:rPr lang="de-DE" dirty="0" err="1">
                <a:latin typeface="Trebuchet MS" panose="020B0603020202020204" pitchFamily="34" charset="0"/>
              </a:rPr>
              <a:t>default</a:t>
            </a:r>
            <a:r>
              <a:rPr lang="de-DE" dirty="0">
                <a:latin typeface="Trebuchet MS" panose="020B0603020202020204" pitchFamily="34" charset="0"/>
              </a:rPr>
              <a:t> zurücksetzen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latin typeface="Trebuchet MS" panose="020B0603020202020204" pitchFamily="34" charset="0"/>
              </a:rPr>
              <a:t>Simulation starten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35F9C424-F423-4FAA-93F4-32266A8F9819}"/>
              </a:ext>
            </a:extLst>
          </p:cNvPr>
          <p:cNvSpPr txBox="1"/>
          <p:nvPr/>
        </p:nvSpPr>
        <p:spPr>
          <a:xfrm>
            <a:off x="1085939" y="4742542"/>
            <a:ext cx="425345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Trebuchet MS" panose="020B0603020202020204" pitchFamily="34" charset="0"/>
              </a:rPr>
              <a:t>Nach „</a:t>
            </a:r>
            <a:r>
              <a:rPr lang="de-DE" dirty="0">
                <a:solidFill>
                  <a:srgbClr val="FF0000"/>
                </a:solidFill>
                <a:latin typeface="Trebuchet MS" panose="020B0603020202020204" pitchFamily="34" charset="0"/>
              </a:rPr>
              <a:t>Start</a:t>
            </a:r>
            <a:r>
              <a:rPr lang="de-DE" dirty="0">
                <a:latin typeface="Trebuchet MS" panose="020B0603020202020204" pitchFamily="34" charset="0"/>
              </a:rPr>
              <a:t>“: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latin typeface="Trebuchet MS" panose="020B0603020202020204" pitchFamily="34" charset="0"/>
              </a:rPr>
              <a:t>Voreinstellungen werden deaktiviert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latin typeface="Trebuchet MS" panose="020B0603020202020204" pitchFamily="34" charset="0"/>
              </a:rPr>
              <a:t>„</a:t>
            </a:r>
            <a:r>
              <a:rPr lang="de-DE" dirty="0" err="1">
                <a:latin typeface="Trebuchet MS" panose="020B0603020202020204" pitchFamily="34" charset="0"/>
              </a:rPr>
              <a:t>Reset</a:t>
            </a:r>
            <a:r>
              <a:rPr lang="de-DE" dirty="0">
                <a:latin typeface="Trebuchet MS" panose="020B0603020202020204" pitchFamily="34" charset="0"/>
              </a:rPr>
              <a:t> </a:t>
            </a:r>
            <a:r>
              <a:rPr lang="de-DE" dirty="0" err="1">
                <a:latin typeface="Trebuchet MS" panose="020B0603020202020204" pitchFamily="34" charset="0"/>
              </a:rPr>
              <a:t>parameters</a:t>
            </a:r>
            <a:r>
              <a:rPr lang="de-DE" dirty="0">
                <a:latin typeface="Trebuchet MS" panose="020B0603020202020204" pitchFamily="34" charset="0"/>
              </a:rPr>
              <a:t>“-Button verschwindet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latin typeface="Trebuchet MS" panose="020B0603020202020204" pitchFamily="34" charset="0"/>
              </a:rPr>
              <a:t>Simulation läuft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>
                <a:latin typeface="Trebuchet MS" panose="020B0603020202020204" pitchFamily="34" charset="0"/>
              </a:rPr>
              <a:t>Reset</a:t>
            </a:r>
            <a:r>
              <a:rPr lang="de-DE" dirty="0">
                <a:latin typeface="Trebuchet MS" panose="020B0603020202020204" pitchFamily="34" charset="0"/>
              </a:rPr>
              <a:t>, Pause/</a:t>
            </a:r>
            <a:r>
              <a:rPr lang="de-DE" dirty="0" err="1">
                <a:latin typeface="Trebuchet MS" panose="020B0603020202020204" pitchFamily="34" charset="0"/>
              </a:rPr>
              <a:t>Resume</a:t>
            </a:r>
            <a:r>
              <a:rPr lang="de-DE" dirty="0">
                <a:latin typeface="Trebuchet MS" panose="020B0603020202020204" pitchFamily="34" charset="0"/>
              </a:rPr>
              <a:t>, Export</a:t>
            </a:r>
          </a:p>
        </p:txBody>
      </p:sp>
      <p:sp>
        <p:nvSpPr>
          <p:cNvPr id="8" name="Parallelogramm 7">
            <a:extLst>
              <a:ext uri="{FF2B5EF4-FFF2-40B4-BE49-F238E27FC236}">
                <a16:creationId xmlns:a16="http://schemas.microsoft.com/office/drawing/2014/main" id="{B8F497AE-4374-4559-8354-6D174BB8DFE0}"/>
              </a:ext>
            </a:extLst>
          </p:cNvPr>
          <p:cNvSpPr/>
          <p:nvPr/>
        </p:nvSpPr>
        <p:spPr>
          <a:xfrm>
            <a:off x="-330764" y="320406"/>
            <a:ext cx="3978839" cy="566960"/>
          </a:xfrm>
          <a:prstGeom prst="parallelogram">
            <a:avLst/>
          </a:prstGeom>
          <a:solidFill>
            <a:srgbClr val="009E6F"/>
          </a:solidFill>
          <a:ln>
            <a:solidFill>
              <a:srgbClr val="009E6F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636F3E4B-178A-42F5-B129-FBDFFBA27886}"/>
              </a:ext>
            </a:extLst>
          </p:cNvPr>
          <p:cNvSpPr txBox="1"/>
          <p:nvPr/>
        </p:nvSpPr>
        <p:spPr>
          <a:xfrm>
            <a:off x="-93722" y="403831"/>
            <a:ext cx="35047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>
                <a:solidFill>
                  <a:schemeClr val="bg1"/>
                </a:solidFill>
                <a:latin typeface="Trebuchet MS" panose="020B0603020202020204" pitchFamily="34" charset="0"/>
              </a:rPr>
              <a:t>Buttons</a:t>
            </a:r>
            <a:endParaRPr lang="de-DE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6384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>
            <a:extLst>
              <a:ext uri="{FF2B5EF4-FFF2-40B4-BE49-F238E27FC236}">
                <a16:creationId xmlns:a16="http://schemas.microsoft.com/office/drawing/2014/main" id="{36DF45DA-60C8-489B-B504-BB305B19EE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006" y="1500996"/>
            <a:ext cx="5148269" cy="3856008"/>
          </a:xfrm>
          <a:prstGeom prst="rect">
            <a:avLst/>
          </a:prstGeom>
          <a:ln w="19050">
            <a:solidFill>
              <a:srgbClr val="009E6F"/>
            </a:solidFill>
          </a:ln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986D26D3-7445-4E6D-9A08-9191696F2A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4215" y="2219325"/>
            <a:ext cx="3981450" cy="2419350"/>
          </a:xfrm>
          <a:prstGeom prst="rect">
            <a:avLst/>
          </a:prstGeom>
          <a:ln w="19050">
            <a:solidFill>
              <a:srgbClr val="009E6F"/>
            </a:solidFill>
          </a:ln>
        </p:spPr>
      </p:pic>
      <p:sp>
        <p:nvSpPr>
          <p:cNvPr id="13" name="Pfeil: nach rechts 12">
            <a:extLst>
              <a:ext uri="{FF2B5EF4-FFF2-40B4-BE49-F238E27FC236}">
                <a16:creationId xmlns:a16="http://schemas.microsoft.com/office/drawing/2014/main" id="{A38D834A-C793-497D-B617-68A9DE361708}"/>
              </a:ext>
            </a:extLst>
          </p:cNvPr>
          <p:cNvSpPr/>
          <p:nvPr/>
        </p:nvSpPr>
        <p:spPr>
          <a:xfrm>
            <a:off x="6360806" y="3429000"/>
            <a:ext cx="477328" cy="211347"/>
          </a:xfrm>
          <a:prstGeom prst="rightArrow">
            <a:avLst/>
          </a:prstGeom>
          <a:solidFill>
            <a:srgbClr val="EC060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97E63B2F-916D-4BB3-A1DA-E28615CE002B}"/>
              </a:ext>
            </a:extLst>
          </p:cNvPr>
          <p:cNvSpPr txBox="1"/>
          <p:nvPr/>
        </p:nvSpPr>
        <p:spPr>
          <a:xfrm>
            <a:off x="6944215" y="5033838"/>
            <a:ext cx="4462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latin typeface="Trebuchet MS" panose="020B0603020202020204" pitchFamily="34" charset="0"/>
              </a:rPr>
              <a:t>Simulation wird pausiert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latin typeface="Trebuchet MS" panose="020B0603020202020204" pitchFamily="34" charset="0"/>
              </a:rPr>
              <a:t>Nach </a:t>
            </a:r>
            <a:r>
              <a:rPr lang="de-DE" i="1" dirty="0" err="1">
                <a:latin typeface="Trebuchet MS" panose="020B0603020202020204" pitchFamily="34" charset="0"/>
              </a:rPr>
              <a:t>Confirm</a:t>
            </a:r>
            <a:r>
              <a:rPr lang="de-DE" dirty="0">
                <a:latin typeface="Trebuchet MS" panose="020B0603020202020204" pitchFamily="34" charset="0"/>
              </a:rPr>
              <a:t> -&gt; Dateipfad auswählen</a:t>
            </a:r>
          </a:p>
        </p:txBody>
      </p:sp>
      <p:sp>
        <p:nvSpPr>
          <p:cNvPr id="6" name="Parallelogramm 5">
            <a:extLst>
              <a:ext uri="{FF2B5EF4-FFF2-40B4-BE49-F238E27FC236}">
                <a16:creationId xmlns:a16="http://schemas.microsoft.com/office/drawing/2014/main" id="{87F6BFD0-9A87-4D5E-BD31-8B48D6EC013F}"/>
              </a:ext>
            </a:extLst>
          </p:cNvPr>
          <p:cNvSpPr/>
          <p:nvPr/>
        </p:nvSpPr>
        <p:spPr>
          <a:xfrm>
            <a:off x="-330764" y="320406"/>
            <a:ext cx="3978839" cy="566960"/>
          </a:xfrm>
          <a:prstGeom prst="parallelogram">
            <a:avLst/>
          </a:prstGeom>
          <a:solidFill>
            <a:srgbClr val="009E6F"/>
          </a:solidFill>
          <a:ln>
            <a:solidFill>
              <a:srgbClr val="009E6F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66404BE0-F76C-404E-ACE8-1273C6A325C5}"/>
              </a:ext>
            </a:extLst>
          </p:cNvPr>
          <p:cNvSpPr txBox="1"/>
          <p:nvPr/>
        </p:nvSpPr>
        <p:spPr>
          <a:xfrm>
            <a:off x="-93722" y="403831"/>
            <a:ext cx="35047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>
                <a:solidFill>
                  <a:schemeClr val="bg1"/>
                </a:solidFill>
                <a:latin typeface="Trebuchet MS" panose="020B0603020202020204" pitchFamily="34" charset="0"/>
              </a:rPr>
              <a:t>Export</a:t>
            </a:r>
            <a:endParaRPr lang="de-DE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8276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llipse 5">
            <a:extLst>
              <a:ext uri="{FF2B5EF4-FFF2-40B4-BE49-F238E27FC236}">
                <a16:creationId xmlns:a16="http://schemas.microsoft.com/office/drawing/2014/main" id="{D0402778-34E2-447C-A169-B14600BDD7B8}"/>
              </a:ext>
            </a:extLst>
          </p:cNvPr>
          <p:cNvSpPr/>
          <p:nvPr/>
        </p:nvSpPr>
        <p:spPr>
          <a:xfrm>
            <a:off x="1172490" y="2668598"/>
            <a:ext cx="465826" cy="457200"/>
          </a:xfrm>
          <a:prstGeom prst="ellipse">
            <a:avLst/>
          </a:prstGeom>
          <a:solidFill>
            <a:srgbClr val="00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363A1ED4-B2FA-493A-B571-B09C48D690A0}"/>
              </a:ext>
            </a:extLst>
          </p:cNvPr>
          <p:cNvSpPr/>
          <p:nvPr/>
        </p:nvSpPr>
        <p:spPr>
          <a:xfrm>
            <a:off x="1171032" y="3328203"/>
            <a:ext cx="465826" cy="457200"/>
          </a:xfrm>
          <a:prstGeom prst="ellipse">
            <a:avLst/>
          </a:prstGeom>
          <a:solidFill>
            <a:srgbClr val="D8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53731C3B-6DBB-4BFC-BA01-F685CBDE14FF}"/>
              </a:ext>
            </a:extLst>
          </p:cNvPr>
          <p:cNvSpPr/>
          <p:nvPr/>
        </p:nvSpPr>
        <p:spPr>
          <a:xfrm>
            <a:off x="1171032" y="5307021"/>
            <a:ext cx="465826" cy="457200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49796F80-8DAC-4672-81C4-F4C73E1DC099}"/>
              </a:ext>
            </a:extLst>
          </p:cNvPr>
          <p:cNvSpPr/>
          <p:nvPr/>
        </p:nvSpPr>
        <p:spPr>
          <a:xfrm>
            <a:off x="1171032" y="3987808"/>
            <a:ext cx="465826" cy="457200"/>
          </a:xfrm>
          <a:prstGeom prst="ellipse">
            <a:avLst/>
          </a:prstGeom>
          <a:solidFill>
            <a:srgbClr val="A3A3A7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73A60BF3-C21A-444C-8E8C-8F1CA13590A4}"/>
              </a:ext>
            </a:extLst>
          </p:cNvPr>
          <p:cNvSpPr/>
          <p:nvPr/>
        </p:nvSpPr>
        <p:spPr>
          <a:xfrm>
            <a:off x="1171032" y="4647413"/>
            <a:ext cx="465826" cy="4572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3D137656-CA20-44BF-9EAA-FDD2CEB75112}"/>
              </a:ext>
            </a:extLst>
          </p:cNvPr>
          <p:cNvSpPr txBox="1"/>
          <p:nvPr/>
        </p:nvSpPr>
        <p:spPr>
          <a:xfrm>
            <a:off x="1855625" y="2712532"/>
            <a:ext cx="1285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Trebuchet MS" panose="020B0603020202020204" pitchFamily="34" charset="0"/>
              </a:rPr>
              <a:t>Gesund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5DA78822-8C1B-4FD9-9D08-5FFAD4C619B4}"/>
              </a:ext>
            </a:extLst>
          </p:cNvPr>
          <p:cNvSpPr txBox="1"/>
          <p:nvPr/>
        </p:nvSpPr>
        <p:spPr>
          <a:xfrm>
            <a:off x="1855625" y="3372137"/>
            <a:ext cx="1285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Trebuchet MS" panose="020B0603020202020204" pitchFamily="34" charset="0"/>
              </a:rPr>
              <a:t>Infiziert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23EF4A27-5DDA-4A87-AAB8-95FB5BBF8826}"/>
              </a:ext>
            </a:extLst>
          </p:cNvPr>
          <p:cNvSpPr txBox="1"/>
          <p:nvPr/>
        </p:nvSpPr>
        <p:spPr>
          <a:xfrm>
            <a:off x="1819941" y="4599014"/>
            <a:ext cx="19746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Trebuchet MS" panose="020B0603020202020204" pitchFamily="34" charset="0"/>
              </a:rPr>
              <a:t>In Quarantäne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100" dirty="0">
                <a:latin typeface="Trebuchet MS" panose="020B0603020202020204" pitchFamily="34" charset="0"/>
              </a:rPr>
              <a:t>Zählen als infiziert</a:t>
            </a:r>
            <a:endParaRPr lang="de-DE" sz="1600" dirty="0">
              <a:latin typeface="Trebuchet MS" panose="020B0603020202020204" pitchFamily="34" charset="0"/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EA115C64-284B-4FC1-825D-5C66DE6CA073}"/>
              </a:ext>
            </a:extLst>
          </p:cNvPr>
          <p:cNvSpPr txBox="1"/>
          <p:nvPr/>
        </p:nvSpPr>
        <p:spPr>
          <a:xfrm>
            <a:off x="1819941" y="4019655"/>
            <a:ext cx="1285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Trebuchet MS" panose="020B0603020202020204" pitchFamily="34" charset="0"/>
              </a:rPr>
              <a:t>Gestorben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DA8657B5-80A3-4026-8E69-E4FF02542F9A}"/>
              </a:ext>
            </a:extLst>
          </p:cNvPr>
          <p:cNvSpPr txBox="1"/>
          <p:nvPr/>
        </p:nvSpPr>
        <p:spPr>
          <a:xfrm>
            <a:off x="1819941" y="5231017"/>
            <a:ext cx="21311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Trebuchet MS" panose="020B0603020202020204" pitchFamily="34" charset="0"/>
              </a:rPr>
              <a:t>Immun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100" dirty="0">
                <a:latin typeface="Trebuchet MS" panose="020B0603020202020204" pitchFamily="34" charset="0"/>
              </a:rPr>
              <a:t>Krankheit überstanden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100" dirty="0">
                <a:solidFill>
                  <a:schemeClr val="bg2">
                    <a:lumMod val="75000"/>
                  </a:schemeClr>
                </a:solidFill>
                <a:latin typeface="Trebuchet MS" panose="020B0603020202020204" pitchFamily="34" charset="0"/>
              </a:rPr>
              <a:t>Geimpft</a:t>
            </a:r>
          </a:p>
        </p:txBody>
      </p:sp>
      <p:pic>
        <p:nvPicPr>
          <p:cNvPr id="25" name="Grafik 24">
            <a:extLst>
              <a:ext uri="{FF2B5EF4-FFF2-40B4-BE49-F238E27FC236}">
                <a16:creationId xmlns:a16="http://schemas.microsoft.com/office/drawing/2014/main" id="{A6B59AE3-5E89-4407-885C-3CDDEDF322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5181" y="990726"/>
            <a:ext cx="3289330" cy="3315900"/>
          </a:xfrm>
          <a:prstGeom prst="rect">
            <a:avLst/>
          </a:prstGeom>
          <a:ln w="19050">
            <a:solidFill>
              <a:srgbClr val="009E6F"/>
            </a:solidFill>
          </a:ln>
        </p:spPr>
      </p:pic>
      <p:pic>
        <p:nvPicPr>
          <p:cNvPr id="27" name="Grafik 26">
            <a:extLst>
              <a:ext uri="{FF2B5EF4-FFF2-40B4-BE49-F238E27FC236}">
                <a16:creationId xmlns:a16="http://schemas.microsoft.com/office/drawing/2014/main" id="{74644437-FE35-4C34-B67B-8ED2A3B661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3612" y="2558054"/>
            <a:ext cx="3289330" cy="3380849"/>
          </a:xfrm>
          <a:prstGeom prst="rect">
            <a:avLst/>
          </a:prstGeom>
          <a:ln w="19050">
            <a:solidFill>
              <a:srgbClr val="009E6F"/>
            </a:solidFill>
          </a:ln>
        </p:spPr>
      </p:pic>
      <p:sp>
        <p:nvSpPr>
          <p:cNvPr id="28" name="Textfeld 27">
            <a:extLst>
              <a:ext uri="{FF2B5EF4-FFF2-40B4-BE49-F238E27FC236}">
                <a16:creationId xmlns:a16="http://schemas.microsoft.com/office/drawing/2014/main" id="{5BD26293-ABA5-442E-A16D-EC3654EE2BE9}"/>
              </a:ext>
            </a:extLst>
          </p:cNvPr>
          <p:cNvSpPr txBox="1"/>
          <p:nvPr/>
        </p:nvSpPr>
        <p:spPr>
          <a:xfrm>
            <a:off x="5345399" y="4476433"/>
            <a:ext cx="18888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Trebuchet MS" panose="020B0603020202020204" pitchFamily="34" charset="0"/>
              </a:rPr>
              <a:t>Angezeigter </a:t>
            </a:r>
            <a:r>
              <a:rPr lang="de-DE" dirty="0">
                <a:solidFill>
                  <a:srgbClr val="FF0000"/>
                </a:solidFill>
                <a:latin typeface="Trebuchet MS" panose="020B0603020202020204" pitchFamily="34" charset="0"/>
              </a:rPr>
              <a:t>Infektionsradius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C74942C9-0EEF-47BD-ACD5-AEBEA0529D7C}"/>
              </a:ext>
            </a:extLst>
          </p:cNvPr>
          <p:cNvSpPr txBox="1"/>
          <p:nvPr/>
        </p:nvSpPr>
        <p:spPr>
          <a:xfrm>
            <a:off x="8384261" y="1687436"/>
            <a:ext cx="18932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Trebuchet MS" panose="020B0603020202020204" pitchFamily="34" charset="0"/>
              </a:rPr>
              <a:t>Angezeigter </a:t>
            </a:r>
            <a:r>
              <a:rPr lang="de-DE" dirty="0">
                <a:solidFill>
                  <a:srgbClr val="2E2EF2"/>
                </a:solidFill>
                <a:latin typeface="Trebuchet MS" panose="020B0603020202020204" pitchFamily="34" charset="0"/>
              </a:rPr>
              <a:t>Abstandsradius</a:t>
            </a:r>
          </a:p>
        </p:txBody>
      </p:sp>
      <p:pic>
        <p:nvPicPr>
          <p:cNvPr id="31" name="Grafik 30">
            <a:extLst>
              <a:ext uri="{FF2B5EF4-FFF2-40B4-BE49-F238E27FC236}">
                <a16:creationId xmlns:a16="http://schemas.microsoft.com/office/drawing/2014/main" id="{356832F7-0ABB-4BD7-929C-307E807B9C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437" y="1211157"/>
            <a:ext cx="3126344" cy="952558"/>
          </a:xfrm>
          <a:prstGeom prst="rect">
            <a:avLst/>
          </a:prstGeom>
          <a:ln w="19050">
            <a:solidFill>
              <a:srgbClr val="009E6F"/>
            </a:solidFill>
          </a:ln>
        </p:spPr>
      </p:pic>
      <p:sp>
        <p:nvSpPr>
          <p:cNvPr id="17" name="Parallelogramm 16">
            <a:extLst>
              <a:ext uri="{FF2B5EF4-FFF2-40B4-BE49-F238E27FC236}">
                <a16:creationId xmlns:a16="http://schemas.microsoft.com/office/drawing/2014/main" id="{423531D9-421D-4C68-A40C-F05DC2C14A08}"/>
              </a:ext>
            </a:extLst>
          </p:cNvPr>
          <p:cNvSpPr/>
          <p:nvPr/>
        </p:nvSpPr>
        <p:spPr>
          <a:xfrm>
            <a:off x="-330764" y="320406"/>
            <a:ext cx="3978839" cy="566960"/>
          </a:xfrm>
          <a:prstGeom prst="parallelogram">
            <a:avLst/>
          </a:prstGeom>
          <a:solidFill>
            <a:srgbClr val="009E6F"/>
          </a:solidFill>
          <a:ln>
            <a:solidFill>
              <a:srgbClr val="009E6F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222096AE-9E56-4531-9C90-5E613D45A403}"/>
              </a:ext>
            </a:extLst>
          </p:cNvPr>
          <p:cNvSpPr txBox="1"/>
          <p:nvPr/>
        </p:nvSpPr>
        <p:spPr>
          <a:xfrm>
            <a:off x="-93722" y="403831"/>
            <a:ext cx="35047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>
                <a:solidFill>
                  <a:schemeClr val="bg1"/>
                </a:solidFill>
                <a:latin typeface="Trebuchet MS" panose="020B0603020202020204" pitchFamily="34" charset="0"/>
              </a:rPr>
              <a:t>Simulation</a:t>
            </a:r>
            <a:endParaRPr lang="de-DE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62385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89BF0158-690D-4982-A18C-1C55ABCC4D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1131" y="1161453"/>
            <a:ext cx="4137623" cy="2620867"/>
          </a:xfrm>
          <a:prstGeom prst="rect">
            <a:avLst/>
          </a:prstGeom>
          <a:ln w="19050">
            <a:solidFill>
              <a:srgbClr val="009E6F"/>
            </a:solidFill>
          </a:ln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B2EC2F9A-B411-4CC5-8AE4-CC248E9302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5678" y="3970682"/>
            <a:ext cx="4137623" cy="2631506"/>
          </a:xfrm>
          <a:prstGeom prst="rect">
            <a:avLst/>
          </a:prstGeom>
          <a:ln w="19050">
            <a:solidFill>
              <a:srgbClr val="009E6F"/>
            </a:solidFill>
          </a:ln>
        </p:spPr>
      </p:pic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C32FCB86-B911-47F3-AF87-7CF1E6ABF588}"/>
              </a:ext>
            </a:extLst>
          </p:cNvPr>
          <p:cNvCxnSpPr>
            <a:cxnSpLocks/>
          </p:cNvCxnSpPr>
          <p:nvPr/>
        </p:nvCxnSpPr>
        <p:spPr>
          <a:xfrm>
            <a:off x="-330764" y="3819720"/>
            <a:ext cx="128955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C69AD274-DE2D-43C8-9D92-B860D02C8C46}"/>
              </a:ext>
            </a:extLst>
          </p:cNvPr>
          <p:cNvCxnSpPr/>
          <p:nvPr/>
        </p:nvCxnSpPr>
        <p:spPr>
          <a:xfrm flipV="1">
            <a:off x="958791" y="2715539"/>
            <a:ext cx="1431984" cy="1104181"/>
          </a:xfrm>
          <a:prstGeom prst="straightConnector1">
            <a:avLst/>
          </a:prstGeom>
          <a:ln w="28575">
            <a:solidFill>
              <a:srgbClr val="00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F033C1D3-2554-4BEC-AFDD-3B064C58720D}"/>
              </a:ext>
            </a:extLst>
          </p:cNvPr>
          <p:cNvCxnSpPr>
            <a:cxnSpLocks/>
          </p:cNvCxnSpPr>
          <p:nvPr/>
        </p:nvCxnSpPr>
        <p:spPr>
          <a:xfrm>
            <a:off x="958791" y="3819720"/>
            <a:ext cx="1431984" cy="1181819"/>
          </a:xfrm>
          <a:prstGeom prst="straightConnector1">
            <a:avLst/>
          </a:prstGeom>
          <a:ln w="28575">
            <a:solidFill>
              <a:srgbClr val="EC060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feld 35">
            <a:extLst>
              <a:ext uri="{FF2B5EF4-FFF2-40B4-BE49-F238E27FC236}">
                <a16:creationId xmlns:a16="http://schemas.microsoft.com/office/drawing/2014/main" id="{06AFCDDB-DC04-4A7E-8874-CA17655C655D}"/>
              </a:ext>
            </a:extLst>
          </p:cNvPr>
          <p:cNvSpPr txBox="1"/>
          <p:nvPr/>
        </p:nvSpPr>
        <p:spPr>
          <a:xfrm rot="19303801">
            <a:off x="666775" y="2763745"/>
            <a:ext cx="1885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Trebuchet MS" panose="020B0603020202020204" pitchFamily="34" charset="0"/>
              </a:rPr>
              <a:t>Keiner infiziert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A659761D-14CF-40EA-BFDE-1555BFB94CA9}"/>
              </a:ext>
            </a:extLst>
          </p:cNvPr>
          <p:cNvSpPr txBox="1"/>
          <p:nvPr/>
        </p:nvSpPr>
        <p:spPr>
          <a:xfrm rot="2379632">
            <a:off x="666775" y="4529963"/>
            <a:ext cx="1885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Trebuchet MS" panose="020B0603020202020204" pitchFamily="34" charset="0"/>
              </a:rPr>
              <a:t>Alle gestorben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5791A810-74D9-46DF-BF49-EB594A31A5D2}"/>
              </a:ext>
            </a:extLst>
          </p:cNvPr>
          <p:cNvSpPr txBox="1"/>
          <p:nvPr/>
        </p:nvSpPr>
        <p:spPr>
          <a:xfrm>
            <a:off x="7815593" y="1923057"/>
            <a:ext cx="38896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Trebuchet MS" panose="020B0603020202020204" pitchFamily="34" charset="0"/>
              </a:rPr>
              <a:t>Pausiert Simulation: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latin typeface="Trebuchet MS" panose="020B0603020202020204" pitchFamily="34" charset="0"/>
              </a:rPr>
              <a:t>Tote insgesamt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latin typeface="Trebuchet MS" panose="020B0603020202020204" pitchFamily="34" charset="0"/>
              </a:rPr>
              <a:t>Maximal zu einem Zeitpunkt infizierte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latin typeface="Trebuchet MS" panose="020B0603020202020204" pitchFamily="34" charset="0"/>
              </a:rPr>
              <a:t>Tage bis „Ende“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latin typeface="Trebuchet MS" panose="020B0603020202020204" pitchFamily="34" charset="0"/>
              </a:rPr>
              <a:t>Gesamtstatistik als Graph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DB6F4E6D-C392-4E96-8F0F-FCBD80C62E89}"/>
              </a:ext>
            </a:extLst>
          </p:cNvPr>
          <p:cNvSpPr txBox="1"/>
          <p:nvPr/>
        </p:nvSpPr>
        <p:spPr>
          <a:xfrm>
            <a:off x="7815593" y="3904401"/>
            <a:ext cx="35286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de-DE" dirty="0">
                <a:latin typeface="Trebuchet MS" panose="020B0603020202020204" pitchFamily="34" charset="0"/>
                <a:sym typeface="Wingdings" panose="05000000000000000000" pitchFamily="2" charset="2"/>
              </a:rPr>
              <a:t>Simulation kann fortgeführt werden: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>
                <a:latin typeface="Trebuchet MS" panose="020B0603020202020204" pitchFamily="34" charset="0"/>
                <a:sym typeface="Wingdings" panose="05000000000000000000" pitchFamily="2" charset="2"/>
              </a:rPr>
              <a:t>Resume</a:t>
            </a:r>
            <a:endParaRPr lang="de-DE" dirty="0">
              <a:latin typeface="Trebuchet MS" panose="020B060302020202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latin typeface="Trebuchet MS" panose="020B0603020202020204" pitchFamily="34" charset="0"/>
                <a:sym typeface="Wingdings" panose="05000000000000000000" pitchFamily="2" charset="2"/>
              </a:rPr>
              <a:t>Export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latin typeface="Trebuchet MS" panose="020B0603020202020204" pitchFamily="34" charset="0"/>
                <a:sym typeface="Wingdings" panose="05000000000000000000" pitchFamily="2" charset="2"/>
              </a:rPr>
              <a:t>Restart</a:t>
            </a:r>
          </a:p>
        </p:txBody>
      </p:sp>
      <p:sp>
        <p:nvSpPr>
          <p:cNvPr id="15" name="Parallelogramm 14">
            <a:extLst>
              <a:ext uri="{FF2B5EF4-FFF2-40B4-BE49-F238E27FC236}">
                <a16:creationId xmlns:a16="http://schemas.microsoft.com/office/drawing/2014/main" id="{E6A4C2CF-CE19-4740-AE15-7FAB081AAF10}"/>
              </a:ext>
            </a:extLst>
          </p:cNvPr>
          <p:cNvSpPr/>
          <p:nvPr/>
        </p:nvSpPr>
        <p:spPr>
          <a:xfrm>
            <a:off x="-330764" y="320406"/>
            <a:ext cx="3978839" cy="566960"/>
          </a:xfrm>
          <a:prstGeom prst="parallelogram">
            <a:avLst/>
          </a:prstGeom>
          <a:solidFill>
            <a:srgbClr val="009E6F"/>
          </a:solidFill>
          <a:ln>
            <a:solidFill>
              <a:srgbClr val="009E6F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F2ED6273-8678-4AC5-935C-77142524D9F9}"/>
              </a:ext>
            </a:extLst>
          </p:cNvPr>
          <p:cNvSpPr txBox="1"/>
          <p:nvPr/>
        </p:nvSpPr>
        <p:spPr>
          <a:xfrm>
            <a:off x="-93722" y="403831"/>
            <a:ext cx="35047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>
                <a:solidFill>
                  <a:schemeClr val="bg1"/>
                </a:solidFill>
                <a:latin typeface="Trebuchet MS" panose="020B0603020202020204" pitchFamily="34" charset="0"/>
              </a:rPr>
              <a:t>End-Statistik</a:t>
            </a:r>
            <a:endParaRPr lang="de-DE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81402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186DECF-8BAE-4ED9-8737-DC21EC4AD7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7825"/>
            <a:ext cx="10515600" cy="4529138"/>
          </a:xfrm>
        </p:spPr>
        <p:txBody>
          <a:bodyPr>
            <a:normAutofit fontScale="92500" lnSpcReduction="20000"/>
          </a:bodyPr>
          <a:lstStyle/>
          <a:p>
            <a:r>
              <a:rPr lang="de-DE" sz="2600" dirty="0">
                <a:latin typeface="Trebuchet MS" panose="020B0603020202020204" pitchFamily="34" charset="0"/>
              </a:rPr>
              <a:t>Python</a:t>
            </a:r>
          </a:p>
          <a:p>
            <a:pPr lvl="1"/>
            <a:r>
              <a:rPr lang="de-DE" sz="2200" dirty="0">
                <a:latin typeface="Trebuchet MS" panose="020B0603020202020204" pitchFamily="34" charset="0"/>
              </a:rPr>
              <a:t>PyQt5</a:t>
            </a:r>
          </a:p>
          <a:p>
            <a:pPr lvl="1"/>
            <a:r>
              <a:rPr lang="de-DE" sz="2200" dirty="0" err="1">
                <a:latin typeface="Trebuchet MS" panose="020B0603020202020204" pitchFamily="34" charset="0"/>
              </a:rPr>
              <a:t>pyqtgraph</a:t>
            </a:r>
            <a:endParaRPr lang="de-DE" sz="2200" dirty="0">
              <a:latin typeface="Trebuchet MS" panose="020B0603020202020204" pitchFamily="34" charset="0"/>
            </a:endParaRPr>
          </a:p>
          <a:p>
            <a:pPr marL="0" indent="0">
              <a:buNone/>
            </a:pPr>
            <a:endParaRPr lang="de-DE" sz="2200" dirty="0">
              <a:latin typeface="Trebuchet MS" panose="020B0603020202020204" pitchFamily="34" charset="0"/>
            </a:endParaRPr>
          </a:p>
          <a:p>
            <a:pPr marL="0" indent="0">
              <a:buNone/>
            </a:pPr>
            <a:endParaRPr lang="de-DE" sz="2600" dirty="0">
              <a:latin typeface="Trebuchet MS" panose="020B0603020202020204" pitchFamily="34" charset="0"/>
            </a:endParaRPr>
          </a:p>
          <a:p>
            <a:r>
              <a:rPr lang="de-DE" sz="2600" dirty="0" err="1">
                <a:latin typeface="Trebuchet MS" panose="020B0603020202020204" pitchFamily="34" charset="0"/>
              </a:rPr>
              <a:t>NumPy</a:t>
            </a:r>
            <a:endParaRPr lang="de-DE" sz="2600" dirty="0">
              <a:latin typeface="Trebuchet MS" panose="020B0603020202020204" pitchFamily="34" charset="0"/>
            </a:endParaRPr>
          </a:p>
          <a:p>
            <a:pPr lvl="1"/>
            <a:r>
              <a:rPr lang="de-DE" sz="2200" dirty="0">
                <a:latin typeface="Trebuchet MS" panose="020B0603020202020204" pitchFamily="34" charset="0"/>
              </a:rPr>
              <a:t>Array – </a:t>
            </a:r>
            <a:r>
              <a:rPr lang="de-DE" sz="2200" dirty="0" err="1">
                <a:latin typeface="Trebuchet MS" panose="020B0603020202020204" pitchFamily="34" charset="0"/>
              </a:rPr>
              <a:t>Slicing</a:t>
            </a:r>
            <a:endParaRPr lang="de-DE" sz="2200" dirty="0">
              <a:latin typeface="Trebuchet MS" panose="020B0603020202020204" pitchFamily="34" charset="0"/>
            </a:endParaRPr>
          </a:p>
          <a:p>
            <a:pPr lvl="1"/>
            <a:r>
              <a:rPr lang="de-DE" sz="2200" dirty="0">
                <a:latin typeface="Trebuchet MS" panose="020B0603020202020204" pitchFamily="34" charset="0"/>
              </a:rPr>
              <a:t>Vorbereitungen für Plot</a:t>
            </a:r>
          </a:p>
          <a:p>
            <a:endParaRPr lang="de-DE" sz="2600" dirty="0">
              <a:latin typeface="Trebuchet MS" panose="020B0603020202020204" pitchFamily="34" charset="0"/>
            </a:endParaRPr>
          </a:p>
          <a:p>
            <a:endParaRPr lang="de-DE" sz="2600" dirty="0">
              <a:latin typeface="Trebuchet MS" panose="020B0603020202020204" pitchFamily="34" charset="0"/>
            </a:endParaRPr>
          </a:p>
          <a:p>
            <a:r>
              <a:rPr lang="de-DE" sz="2600" dirty="0">
                <a:latin typeface="Trebuchet MS" panose="020B0603020202020204" pitchFamily="34" charset="0"/>
              </a:rPr>
              <a:t>Python Standard-Bibliothek:</a:t>
            </a:r>
          </a:p>
          <a:p>
            <a:pPr lvl="1"/>
            <a:r>
              <a:rPr lang="de-DE" sz="2200" dirty="0" err="1">
                <a:latin typeface="Trebuchet MS" panose="020B0603020202020204" pitchFamily="34" charset="0"/>
              </a:rPr>
              <a:t>Csv</a:t>
            </a:r>
            <a:endParaRPr lang="de-DE" sz="2200" dirty="0">
              <a:latin typeface="Trebuchet MS" panose="020B0603020202020204" pitchFamily="34" charset="0"/>
            </a:endParaRPr>
          </a:p>
          <a:p>
            <a:pPr lvl="1"/>
            <a:r>
              <a:rPr lang="de-DE" sz="2200" dirty="0">
                <a:latin typeface="Trebuchet MS" panose="020B0603020202020204" pitchFamily="34" charset="0"/>
              </a:rPr>
              <a:t>Random</a:t>
            </a:r>
          </a:p>
          <a:p>
            <a:pPr lvl="1"/>
            <a:endParaRPr lang="de-DE" dirty="0">
              <a:latin typeface="Trebuchet MS" panose="020B0603020202020204" pitchFamily="34" charset="0"/>
            </a:endParaRPr>
          </a:p>
        </p:txBody>
      </p:sp>
      <p:sp>
        <p:nvSpPr>
          <p:cNvPr id="9" name="Parallelogramm 8">
            <a:extLst>
              <a:ext uri="{FF2B5EF4-FFF2-40B4-BE49-F238E27FC236}">
                <a16:creationId xmlns:a16="http://schemas.microsoft.com/office/drawing/2014/main" id="{7AAF45F3-E8D5-41E5-A805-EB0802E9DCC3}"/>
              </a:ext>
            </a:extLst>
          </p:cNvPr>
          <p:cNvSpPr/>
          <p:nvPr/>
        </p:nvSpPr>
        <p:spPr>
          <a:xfrm>
            <a:off x="-330764" y="320406"/>
            <a:ext cx="3978839" cy="566960"/>
          </a:xfrm>
          <a:prstGeom prst="parallelogram">
            <a:avLst/>
          </a:prstGeom>
          <a:solidFill>
            <a:srgbClr val="009E6F"/>
          </a:solidFill>
          <a:ln>
            <a:solidFill>
              <a:srgbClr val="009E6F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DAB084B1-21F0-44E7-ACA7-916EDEA43422}"/>
              </a:ext>
            </a:extLst>
          </p:cNvPr>
          <p:cNvSpPr txBox="1"/>
          <p:nvPr/>
        </p:nvSpPr>
        <p:spPr>
          <a:xfrm>
            <a:off x="-93722" y="403831"/>
            <a:ext cx="35047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t>Technologien</a:t>
            </a: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 pitchFamily="34" charset="0"/>
              <a:ea typeface="+mn-ea"/>
              <a:cs typeface="+mn-cs"/>
            </a:endParaRP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89B4289D-F09A-444A-B9C3-B62FD45970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6822" y="4063574"/>
            <a:ext cx="1542338" cy="1542338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94B9467D-98BF-4B6A-9929-564D06DAC7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0056" y="1072917"/>
            <a:ext cx="3175870" cy="2117246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4D5914F0-DB2C-4D24-BC2F-EC1613764A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1601" y="2735041"/>
            <a:ext cx="1177353" cy="1177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411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5B639EA-C0C8-42E5-B02A-5C376730E5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7825"/>
            <a:ext cx="10515600" cy="4529137"/>
          </a:xfrm>
        </p:spPr>
        <p:txBody>
          <a:bodyPr>
            <a:normAutofit/>
          </a:bodyPr>
          <a:lstStyle/>
          <a:p>
            <a:r>
              <a:rPr lang="de-DE" sz="2400" dirty="0">
                <a:latin typeface="Trebuchet MS" panose="020B0603020202020204" pitchFamily="34" charset="0"/>
              </a:rPr>
              <a:t>Erstes selbstständiges Projekt</a:t>
            </a:r>
          </a:p>
          <a:p>
            <a:pPr lvl="1"/>
            <a:r>
              <a:rPr lang="de-DE" sz="2000" dirty="0">
                <a:latin typeface="Trebuchet MS" panose="020B0603020202020204" pitchFamily="34" charset="0"/>
              </a:rPr>
              <a:t>Recherche von Möglichkeiten, Funktionen, usw.</a:t>
            </a:r>
          </a:p>
          <a:p>
            <a:pPr lvl="1"/>
            <a:r>
              <a:rPr lang="de-DE" sz="2000" dirty="0">
                <a:latin typeface="Trebuchet MS" panose="020B0603020202020204" pitchFamily="34" charset="0"/>
              </a:rPr>
              <a:t>Selbstständiges Verstehen von Funktionalitäten</a:t>
            </a:r>
          </a:p>
          <a:p>
            <a:r>
              <a:rPr lang="de-DE" sz="2400" dirty="0">
                <a:latin typeface="Trebuchet MS" panose="020B0603020202020204" pitchFamily="34" charset="0"/>
              </a:rPr>
              <a:t>MVP verstehen und umsetzen</a:t>
            </a:r>
          </a:p>
          <a:p>
            <a:pPr lvl="1"/>
            <a:r>
              <a:rPr lang="de-DE" sz="2000" dirty="0">
                <a:latin typeface="Trebuchet MS" panose="020B0603020202020204" pitchFamily="34" charset="0"/>
              </a:rPr>
              <a:t>Strukturierung zu Beginn sehr kompliziert</a:t>
            </a:r>
          </a:p>
          <a:p>
            <a:pPr lvl="2"/>
            <a:r>
              <a:rPr lang="de-DE" sz="1600" dirty="0">
                <a:latin typeface="Trebuchet MS" panose="020B0603020202020204" pitchFamily="34" charset="0"/>
              </a:rPr>
              <a:t>Was muss wo hin</a:t>
            </a:r>
          </a:p>
          <a:p>
            <a:pPr lvl="2"/>
            <a:r>
              <a:rPr lang="de-DE" sz="1600" dirty="0">
                <a:latin typeface="Trebuchet MS" panose="020B0603020202020204" pitchFamily="34" charset="0"/>
              </a:rPr>
              <a:t>Was darf wo nicht hin</a:t>
            </a:r>
            <a:endParaRPr lang="de-DE" sz="2000" dirty="0">
              <a:latin typeface="Trebuchet MS" panose="020B0603020202020204" pitchFamily="34" charset="0"/>
            </a:endParaRPr>
          </a:p>
          <a:p>
            <a:r>
              <a:rPr lang="de-DE" sz="2400" dirty="0">
                <a:latin typeface="Trebuchet MS" panose="020B0603020202020204" pitchFamily="34" charset="0"/>
              </a:rPr>
              <a:t>Bewegung und Kollisionsbehandlung</a:t>
            </a:r>
          </a:p>
          <a:p>
            <a:pPr lvl="1"/>
            <a:r>
              <a:rPr lang="de-DE" sz="2000" dirty="0">
                <a:latin typeface="Trebuchet MS" panose="020B0603020202020204" pitchFamily="34" charset="0"/>
                <a:sym typeface="Wingdings" panose="05000000000000000000" pitchFamily="2" charset="2"/>
              </a:rPr>
              <a:t>Erkennen von Kollisionen (x² + y² = r²) </a:t>
            </a:r>
          </a:p>
          <a:p>
            <a:pPr marL="457200" lvl="1" indent="0">
              <a:buNone/>
            </a:pPr>
            <a:r>
              <a:rPr lang="de-DE" sz="2000" dirty="0">
                <a:latin typeface="Trebuchet MS" panose="020B0603020202020204" pitchFamily="34" charset="0"/>
                <a:sym typeface="Wingdings" panose="05000000000000000000" pitchFamily="2" charset="2"/>
              </a:rPr>
              <a:t>	 „Ellipsen“ verschieben ihren Mittelpunkt mit ihrem Radius</a:t>
            </a:r>
            <a:endParaRPr lang="de-DE" sz="2000" dirty="0">
              <a:latin typeface="Trebuchet MS" panose="020B0603020202020204" pitchFamily="34" charset="0"/>
            </a:endParaRPr>
          </a:p>
          <a:p>
            <a:pPr lvl="1"/>
            <a:r>
              <a:rPr lang="de-DE" sz="2000" dirty="0">
                <a:latin typeface="Trebuchet MS" panose="020B0603020202020204" pitchFamily="34" charset="0"/>
              </a:rPr>
              <a:t>Ursprüngliche Implementierung mit „nur“ 4 Bewegungsrichtungen</a:t>
            </a:r>
          </a:p>
          <a:p>
            <a:pPr marL="457200" lvl="1" indent="0">
              <a:buNone/>
            </a:pPr>
            <a:r>
              <a:rPr lang="de-DE" sz="2000" dirty="0">
                <a:latin typeface="Trebuchet MS" panose="020B0603020202020204" pitchFamily="34" charset="0"/>
                <a:sym typeface="Wingdings" panose="05000000000000000000" pitchFamily="2" charset="2"/>
              </a:rPr>
              <a:t>	 Setzen von neuen Richtungen nach Kollisionen</a:t>
            </a:r>
          </a:p>
          <a:p>
            <a:endParaRPr lang="de-DE" dirty="0">
              <a:latin typeface="Trebuchet MS" panose="020B0603020202020204" pitchFamily="34" charset="0"/>
            </a:endParaRPr>
          </a:p>
        </p:txBody>
      </p:sp>
      <p:sp>
        <p:nvSpPr>
          <p:cNvPr id="4" name="Parallelogramm 3">
            <a:extLst>
              <a:ext uri="{FF2B5EF4-FFF2-40B4-BE49-F238E27FC236}">
                <a16:creationId xmlns:a16="http://schemas.microsoft.com/office/drawing/2014/main" id="{AD5E9593-B066-4725-9DED-65CD2FA681C1}"/>
              </a:ext>
            </a:extLst>
          </p:cNvPr>
          <p:cNvSpPr/>
          <p:nvPr/>
        </p:nvSpPr>
        <p:spPr>
          <a:xfrm>
            <a:off x="-330764" y="320406"/>
            <a:ext cx="3978839" cy="566960"/>
          </a:xfrm>
          <a:prstGeom prst="parallelogram">
            <a:avLst/>
          </a:prstGeom>
          <a:solidFill>
            <a:srgbClr val="009E6F"/>
          </a:solidFill>
          <a:ln>
            <a:solidFill>
              <a:srgbClr val="009E6F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8B7A21D5-F4E9-4BE8-8DC2-2EC659BD9782}"/>
              </a:ext>
            </a:extLst>
          </p:cNvPr>
          <p:cNvSpPr txBox="1"/>
          <p:nvPr/>
        </p:nvSpPr>
        <p:spPr>
          <a:xfrm>
            <a:off x="-93722" y="403831"/>
            <a:ext cx="35047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t>Schwierigkeiten</a:t>
            </a: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02734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7530DDF-FC12-4498-9177-6CF29C1BF8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9725"/>
            <a:ext cx="10515600" cy="4724400"/>
          </a:xfrm>
        </p:spPr>
        <p:txBody>
          <a:bodyPr>
            <a:normAutofit/>
          </a:bodyPr>
          <a:lstStyle/>
          <a:p>
            <a:r>
              <a:rPr lang="de-DE" sz="2400" dirty="0">
                <a:latin typeface="Trebuchet MS" panose="020B0603020202020204" pitchFamily="34" charset="0"/>
              </a:rPr>
              <a:t>Modifizierungen</a:t>
            </a:r>
          </a:p>
          <a:p>
            <a:pPr lvl="1"/>
            <a:r>
              <a:rPr lang="de-DE" sz="2000" dirty="0">
                <a:latin typeface="Trebuchet MS" panose="020B0603020202020204" pitchFamily="34" charset="0"/>
              </a:rPr>
              <a:t>Social </a:t>
            </a:r>
            <a:r>
              <a:rPr lang="de-DE" sz="2000" dirty="0" err="1">
                <a:latin typeface="Trebuchet MS" panose="020B0603020202020204" pitchFamily="34" charset="0"/>
              </a:rPr>
              <a:t>Distancing</a:t>
            </a:r>
            <a:endParaRPr lang="de-DE" sz="2000" dirty="0">
              <a:latin typeface="Trebuchet MS" panose="020B0603020202020204" pitchFamily="34" charset="0"/>
            </a:endParaRPr>
          </a:p>
          <a:p>
            <a:pPr lvl="1"/>
            <a:r>
              <a:rPr lang="de-DE" sz="2000" dirty="0">
                <a:latin typeface="Trebuchet MS" panose="020B0603020202020204" pitchFamily="34" charset="0"/>
              </a:rPr>
              <a:t>Impfungen</a:t>
            </a:r>
          </a:p>
          <a:p>
            <a:pPr lvl="1"/>
            <a:r>
              <a:rPr lang="de-DE" sz="2000" dirty="0">
                <a:latin typeface="Trebuchet MS" panose="020B0603020202020204" pitchFamily="34" charset="0"/>
              </a:rPr>
              <a:t>Überlastung des Gesundheitssystems</a:t>
            </a:r>
          </a:p>
          <a:p>
            <a:pPr marL="457200" lvl="1" indent="0">
              <a:buNone/>
            </a:pPr>
            <a:endParaRPr lang="de-DE" sz="2000" dirty="0">
              <a:latin typeface="Trebuchet MS" panose="020B0603020202020204" pitchFamily="34" charset="0"/>
            </a:endParaRPr>
          </a:p>
          <a:p>
            <a:r>
              <a:rPr lang="de-DE" sz="2400" dirty="0">
                <a:latin typeface="Trebuchet MS" panose="020B0603020202020204" pitchFamily="34" charset="0"/>
              </a:rPr>
              <a:t>Anzeigen von…</a:t>
            </a:r>
          </a:p>
          <a:p>
            <a:pPr lvl="1"/>
            <a:r>
              <a:rPr lang="de-DE" sz="2000" dirty="0">
                <a:latin typeface="Trebuchet MS" panose="020B0603020202020204" pitchFamily="34" charset="0"/>
              </a:rPr>
              <a:t>Infektionsradius</a:t>
            </a:r>
          </a:p>
          <a:p>
            <a:pPr lvl="1"/>
            <a:r>
              <a:rPr lang="de-DE" sz="2000" dirty="0">
                <a:latin typeface="Trebuchet MS" panose="020B0603020202020204" pitchFamily="34" charset="0"/>
              </a:rPr>
              <a:t>Social </a:t>
            </a:r>
            <a:r>
              <a:rPr lang="de-DE" sz="2000" dirty="0" err="1">
                <a:latin typeface="Trebuchet MS" panose="020B0603020202020204" pitchFamily="34" charset="0"/>
              </a:rPr>
              <a:t>Distancing</a:t>
            </a:r>
            <a:r>
              <a:rPr lang="de-DE" sz="2000" dirty="0">
                <a:latin typeface="Trebuchet MS" panose="020B0603020202020204" pitchFamily="34" charset="0"/>
              </a:rPr>
              <a:t> Radius</a:t>
            </a:r>
          </a:p>
          <a:p>
            <a:pPr marL="457200" lvl="1" indent="0">
              <a:buNone/>
            </a:pPr>
            <a:endParaRPr lang="de-DE" sz="2000" dirty="0">
              <a:latin typeface="Trebuchet MS" panose="020B0603020202020204" pitchFamily="34" charset="0"/>
            </a:endParaRPr>
          </a:p>
          <a:p>
            <a:r>
              <a:rPr lang="de-DE" sz="2400" dirty="0">
                <a:latin typeface="Trebuchet MS" panose="020B0603020202020204" pitchFamily="34" charset="0"/>
              </a:rPr>
              <a:t>Robustheit…</a:t>
            </a:r>
          </a:p>
          <a:p>
            <a:pPr lvl="1"/>
            <a:r>
              <a:rPr lang="de-DE" sz="2000" dirty="0">
                <a:latin typeface="Trebuchet MS" panose="020B0603020202020204" pitchFamily="34" charset="0"/>
              </a:rPr>
              <a:t>… Abstimmung der Buttons</a:t>
            </a:r>
          </a:p>
          <a:p>
            <a:pPr lvl="1"/>
            <a:r>
              <a:rPr lang="de-DE" sz="2000" dirty="0">
                <a:latin typeface="Trebuchet MS" panose="020B0603020202020204" pitchFamily="34" charset="0"/>
              </a:rPr>
              <a:t>… </a:t>
            </a:r>
            <a:r>
              <a:rPr lang="de-DE" sz="2000" dirty="0" err="1">
                <a:latin typeface="Trebuchet MS" panose="020B0603020202020204" pitchFamily="34" charset="0"/>
              </a:rPr>
              <a:t>Enable</a:t>
            </a:r>
            <a:r>
              <a:rPr lang="de-DE" sz="2000" dirty="0">
                <a:latin typeface="Trebuchet MS" panose="020B0603020202020204" pitchFamily="34" charset="0"/>
              </a:rPr>
              <a:t>/</a:t>
            </a:r>
            <a:r>
              <a:rPr lang="de-DE" sz="2000" dirty="0" err="1">
                <a:latin typeface="Trebuchet MS" panose="020B0603020202020204" pitchFamily="34" charset="0"/>
              </a:rPr>
              <a:t>Disable</a:t>
            </a:r>
            <a:r>
              <a:rPr lang="de-DE" sz="2000" dirty="0">
                <a:latin typeface="Trebuchet MS" panose="020B0603020202020204" pitchFamily="34" charset="0"/>
              </a:rPr>
              <a:t> der Einstellungsmöglichkeiten</a:t>
            </a:r>
          </a:p>
          <a:p>
            <a:pPr lvl="1"/>
            <a:r>
              <a:rPr lang="de-DE" sz="2000" dirty="0">
                <a:latin typeface="Trebuchet MS" panose="020B0603020202020204" pitchFamily="34" charset="0"/>
              </a:rPr>
              <a:t>… Eingabe von Parametern</a:t>
            </a:r>
          </a:p>
          <a:p>
            <a:pPr lvl="1"/>
            <a:endParaRPr lang="de-DE" dirty="0">
              <a:latin typeface="Trebuchet MS" panose="020B0603020202020204" pitchFamily="34" charset="0"/>
            </a:endParaRPr>
          </a:p>
        </p:txBody>
      </p:sp>
      <p:sp>
        <p:nvSpPr>
          <p:cNvPr id="6" name="Parallelogramm 5">
            <a:extLst>
              <a:ext uri="{FF2B5EF4-FFF2-40B4-BE49-F238E27FC236}">
                <a16:creationId xmlns:a16="http://schemas.microsoft.com/office/drawing/2014/main" id="{10807667-ADC1-4C8F-9F1D-704AF80F9358}"/>
              </a:ext>
            </a:extLst>
          </p:cNvPr>
          <p:cNvSpPr/>
          <p:nvPr/>
        </p:nvSpPr>
        <p:spPr>
          <a:xfrm>
            <a:off x="-330764" y="320406"/>
            <a:ext cx="3978839" cy="566960"/>
          </a:xfrm>
          <a:prstGeom prst="parallelogram">
            <a:avLst/>
          </a:prstGeom>
          <a:solidFill>
            <a:srgbClr val="009E6F"/>
          </a:solidFill>
          <a:ln>
            <a:solidFill>
              <a:srgbClr val="009E6F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E7F97A4A-BC43-458F-B9A9-359F26E3E7CE}"/>
              </a:ext>
            </a:extLst>
          </p:cNvPr>
          <p:cNvSpPr txBox="1"/>
          <p:nvPr/>
        </p:nvSpPr>
        <p:spPr>
          <a:xfrm>
            <a:off x="-93722" y="403831"/>
            <a:ext cx="35047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t>Features</a:t>
            </a: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 pitchFamily="34" charset="0"/>
              <a:ea typeface="+mn-ea"/>
              <a:cs typeface="+mn-cs"/>
            </a:endParaRP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62431FBD-FF3C-44ED-A817-4E4E36BC08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800" y="1347119"/>
            <a:ext cx="4800600" cy="1427831"/>
          </a:xfrm>
          <a:prstGeom prst="rect">
            <a:avLst/>
          </a:prstGeom>
          <a:ln w="19050">
            <a:solidFill>
              <a:srgbClr val="009E6F"/>
            </a:solidFill>
          </a:ln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99268262-E68A-46FD-83A7-3DC5A492DE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3550" y="3568153"/>
            <a:ext cx="2865322" cy="873028"/>
          </a:xfrm>
          <a:prstGeom prst="rect">
            <a:avLst/>
          </a:prstGeom>
          <a:ln w="19050">
            <a:solidFill>
              <a:srgbClr val="009E6F"/>
            </a:solidFill>
          </a:ln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E671A4D3-047E-4829-A90E-FF274D9CCF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63461" y="3429000"/>
            <a:ext cx="762574" cy="693249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B306B0EC-30CD-4CEB-9662-E2FA173E55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26035" y="3866298"/>
            <a:ext cx="575726" cy="575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9797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306</Words>
  <Application>Microsoft Office PowerPoint</Application>
  <PresentationFormat>Breitbild</PresentationFormat>
  <Paragraphs>106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Trebuchet MS</vt:lpstr>
      <vt:lpstr>Wingdings</vt:lpstr>
      <vt:lpstr>Office</vt:lpstr>
      <vt:lpstr>Abschlusspräsentation zum  Bachelor-Praktikum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Abschlusspräsentation zum Bachelor-Praktikum</dc:title>
  <dc:creator>Jonas Adler</dc:creator>
  <cp:lastModifiedBy>Jonas Adler</cp:lastModifiedBy>
  <cp:revision>38</cp:revision>
  <dcterms:created xsi:type="dcterms:W3CDTF">2021-02-27T23:17:34Z</dcterms:created>
  <dcterms:modified xsi:type="dcterms:W3CDTF">2021-03-01T21:33:55Z</dcterms:modified>
</cp:coreProperties>
</file>