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Proxima Nova"/>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be14c57acc_0_1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be14c57acc_0_1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a38a7d8f5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a38a7d8f5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62005af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62005af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b296906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b296906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2005af2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62005af2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e14c57ac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be14c57ac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be14c57acc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be14c57acc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0e6b674f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0e6b674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0e6b674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0e6b674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2a655e7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2a655e7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e14c57acc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e14c57acc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0e6b674f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0e6b674f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0e6b674f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0e6b674f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e14c57acc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e14c57acc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2a655e7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2a655e7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3d463f299_4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3d463f299_4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a38a7d8f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a38a7d8f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e14c57ac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e14c57ac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434550ec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434550ec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51ecccb67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51ecccb67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e14c57ac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e14c57ac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434550ec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434550ec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34550e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34550e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bit.ly/3TNBPqw"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stanford.io/1FRrkZw"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bit.ly/1S6gmjZ" TargetMode="External"/><Relationship Id="rId4" Type="http://schemas.openxmlformats.org/officeDocument/2006/relationships/hyperlink" Target="https://bit.ly/1S6gmjZ"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jalammar.github.io/illustrated-transformer/" TargetMode="External"/><Relationship Id="rId4" Type="http://schemas.openxmlformats.org/officeDocument/2006/relationships/hyperlink" Target="https://huggingface.co/docs/transformers/notebook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jalammar.github.io/illustrated-transformer/" TargetMode="External"/><Relationship Id="rId4" Type="http://schemas.openxmlformats.org/officeDocument/2006/relationships/hyperlink" Target="https://huggingface.co/docs/transformers/notebook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youtube.com/playlist?list=PLypiXJdtIca5sxV7aE3-PS9fYX3vUdIO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ibm.com/topics/neural-networks" TargetMode="External"/><Relationship Id="rId4" Type="http://schemas.openxmlformats.org/officeDocument/2006/relationships/hyperlink" Target="https://www.geeksforgeeks.org/introduction-to-recurrent-neural-network/" TargetMode="External"/><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Seminar: Deep Learning for Molecular Biology</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a:t>Alice McHardy, Giorgos Kallergis, Mohammad Hadi Foroughmand Araabi</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55000"/>
              <a:buFont typeface="Arial"/>
              <a:buNone/>
            </a:pPr>
            <a:r>
              <a:rPr lang="en" sz="2000"/>
              <a:t>Helmholtz Center for Infection Research &amp; TU Braunschweig</a:t>
            </a:r>
            <a:endParaRPr sz="2000"/>
          </a:p>
          <a:p>
            <a:pPr indent="0" lvl="0" marL="0" rtl="0" algn="l">
              <a:spcBef>
                <a:spcPts val="0"/>
              </a:spcBef>
              <a:spcAft>
                <a:spcPts val="0"/>
              </a:spcAft>
              <a:buNone/>
            </a:pPr>
            <a:r>
              <a:rPr lang="en" sz="2000"/>
              <a:t>Summer 2025</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Applications of deep learning</a:t>
            </a:r>
            <a:endParaRPr/>
          </a:p>
        </p:txBody>
      </p:sp>
      <p:sp>
        <p:nvSpPr>
          <p:cNvPr id="142" name="Google Shape;142;p22"/>
          <p:cNvSpPr/>
          <p:nvPr/>
        </p:nvSpPr>
        <p:spPr>
          <a:xfrm>
            <a:off x="3625463" y="130957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Computer Vision</a:t>
            </a:r>
            <a:endParaRPr>
              <a:latin typeface="Proxima Nova"/>
              <a:ea typeface="Proxima Nova"/>
              <a:cs typeface="Proxima Nova"/>
              <a:sym typeface="Proxima Nova"/>
            </a:endParaRPr>
          </a:p>
        </p:txBody>
      </p:sp>
      <p:sp>
        <p:nvSpPr>
          <p:cNvPr id="143" name="Google Shape;143;p22"/>
          <p:cNvSpPr/>
          <p:nvPr/>
        </p:nvSpPr>
        <p:spPr>
          <a:xfrm>
            <a:off x="2063213" y="225632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Natural Language Processing</a:t>
            </a:r>
            <a:endParaRPr>
              <a:latin typeface="Proxima Nova"/>
              <a:ea typeface="Proxima Nova"/>
              <a:cs typeface="Proxima Nova"/>
              <a:sym typeface="Proxima Nova"/>
            </a:endParaRPr>
          </a:p>
        </p:txBody>
      </p:sp>
      <p:sp>
        <p:nvSpPr>
          <p:cNvPr id="144" name="Google Shape;144;p22"/>
          <p:cNvSpPr/>
          <p:nvPr/>
        </p:nvSpPr>
        <p:spPr>
          <a:xfrm>
            <a:off x="5182388" y="2256325"/>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Bioinformatics</a:t>
            </a:r>
            <a:endParaRPr>
              <a:latin typeface="Proxima Nova"/>
              <a:ea typeface="Proxima Nova"/>
              <a:cs typeface="Proxima Nova"/>
              <a:sym typeface="Proxima Nova"/>
            </a:endParaRPr>
          </a:p>
        </p:txBody>
      </p:sp>
      <p:sp>
        <p:nvSpPr>
          <p:cNvPr id="145" name="Google Shape;145;p22"/>
          <p:cNvSpPr/>
          <p:nvPr/>
        </p:nvSpPr>
        <p:spPr>
          <a:xfrm>
            <a:off x="2646713" y="3363550"/>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Advertising</a:t>
            </a:r>
            <a:r>
              <a:rPr lang="en">
                <a:latin typeface="Proxima Nova"/>
                <a:ea typeface="Proxima Nova"/>
                <a:cs typeface="Proxima Nova"/>
                <a:sym typeface="Proxima Nova"/>
              </a:rPr>
              <a:t> </a:t>
            </a:r>
            <a:endParaRPr>
              <a:latin typeface="Proxima Nova"/>
              <a:ea typeface="Proxima Nova"/>
              <a:cs typeface="Proxima Nova"/>
              <a:sym typeface="Proxima Nova"/>
            </a:endParaRPr>
          </a:p>
        </p:txBody>
      </p:sp>
      <p:sp>
        <p:nvSpPr>
          <p:cNvPr id="146" name="Google Shape;146;p22"/>
          <p:cNvSpPr/>
          <p:nvPr/>
        </p:nvSpPr>
        <p:spPr>
          <a:xfrm>
            <a:off x="4717538" y="3363550"/>
            <a:ext cx="1700100" cy="6549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a:t>
            </a:r>
            <a:endParaRPr>
              <a:latin typeface="Proxima Nova"/>
              <a:ea typeface="Proxima Nova"/>
              <a:cs typeface="Proxima Nova"/>
              <a:sym typeface="Proxima Nova"/>
            </a:endParaRPr>
          </a:p>
        </p:txBody>
      </p:sp>
      <p:sp>
        <p:nvSpPr>
          <p:cNvPr id="147" name="Google Shape;14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Your task</a:t>
            </a:r>
            <a:endParaRPr/>
          </a:p>
        </p:txBody>
      </p:sp>
      <p:sp>
        <p:nvSpPr>
          <p:cNvPr id="153" name="Google Shape;15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Find a partner to form a group</a:t>
            </a:r>
            <a:endParaRPr/>
          </a:p>
          <a:p>
            <a:pPr indent="-342900" lvl="0" marL="457200" rtl="0" algn="l">
              <a:spcBef>
                <a:spcPts val="0"/>
              </a:spcBef>
              <a:spcAft>
                <a:spcPts val="0"/>
              </a:spcAft>
              <a:buSzPts val="1800"/>
              <a:buChar char="●"/>
            </a:pPr>
            <a:r>
              <a:rPr lang="en"/>
              <a:t>Choose a topic (from provided list)</a:t>
            </a:r>
            <a:endParaRPr/>
          </a:p>
          <a:p>
            <a:pPr indent="-342900" lvl="0" marL="457200" rtl="0" algn="l">
              <a:spcBef>
                <a:spcPts val="0"/>
              </a:spcBef>
              <a:spcAft>
                <a:spcPts val="0"/>
              </a:spcAft>
              <a:buSzPts val="1800"/>
              <a:buChar char="●"/>
            </a:pPr>
            <a:r>
              <a:rPr lang="en"/>
              <a:t>Study the topic </a:t>
            </a:r>
            <a:endParaRPr/>
          </a:p>
          <a:p>
            <a:pPr indent="-317500" lvl="1" marL="914400" rtl="0" algn="l">
              <a:spcBef>
                <a:spcPts val="0"/>
              </a:spcBef>
              <a:spcAft>
                <a:spcPts val="0"/>
              </a:spcAft>
              <a:buSzPts val="1400"/>
              <a:buChar char="○"/>
            </a:pPr>
            <a:r>
              <a:rPr lang="en"/>
              <a:t>Some literature is provided</a:t>
            </a:r>
            <a:endParaRPr/>
          </a:p>
          <a:p>
            <a:pPr indent="-317500" lvl="1" marL="914400" rtl="0" algn="l">
              <a:spcBef>
                <a:spcPts val="0"/>
              </a:spcBef>
              <a:spcAft>
                <a:spcPts val="0"/>
              </a:spcAft>
              <a:buSzPts val="1400"/>
              <a:buChar char="○"/>
            </a:pPr>
            <a:r>
              <a:rPr lang="en"/>
              <a:t>Meet and consult with the lecturers (at least once) </a:t>
            </a:r>
            <a:endParaRPr>
              <a:highlight>
                <a:schemeClr val="accent6"/>
              </a:highlight>
            </a:endParaRPr>
          </a:p>
          <a:p>
            <a:pPr indent="-317500" lvl="1" marL="914400" rtl="0" algn="l">
              <a:spcBef>
                <a:spcPts val="0"/>
              </a:spcBef>
              <a:spcAft>
                <a:spcPts val="0"/>
              </a:spcAft>
              <a:buSzPts val="1400"/>
              <a:buChar char="○"/>
            </a:pPr>
            <a:r>
              <a:rPr lang="en"/>
              <a:t>Implement and test your topic with the dataset (if applicable)</a:t>
            </a:r>
            <a:endParaRPr/>
          </a:p>
          <a:p>
            <a:pPr indent="-317500" lvl="1" marL="914400" rtl="0" algn="l">
              <a:spcBef>
                <a:spcPts val="0"/>
              </a:spcBef>
              <a:spcAft>
                <a:spcPts val="0"/>
              </a:spcAft>
              <a:buSzPts val="1400"/>
              <a:buChar char="○"/>
            </a:pPr>
            <a:r>
              <a:rPr lang="en"/>
              <a:t>Evaluate (Metrics, precision/recall, TP, TN, …)</a:t>
            </a:r>
            <a:endParaRPr/>
          </a:p>
          <a:p>
            <a:pPr indent="-342900" lvl="0" marL="457200" rtl="0" algn="l">
              <a:spcBef>
                <a:spcPts val="0"/>
              </a:spcBef>
              <a:spcAft>
                <a:spcPts val="0"/>
              </a:spcAft>
              <a:buSzPts val="1800"/>
              <a:buChar char="●"/>
            </a:pPr>
            <a:r>
              <a:rPr lang="en"/>
              <a:t>Create a written report</a:t>
            </a:r>
            <a:endParaRPr/>
          </a:p>
          <a:p>
            <a:pPr indent="-317500" lvl="1" marL="914400" rtl="0" algn="l">
              <a:spcBef>
                <a:spcPts val="0"/>
              </a:spcBef>
              <a:spcAft>
                <a:spcPts val="0"/>
              </a:spcAft>
              <a:buSzPts val="1400"/>
              <a:buChar char="○"/>
            </a:pPr>
            <a:r>
              <a:rPr b="1" lang="en"/>
              <a:t>Using AI tools is permitted; please detail their use in the acknowledgements section!</a:t>
            </a:r>
            <a:endParaRPr b="1"/>
          </a:p>
          <a:p>
            <a:pPr indent="-342900" lvl="0" marL="457200" rtl="0" algn="l">
              <a:spcBef>
                <a:spcPts val="0"/>
              </a:spcBef>
              <a:spcAft>
                <a:spcPts val="0"/>
              </a:spcAft>
              <a:buSzPts val="1800"/>
              <a:buChar char="●"/>
            </a:pPr>
            <a:r>
              <a:rPr lang="en"/>
              <a:t>Present your topic on the presentation day</a:t>
            </a:r>
            <a:endParaRPr/>
          </a:p>
        </p:txBody>
      </p:sp>
      <p:sp>
        <p:nvSpPr>
          <p:cNvPr id="154" name="Google Shape;15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311700" y="1280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 Tasks</a:t>
            </a:r>
            <a:endParaRPr/>
          </a:p>
        </p:txBody>
      </p:sp>
      <p:sp>
        <p:nvSpPr>
          <p:cNvPr id="160" name="Google Shape;160;p24"/>
          <p:cNvSpPr txBox="1"/>
          <p:nvPr>
            <p:ph idx="1" type="body"/>
          </p:nvPr>
        </p:nvSpPr>
        <p:spPr>
          <a:xfrm>
            <a:off x="311700" y="728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Antimicrobial Resistance of pathogens (AMR)</a:t>
            </a:r>
            <a:endParaRPr/>
          </a:p>
          <a:p>
            <a:pPr indent="0" lvl="0" marL="0" rtl="0" algn="l">
              <a:spcBef>
                <a:spcPts val="0"/>
              </a:spcBef>
              <a:spcAft>
                <a:spcPts val="0"/>
              </a:spcAft>
              <a:buClr>
                <a:schemeClr val="dk1"/>
              </a:buClr>
              <a:buSzPts val="1100"/>
              <a:buFont typeface="Arial"/>
              <a:buNone/>
            </a:pPr>
            <a:r>
              <a:t/>
            </a:r>
            <a:endParaRPr/>
          </a:p>
          <a:p>
            <a:pPr indent="0" lvl="0" marL="457200" rtl="0" algn="l">
              <a:spcBef>
                <a:spcPts val="0"/>
              </a:spcBef>
              <a:spcAft>
                <a:spcPts val="1200"/>
              </a:spcAft>
              <a:buNone/>
            </a:pPr>
            <a:r>
              <a:rPr lang="en"/>
              <a:t>“AMR occurs when bacteria, viruses, fungi and parasites change over time and no longer respond to medicines making infections harder to treat and increasing the risk of disease spread, severe illness and death.” WHO</a:t>
            </a:r>
            <a:endParaRPr/>
          </a:p>
        </p:txBody>
      </p:sp>
      <p:sp>
        <p:nvSpPr>
          <p:cNvPr id="161" name="Google Shape;16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4"/>
          <p:cNvPicPr preferRelativeResize="0"/>
          <p:nvPr/>
        </p:nvPicPr>
        <p:blipFill>
          <a:blip r:embed="rId3">
            <a:alphaModFix/>
          </a:blip>
          <a:stretch>
            <a:fillRect/>
          </a:stretch>
        </p:blipFill>
        <p:spPr>
          <a:xfrm>
            <a:off x="984725" y="2571752"/>
            <a:ext cx="6997100" cy="2606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txBox="1"/>
          <p:nvPr/>
        </p:nvSpPr>
        <p:spPr>
          <a:xfrm>
            <a:off x="324000" y="4738500"/>
            <a:ext cx="8520600" cy="182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Source: </a:t>
            </a:r>
            <a:r>
              <a:rPr lang="en" sz="1800">
                <a:solidFill>
                  <a:schemeClr val="dk1"/>
                </a:solidFill>
                <a:latin typeface="Proxima Nova"/>
                <a:ea typeface="Proxima Nova"/>
                <a:cs typeface="Proxima Nova"/>
                <a:sym typeface="Proxima Nova"/>
              </a:rPr>
              <a:t>https://www.thno.org/v10p5501.htm</a:t>
            </a:r>
            <a:endParaRPr sz="1800">
              <a:solidFill>
                <a:schemeClr val="dk1"/>
              </a:solidFill>
              <a:latin typeface="Proxima Nova"/>
              <a:ea typeface="Proxima Nova"/>
              <a:cs typeface="Proxima Nova"/>
              <a:sym typeface="Proxima Nova"/>
            </a:endParaRPr>
          </a:p>
        </p:txBody>
      </p:sp>
      <p:sp>
        <p:nvSpPr>
          <p:cNvPr id="168" name="Google Shape;168;p25"/>
          <p:cNvSpPr txBox="1"/>
          <p:nvPr>
            <p:ph type="title"/>
          </p:nvPr>
        </p:nvSpPr>
        <p:spPr>
          <a:xfrm>
            <a:off x="311700" y="1280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Implementation Tasks</a:t>
            </a:r>
            <a:endParaRPr/>
          </a:p>
        </p:txBody>
      </p:sp>
      <p:sp>
        <p:nvSpPr>
          <p:cNvPr id="169" name="Google Shape;169;p25"/>
          <p:cNvSpPr txBox="1"/>
          <p:nvPr>
            <p:ph idx="1" type="body"/>
          </p:nvPr>
        </p:nvSpPr>
        <p:spPr>
          <a:xfrm>
            <a:off x="311700" y="728600"/>
            <a:ext cx="25149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Antimicrobial Resistance of pathogens (AMR)</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rPr lang="en"/>
              <a:t>“AMR occurs when bacteria, viruses, fungi and parasites change over time and no longer respond to medicines making infections harder to treat and increasing the risk of disease spread, severe illness and death.” WHO</a:t>
            </a:r>
            <a:endParaRPr/>
          </a:p>
        </p:txBody>
      </p:sp>
      <p:sp>
        <p:nvSpPr>
          <p:cNvPr id="170" name="Google Shape;17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1" name="Google Shape;171;p25"/>
          <p:cNvPicPr preferRelativeResize="0"/>
          <p:nvPr/>
        </p:nvPicPr>
        <p:blipFill>
          <a:blip r:embed="rId3">
            <a:alphaModFix/>
          </a:blip>
          <a:stretch>
            <a:fillRect/>
          </a:stretch>
        </p:blipFill>
        <p:spPr>
          <a:xfrm>
            <a:off x="3073400" y="1383863"/>
            <a:ext cx="5715000" cy="2733675"/>
          </a:xfrm>
          <a:prstGeom prst="rect">
            <a:avLst/>
          </a:prstGeom>
          <a:noFill/>
          <a:ln>
            <a:noFill/>
          </a:ln>
        </p:spPr>
      </p:pic>
      <p:sp>
        <p:nvSpPr>
          <p:cNvPr id="172" name="Google Shape;172;p25"/>
          <p:cNvSpPr/>
          <p:nvPr/>
        </p:nvSpPr>
        <p:spPr>
          <a:xfrm>
            <a:off x="4809075" y="952200"/>
            <a:ext cx="4023300" cy="2030700"/>
          </a:xfrm>
          <a:prstGeom prst="rect">
            <a:avLst/>
          </a:prstGeom>
          <a:solidFill>
            <a:srgbClr val="00FF00">
              <a:alpha val="200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LAB PART</a:t>
            </a:r>
            <a:endParaRPr>
              <a:latin typeface="Proxima Nova"/>
              <a:ea typeface="Proxima Nova"/>
              <a:cs typeface="Proxima Nova"/>
              <a:sym typeface="Proxima Nova"/>
            </a:endParaRPr>
          </a:p>
        </p:txBody>
      </p:sp>
      <p:sp>
        <p:nvSpPr>
          <p:cNvPr id="173" name="Google Shape;173;p25"/>
          <p:cNvSpPr/>
          <p:nvPr/>
        </p:nvSpPr>
        <p:spPr>
          <a:xfrm>
            <a:off x="5821700" y="3066000"/>
            <a:ext cx="1032900" cy="1079100"/>
          </a:xfrm>
          <a:prstGeom prst="rect">
            <a:avLst/>
          </a:prstGeom>
          <a:solidFill>
            <a:srgbClr val="00FF00">
              <a:alpha val="20000"/>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Your Task</a:t>
            </a:r>
            <a:endParaRPr>
              <a:latin typeface="Proxima Nova"/>
              <a:ea typeface="Proxima Nova"/>
              <a:cs typeface="Proxima Nova"/>
              <a:sym typeface="Proxima Nova"/>
            </a:endParaRPr>
          </a:p>
        </p:txBody>
      </p:sp>
      <p:sp>
        <p:nvSpPr>
          <p:cNvPr id="174" name="Google Shape;174;p25"/>
          <p:cNvSpPr/>
          <p:nvPr/>
        </p:nvSpPr>
        <p:spPr>
          <a:xfrm>
            <a:off x="6305675" y="4178875"/>
            <a:ext cx="2047200" cy="795900"/>
          </a:xfrm>
          <a:prstGeom prst="wedgeRectCallout">
            <a:avLst>
              <a:gd fmla="val -16487" name="adj1"/>
              <a:gd fmla="val -98411"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Proxima Nova"/>
                <a:ea typeface="Proxima Nova"/>
                <a:cs typeface="Proxima Nova"/>
                <a:sym typeface="Proxima Nova"/>
              </a:rPr>
              <a:t>Genomic sequence:</a:t>
            </a:r>
            <a:endParaRPr>
              <a:latin typeface="Proxima Nova"/>
              <a:ea typeface="Proxima Nova"/>
              <a:cs typeface="Proxima Nova"/>
              <a:sym typeface="Proxima Nova"/>
            </a:endParaRPr>
          </a:p>
          <a:p>
            <a:pPr indent="0" lvl="0" marL="0" rtl="0" algn="ctr">
              <a:spcBef>
                <a:spcPts val="0"/>
              </a:spcBef>
              <a:spcAft>
                <a:spcPts val="0"/>
              </a:spcAft>
              <a:buNone/>
            </a:pPr>
            <a:r>
              <a:rPr lang="en">
                <a:latin typeface="Proxima Nova"/>
                <a:ea typeface="Proxima Nova"/>
                <a:cs typeface="Proxima Nova"/>
                <a:sym typeface="Proxima Nova"/>
              </a:rPr>
              <a:t>ATTCGGATTGC….</a:t>
            </a:r>
            <a:endParaRPr>
              <a:latin typeface="Proxima Nova"/>
              <a:ea typeface="Proxima Nova"/>
              <a:cs typeface="Proxima Nova"/>
              <a:sym typeface="Proxima Nova"/>
            </a:endParaRPr>
          </a:p>
        </p:txBody>
      </p:sp>
      <p:sp>
        <p:nvSpPr>
          <p:cNvPr id="175" name="Google Shape;175;p25"/>
          <p:cNvSpPr/>
          <p:nvPr/>
        </p:nvSpPr>
        <p:spPr>
          <a:xfrm>
            <a:off x="3314550" y="4212750"/>
            <a:ext cx="2514900" cy="795900"/>
          </a:xfrm>
          <a:prstGeom prst="wedgeRectCallout">
            <a:avLst>
              <a:gd fmla="val 44805" name="adj1"/>
              <a:gd fmla="val -101878"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TASK: For each antibiotics, is this pathogen resistant to these antibiotics?</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81" name="Google Shape;18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 repository: https://github.com/hzi-bifo/seminar-dlmb-2025-summer-public</a:t>
            </a:r>
            <a:endParaRPr/>
          </a:p>
          <a:p>
            <a:pPr indent="-342900" lvl="0" marL="457200" marR="0" rtl="0" algn="l">
              <a:lnSpc>
                <a:spcPct val="115000"/>
              </a:lnSpc>
              <a:spcBef>
                <a:spcPts val="0"/>
              </a:spcBef>
              <a:spcAft>
                <a:spcPts val="0"/>
              </a:spcAft>
              <a:buSzPts val="1800"/>
              <a:buChar char="●"/>
            </a:pPr>
            <a:r>
              <a:rPr lang="en"/>
              <a:t>150 genomes</a:t>
            </a:r>
            <a:endParaRPr/>
          </a:p>
          <a:p>
            <a:pPr indent="-317500" lvl="1" marL="914400" marR="0" rtl="0" algn="l">
              <a:lnSpc>
                <a:spcPct val="115000"/>
              </a:lnSpc>
              <a:spcBef>
                <a:spcPts val="0"/>
              </a:spcBef>
              <a:spcAft>
                <a:spcPts val="0"/>
              </a:spcAft>
              <a:buSzPts val="1400"/>
              <a:buChar char="○"/>
            </a:pPr>
            <a:r>
              <a:rPr lang="en">
                <a:highlight>
                  <a:schemeClr val="lt1"/>
                </a:highlight>
              </a:rPr>
              <a:t>Training set (135 samples) and test set (15 samples)</a:t>
            </a:r>
            <a:endParaRPr>
              <a:highlight>
                <a:schemeClr val="lt1"/>
              </a:highlight>
            </a:endParaRPr>
          </a:p>
          <a:p>
            <a:pPr indent="-342900" lvl="0" marL="457200" marR="0" rtl="0" algn="l">
              <a:lnSpc>
                <a:spcPct val="115000"/>
              </a:lnSpc>
              <a:spcBef>
                <a:spcPts val="0"/>
              </a:spcBef>
              <a:spcAft>
                <a:spcPts val="0"/>
              </a:spcAft>
              <a:buSzPts val="1800"/>
              <a:buChar char="●"/>
            </a:pPr>
            <a:r>
              <a:rPr lang="en"/>
              <a:t>Labels: 0 (non-resistant), 1 (resistant)</a:t>
            </a:r>
            <a:endParaRPr/>
          </a:p>
          <a:p>
            <a:pPr indent="-342900" lvl="0" marL="457200" rtl="0" algn="l">
              <a:spcBef>
                <a:spcPts val="0"/>
              </a:spcBef>
              <a:spcAft>
                <a:spcPts val="0"/>
              </a:spcAft>
              <a:buSzPts val="1800"/>
              <a:buChar char="●"/>
            </a:pPr>
            <a:r>
              <a:rPr lang="en"/>
              <a:t>Primary implementation task:</a:t>
            </a:r>
            <a:endParaRPr/>
          </a:p>
          <a:p>
            <a:pPr indent="-317500" lvl="1" marL="914400" rtl="0" algn="l">
              <a:spcBef>
                <a:spcPts val="0"/>
              </a:spcBef>
              <a:spcAft>
                <a:spcPts val="0"/>
              </a:spcAft>
              <a:buSzPts val="1400"/>
              <a:buChar char="○"/>
            </a:pPr>
            <a:r>
              <a:rPr lang="en"/>
              <a:t>Predict AMR for a pathogen (</a:t>
            </a:r>
            <a:r>
              <a:rPr i="1" lang="en"/>
              <a:t>Staphylococcus aureus</a:t>
            </a:r>
            <a:r>
              <a:rPr lang="en"/>
              <a:t>) against an antibiotic (Cefoxitin) given the genomic sequence of one of its genes (gene pbp4) as input</a:t>
            </a:r>
            <a:endParaRPr/>
          </a:p>
          <a:p>
            <a:pPr indent="-342900" lvl="0" marL="457200" rtl="0" algn="l">
              <a:spcBef>
                <a:spcPts val="0"/>
              </a:spcBef>
              <a:spcAft>
                <a:spcPts val="0"/>
              </a:spcAft>
              <a:buSzPts val="1800"/>
              <a:buChar char="●"/>
            </a:pPr>
            <a:r>
              <a:rPr lang="en"/>
              <a:t>Extended implementation task:</a:t>
            </a:r>
            <a:endParaRPr/>
          </a:p>
          <a:p>
            <a:pPr indent="-317500" lvl="1" marL="914400" rtl="0" algn="l">
              <a:spcBef>
                <a:spcPts val="0"/>
              </a:spcBef>
              <a:spcAft>
                <a:spcPts val="0"/>
              </a:spcAft>
              <a:buSzPts val="1400"/>
              <a:buChar char="○"/>
            </a:pPr>
            <a:r>
              <a:rPr lang="en"/>
              <a:t>Pathogen: </a:t>
            </a:r>
            <a:r>
              <a:rPr i="1" lang="en"/>
              <a:t>Klebsiella pneumoniae</a:t>
            </a:r>
            <a:r>
              <a:rPr lang="en"/>
              <a:t>, antibiotics: Aztreonam, gene: all genes</a:t>
            </a:r>
            <a:endParaRPr/>
          </a:p>
          <a:p>
            <a:pPr indent="0" lvl="0" marL="0" rtl="0" algn="l">
              <a:spcBef>
                <a:spcPts val="1200"/>
              </a:spcBef>
              <a:spcAft>
                <a:spcPts val="1200"/>
              </a:spcAft>
              <a:buNone/>
            </a:pPr>
            <a:r>
              <a:rPr lang="en"/>
              <a:t>		</a:t>
            </a:r>
            <a:endParaRPr/>
          </a:p>
        </p:txBody>
      </p:sp>
      <p:sp>
        <p:nvSpPr>
          <p:cNvPr id="182" name="Google Shape;18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Topics</a:t>
            </a:r>
            <a:endParaRPr/>
          </a:p>
        </p:txBody>
      </p:sp>
      <p:sp>
        <p:nvSpPr>
          <p:cNvPr id="188" name="Google Shape;18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Topics</a:t>
            </a:r>
            <a:endParaRPr/>
          </a:p>
        </p:txBody>
      </p:sp>
      <p:sp>
        <p:nvSpPr>
          <p:cNvPr id="194" name="Google Shape;19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Feed-forward Neural Networks and back propagation [2 students]</a:t>
            </a:r>
            <a:endParaRPr/>
          </a:p>
          <a:p>
            <a:pPr indent="-342900" lvl="0" marL="457200" rtl="0" algn="l">
              <a:spcBef>
                <a:spcPts val="0"/>
              </a:spcBef>
              <a:spcAft>
                <a:spcPts val="0"/>
              </a:spcAft>
              <a:buSzPts val="1800"/>
              <a:buChar char="●"/>
            </a:pPr>
            <a:r>
              <a:rPr lang="en"/>
              <a:t>Convolutional Neural Networks (CNNs) [2 students]</a:t>
            </a:r>
            <a:endParaRPr/>
          </a:p>
          <a:p>
            <a:pPr indent="-342900" lvl="0" marL="457200" rtl="0" algn="l">
              <a:spcBef>
                <a:spcPts val="0"/>
              </a:spcBef>
              <a:spcAft>
                <a:spcPts val="0"/>
              </a:spcAft>
              <a:buSzPts val="1800"/>
              <a:buChar char="●"/>
            </a:pPr>
            <a:r>
              <a:rPr lang="en"/>
              <a:t>Recurrent Neural Networks and LSTMs [2 students]</a:t>
            </a:r>
            <a:endParaRPr/>
          </a:p>
          <a:p>
            <a:pPr indent="-342900" lvl="0" marL="457200" rtl="0" algn="l">
              <a:spcBef>
                <a:spcPts val="0"/>
              </a:spcBef>
              <a:spcAft>
                <a:spcPts val="0"/>
              </a:spcAft>
              <a:buSzPts val="1800"/>
              <a:buChar char="●"/>
            </a:pPr>
            <a:r>
              <a:rPr lang="en"/>
              <a:t>Transformers - Encoders [2 students]</a:t>
            </a:r>
            <a:endParaRPr/>
          </a:p>
          <a:p>
            <a:pPr indent="-342900" lvl="0" marL="457200" rtl="0" algn="l">
              <a:spcBef>
                <a:spcPts val="0"/>
              </a:spcBef>
              <a:spcAft>
                <a:spcPts val="0"/>
              </a:spcAft>
              <a:buSzPts val="1800"/>
              <a:buChar char="●"/>
            </a:pPr>
            <a:r>
              <a:rPr lang="en"/>
              <a:t>Transformers</a:t>
            </a:r>
            <a:r>
              <a:rPr lang="en"/>
              <a:t> - Decoders, Encoder-Decoders [2 students]</a:t>
            </a:r>
            <a:endParaRPr/>
          </a:p>
        </p:txBody>
      </p:sp>
      <p:sp>
        <p:nvSpPr>
          <p:cNvPr id="195" name="Google Shape;19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Feed-forward Neural Networks and back propagation [2 students]</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00000A"/>
                </a:solidFill>
              </a:rPr>
              <a:t>Goals: Getting familiar with the basics of neural networks</a:t>
            </a:r>
            <a:endParaRPr>
              <a:solidFill>
                <a:srgbClr val="00000A"/>
              </a:solidFill>
            </a:endParaRPr>
          </a:p>
          <a:p>
            <a:pPr indent="-342900" lvl="0" marL="457200" rtl="0" algn="l">
              <a:lnSpc>
                <a:spcPct val="115000"/>
              </a:lnSpc>
              <a:spcBef>
                <a:spcPts val="1200"/>
              </a:spcBef>
              <a:spcAft>
                <a:spcPts val="0"/>
              </a:spcAft>
              <a:buClr>
                <a:srgbClr val="00000A"/>
              </a:buClr>
              <a:buSzPts val="1800"/>
              <a:buChar char="●"/>
            </a:pPr>
            <a:r>
              <a:rPr lang="en">
                <a:solidFill>
                  <a:srgbClr val="00000A"/>
                </a:solidFill>
              </a:rPr>
              <a:t>Introduction to linear classification, multilayer perceptron (MLP), and back propagation algorithm</a:t>
            </a:r>
            <a:endParaRPr>
              <a:solidFill>
                <a:srgbClr val="00000A"/>
              </a:solidFill>
            </a:endParaRPr>
          </a:p>
          <a:p>
            <a:pPr indent="-342900" lvl="0" marL="457200" rtl="0" algn="l">
              <a:lnSpc>
                <a:spcPct val="115000"/>
              </a:lnSpc>
              <a:spcBef>
                <a:spcPts val="0"/>
              </a:spcBef>
              <a:spcAft>
                <a:spcPts val="0"/>
              </a:spcAft>
              <a:buClr>
                <a:srgbClr val="00000A"/>
              </a:buClr>
              <a:buSzPts val="1800"/>
              <a:buChar char="●"/>
            </a:pPr>
            <a:r>
              <a:rPr lang="en">
                <a:solidFill>
                  <a:srgbClr val="00000A"/>
                </a:solidFill>
              </a:rPr>
              <a:t>Implementation in python using MLP</a:t>
            </a:r>
            <a:endParaRPr>
              <a:solidFill>
                <a:srgbClr val="00000A"/>
              </a:solidFill>
            </a:endParaRPr>
          </a:p>
          <a:p>
            <a:pPr indent="0" lvl="0" marL="0" rtl="0" algn="l">
              <a:lnSpc>
                <a:spcPct val="115000"/>
              </a:lnSpc>
              <a:spcBef>
                <a:spcPts val="1000"/>
              </a:spcBef>
              <a:spcAft>
                <a:spcPts val="0"/>
              </a:spcAft>
              <a:buNone/>
            </a:pPr>
            <a:r>
              <a:rPr lang="en" sz="1500">
                <a:solidFill>
                  <a:srgbClr val="00000A"/>
                </a:solidFill>
              </a:rPr>
              <a:t>Suggested references</a:t>
            </a:r>
            <a:endParaRPr sz="1500">
              <a:solidFill>
                <a:srgbClr val="00000A"/>
              </a:solidFill>
            </a:endParaRPr>
          </a:p>
          <a:p>
            <a:pPr indent="-323850" lvl="0" marL="457200" rtl="0" algn="l">
              <a:lnSpc>
                <a:spcPct val="115000"/>
              </a:lnSpc>
              <a:spcBef>
                <a:spcPts val="1200"/>
              </a:spcBef>
              <a:spcAft>
                <a:spcPts val="0"/>
              </a:spcAft>
              <a:buClr>
                <a:srgbClr val="00000A"/>
              </a:buClr>
              <a:buSzPts val="1500"/>
              <a:buChar char="●"/>
            </a:pPr>
            <a:r>
              <a:rPr lang="en" sz="1500">
                <a:solidFill>
                  <a:srgbClr val="00000A"/>
                </a:solidFill>
              </a:rPr>
              <a:t>Linear prediction: Lec. 1,2 at (https://bit.ly/1DIpc51) and (Chapter 4: https://stanford.io/2voWjra)</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G. Hinton’s lecture 2, 3: </a:t>
            </a:r>
            <a:r>
              <a:rPr lang="en" sz="1500">
                <a:solidFill>
                  <a:srgbClr val="00000A"/>
                </a:solidFill>
                <a:uFill>
                  <a:noFill/>
                </a:uFill>
                <a:hlinkClick r:id="rId3">
                  <a:extLst>
                    <a:ext uri="{A12FA001-AC4F-418D-AE19-62706E023703}">
                      <ahyp:hlinkClr val="tx"/>
                    </a:ext>
                  </a:extLst>
                </a:hlinkClick>
              </a:rPr>
              <a:t>https://bit.ly/3TNBPqw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Lecture from U of Waterloo: https://bit.ly/2A2mzgN</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Stanford Tutorial: https://stanford.io/1FRrkZw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a:t>
            </a:r>
            <a:endParaRPr sz="1500"/>
          </a:p>
        </p:txBody>
      </p:sp>
      <p:sp>
        <p:nvSpPr>
          <p:cNvPr id="202" name="Google Shape;20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Convolutional Neural Networks (CNN) [2 students]</a:t>
            </a:r>
            <a:endParaRPr/>
          </a:p>
        </p:txBody>
      </p:sp>
      <p:sp>
        <p:nvSpPr>
          <p:cNvPr id="208" name="Google Shape;208;p30"/>
          <p:cNvSpPr txBox="1"/>
          <p:nvPr>
            <p:ph idx="1" type="body"/>
          </p:nvPr>
        </p:nvSpPr>
        <p:spPr>
          <a:xfrm>
            <a:off x="311700" y="1189100"/>
            <a:ext cx="85206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a:solidFill>
                  <a:srgbClr val="00000A"/>
                </a:solidFill>
              </a:rPr>
              <a:t>Goals: Getting familiar with the convolutional neural network</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CNN </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only CNN</a:t>
            </a:r>
            <a:endParaRPr>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rtl="0" algn="l">
              <a:lnSpc>
                <a:spcPct val="115000"/>
              </a:lnSpc>
              <a:spcBef>
                <a:spcPts val="1200"/>
              </a:spcBef>
              <a:spcAft>
                <a:spcPts val="0"/>
              </a:spcAft>
              <a:buNone/>
            </a:pPr>
            <a:r>
              <a:rPr b="1" lang="en" sz="1500">
                <a:solidFill>
                  <a:srgbClr val="00000A"/>
                </a:solidFill>
              </a:rPr>
              <a:t>Suggested references</a:t>
            </a:r>
            <a:endParaRPr b="1" sz="1500">
              <a:solidFill>
                <a:srgbClr val="00000A"/>
              </a:solidFill>
            </a:endParaRPr>
          </a:p>
          <a:p>
            <a:pPr indent="-323850" lvl="0" marL="457200" rtl="0" algn="l">
              <a:lnSpc>
                <a:spcPct val="115000"/>
              </a:lnSpc>
              <a:spcBef>
                <a:spcPts val="1200"/>
              </a:spcBef>
              <a:spcAft>
                <a:spcPts val="0"/>
              </a:spcAft>
              <a:buClr>
                <a:srgbClr val="00000A"/>
              </a:buClr>
              <a:buSzPts val="1500"/>
              <a:buChar char="●"/>
            </a:pPr>
            <a:r>
              <a:rPr lang="en" sz="1500">
                <a:solidFill>
                  <a:srgbClr val="00000A"/>
                </a:solidFill>
              </a:rPr>
              <a:t>MIT notes: https://tinyurl.com/3c8fk4mz</a:t>
            </a:r>
            <a:endParaRPr sz="1500">
              <a:solidFill>
                <a:srgbClr val="00000A"/>
              </a:solidFill>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rPr>
              <a:t>G. Hinton’s lecture:</a:t>
            </a:r>
            <a:r>
              <a:rPr lang="en" sz="1500">
                <a:solidFill>
                  <a:srgbClr val="00000A"/>
                </a:solidFill>
              </a:rPr>
              <a:t> https://bit.ly/3TNBP	qw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Stanford Tutorial: </a:t>
            </a:r>
            <a:r>
              <a:rPr lang="en" sz="1500" u="sng">
                <a:solidFill>
                  <a:schemeClr val="hlink"/>
                </a:solidFill>
                <a:hlinkClick r:id="rId3"/>
              </a:rPr>
              <a:t>https://stanford.io/1FRrkZw</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A more advanced reference: deeplearningbook.org</a:t>
            </a:r>
            <a:endParaRPr sz="1500">
              <a:solidFill>
                <a:srgbClr val="00000A"/>
              </a:solidFill>
            </a:endParaRPr>
          </a:p>
          <a:p>
            <a:pPr indent="-323850" lvl="0" marL="45720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 e.g.  https://tinyurl.com/yfy56ay5</a:t>
            </a:r>
            <a:endParaRPr sz="1500"/>
          </a:p>
        </p:txBody>
      </p:sp>
      <p:sp>
        <p:nvSpPr>
          <p:cNvPr id="209" name="Google Shape;20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Recurrent Neural Networks</a:t>
            </a:r>
            <a:r>
              <a:rPr lang="en"/>
              <a:t> [2 students]</a:t>
            </a:r>
            <a:endParaRPr/>
          </a:p>
        </p:txBody>
      </p:sp>
      <p:sp>
        <p:nvSpPr>
          <p:cNvPr id="215" name="Google Shape;21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RNNs and in particular LSTM</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Understanding “Vanilla” RNN</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Understanding the LSTM architecture (in particular read: </a:t>
            </a:r>
            <a:r>
              <a:rPr lang="en" u="sng">
                <a:solidFill>
                  <a:schemeClr val="hlink"/>
                </a:solidFill>
                <a:hlinkClick r:id="rId3"/>
              </a:rPr>
              <a:t>https://bit.ly/1S6gmjZ</a:t>
            </a:r>
            <a:r>
              <a:rPr lang="en">
                <a:solidFill>
                  <a:srgbClr val="00000A"/>
                </a:solidFill>
              </a:rPr>
              <a: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only RNNs and LSTM</a:t>
            </a:r>
            <a:endParaRPr sz="1500">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1200"/>
              </a:spcBef>
              <a:spcAft>
                <a:spcPts val="0"/>
              </a:spcAft>
              <a:buNone/>
            </a:pPr>
            <a:r>
              <a:rPr b="1" lang="en" sz="1400">
                <a:solidFill>
                  <a:srgbClr val="00000A"/>
                </a:solidFill>
              </a:rPr>
              <a:t>Suggested references</a:t>
            </a:r>
            <a:endParaRPr b="1" sz="1400">
              <a:solidFill>
                <a:srgbClr val="00000A"/>
              </a:solidFill>
            </a:endParaRPr>
          </a:p>
          <a:p>
            <a:pPr indent="-323850" lvl="0" marL="457200" marR="0" rtl="0" algn="l">
              <a:lnSpc>
                <a:spcPct val="115000"/>
              </a:lnSpc>
              <a:spcBef>
                <a:spcPts val="1200"/>
              </a:spcBef>
              <a:spcAft>
                <a:spcPts val="0"/>
              </a:spcAft>
              <a:buClr>
                <a:srgbClr val="00000A"/>
              </a:buClr>
              <a:buSzPts val="1500"/>
              <a:buChar char="●"/>
            </a:pPr>
            <a:r>
              <a:rPr lang="en" sz="1500">
                <a:solidFill>
                  <a:srgbClr val="00000A"/>
                </a:solidFill>
              </a:rPr>
              <a:t>Lecture from U of Waterloo: https://bit.ly/2RCNEhn</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Understanding</a:t>
            </a:r>
            <a:r>
              <a:rPr lang="en" sz="1500">
                <a:solidFill>
                  <a:srgbClr val="00000A"/>
                </a:solidFill>
              </a:rPr>
              <a:t> LSTMs: </a:t>
            </a:r>
            <a:r>
              <a:rPr lang="en" sz="1500">
                <a:solidFill>
                  <a:srgbClr val="00000A"/>
                </a:solidFill>
                <a:uFill>
                  <a:noFill/>
                </a:uFill>
                <a:hlinkClick r:id="rId4">
                  <a:extLst>
                    <a:ext uri="{A12FA001-AC4F-418D-AE19-62706E023703}">
                      <ahyp:hlinkClr val="tx"/>
                    </a:ext>
                  </a:extLst>
                </a:hlinkClick>
              </a:rPr>
              <a:t>https://bit.ly/1S6gmjZ</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MIT notes: </a:t>
            </a:r>
            <a:r>
              <a:rPr lang="en" sz="1500">
                <a:solidFill>
                  <a:srgbClr val="00000A"/>
                </a:solidFill>
              </a:rPr>
              <a:t>https://tinyurl.com/2x4z77fz</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G. Hinton’s lecture: </a:t>
            </a:r>
            <a:r>
              <a:rPr lang="en" sz="1500">
                <a:solidFill>
                  <a:srgbClr val="00000A"/>
                </a:solidFill>
              </a:rPr>
              <a:t>https://bit.ly/3TNBPqw</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A more </a:t>
            </a:r>
            <a:r>
              <a:rPr lang="en" sz="1500">
                <a:solidFill>
                  <a:srgbClr val="00000A"/>
                </a:solidFill>
              </a:rPr>
              <a:t>advanced</a:t>
            </a:r>
            <a:r>
              <a:rPr lang="en" sz="1500">
                <a:solidFill>
                  <a:srgbClr val="00000A"/>
                </a:solidFill>
              </a:rPr>
              <a:t> reference: deeplearningbook.org</a:t>
            </a:r>
            <a:endParaRPr sz="1500">
              <a:solidFill>
                <a:srgbClr val="00000A"/>
              </a:solidFill>
            </a:endParaRPr>
          </a:p>
          <a:p>
            <a:pPr indent="-323850" lvl="0" marL="457200" marR="0" rtl="0" algn="l">
              <a:lnSpc>
                <a:spcPct val="115000"/>
              </a:lnSpc>
              <a:spcBef>
                <a:spcPts val="0"/>
              </a:spcBef>
              <a:spcAft>
                <a:spcPts val="0"/>
              </a:spcAft>
              <a:buClr>
                <a:srgbClr val="00000A"/>
              </a:buClr>
              <a:buSzPts val="1500"/>
              <a:buChar char="●"/>
            </a:pPr>
            <a:r>
              <a:rPr lang="en" sz="1500">
                <a:solidFill>
                  <a:srgbClr val="00000A"/>
                </a:solidFill>
              </a:rPr>
              <a:t>Practicals: In Keras (keras.io) or Pytorch (pytorch.org)</a:t>
            </a:r>
            <a:endParaRPr sz="1700">
              <a:solidFill>
                <a:srgbClr val="00000A"/>
              </a:solidFill>
            </a:endParaRPr>
          </a:p>
        </p:txBody>
      </p:sp>
      <p:sp>
        <p:nvSpPr>
          <p:cNvPr id="216" name="Google Shape;21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Seminar 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Max. number of participants: 10</a:t>
            </a:r>
            <a:endParaRPr/>
          </a:p>
          <a:p>
            <a:pPr indent="0" lvl="0" marL="0" rtl="0" algn="l">
              <a:spcBef>
                <a:spcPts val="1200"/>
              </a:spcBef>
              <a:spcAft>
                <a:spcPts val="0"/>
              </a:spcAft>
              <a:buNone/>
            </a:pPr>
            <a:r>
              <a:rPr lang="en"/>
              <a:t>Language: English</a:t>
            </a:r>
            <a:endParaRPr/>
          </a:p>
          <a:p>
            <a:pPr indent="0" lvl="0" marL="0" rtl="0" algn="l">
              <a:spcBef>
                <a:spcPts val="1200"/>
              </a:spcBef>
              <a:spcAft>
                <a:spcPts val="0"/>
              </a:spcAft>
              <a:buNone/>
            </a:pPr>
            <a:r>
              <a:rPr lang="en"/>
              <a:t>Requirements:</a:t>
            </a:r>
            <a:endParaRPr/>
          </a:p>
          <a:p>
            <a:pPr indent="-334327" lvl="0" marL="457200" rtl="0" algn="l">
              <a:spcBef>
                <a:spcPts val="0"/>
              </a:spcBef>
              <a:spcAft>
                <a:spcPts val="0"/>
              </a:spcAft>
              <a:buSzPct val="100000"/>
              <a:buChar char="●"/>
            </a:pPr>
            <a:r>
              <a:rPr lang="en"/>
              <a:t>Student pairs must give both practical (implementation in Python) and theoretical presentations.</a:t>
            </a:r>
            <a:endParaRPr/>
          </a:p>
          <a:p>
            <a:pPr indent="-334327" lvl="0" marL="457200" rtl="0" algn="l">
              <a:spcBef>
                <a:spcPts val="0"/>
              </a:spcBef>
              <a:spcAft>
                <a:spcPts val="0"/>
              </a:spcAft>
              <a:buSzPct val="100000"/>
              <a:buChar char="●"/>
            </a:pPr>
            <a:r>
              <a:rPr lang="en"/>
              <a:t>At least one meeting with the assistants.</a:t>
            </a:r>
            <a:endParaRPr/>
          </a:p>
          <a:p>
            <a:pPr indent="-334327" lvl="0" marL="457200" rtl="0" algn="l">
              <a:spcBef>
                <a:spcPts val="0"/>
              </a:spcBef>
              <a:spcAft>
                <a:spcPts val="0"/>
              </a:spcAft>
              <a:buSzPct val="100000"/>
              <a:buChar char="●"/>
            </a:pPr>
            <a:r>
              <a:rPr lang="en"/>
              <a:t>&gt;5 page summary of </a:t>
            </a:r>
            <a:r>
              <a:rPr lang="en"/>
              <a:t>the</a:t>
            </a:r>
            <a:r>
              <a:rPr lang="en"/>
              <a:t> topic, with scientific report template, for example with literature references (to be sent two weeks before seminar date)</a:t>
            </a:r>
            <a:endParaRPr/>
          </a:p>
          <a:p>
            <a:pPr indent="-334327" lvl="0" marL="457200" rtl="0" algn="l">
              <a:spcBef>
                <a:spcPts val="0"/>
              </a:spcBef>
              <a:spcAft>
                <a:spcPts val="0"/>
              </a:spcAft>
              <a:buSzPct val="100000"/>
              <a:buChar char="●"/>
            </a:pPr>
            <a:r>
              <a:rPr lang="en"/>
              <a:t>approx.</a:t>
            </a:r>
            <a:r>
              <a:rPr lang="en"/>
              <a:t> 15</a:t>
            </a:r>
            <a:r>
              <a:rPr lang="en"/>
              <a:t> minutes of presentation per person, plus 10 discussion</a:t>
            </a:r>
            <a:endParaRPr/>
          </a:p>
          <a:p>
            <a:pPr indent="0" lvl="0" marL="0" rtl="0" algn="l">
              <a:spcBef>
                <a:spcPts val="1200"/>
              </a:spcBef>
              <a:spcAft>
                <a:spcPts val="0"/>
              </a:spcAft>
              <a:buNone/>
            </a:pPr>
            <a:r>
              <a:t/>
            </a:r>
            <a:endParaRPr/>
          </a:p>
          <a:p>
            <a:pPr indent="0" lvl="0" marL="0" rtl="0" algn="l">
              <a:spcBef>
                <a:spcPts val="0"/>
              </a:spcBef>
              <a:spcAft>
                <a:spcPts val="1200"/>
              </a:spcAft>
              <a:buNone/>
            </a:pPr>
            <a:r>
              <a:rPr lang="en"/>
              <a:t>Designated for Bachelor and Master students of Computer Science.</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Transformers</a:t>
            </a:r>
            <a:r>
              <a:rPr lang="en"/>
              <a:t> - Encoders only models [2 students]</a:t>
            </a:r>
            <a:endParaRPr/>
          </a:p>
        </p:txBody>
      </p:sp>
      <p:sp>
        <p:nvSpPr>
          <p:cNvPr id="222" name="Google Shape;22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concept of transformers architecture</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Encoder part of a transformer model (e.g., Bert)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Implementation in python using encoders-based transformers models</a:t>
            </a:r>
            <a:endParaRPr>
              <a:solidFill>
                <a:srgbClr val="00000A"/>
              </a:solidFill>
            </a:endParaRPr>
          </a:p>
          <a:p>
            <a:pPr indent="-317500" lvl="1" marL="914400" marR="0" rtl="0" algn="l">
              <a:lnSpc>
                <a:spcPct val="115000"/>
              </a:lnSpc>
              <a:spcBef>
                <a:spcPts val="0"/>
              </a:spcBef>
              <a:spcAft>
                <a:spcPts val="0"/>
              </a:spcAft>
              <a:buClr>
                <a:srgbClr val="00000A"/>
              </a:buClr>
              <a:buSzPts val="1400"/>
              <a:buChar char="○"/>
            </a:pPr>
            <a:r>
              <a:rPr b="1" lang="en">
                <a:solidFill>
                  <a:srgbClr val="00000A"/>
                </a:solidFill>
              </a:rPr>
              <a:t>You are allowed to use a pretrained model</a:t>
            </a:r>
            <a:endParaRPr b="1">
              <a:solidFill>
                <a:srgbClr val="00000A"/>
              </a:solidFill>
            </a:endParaRPr>
          </a:p>
          <a:p>
            <a:pPr indent="0" lvl="0" marL="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0"/>
              </a:spcBef>
              <a:spcAft>
                <a:spcPts val="0"/>
              </a:spcAft>
              <a:buNone/>
            </a:pPr>
            <a:r>
              <a:rPr lang="en" sz="1400">
                <a:solidFill>
                  <a:srgbClr val="00000A"/>
                </a:solidFill>
                <a:latin typeface="Calibri"/>
                <a:ea typeface="Calibri"/>
                <a:cs typeface="Calibri"/>
                <a:sym typeface="Calibri"/>
              </a:rPr>
              <a:t>Suggested references</a:t>
            </a:r>
            <a:endParaRPr sz="1400">
              <a:solidFill>
                <a:srgbClr val="00000A"/>
              </a:solidFill>
              <a:latin typeface="Calibri"/>
              <a:ea typeface="Calibri"/>
              <a:cs typeface="Calibri"/>
              <a:sym typeface="Calibri"/>
            </a:endParaRPr>
          </a:p>
          <a:p>
            <a:pPr indent="-323850" lvl="0" marL="457200" rtl="0" algn="l">
              <a:lnSpc>
                <a:spcPct val="115000"/>
              </a:lnSpc>
              <a:spcBef>
                <a:spcPts val="120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Representation learning: https://arxiv.org/pdf/1206.5538.pdf</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Transformer paper: https://arxiv.org/abs/1706.03762</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Simple explanation of transformers:  </a:t>
            </a:r>
            <a:r>
              <a:rPr lang="en" sz="1500" u="sng">
                <a:solidFill>
                  <a:srgbClr val="1155CC"/>
                </a:solidFill>
                <a:latin typeface="Calibri"/>
                <a:ea typeface="Calibri"/>
                <a:cs typeface="Calibri"/>
                <a:sym typeface="Calibri"/>
                <a:hlinkClick r:id="rId3">
                  <a:extLst>
                    <a:ext uri="{A12FA001-AC4F-418D-AE19-62706E023703}">
                      <ahyp:hlinkClr val="tx"/>
                    </a:ext>
                  </a:extLst>
                </a:hlinkClick>
              </a:rPr>
              <a:t>https://jalammar.github.io/illustrated-transformer/</a:t>
            </a:r>
            <a:endParaRPr sz="1500">
              <a:solidFill>
                <a:srgbClr val="00000A"/>
              </a:solidFill>
              <a:latin typeface="Calibri"/>
              <a:ea typeface="Calibri"/>
              <a:cs typeface="Calibri"/>
              <a:sym typeface="Calibri"/>
            </a:endParaRPr>
          </a:p>
          <a:p>
            <a:pPr indent="-323850" lvl="0" marL="457200" rtl="0" algn="l">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Simple explanation of the details: https://serrano.academy/</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Practicals: In Keras (keras.io) or Pytorch (pytorch.org)</a:t>
            </a:r>
            <a:endParaRPr sz="1500">
              <a:solidFill>
                <a:srgbClr val="00000A"/>
              </a:solidFill>
              <a:latin typeface="Calibri"/>
              <a:ea typeface="Calibri"/>
              <a:cs typeface="Calibri"/>
              <a:sym typeface="Calibri"/>
            </a:endParaRPr>
          </a:p>
          <a:p>
            <a:pPr indent="-323850" lvl="0" marL="457200" rtl="0" algn="l">
              <a:lnSpc>
                <a:spcPct val="115000"/>
              </a:lnSpc>
              <a:spcBef>
                <a:spcPts val="0"/>
              </a:spcBef>
              <a:spcAft>
                <a:spcPts val="0"/>
              </a:spcAft>
              <a:buClr>
                <a:srgbClr val="00000A"/>
              </a:buClr>
              <a:buSzPts val="1500"/>
              <a:buFont typeface="Calibri"/>
              <a:buChar char="●"/>
            </a:pPr>
            <a:r>
              <a:rPr lang="en" sz="1500">
                <a:solidFill>
                  <a:srgbClr val="00000A"/>
                </a:solidFill>
                <a:latin typeface="Calibri"/>
                <a:ea typeface="Calibri"/>
                <a:cs typeface="Calibri"/>
                <a:sym typeface="Calibri"/>
              </a:rPr>
              <a:t>Practicals: </a:t>
            </a:r>
            <a:r>
              <a:rPr lang="en" sz="1500" u="sng">
                <a:solidFill>
                  <a:schemeClr val="hlink"/>
                </a:solidFill>
                <a:latin typeface="Calibri"/>
                <a:ea typeface="Calibri"/>
                <a:cs typeface="Calibri"/>
                <a:sym typeface="Calibri"/>
                <a:hlinkClick r:id="rId4"/>
              </a:rPr>
              <a:t>https://huggingface.co/docs/transformers/notebooks</a:t>
            </a:r>
            <a:endParaRPr sz="1500">
              <a:solidFill>
                <a:srgbClr val="00000A"/>
              </a:solidFill>
              <a:latin typeface="Calibri"/>
              <a:ea typeface="Calibri"/>
              <a:cs typeface="Calibri"/>
              <a:sym typeface="Calibri"/>
            </a:endParaRPr>
          </a:p>
          <a:p>
            <a:pPr indent="0" lvl="0" marL="457200" rtl="0" algn="l">
              <a:spcBef>
                <a:spcPts val="1000"/>
              </a:spcBef>
              <a:spcAft>
                <a:spcPts val="0"/>
              </a:spcAft>
              <a:buNone/>
            </a:pPr>
            <a:r>
              <a:t/>
            </a:r>
            <a:endParaRPr sz="1200">
              <a:solidFill>
                <a:srgbClr val="00000A"/>
              </a:solidFill>
              <a:latin typeface="Calibri"/>
              <a:ea typeface="Calibri"/>
              <a:cs typeface="Calibri"/>
              <a:sym typeface="Calibri"/>
            </a:endParaRPr>
          </a:p>
        </p:txBody>
      </p:sp>
      <p:sp>
        <p:nvSpPr>
          <p:cNvPr id="223" name="Google Shape;22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Transformers</a:t>
            </a:r>
            <a:r>
              <a:rPr lang="en"/>
              <a:t> - Decoder-only and Encoder - Decoders [2 students]</a:t>
            </a:r>
            <a:endParaRPr/>
          </a:p>
        </p:txBody>
      </p:sp>
      <p:sp>
        <p:nvSpPr>
          <p:cNvPr id="229" name="Google Shape;22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00000A"/>
                </a:solidFill>
              </a:rPr>
              <a:t>Goals: Getting familiar with the concept of these architectures</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Decoder-only models  (GPT)</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Encoder-decoder models</a:t>
            </a:r>
            <a:endParaRPr>
              <a:solidFill>
                <a:srgbClr val="00000A"/>
              </a:solidFill>
            </a:endParaRPr>
          </a:p>
          <a:p>
            <a:pPr indent="-342900" lvl="0" marL="457200" marR="0" rtl="0" algn="l">
              <a:lnSpc>
                <a:spcPct val="115000"/>
              </a:lnSpc>
              <a:spcBef>
                <a:spcPts val="0"/>
              </a:spcBef>
              <a:spcAft>
                <a:spcPts val="0"/>
              </a:spcAft>
              <a:buClr>
                <a:srgbClr val="00000A"/>
              </a:buClr>
              <a:buSzPts val="1800"/>
              <a:buChar char="●"/>
            </a:pPr>
            <a:r>
              <a:rPr lang="en">
                <a:solidFill>
                  <a:srgbClr val="00000A"/>
                </a:solidFill>
              </a:rPr>
              <a:t>Their applications in bioinformatics</a:t>
            </a:r>
            <a:endParaRPr>
              <a:solidFill>
                <a:srgbClr val="00000A"/>
              </a:solidFill>
            </a:endParaRPr>
          </a:p>
          <a:p>
            <a:pPr indent="0" lvl="0" marL="457200" marR="0" rtl="0" algn="l">
              <a:lnSpc>
                <a:spcPct val="115000"/>
              </a:lnSpc>
              <a:spcBef>
                <a:spcPts val="0"/>
              </a:spcBef>
              <a:spcAft>
                <a:spcPts val="0"/>
              </a:spcAft>
              <a:buNone/>
            </a:pPr>
            <a:r>
              <a:t/>
            </a:r>
            <a:endParaRPr>
              <a:solidFill>
                <a:srgbClr val="00000A"/>
              </a:solidFill>
            </a:endParaRPr>
          </a:p>
          <a:p>
            <a:pPr indent="0" lvl="0" marL="0" marR="0" rtl="0" algn="l">
              <a:lnSpc>
                <a:spcPct val="115000"/>
              </a:lnSpc>
              <a:spcBef>
                <a:spcPts val="0"/>
              </a:spcBef>
              <a:spcAft>
                <a:spcPts val="0"/>
              </a:spcAft>
              <a:buNone/>
            </a:pPr>
            <a:r>
              <a:rPr lang="en" sz="1500">
                <a:solidFill>
                  <a:srgbClr val="00000A"/>
                </a:solidFill>
              </a:rPr>
              <a:t>Suggested references</a:t>
            </a:r>
            <a:endParaRPr sz="1500">
              <a:solidFill>
                <a:srgbClr val="00000A"/>
              </a:solidFill>
            </a:endParaRPr>
          </a:p>
          <a:p>
            <a:pPr indent="-323850" lvl="0" marL="457200" rtl="0" algn="l">
              <a:spcBef>
                <a:spcPts val="1200"/>
              </a:spcBef>
              <a:spcAft>
                <a:spcPts val="0"/>
              </a:spcAft>
              <a:buClr>
                <a:srgbClr val="00000A"/>
              </a:buClr>
              <a:buSzPts val="1500"/>
              <a:buChar char="●"/>
            </a:pPr>
            <a:r>
              <a:rPr lang="en" sz="1500">
                <a:solidFill>
                  <a:srgbClr val="00000A"/>
                </a:solidFill>
              </a:rPr>
              <a:t>Representation learning: https://arxiv.org/pdf/1206.5538.pdf</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Transformer paper: https://arxiv.org/abs/1706.03762</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Simple explanation of transformers:  </a:t>
            </a:r>
            <a:r>
              <a:rPr lang="en" sz="1500" u="sng">
                <a:solidFill>
                  <a:srgbClr val="1155CC"/>
                </a:solidFill>
                <a:hlinkClick r:id="rId3">
                  <a:extLst>
                    <a:ext uri="{A12FA001-AC4F-418D-AE19-62706E023703}">
                      <ahyp:hlinkClr val="tx"/>
                    </a:ext>
                  </a:extLst>
                </a:hlinkClick>
              </a:rPr>
              <a:t>https://jalammar.github.io/illustrated-transformer/</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Simple explanation of the details: https://serrano.academy/</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Practicals: In Keras (keras.io) or Pytorch (pytorch.org)</a:t>
            </a:r>
            <a:endParaRPr sz="1500">
              <a:solidFill>
                <a:srgbClr val="00000A"/>
              </a:solidFill>
            </a:endParaRPr>
          </a:p>
          <a:p>
            <a:pPr indent="-323850" lvl="0" marL="457200" rtl="0" algn="l">
              <a:spcBef>
                <a:spcPts val="0"/>
              </a:spcBef>
              <a:spcAft>
                <a:spcPts val="0"/>
              </a:spcAft>
              <a:buClr>
                <a:srgbClr val="00000A"/>
              </a:buClr>
              <a:buSzPts val="1500"/>
              <a:buChar char="●"/>
            </a:pPr>
            <a:r>
              <a:rPr lang="en" sz="1500">
                <a:solidFill>
                  <a:srgbClr val="00000A"/>
                </a:solidFill>
              </a:rPr>
              <a:t>Practicals: </a:t>
            </a:r>
            <a:r>
              <a:rPr lang="en" sz="1500" u="sng">
                <a:solidFill>
                  <a:schemeClr val="accent5"/>
                </a:solidFill>
                <a:hlinkClick r:id="rId4">
                  <a:extLst>
                    <a:ext uri="{A12FA001-AC4F-418D-AE19-62706E023703}">
                      <ahyp:hlinkClr val="tx"/>
                    </a:ext>
                  </a:extLst>
                </a:hlinkClick>
              </a:rPr>
              <a:t>https://huggingface.co/docs/transformers/notebooks</a:t>
            </a:r>
            <a:endParaRPr sz="1500">
              <a:solidFill>
                <a:srgbClr val="00000A"/>
              </a:solidFill>
            </a:endParaRPr>
          </a:p>
        </p:txBody>
      </p:sp>
      <p:sp>
        <p:nvSpPr>
          <p:cNvPr id="230" name="Google Shape;23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Further steps</a:t>
            </a:r>
            <a:endParaRPr/>
          </a:p>
        </p:txBody>
      </p:sp>
      <p:sp>
        <p:nvSpPr>
          <p:cNvPr id="236" name="Google Shape;236;p34"/>
          <p:cNvSpPr txBox="1"/>
          <p:nvPr>
            <p:ph idx="1" type="body"/>
          </p:nvPr>
        </p:nvSpPr>
        <p:spPr>
          <a:xfrm>
            <a:off x="311700" y="1152475"/>
            <a:ext cx="8855100" cy="3618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Send an email (to both of us)</a:t>
            </a:r>
            <a:endParaRPr/>
          </a:p>
          <a:p>
            <a:pPr indent="-317182" lvl="0" marL="457200" rtl="0" algn="l">
              <a:spcBef>
                <a:spcPts val="0"/>
              </a:spcBef>
              <a:spcAft>
                <a:spcPts val="0"/>
              </a:spcAft>
              <a:buSzPct val="100000"/>
              <a:buChar char="●"/>
            </a:pPr>
            <a:r>
              <a:rPr lang="en"/>
              <a:t>From one member CC all other members</a:t>
            </a:r>
            <a:endParaRPr/>
          </a:p>
          <a:p>
            <a:pPr indent="-317182" lvl="0" marL="457200" rtl="0" algn="l">
              <a:spcBef>
                <a:spcPts val="0"/>
              </a:spcBef>
              <a:spcAft>
                <a:spcPts val="0"/>
              </a:spcAft>
              <a:buSzPct val="100000"/>
              <a:buChar char="●"/>
            </a:pPr>
            <a:r>
              <a:rPr lang="en"/>
              <a:t>Send three preferred topics in the order of preference</a:t>
            </a:r>
            <a:endParaRPr/>
          </a:p>
          <a:p>
            <a:pPr indent="-317182" lvl="0" marL="457200" rtl="0" algn="l">
              <a:spcBef>
                <a:spcPts val="0"/>
              </a:spcBef>
              <a:spcAft>
                <a:spcPts val="0"/>
              </a:spcAft>
              <a:buSzPct val="100000"/>
              <a:buChar char="●"/>
            </a:pPr>
            <a:r>
              <a:rPr lang="en">
                <a:highlight>
                  <a:schemeClr val="lt1"/>
                </a:highlight>
              </a:rPr>
              <a:t>Until</a:t>
            </a:r>
            <a:r>
              <a:rPr b="1" lang="en">
                <a:highlight>
                  <a:schemeClr val="lt1"/>
                </a:highlight>
              </a:rPr>
              <a:t> April 20th</a:t>
            </a:r>
            <a:endParaRPr b="1">
              <a:highlight>
                <a:schemeClr val="lt1"/>
              </a:highlight>
            </a:endParaRPr>
          </a:p>
          <a:p>
            <a:pPr indent="-317182" lvl="0" marL="457200" rtl="0" algn="l">
              <a:spcBef>
                <a:spcPts val="0"/>
              </a:spcBef>
              <a:spcAft>
                <a:spcPts val="0"/>
              </a:spcAft>
              <a:buSzPct val="100000"/>
              <a:buChar char="●"/>
            </a:pPr>
            <a:r>
              <a:rPr lang="en"/>
              <a:t>If you have problem forming a team, send us an email!</a:t>
            </a:r>
            <a:endParaRPr/>
          </a:p>
          <a:p>
            <a:pPr indent="0" lvl="0" marL="0" rtl="0" algn="l">
              <a:spcBef>
                <a:spcPts val="1200"/>
              </a:spcBef>
              <a:spcAft>
                <a:spcPts val="0"/>
              </a:spcAft>
              <a:buNone/>
            </a:pPr>
            <a:r>
              <a:rPr lang="en"/>
              <a:t>Up to you how to split the tasks: </a:t>
            </a:r>
            <a:r>
              <a:rPr lang="en"/>
              <a:t>collaborate</a:t>
            </a:r>
            <a:r>
              <a:rPr lang="en"/>
              <a:t>!</a:t>
            </a:r>
            <a:endParaRPr/>
          </a:p>
          <a:p>
            <a:pPr indent="0" lvl="0" marL="0" rtl="0" algn="l">
              <a:spcBef>
                <a:spcPts val="1200"/>
              </a:spcBef>
              <a:spcAft>
                <a:spcPts val="0"/>
              </a:spcAft>
              <a:buNone/>
            </a:pPr>
            <a:r>
              <a:rPr lang="en"/>
              <a:t>Meeting and consultation with the lecturers (at least once)</a:t>
            </a:r>
            <a:endParaRPr/>
          </a:p>
          <a:p>
            <a:pPr indent="0" lvl="0" marL="0" rtl="0" algn="l">
              <a:spcBef>
                <a:spcPts val="1200"/>
              </a:spcBef>
              <a:spcAft>
                <a:spcPts val="0"/>
              </a:spcAft>
              <a:buNone/>
            </a:pPr>
            <a:r>
              <a:rPr lang="en"/>
              <a:t>Send report two weeks before the seminar day</a:t>
            </a:r>
            <a:endParaRPr/>
          </a:p>
          <a:p>
            <a:pPr indent="0" lvl="0" marL="0" rtl="0" algn="l">
              <a:spcBef>
                <a:spcPts val="1200"/>
              </a:spcBef>
              <a:spcAft>
                <a:spcPts val="0"/>
              </a:spcAft>
              <a:buNone/>
            </a:pPr>
            <a:r>
              <a:rPr lang="en"/>
              <a:t>Final seminar date:</a:t>
            </a:r>
            <a:endParaRPr/>
          </a:p>
          <a:p>
            <a:pPr indent="-317182" lvl="0" marL="457200" rtl="0" algn="l">
              <a:spcBef>
                <a:spcPts val="0"/>
              </a:spcBef>
              <a:spcAft>
                <a:spcPts val="0"/>
              </a:spcAft>
              <a:buSzPct val="100000"/>
              <a:buChar char="●"/>
            </a:pPr>
            <a:r>
              <a:rPr lang="en"/>
              <a:t>TBD</a:t>
            </a:r>
            <a:r>
              <a:rPr lang="en"/>
              <a:t> 9:00 - 13:00 at BRICS (early July).</a:t>
            </a:r>
            <a:endParaRPr/>
          </a:p>
          <a:p>
            <a:pPr indent="0" lvl="0" marL="0" rtl="0" algn="l">
              <a:spcBef>
                <a:spcPts val="1200"/>
              </a:spcBef>
              <a:spcAft>
                <a:spcPts val="0"/>
              </a:spcAft>
              <a:buNone/>
            </a:pPr>
            <a:r>
              <a:rPr lang="en"/>
              <a:t>Any questions? Contact us:</a:t>
            </a:r>
            <a:endParaRPr/>
          </a:p>
          <a:p>
            <a:pPr indent="-317182" lvl="0" marL="457200" rtl="0" algn="l">
              <a:spcBef>
                <a:spcPts val="0"/>
              </a:spcBef>
              <a:spcAft>
                <a:spcPts val="0"/>
              </a:spcAft>
              <a:buSzPct val="100000"/>
              <a:buChar char="●"/>
            </a:pPr>
            <a:r>
              <a:rPr lang="en"/>
              <a:t>mohammad-hadi.foroughmand-araabi@helmholtz-hzi.de</a:t>
            </a:r>
            <a:endParaRPr/>
          </a:p>
          <a:p>
            <a:pPr indent="-317182" lvl="0" marL="457200" rtl="0" algn="l">
              <a:spcBef>
                <a:spcPts val="0"/>
              </a:spcBef>
              <a:spcAft>
                <a:spcPts val="0"/>
              </a:spcAft>
              <a:buSzPct val="100000"/>
              <a:buChar char="●"/>
            </a:pPr>
            <a:r>
              <a:rPr lang="en"/>
              <a:t>georgios.kallergis@helmholtz-hzi.de</a:t>
            </a:r>
            <a:endParaRPr/>
          </a:p>
        </p:txBody>
      </p:sp>
      <p:sp>
        <p:nvSpPr>
          <p:cNvPr id="237" name="Google Shape;23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End</a:t>
            </a:r>
            <a:endParaRPr/>
          </a:p>
        </p:txBody>
      </p:sp>
      <p:sp>
        <p:nvSpPr>
          <p:cNvPr id="243" name="Google Shape;24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49" name="Google Shape;24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D0D0D"/>
              </a:buClr>
              <a:buSzPts val="1400"/>
              <a:buChar char="●"/>
            </a:pPr>
            <a:r>
              <a:rPr lang="en" sz="1400">
                <a:solidFill>
                  <a:srgbClr val="0D0D0D"/>
                </a:solidFill>
                <a:uFill>
                  <a:noFill/>
                </a:uFill>
                <a:hlinkClick r:id="rId3">
                  <a:extLst>
                    <a:ext uri="{A12FA001-AC4F-418D-AE19-62706E023703}">
                      <ahyp:hlinkClr val="tx"/>
                    </a:ext>
                  </a:extLst>
                </a:hlinkClick>
              </a:rPr>
              <a:t>Deep learning in Life Science Youtube series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D0D0D"/>
              </a:buClr>
              <a:buSzPts val="1400"/>
              <a:buChar char="●"/>
            </a:pPr>
            <a:r>
              <a:rPr lang="en" sz="1400">
                <a:solidFill>
                  <a:srgbClr val="000000"/>
                </a:solidFill>
                <a:latin typeface="Arial"/>
                <a:ea typeface="Arial"/>
                <a:cs typeface="Arial"/>
                <a:sym typeface="Arial"/>
              </a:rPr>
              <a:t>AMR image https://www.consilium.europa.eu/en/infographics/antimicrobial-resistance/</a:t>
            </a:r>
            <a:endParaRPr sz="1400">
              <a:solidFill>
                <a:srgbClr val="0D0D0D"/>
              </a:solidFill>
            </a:endParaRPr>
          </a:p>
          <a:p>
            <a:pPr indent="0" lvl="0" marL="457200" rtl="0" algn="l">
              <a:spcBef>
                <a:spcPts val="1200"/>
              </a:spcBef>
              <a:spcAft>
                <a:spcPts val="1200"/>
              </a:spcAft>
              <a:buNone/>
            </a:pPr>
            <a:r>
              <a:t/>
            </a:r>
            <a:endParaRPr sz="1400"/>
          </a:p>
        </p:txBody>
      </p:sp>
      <p:sp>
        <p:nvSpPr>
          <p:cNvPr id="250" name="Google Shape;25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Course </a:t>
            </a:r>
            <a:r>
              <a:rPr lang="en"/>
              <a:t>Takeaways</a:t>
            </a:r>
            <a:endParaRPr/>
          </a:p>
        </p:txBody>
      </p:sp>
      <p:sp>
        <p:nvSpPr>
          <p:cNvPr id="73" name="Google Shape;73;p15"/>
          <p:cNvSpPr txBox="1"/>
          <p:nvPr>
            <p:ph idx="1" type="body"/>
          </p:nvPr>
        </p:nvSpPr>
        <p:spPr>
          <a:xfrm>
            <a:off x="311700" y="1017725"/>
            <a:ext cx="8520600" cy="3913200"/>
          </a:xfrm>
          <a:prstGeom prst="rect">
            <a:avLst/>
          </a:prstGeom>
        </p:spPr>
        <p:txBody>
          <a:bodyPr anchorCtr="0" anchor="t" bIns="91425" lIns="91425" spcFirstLastPara="1" rIns="91425" wrap="square" tIns="91425">
            <a:normAutofit fontScale="92500" lnSpcReduction="10000"/>
          </a:bodyPr>
          <a:lstStyle/>
          <a:p>
            <a:pPr indent="0" lvl="0" marL="50800" rtl="0" algn="l">
              <a:spcBef>
                <a:spcPts val="0"/>
              </a:spcBef>
              <a:spcAft>
                <a:spcPts val="0"/>
              </a:spcAft>
              <a:buNone/>
            </a:pPr>
            <a:r>
              <a:rPr lang="en" sz="1600">
                <a:solidFill>
                  <a:srgbClr val="0D0D0D"/>
                </a:solidFill>
                <a:highlight>
                  <a:srgbClr val="FFFFFF"/>
                </a:highlight>
              </a:rPr>
              <a:t>Basic Knowledge of Machine Learning: Understanding of fundamental concepts in machine learning.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Machine Learning:</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Font typeface="Proxima Nova"/>
              <a:buAutoNum type="alphaLcPeriod"/>
            </a:pPr>
            <a:r>
              <a:rPr lang="en" sz="1600">
                <a:solidFill>
                  <a:srgbClr val="0D0D0D"/>
                </a:solidFill>
                <a:highlight>
                  <a:srgbClr val="FFFFFF"/>
                </a:highlight>
              </a:rPr>
              <a:t>A hot topic in both scientific research and industry applications.</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Font typeface="Proxima Nova"/>
              <a:buAutoNum type="alphaLcPeriod"/>
            </a:pPr>
            <a:r>
              <a:rPr lang="en" sz="1600">
                <a:solidFill>
                  <a:srgbClr val="0D0D0D"/>
                </a:solidFill>
                <a:highlight>
                  <a:srgbClr val="FFFFFF"/>
                </a:highlight>
              </a:rPr>
              <a:t>Wide-ranging impact across various domains, from healthcare to finance.</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Basic Knowledge of Deep Learning: Familiarity with the principles of deep learning.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Char char="●"/>
            </a:pPr>
            <a:r>
              <a:rPr lang="en" sz="1600">
                <a:solidFill>
                  <a:srgbClr val="0D0D0D"/>
                </a:solidFill>
                <a:highlight>
                  <a:srgbClr val="FFFFFF"/>
                </a:highlight>
              </a:rPr>
              <a:t>Deep Learning:</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Char char="○"/>
            </a:pPr>
            <a:r>
              <a:rPr lang="en" sz="1600">
                <a:solidFill>
                  <a:srgbClr val="0D0D0D"/>
                </a:solidFill>
                <a:highlight>
                  <a:srgbClr val="FFFFFF"/>
                </a:highlight>
              </a:rPr>
              <a:t>Specialized models built upon neural network architectures.</a:t>
            </a:r>
            <a:endParaRPr sz="1600">
              <a:solidFill>
                <a:srgbClr val="0D0D0D"/>
              </a:solidFill>
              <a:highlight>
                <a:srgbClr val="FFFFFF"/>
              </a:highlight>
            </a:endParaRPr>
          </a:p>
          <a:p>
            <a:pPr indent="-322580" lvl="1" marL="914400" rtl="0" algn="l">
              <a:spcBef>
                <a:spcPts val="0"/>
              </a:spcBef>
              <a:spcAft>
                <a:spcPts val="0"/>
              </a:spcAft>
              <a:buClr>
                <a:srgbClr val="0D0D0D"/>
              </a:buClr>
              <a:buSzPct val="100000"/>
              <a:buChar char="○"/>
            </a:pPr>
            <a:r>
              <a:rPr lang="en" sz="1600">
                <a:solidFill>
                  <a:srgbClr val="0D0D0D"/>
                </a:solidFill>
                <a:highlight>
                  <a:srgbClr val="FFFFFF"/>
                </a:highlight>
              </a:rPr>
              <a:t>Remarkable success in tackling complex and challenging problems across domains.</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Basic Knowledge of Bioinformatics </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Understanding of bioinformatics principles and applications.</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Awareness of how machine learning and deep learning are applied in bioinformatics research.</a:t>
            </a:r>
            <a:endParaRPr sz="1600">
              <a:solidFill>
                <a:srgbClr val="0D0D0D"/>
              </a:solidFill>
              <a:highlight>
                <a:srgbClr val="FFFFFF"/>
              </a:highlight>
            </a:endParaRPr>
          </a:p>
          <a:p>
            <a:pPr indent="0" lvl="0" marL="50800" rtl="0" algn="l">
              <a:spcBef>
                <a:spcPts val="1000"/>
              </a:spcBef>
              <a:spcAft>
                <a:spcPts val="0"/>
              </a:spcAft>
              <a:buNone/>
            </a:pPr>
            <a:r>
              <a:rPr lang="en" sz="1600">
                <a:solidFill>
                  <a:srgbClr val="0D0D0D"/>
                </a:solidFill>
                <a:highlight>
                  <a:srgbClr val="FFFFFF"/>
                </a:highlight>
              </a:rPr>
              <a:t>Experience in Problem Solving:</a:t>
            </a:r>
            <a:endParaRPr sz="1600">
              <a:solidFill>
                <a:srgbClr val="0D0D0D"/>
              </a:solidFill>
              <a:highlight>
                <a:srgbClr val="FFFFFF"/>
              </a:highlight>
            </a:endParaRPr>
          </a:p>
          <a:p>
            <a:pPr indent="-322580" lvl="0" marL="457200" rtl="0" algn="l">
              <a:spcBef>
                <a:spcPts val="0"/>
              </a:spcBef>
              <a:spcAft>
                <a:spcPts val="0"/>
              </a:spcAft>
              <a:buClr>
                <a:srgbClr val="0D0D0D"/>
              </a:buClr>
              <a:buSzPct val="100000"/>
              <a:buFont typeface="Proxima Nova"/>
              <a:buChar char="●"/>
            </a:pPr>
            <a:r>
              <a:rPr lang="en" sz="1600">
                <a:solidFill>
                  <a:srgbClr val="0D0D0D"/>
                </a:solidFill>
                <a:highlight>
                  <a:srgbClr val="FFFFFF"/>
                </a:highlight>
              </a:rPr>
              <a:t>Practical experience in applying machine learning and deep learning techniques to bioinformatics problems.</a:t>
            </a:r>
            <a:endParaRPr sz="1600"/>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510450" y="2057400"/>
            <a:ext cx="8123100" cy="77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Introduction to Bioinformatics, Machine Learning, and Deep Learning</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bioinformatics</a:t>
            </a:r>
            <a:endParaRPr/>
          </a:p>
        </p:txBody>
      </p:sp>
      <p:sp>
        <p:nvSpPr>
          <p:cNvPr id="86" name="Google Shape;86;p17"/>
          <p:cNvSpPr txBox="1"/>
          <p:nvPr>
            <p:ph idx="1" type="body"/>
          </p:nvPr>
        </p:nvSpPr>
        <p:spPr>
          <a:xfrm>
            <a:off x="311700" y="1152475"/>
            <a:ext cx="353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Biology = </a:t>
            </a:r>
            <a:endParaRPr/>
          </a:p>
          <a:p>
            <a:pPr indent="-342900" lvl="0" marL="457200" rtl="0" algn="l">
              <a:spcBef>
                <a:spcPts val="1200"/>
              </a:spcBef>
              <a:spcAft>
                <a:spcPts val="0"/>
              </a:spcAft>
              <a:buSzPts val="1800"/>
              <a:buChar char="●"/>
            </a:pPr>
            <a:r>
              <a:rPr lang="en"/>
              <a:t>DNA + RNA + Protein + Interactions</a:t>
            </a:r>
            <a:endParaRPr/>
          </a:p>
          <a:p>
            <a:pPr indent="0" lvl="0" marL="0" rtl="0" algn="l">
              <a:spcBef>
                <a:spcPts val="1200"/>
              </a:spcBef>
              <a:spcAft>
                <a:spcPts val="1200"/>
              </a:spcAft>
              <a:buNone/>
            </a:pPr>
            <a:r>
              <a:rPr lang="en"/>
              <a:t>Bioinformatics: Computational analysis of the biological data </a:t>
            </a:r>
            <a:endParaRPr/>
          </a:p>
        </p:txBody>
      </p:sp>
      <p:pic>
        <p:nvPicPr>
          <p:cNvPr id="87" name="Google Shape;87;p17"/>
          <p:cNvPicPr preferRelativeResize="0"/>
          <p:nvPr/>
        </p:nvPicPr>
        <p:blipFill rotWithShape="1">
          <a:blip r:embed="rId3">
            <a:alphaModFix/>
          </a:blip>
          <a:srcRect b="10249" l="0" r="0" t="0"/>
          <a:stretch/>
        </p:blipFill>
        <p:spPr>
          <a:xfrm>
            <a:off x="3935100" y="263513"/>
            <a:ext cx="4775701" cy="4616474"/>
          </a:xfrm>
          <a:prstGeom prst="rect">
            <a:avLst/>
          </a:prstGeom>
          <a:noFill/>
          <a:ln>
            <a:noFill/>
          </a:ln>
        </p:spPr>
      </p:pic>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Machine Learning &amp; Representation learning</a:t>
            </a:r>
            <a:endParaRPr/>
          </a:p>
        </p:txBody>
      </p:sp>
      <p:sp>
        <p:nvSpPr>
          <p:cNvPr id="94" name="Google Shape;94;p18"/>
          <p:cNvSpPr txBox="1"/>
          <p:nvPr>
            <p:ph idx="1" type="body"/>
          </p:nvPr>
        </p:nvSpPr>
        <p:spPr>
          <a:xfrm>
            <a:off x="311700" y="1152475"/>
            <a:ext cx="5287500" cy="3416400"/>
          </a:xfrm>
          <a:prstGeom prst="rect">
            <a:avLst/>
          </a:prstGeom>
        </p:spPr>
        <p:txBody>
          <a:bodyPr anchorCtr="0" anchor="t" bIns="91425" lIns="91425" spcFirstLastPara="1" rIns="91425" wrap="square" tIns="91425">
            <a:normAutofit fontScale="77500" lnSpcReduction="20000"/>
          </a:bodyPr>
          <a:lstStyle/>
          <a:p>
            <a:pPr indent="0" lvl="0" marL="0" marR="0" rtl="0" algn="l">
              <a:lnSpc>
                <a:spcPct val="115000"/>
              </a:lnSpc>
              <a:spcBef>
                <a:spcPts val="0"/>
              </a:spcBef>
              <a:spcAft>
                <a:spcPts val="0"/>
              </a:spcAft>
              <a:buNone/>
            </a:pPr>
            <a:r>
              <a:rPr b="1" lang="en"/>
              <a:t>Machine Learning</a:t>
            </a:r>
            <a:r>
              <a:rPr lang="en"/>
              <a:t> is a subset of artificial intelligence focused on developing algorithms that enable systems to learn patterns, representations, or behaviors from empirical data</a:t>
            </a:r>
            <a:endParaRPr/>
          </a:p>
          <a:p>
            <a:pPr indent="-317182" lvl="0" marL="457200" marR="0" rtl="0" algn="l">
              <a:lnSpc>
                <a:spcPct val="115000"/>
              </a:lnSpc>
              <a:spcBef>
                <a:spcPts val="1200"/>
              </a:spcBef>
              <a:spcAft>
                <a:spcPts val="0"/>
              </a:spcAft>
              <a:buSzPct val="100000"/>
              <a:buChar char="●"/>
            </a:pPr>
            <a:r>
              <a:rPr lang="en"/>
              <a:t>Constructs models that generalize from training data to unseen instances by optimizing a loss function</a:t>
            </a:r>
            <a:endParaRPr/>
          </a:p>
          <a:p>
            <a:pPr indent="-317182" lvl="0" marL="457200" marR="0" rtl="0" algn="l">
              <a:lnSpc>
                <a:spcPct val="115000"/>
              </a:lnSpc>
              <a:spcBef>
                <a:spcPts val="0"/>
              </a:spcBef>
              <a:spcAft>
                <a:spcPts val="0"/>
              </a:spcAft>
              <a:buSzPct val="163636"/>
              <a:buChar char="●"/>
            </a:pPr>
            <a:r>
              <a:rPr lang="en"/>
              <a:t>Includes supervised, unsupervised, and reinforcement learning, with applications in classification, regression, clustering, and decision-making.</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a:t>Representation learning</a:t>
            </a:r>
            <a:r>
              <a:rPr lang="en"/>
              <a:t>:</a:t>
            </a:r>
            <a:endParaRPr/>
          </a:p>
          <a:p>
            <a:pPr indent="-317182" lvl="0" marL="457200" rtl="0" algn="l">
              <a:spcBef>
                <a:spcPts val="0"/>
              </a:spcBef>
              <a:spcAft>
                <a:spcPts val="0"/>
              </a:spcAft>
              <a:buSzPct val="100000"/>
              <a:buChar char="●"/>
            </a:pPr>
            <a:r>
              <a:rPr lang="en"/>
              <a:t>Data can be represented as points in n-dimensional space (of features)</a:t>
            </a:r>
            <a:endParaRPr/>
          </a:p>
          <a:p>
            <a:pPr indent="-317182" lvl="0" marL="457200" rtl="0" algn="l">
              <a:spcBef>
                <a:spcPts val="0"/>
              </a:spcBef>
              <a:spcAft>
                <a:spcPts val="0"/>
              </a:spcAft>
              <a:buSzPct val="100000"/>
              <a:buChar char="●"/>
            </a:pPr>
            <a:r>
              <a:rPr lang="en"/>
              <a:t>Learns hierarchical or latent representations that capture underlying structures in data</a:t>
            </a:r>
            <a:endParaRPr/>
          </a:p>
          <a:p>
            <a:pPr indent="-297497" lvl="1" marL="914400" rtl="0" algn="l">
              <a:spcBef>
                <a:spcPts val="0"/>
              </a:spcBef>
              <a:spcAft>
                <a:spcPts val="0"/>
              </a:spcAft>
              <a:buSzPct val="100000"/>
              <a:buChar char="○"/>
            </a:pPr>
            <a:r>
              <a:rPr lang="en"/>
              <a:t>Then, we can solve several problems, e.g. classification.</a:t>
            </a:r>
            <a:endParaRPr/>
          </a:p>
        </p:txBody>
      </p:sp>
      <p:pic>
        <p:nvPicPr>
          <p:cNvPr id="95" name="Google Shape;95;p18"/>
          <p:cNvPicPr preferRelativeResize="0"/>
          <p:nvPr/>
        </p:nvPicPr>
        <p:blipFill>
          <a:blip r:embed="rId3">
            <a:alphaModFix/>
          </a:blip>
          <a:stretch>
            <a:fillRect/>
          </a:stretch>
        </p:blipFill>
        <p:spPr>
          <a:xfrm>
            <a:off x="5388148" y="1888673"/>
            <a:ext cx="3397824" cy="2070200"/>
          </a:xfrm>
          <a:prstGeom prst="rect">
            <a:avLst/>
          </a:prstGeom>
          <a:noFill/>
          <a:ln>
            <a:noFill/>
          </a:ln>
        </p:spPr>
      </p:pic>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machine learning</a:t>
            </a:r>
            <a:endParaRPr/>
          </a:p>
        </p:txBody>
      </p:sp>
      <p:sp>
        <p:nvSpPr>
          <p:cNvPr id="102" name="Google Shape;10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alter data appearance to be interpretable by the audience.</a:t>
            </a:r>
            <a:endParaRPr/>
          </a:p>
          <a:p>
            <a:pPr indent="-317500" lvl="1" marL="914400" rtl="0" algn="l">
              <a:spcBef>
                <a:spcPts val="0"/>
              </a:spcBef>
              <a:spcAft>
                <a:spcPts val="0"/>
              </a:spcAft>
              <a:buSzPts val="1400"/>
              <a:buChar char="○"/>
            </a:pPr>
            <a:r>
              <a:rPr lang="en"/>
              <a:t>Machine as the audience? Numerical values, vectors, matrices</a:t>
            </a:r>
            <a:endParaRPr/>
          </a:p>
          <a:p>
            <a:pPr indent="-342900" lvl="0" marL="457200" rtl="0" algn="l">
              <a:spcBef>
                <a:spcPts val="0"/>
              </a:spcBef>
              <a:spcAft>
                <a:spcPts val="0"/>
              </a:spcAft>
              <a:buSzPts val="1800"/>
              <a:buChar char="●"/>
            </a:pPr>
            <a:r>
              <a:rPr lang="en"/>
              <a:t>Finding a proper representation has been critical in machine learning</a:t>
            </a:r>
            <a:endParaRPr/>
          </a:p>
        </p:txBody>
      </p:sp>
      <p:pic>
        <p:nvPicPr>
          <p:cNvPr id="103" name="Google Shape;103;p19"/>
          <p:cNvPicPr preferRelativeResize="0"/>
          <p:nvPr/>
        </p:nvPicPr>
        <p:blipFill>
          <a:blip r:embed="rId3">
            <a:alphaModFix/>
          </a:blip>
          <a:stretch>
            <a:fillRect/>
          </a:stretch>
        </p:blipFill>
        <p:spPr>
          <a:xfrm>
            <a:off x="646125" y="2204700"/>
            <a:ext cx="2523725" cy="1288425"/>
          </a:xfrm>
          <a:prstGeom prst="rect">
            <a:avLst/>
          </a:prstGeom>
          <a:noFill/>
          <a:ln>
            <a:noFill/>
          </a:ln>
        </p:spPr>
      </p:pic>
      <p:pic>
        <p:nvPicPr>
          <p:cNvPr id="104" name="Google Shape;104;p19"/>
          <p:cNvPicPr preferRelativeResize="0"/>
          <p:nvPr/>
        </p:nvPicPr>
        <p:blipFill>
          <a:blip r:embed="rId4">
            <a:alphaModFix/>
          </a:blip>
          <a:stretch>
            <a:fillRect/>
          </a:stretch>
        </p:blipFill>
        <p:spPr>
          <a:xfrm>
            <a:off x="4797900" y="2204700"/>
            <a:ext cx="2523725" cy="1288428"/>
          </a:xfrm>
          <a:prstGeom prst="rect">
            <a:avLst/>
          </a:prstGeom>
          <a:noFill/>
          <a:ln>
            <a:noFill/>
          </a:ln>
        </p:spPr>
      </p:pic>
      <p:sp>
        <p:nvSpPr>
          <p:cNvPr id="105" name="Google Shape;105;p19"/>
          <p:cNvSpPr txBox="1"/>
          <p:nvPr/>
        </p:nvSpPr>
        <p:spPr>
          <a:xfrm>
            <a:off x="729000" y="3513375"/>
            <a:ext cx="2004900" cy="394800"/>
          </a:xfrm>
          <a:prstGeom prst="rect">
            <a:avLst/>
          </a:prstGeom>
          <a:noFill/>
          <a:ln>
            <a:noFill/>
          </a:ln>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Domain knowledge</a:t>
            </a:r>
            <a:endParaRPr sz="18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for designing representation</a:t>
            </a:r>
            <a:endParaRPr sz="1800">
              <a:solidFill>
                <a:schemeClr val="dk1"/>
              </a:solidFill>
              <a:latin typeface="Proxima Nova"/>
              <a:ea typeface="Proxima Nova"/>
              <a:cs typeface="Proxima Nova"/>
              <a:sym typeface="Proxima Nova"/>
            </a:endParaRPr>
          </a:p>
        </p:txBody>
      </p:sp>
      <p:pic>
        <p:nvPicPr>
          <p:cNvPr id="106" name="Google Shape;106;p19"/>
          <p:cNvPicPr preferRelativeResize="0"/>
          <p:nvPr/>
        </p:nvPicPr>
        <p:blipFill>
          <a:blip r:embed="rId5">
            <a:alphaModFix/>
          </a:blip>
          <a:stretch>
            <a:fillRect/>
          </a:stretch>
        </p:blipFill>
        <p:spPr>
          <a:xfrm>
            <a:off x="2459974" y="3744600"/>
            <a:ext cx="1172666" cy="1288425"/>
          </a:xfrm>
          <a:prstGeom prst="rect">
            <a:avLst/>
          </a:prstGeom>
          <a:noFill/>
          <a:ln>
            <a:noFill/>
          </a:ln>
        </p:spPr>
      </p:pic>
      <p:pic>
        <p:nvPicPr>
          <p:cNvPr id="107" name="Google Shape;107;p19"/>
          <p:cNvPicPr preferRelativeResize="0"/>
          <p:nvPr/>
        </p:nvPicPr>
        <p:blipFill>
          <a:blip r:embed="rId6">
            <a:alphaModFix/>
          </a:blip>
          <a:stretch>
            <a:fillRect/>
          </a:stretch>
        </p:blipFill>
        <p:spPr>
          <a:xfrm>
            <a:off x="4706775" y="3493249"/>
            <a:ext cx="2940224" cy="1791375"/>
          </a:xfrm>
          <a:prstGeom prst="rect">
            <a:avLst/>
          </a:prstGeom>
          <a:noFill/>
          <a:ln>
            <a:noFill/>
          </a:ln>
        </p:spPr>
      </p:pic>
      <p:sp>
        <p:nvSpPr>
          <p:cNvPr id="108" name="Google Shape;108;p19"/>
          <p:cNvSpPr/>
          <p:nvPr/>
        </p:nvSpPr>
        <p:spPr>
          <a:xfrm>
            <a:off x="3553875" y="2693250"/>
            <a:ext cx="972000" cy="324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24000" y="14127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Specific ML models: NN</a:t>
            </a:r>
            <a:r>
              <a:rPr lang="en"/>
              <a:t>, RNN, CNN</a:t>
            </a:r>
            <a:endParaRPr/>
          </a:p>
        </p:txBody>
      </p:sp>
      <p:sp>
        <p:nvSpPr>
          <p:cNvPr id="115" name="Google Shape;115;p20"/>
          <p:cNvSpPr txBox="1"/>
          <p:nvPr/>
        </p:nvSpPr>
        <p:spPr>
          <a:xfrm>
            <a:off x="324000" y="4738500"/>
            <a:ext cx="8520600" cy="1824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Source: </a:t>
            </a:r>
            <a:r>
              <a:rPr lang="en" sz="1800" u="sng">
                <a:solidFill>
                  <a:schemeClr val="hlink"/>
                </a:solidFill>
                <a:latin typeface="Proxima Nova"/>
                <a:ea typeface="Proxima Nova"/>
                <a:cs typeface="Proxima Nova"/>
                <a:sym typeface="Proxima Nova"/>
                <a:hlinkClick r:id="rId3"/>
              </a:rPr>
              <a:t>https://www.ibm.com/topics/neural-networks</a:t>
            </a:r>
            <a:r>
              <a:rPr lang="en" sz="1800">
                <a:solidFill>
                  <a:schemeClr val="dk1"/>
                </a:solidFill>
                <a:latin typeface="Proxima Nova"/>
                <a:ea typeface="Proxima Nova"/>
                <a:cs typeface="Proxima Nova"/>
                <a:sym typeface="Proxima Nova"/>
              </a:rPr>
              <a:t>, </a:t>
            </a:r>
            <a:r>
              <a:rPr lang="en" sz="1800" u="sng">
                <a:solidFill>
                  <a:schemeClr val="hlink"/>
                </a:solidFill>
                <a:latin typeface="Proxima Nova"/>
                <a:ea typeface="Proxima Nova"/>
                <a:cs typeface="Proxima Nova"/>
                <a:sym typeface="Proxima Nova"/>
                <a:hlinkClick r:id="rId4"/>
              </a:rPr>
              <a:t>https://www.geeksforgeeks.org/introduction-to-recurrent-neural-network/</a:t>
            </a:r>
            <a:r>
              <a:rPr lang="en" sz="1800">
                <a:solidFill>
                  <a:schemeClr val="dk1"/>
                </a:solidFill>
                <a:latin typeface="Proxima Nova"/>
                <a:ea typeface="Proxima Nova"/>
                <a:cs typeface="Proxima Nova"/>
                <a:sym typeface="Proxima Nova"/>
              </a:rPr>
              <a:t>, https://www.analyticsvidhya.com/blog/2021/05/convolutional-neural-networks-cnn/</a:t>
            </a:r>
            <a:endParaRPr sz="1800">
              <a:solidFill>
                <a:schemeClr val="dk1"/>
              </a:solidFill>
              <a:latin typeface="Proxima Nova"/>
              <a:ea typeface="Proxima Nova"/>
              <a:cs typeface="Proxima Nova"/>
              <a:sym typeface="Proxima Nova"/>
            </a:endParaRPr>
          </a:p>
        </p:txBody>
      </p:sp>
      <p:grpSp>
        <p:nvGrpSpPr>
          <p:cNvPr id="116" name="Google Shape;116;p20"/>
          <p:cNvGrpSpPr/>
          <p:nvPr/>
        </p:nvGrpSpPr>
        <p:grpSpPr>
          <a:xfrm>
            <a:off x="496850" y="725525"/>
            <a:ext cx="3351374" cy="2135637"/>
            <a:chOff x="5416875" y="596338"/>
            <a:chExt cx="3351374" cy="2135637"/>
          </a:xfrm>
        </p:grpSpPr>
        <p:pic>
          <p:nvPicPr>
            <p:cNvPr id="117" name="Google Shape;117;p20"/>
            <p:cNvPicPr preferRelativeResize="0"/>
            <p:nvPr/>
          </p:nvPicPr>
          <p:blipFill rotWithShape="1">
            <a:blip r:embed="rId5">
              <a:alphaModFix/>
            </a:blip>
            <a:srcRect b="14409" l="12257" r="13270" t="20798"/>
            <a:stretch/>
          </p:blipFill>
          <p:spPr>
            <a:xfrm>
              <a:off x="5416875" y="1091725"/>
              <a:ext cx="3351374" cy="1640250"/>
            </a:xfrm>
            <a:prstGeom prst="rect">
              <a:avLst/>
            </a:prstGeom>
            <a:noFill/>
            <a:ln>
              <a:noFill/>
            </a:ln>
          </p:spPr>
        </p:pic>
        <p:sp>
          <p:nvSpPr>
            <p:cNvPr id="118" name="Google Shape;118;p20"/>
            <p:cNvSpPr txBox="1"/>
            <p:nvPr/>
          </p:nvSpPr>
          <p:spPr>
            <a:xfrm>
              <a:off x="5437125" y="596338"/>
              <a:ext cx="3250200" cy="6300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Neural network (</a:t>
              </a:r>
              <a:r>
                <a:rPr lang="en" sz="1800">
                  <a:solidFill>
                    <a:schemeClr val="dk1"/>
                  </a:solidFill>
                  <a:latin typeface="Proxima Nova"/>
                  <a:ea typeface="Proxima Nova"/>
                  <a:cs typeface="Proxima Nova"/>
                  <a:sym typeface="Proxima Nova"/>
                </a:rPr>
                <a:t>NN)</a:t>
              </a:r>
              <a:r>
                <a:rPr lang="en" sz="1700">
                  <a:solidFill>
                    <a:schemeClr val="dk1"/>
                  </a:solidFill>
                  <a:latin typeface="Proxima Nova"/>
                  <a:ea typeface="Proxima Nova"/>
                  <a:cs typeface="Proxima Nova"/>
                  <a:sym typeface="Proxima Nova"/>
                </a:rPr>
                <a:t>: Inspired by brain</a:t>
              </a:r>
              <a:endParaRPr sz="1800">
                <a:solidFill>
                  <a:schemeClr val="dk1"/>
                </a:solidFill>
                <a:latin typeface="Proxima Nova"/>
                <a:ea typeface="Proxima Nova"/>
                <a:cs typeface="Proxima Nova"/>
                <a:sym typeface="Proxima Nova"/>
              </a:endParaRPr>
            </a:p>
          </p:txBody>
        </p:sp>
      </p:grpSp>
      <p:grpSp>
        <p:nvGrpSpPr>
          <p:cNvPr id="119" name="Google Shape;119;p20"/>
          <p:cNvGrpSpPr/>
          <p:nvPr/>
        </p:nvGrpSpPr>
        <p:grpSpPr>
          <a:xfrm>
            <a:off x="420925" y="2993000"/>
            <a:ext cx="4771325" cy="1986738"/>
            <a:chOff x="4697813" y="2878125"/>
            <a:chExt cx="4771325" cy="1986738"/>
          </a:xfrm>
        </p:grpSpPr>
        <p:pic>
          <p:nvPicPr>
            <p:cNvPr id="120" name="Google Shape;120;p20"/>
            <p:cNvPicPr preferRelativeResize="0"/>
            <p:nvPr/>
          </p:nvPicPr>
          <p:blipFill>
            <a:blip r:embed="rId6">
              <a:alphaModFix/>
            </a:blip>
            <a:stretch>
              <a:fillRect/>
            </a:stretch>
          </p:blipFill>
          <p:spPr>
            <a:xfrm>
              <a:off x="4697813" y="2987513"/>
              <a:ext cx="3754725" cy="1877350"/>
            </a:xfrm>
            <a:prstGeom prst="rect">
              <a:avLst/>
            </a:prstGeom>
            <a:noFill/>
            <a:ln>
              <a:noFill/>
            </a:ln>
          </p:spPr>
        </p:pic>
        <p:sp>
          <p:nvSpPr>
            <p:cNvPr id="121" name="Google Shape;121;p20"/>
            <p:cNvSpPr txBox="1"/>
            <p:nvPr/>
          </p:nvSpPr>
          <p:spPr>
            <a:xfrm>
              <a:off x="4779538" y="2878125"/>
              <a:ext cx="4689600" cy="57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Recurrent Neural Network (R</a:t>
              </a:r>
              <a:r>
                <a:rPr lang="en" sz="1800">
                  <a:solidFill>
                    <a:schemeClr val="dk1"/>
                  </a:solidFill>
                  <a:latin typeface="Proxima Nova"/>
                  <a:ea typeface="Proxima Nova"/>
                  <a:cs typeface="Proxima Nova"/>
                  <a:sym typeface="Proxima Nova"/>
                </a:rPr>
                <a:t>NN)</a:t>
              </a:r>
              <a:r>
                <a:rPr lang="en" sz="1700">
                  <a:solidFill>
                    <a:schemeClr val="dk1"/>
                  </a:solidFill>
                  <a:latin typeface="Proxima Nova"/>
                  <a:ea typeface="Proxima Nova"/>
                  <a:cs typeface="Proxima Nova"/>
                  <a:sym typeface="Proxima Nova"/>
                </a:rPr>
                <a:t>: Dealing with sequential information</a:t>
              </a:r>
              <a:endParaRPr sz="1800">
                <a:solidFill>
                  <a:schemeClr val="dk1"/>
                </a:solidFill>
                <a:latin typeface="Proxima Nova"/>
                <a:ea typeface="Proxima Nova"/>
                <a:cs typeface="Proxima Nova"/>
                <a:sym typeface="Proxima Nova"/>
              </a:endParaRPr>
            </a:p>
          </p:txBody>
        </p:sp>
      </p:grpSp>
      <p:grpSp>
        <p:nvGrpSpPr>
          <p:cNvPr id="122" name="Google Shape;122;p20"/>
          <p:cNvGrpSpPr/>
          <p:nvPr/>
        </p:nvGrpSpPr>
        <p:grpSpPr>
          <a:xfrm>
            <a:off x="4675750" y="725575"/>
            <a:ext cx="3819150" cy="2135624"/>
            <a:chOff x="473850" y="2861144"/>
            <a:chExt cx="3819150" cy="1775839"/>
          </a:xfrm>
        </p:grpSpPr>
        <p:pic>
          <p:nvPicPr>
            <p:cNvPr id="123" name="Google Shape;123;p20"/>
            <p:cNvPicPr preferRelativeResize="0"/>
            <p:nvPr/>
          </p:nvPicPr>
          <p:blipFill>
            <a:blip r:embed="rId7">
              <a:alphaModFix/>
            </a:blip>
            <a:stretch>
              <a:fillRect/>
            </a:stretch>
          </p:blipFill>
          <p:spPr>
            <a:xfrm>
              <a:off x="473850" y="3346758"/>
              <a:ext cx="3819150" cy="1290225"/>
            </a:xfrm>
            <a:prstGeom prst="rect">
              <a:avLst/>
            </a:prstGeom>
            <a:noFill/>
            <a:ln>
              <a:noFill/>
            </a:ln>
          </p:spPr>
        </p:pic>
        <p:sp>
          <p:nvSpPr>
            <p:cNvPr id="124" name="Google Shape;124;p20"/>
            <p:cNvSpPr txBox="1"/>
            <p:nvPr/>
          </p:nvSpPr>
          <p:spPr>
            <a:xfrm>
              <a:off x="577650" y="2861144"/>
              <a:ext cx="3634500" cy="533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800">
                  <a:solidFill>
                    <a:schemeClr val="dk1"/>
                  </a:solidFill>
                  <a:latin typeface="Proxima Nova"/>
                  <a:ea typeface="Proxima Nova"/>
                  <a:cs typeface="Proxima Nova"/>
                  <a:sym typeface="Proxima Nova"/>
                </a:rPr>
                <a:t>Convolutional Neural Network (</a:t>
              </a:r>
              <a:r>
                <a:rPr lang="en" sz="1800">
                  <a:solidFill>
                    <a:schemeClr val="dk1"/>
                  </a:solidFill>
                  <a:latin typeface="Proxima Nova"/>
                  <a:ea typeface="Proxima Nova"/>
                  <a:cs typeface="Proxima Nova"/>
                  <a:sym typeface="Proxima Nova"/>
                </a:rPr>
                <a:t>CNN)</a:t>
              </a:r>
              <a:r>
                <a:rPr lang="en" sz="1700">
                  <a:solidFill>
                    <a:schemeClr val="dk1"/>
                  </a:solidFill>
                  <a:latin typeface="Proxima Nova"/>
                  <a:ea typeface="Proxima Nova"/>
                  <a:cs typeface="Proxima Nova"/>
                  <a:sym typeface="Proxima Nova"/>
                </a:rPr>
                <a:t>: NN with fewer (redundant) parameters</a:t>
              </a:r>
              <a:endParaRPr sz="1800">
                <a:solidFill>
                  <a:schemeClr val="dk1"/>
                </a:solidFill>
                <a:latin typeface="Proxima Nova"/>
                <a:ea typeface="Proxima Nova"/>
                <a:cs typeface="Proxima Nova"/>
                <a:sym typeface="Proxima Nova"/>
              </a:endParaRPr>
            </a:p>
          </p:txBody>
        </p:sp>
      </p:gr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311700" y="445025"/>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What is a transformer? </a:t>
            </a:r>
            <a:endParaRPr/>
          </a:p>
        </p:txBody>
      </p:sp>
      <p:sp>
        <p:nvSpPr>
          <p:cNvPr id="131" name="Google Shape;131;p21"/>
          <p:cNvSpPr txBox="1"/>
          <p:nvPr/>
        </p:nvSpPr>
        <p:spPr>
          <a:xfrm>
            <a:off x="468360" y="6453360"/>
            <a:ext cx="502800" cy="236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None/>
            </a:pPr>
            <a:r>
              <a:rPr b="0" lang="en" sz="700" strike="noStrike">
                <a:solidFill>
                  <a:srgbClr val="005AA0"/>
                </a:solidFill>
                <a:latin typeface="Arial"/>
                <a:ea typeface="Arial"/>
                <a:cs typeface="Arial"/>
                <a:sym typeface="Arial"/>
              </a:rPr>
              <a:t>Seite </a:t>
            </a:r>
            <a:fld id="{00000000-1234-1234-1234-123412341234}" type="slidenum">
              <a:rPr b="0" lang="en" sz="700" strike="noStrike">
                <a:solidFill>
                  <a:srgbClr val="005AA0"/>
                </a:solidFill>
                <a:latin typeface="Arial"/>
                <a:ea typeface="Arial"/>
                <a:cs typeface="Arial"/>
                <a:sym typeface="Arial"/>
              </a:rPr>
              <a:t>‹#›</a:t>
            </a:fld>
            <a:r>
              <a:rPr b="0" lang="en" sz="700" strike="noStrike">
                <a:solidFill>
                  <a:srgbClr val="005AA0"/>
                </a:solidFill>
                <a:latin typeface="Arial"/>
                <a:ea typeface="Arial"/>
                <a:cs typeface="Arial"/>
                <a:sym typeface="Arial"/>
              </a:rPr>
              <a:t> |</a:t>
            </a:r>
            <a:endParaRPr b="0" sz="700"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b="0" sz="700" strike="noStrike">
              <a:solidFill>
                <a:srgbClr val="000000"/>
              </a:solidFill>
              <a:latin typeface="Times New Roman"/>
              <a:ea typeface="Times New Roman"/>
              <a:cs typeface="Times New Roman"/>
              <a:sym typeface="Times New Roman"/>
            </a:endParaRPr>
          </a:p>
        </p:txBody>
      </p:sp>
      <p:pic>
        <p:nvPicPr>
          <p:cNvPr id="132" name="Google Shape;132;p21"/>
          <p:cNvPicPr preferRelativeResize="0"/>
          <p:nvPr/>
        </p:nvPicPr>
        <p:blipFill rotWithShape="1">
          <a:blip r:embed="rId3">
            <a:alphaModFix/>
          </a:blip>
          <a:srcRect b="0" l="0" r="0" t="0"/>
          <a:stretch/>
        </p:blipFill>
        <p:spPr>
          <a:xfrm>
            <a:off x="5659167" y="58625"/>
            <a:ext cx="3173133" cy="4458775"/>
          </a:xfrm>
          <a:prstGeom prst="rect">
            <a:avLst/>
          </a:prstGeom>
          <a:noFill/>
          <a:ln>
            <a:noFill/>
          </a:ln>
        </p:spPr>
      </p:pic>
      <p:sp>
        <p:nvSpPr>
          <p:cNvPr id="133" name="Google Shape;133;p21"/>
          <p:cNvSpPr txBox="1"/>
          <p:nvPr/>
        </p:nvSpPr>
        <p:spPr>
          <a:xfrm>
            <a:off x="5778972" y="4517400"/>
            <a:ext cx="32421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200">
                <a:solidFill>
                  <a:srgbClr val="000000"/>
                </a:solidFill>
                <a:latin typeface="Arial"/>
                <a:ea typeface="Arial"/>
                <a:cs typeface="Arial"/>
                <a:sym typeface="Arial"/>
              </a:rPr>
              <a:t>Transformers model architecture.</a:t>
            </a:r>
            <a:endParaRPr/>
          </a:p>
        </p:txBody>
      </p:sp>
      <p:sp>
        <p:nvSpPr>
          <p:cNvPr id="134" name="Google Shape;134;p21"/>
          <p:cNvSpPr txBox="1"/>
          <p:nvPr/>
        </p:nvSpPr>
        <p:spPr>
          <a:xfrm>
            <a:off x="468350" y="1169150"/>
            <a:ext cx="4221900" cy="2599800"/>
          </a:xfrm>
          <a:prstGeom prst="rect">
            <a:avLst/>
          </a:prstGeom>
          <a:noFill/>
          <a:ln>
            <a:noFill/>
          </a:ln>
        </p:spPr>
        <p:txBody>
          <a:bodyPr anchorCtr="0" anchor="ctr" bIns="45700" lIns="91425" spcFirstLastPara="1" rIns="91425" wrap="square" tIns="45700">
            <a:spAutoFit/>
          </a:bodyPr>
          <a:lstStyle/>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A specific architecture with breakthrough performances</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Encoder/Decoder architecture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Used in a wide range of applications</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Effective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Highly parallelizable</a:t>
            </a:r>
            <a:endParaRPr sz="1800">
              <a:solidFill>
                <a:schemeClr val="dk1"/>
              </a:solidFill>
              <a:latin typeface="Proxima Nova"/>
              <a:ea typeface="Proxima Nova"/>
              <a:cs typeface="Proxima Nova"/>
              <a:sym typeface="Proxima Nova"/>
            </a:endParaRPr>
          </a:p>
          <a:p>
            <a:pPr indent="-342900" lvl="0" marL="457200" marR="0" rtl="0" algn="l">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Ideal for transfer learning</a:t>
            </a:r>
            <a:endParaRPr sz="2400">
              <a:solidFill>
                <a:srgbClr val="000000"/>
              </a:solidFill>
              <a:latin typeface="Arial"/>
              <a:ea typeface="Arial"/>
              <a:cs typeface="Arial"/>
              <a:sym typeface="Arial"/>
            </a:endParaRPr>
          </a:p>
        </p:txBody>
      </p:sp>
      <p:sp>
        <p:nvSpPr>
          <p:cNvPr id="135" name="Google Shape;135;p21"/>
          <p:cNvSpPr txBox="1"/>
          <p:nvPr/>
        </p:nvSpPr>
        <p:spPr>
          <a:xfrm>
            <a:off x="5858925" y="4794300"/>
            <a:ext cx="2887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rgbClr val="000000"/>
                </a:solidFill>
                <a:highlight>
                  <a:srgbClr val="FFFFFF"/>
                </a:highlight>
              </a:rPr>
              <a:t> Vaswani et al, Attention is all you need. (NIPS 2017)</a:t>
            </a:r>
            <a:endParaRPr>
              <a:solidFill>
                <a:srgbClr val="000000"/>
              </a:solidFill>
            </a:endParaRPr>
          </a:p>
        </p:txBody>
      </p:sp>
      <p:sp>
        <p:nvSpPr>
          <p:cNvPr id="136" name="Google Shape;13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003238"/>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