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3" r:id="rId24"/>
    <p:sldId id="278" r:id="rId25"/>
    <p:sldId id="279" r:id="rId26"/>
    <p:sldId id="280" r:id="rId27"/>
    <p:sldId id="281" r:id="rId28"/>
    <p:sldId id="282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2068" autoAdjust="0"/>
  </p:normalViewPr>
  <p:slideViewPr>
    <p:cSldViewPr>
      <p:cViewPr varScale="1">
        <p:scale>
          <a:sx n="66" d="100"/>
          <a:sy n="66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7FD5-575F-4399-9ED1-77DEDC4F281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600A-A925-435D-BB10-858B27CA0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7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site designed with RWD </a:t>
            </a:r>
            <a:r>
              <a:rPr lang="en-US" b="1" dirty="0" smtClean="0"/>
              <a:t>adapts</a:t>
            </a:r>
            <a:r>
              <a:rPr lang="en-US" dirty="0" smtClean="0"/>
              <a:t> </a:t>
            </a:r>
            <a:r>
              <a:rPr lang="en-US" b="1" dirty="0" smtClean="0"/>
              <a:t>the layout to the viewing environment </a:t>
            </a:r>
            <a:r>
              <a:rPr lang="en-US" dirty="0" smtClean="0"/>
              <a:t>by using fluid, proportion-based grids, flexible images, and CSS3 media queries, an extension of the @media rule, in the following ways: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fluid grid concept calls for page element sizing to be in relative units like percentages, rather than absolute units like pixels or points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Flexible images are also sized in relative units, so as to prevent them from displaying outside their containing element.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Media queries allow the page to use different CSS style rules based on characteristics of the device the site is being displayed on, most commonly the width of the browser.</a:t>
            </a:r>
          </a:p>
          <a:p>
            <a:endParaRPr lang="en-US" dirty="0" smtClean="0"/>
          </a:p>
          <a:p>
            <a:r>
              <a:rPr lang="en-US" dirty="0" smtClean="0"/>
              <a:t>Responsive web design has become more important as the amount of mobile traffic now accounts for more than half of total internet traffic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Progressive enhancement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strategy for web design that emphasizes accessibility, semantic HTML markup, and external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stylesheet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scripting technologies.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7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smtClean="0"/>
              <a:t>When creating </a:t>
            </a:r>
            <a:r>
              <a:rPr lang="da-DK" sz="1200" b="1" dirty="0" smtClean="0"/>
              <a:t>mockups</a:t>
            </a:r>
            <a:r>
              <a:rPr lang="da-DK" sz="1200" dirty="0" smtClean="0"/>
              <a:t>,</a:t>
            </a:r>
            <a:r>
              <a:rPr lang="da-DK" sz="1200" baseline="0" dirty="0" smtClean="0"/>
              <a:t> </a:t>
            </a:r>
            <a:r>
              <a:rPr lang="da-DK" sz="1200" dirty="0" smtClean="0"/>
              <a:t>instead of creating images, use place holders!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8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-&gt; respond.js: to change the layout</a:t>
            </a:r>
            <a:r>
              <a:rPr lang="da-DK" baseline="0" dirty="0" smtClean="0"/>
              <a:t> for different resolutions just change the CSS!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Note: responsive</a:t>
            </a:r>
            <a:r>
              <a:rPr lang="da-DK" baseline="0" dirty="0" smtClean="0"/>
              <a:t> grids calculate their width automatically...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Play a bit: try changing</a:t>
            </a:r>
          </a:p>
          <a:p>
            <a:r>
              <a:rPr lang="da-DK" dirty="0" smtClean="0"/>
              <a:t>   </a:t>
            </a:r>
            <a:r>
              <a:rPr lang="en-US" dirty="0" smtClean="0"/>
              <a:t>&lt;div class="col-9"&gt;</a:t>
            </a:r>
          </a:p>
          <a:p>
            <a:r>
              <a:rPr lang="en-US" dirty="0" smtClean="0"/>
              <a:t>	&lt;h1&gt;The City&lt;/h1&gt;</a:t>
            </a:r>
          </a:p>
          <a:p>
            <a:r>
              <a:rPr lang="en-US" dirty="0" smtClean="0"/>
              <a:t>to</a:t>
            </a:r>
          </a:p>
          <a:p>
            <a:r>
              <a:rPr lang="da-DK" dirty="0" smtClean="0"/>
              <a:t>  </a:t>
            </a:r>
            <a:r>
              <a:rPr lang="en-US" dirty="0" smtClean="0"/>
              <a:t>&lt;div class="col-12"&gt;</a:t>
            </a:r>
          </a:p>
          <a:p>
            <a:r>
              <a:rPr lang="en-US" dirty="0" smtClean="0"/>
              <a:t>	&lt;h1&gt;The City&lt;/h1&gt;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8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Viewport</a:t>
            </a:r>
            <a:r>
              <a:rPr lang="da-DK" baseline="0" dirty="0" smtClean="0"/>
              <a:t> VW and VH</a:t>
            </a:r>
            <a:br>
              <a:rPr lang="da-DK" baseline="0" dirty="0" smtClean="0"/>
            </a:br>
            <a:r>
              <a:rPr lang="da-DK" baseline="0" dirty="0" smtClean="0"/>
              <a:t>   http://www.w3schools.com/cssref/css_units.asp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vw</a:t>
            </a:r>
            <a:r>
              <a:rPr lang="en-US" dirty="0" smtClean="0">
                <a:effectLst/>
              </a:rPr>
              <a:t> -&gt; Relative to 1% of the width of the viewport</a:t>
            </a:r>
          </a:p>
          <a:p>
            <a:r>
              <a:rPr lang="en-US" dirty="0" err="1" smtClean="0">
                <a:effectLst/>
              </a:rPr>
              <a:t>vh</a:t>
            </a:r>
            <a:r>
              <a:rPr lang="en-US" dirty="0" smtClean="0">
                <a:effectLst/>
              </a:rPr>
              <a:t>  -&gt;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Relative to 1% of the height of the viewport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Try out: http://www.w3schools.com/cssref/tryit.asp?filename=trycss_unit_vw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9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&lt;picture&gt;</a:t>
            </a:r>
            <a:r>
              <a:rPr lang="da-DK" baseline="0" dirty="0" smtClean="0"/>
              <a:t> explained: https://webdesign.tutsplus.com/tutorials/quick-tip-how-to-use-html5-picture-for-responsive-images--cms-21015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600A-A925-435D-BB10-858B27CA066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5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ponsv.com/flexible-mat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education-portal.com/academy/lesson/what-is-a-proportion-in-math-definition-practice-problems-quiz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responsive_co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ssgrid.net/" TargetMode="External"/><Relationship Id="rId4" Type="http://schemas.openxmlformats.org/officeDocument/2006/relationships/hyperlink" Target="https://github.com/scottjehl/Respo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_(typography)" TargetMode="External"/><Relationship Id="rId2" Type="http://schemas.openxmlformats.org/officeDocument/2006/relationships/hyperlink" Target="http://foundation.zurb.com/sites/docs/v/4.3.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imp.org/en/gimp-concepts-image-grid-and-guides.html" TargetMode="External"/><Relationship Id="rId2" Type="http://schemas.openxmlformats.org/officeDocument/2006/relationships/hyperlink" Target="http://guideguide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ss-tricks.com/probably-use-initial-scale1/" TargetMode="External"/><Relationship Id="rId4" Type="http://schemas.openxmlformats.org/officeDocument/2006/relationships/hyperlink" Target="http://css-tricks.com/snippets/html/responsive-meta-ta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agency/mood-board-tools" TargetMode="External"/><Relationship Id="rId2" Type="http://schemas.openxmlformats.org/officeDocument/2006/relationships/hyperlink" Target="http://www.onextrapixel.com/2012/02/mood-boarding-methods-for-web-design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radfrost.github.io/this-is-responsive/patter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radfrost.github.io/this-is-responsive/patterns.html" TargetMode="External"/><Relationship Id="rId2" Type="http://schemas.openxmlformats.org/officeDocument/2006/relationships/hyperlink" Target="http://tinynav.viljami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_unit_v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" TargetMode="External"/><Relationship Id="rId2" Type="http://schemas.openxmlformats.org/officeDocument/2006/relationships/hyperlink" Target="http://pxtoe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css3_fonts.asp" TargetMode="External"/><Relationship Id="rId4" Type="http://schemas.openxmlformats.org/officeDocument/2006/relationships/hyperlink" Target="http://www.fontsquirrel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nconnect.com/docs/focal-point-css/pure-html-css-responsive-high-resolution-images-solution" TargetMode="External"/><Relationship Id="rId2" Type="http://schemas.openxmlformats.org/officeDocument/2006/relationships/hyperlink" Target="http://www.hongkiat.com/blog/serving-responsive-imag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" TargetMode="External"/><Relationship Id="rId2" Type="http://schemas.openxmlformats.org/officeDocument/2006/relationships/hyperlink" Target="https://www.viget.com/articles/color-contra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Media_queries" TargetMode="External"/><Relationship Id="rId2" Type="http://schemas.openxmlformats.org/officeDocument/2006/relationships/hyperlink" Target="http://responsivedesign.is/strategy/page-layout/defining-breakpoi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w3schools.com/cssref/css3_pr_mediaquery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lsamiq.com/" TargetMode="External"/><Relationship Id="rId2" Type="http://schemas.openxmlformats.org/officeDocument/2006/relationships/hyperlink" Target="https://wireframe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awwwards.com/50-examples-of-responsive-web-design.html" TargetMode="External"/><Relationship Id="rId4" Type="http://schemas.openxmlformats.org/officeDocument/2006/relationships/hyperlink" Target="http://www.creativebloq.com/ux/how-prototype-websites-paper-315142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wd_viewpor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placeholdit.imgix.net/~text?txtsize=33&amp;txt=hello&amp;w=350&amp;h=150" TargetMode="External"/><Relationship Id="rId4" Type="http://schemas.openxmlformats.org/officeDocument/2006/relationships/hyperlink" Target="http://placehold.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jehl.github.io/Respond/test/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ottjehl.github.io/Respond/test/test2.css" TargetMode="External"/><Relationship Id="rId4" Type="http://schemas.openxmlformats.org/officeDocument/2006/relationships/hyperlink" Target="http://scottjehl.github.io/Respond/test/test.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Dweb</a:t>
            </a:r>
            <a:br>
              <a:rPr lang="da-DK" dirty="0"/>
            </a:br>
            <a:r>
              <a:rPr lang="da-DK" i="1" dirty="0"/>
              <a:t>lecture </a:t>
            </a:r>
            <a:r>
              <a:rPr lang="da-DK" i="1" dirty="0" smtClean="0"/>
              <a:t>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9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sz="2400" dirty="0" smtClean="0"/>
                  <a:t>Work with % :</a:t>
                </a:r>
              </a:p>
              <a:p>
                <a:pPr lvl="1"/>
                <a:r>
                  <a:rPr lang="da-DK" sz="2000" dirty="0" smtClean="0"/>
                  <a:t>Use </a:t>
                </a:r>
                <a:r>
                  <a:rPr lang="da-DK" sz="2000" b="1" dirty="0" smtClean="0"/>
                  <a:t>% width </a:t>
                </a:r>
                <a:r>
                  <a:rPr lang="da-DK" sz="2000" dirty="0" smtClean="0"/>
                  <a:t>&amp; do not set width of parent -&gt; so resize automatically</a:t>
                </a:r>
              </a:p>
              <a:p>
                <a:pPr lvl="1"/>
                <a:r>
                  <a:rPr lang="da-DK" sz="2000" dirty="0" smtClean="0"/>
                  <a:t>Also </a:t>
                </a:r>
                <a:r>
                  <a:rPr lang="da-DK" sz="2000" b="1" dirty="0" smtClean="0"/>
                  <a:t>padding </a:t>
                </a:r>
                <a:r>
                  <a:rPr lang="da-DK" sz="2000" dirty="0" smtClean="0"/>
                  <a:t>&amp; </a:t>
                </a:r>
                <a:r>
                  <a:rPr lang="da-DK" sz="2000" b="1" dirty="0" smtClean="0"/>
                  <a:t>margins</a:t>
                </a:r>
                <a:r>
                  <a:rPr lang="da-DK" sz="2000" dirty="0" smtClean="0"/>
                  <a:t> should be % !</a:t>
                </a:r>
              </a:p>
              <a:p>
                <a:pPr lvl="1"/>
                <a:r>
                  <a:rPr lang="da-DK" sz="2000" dirty="0" smtClean="0"/>
                  <a:t>Manual conversion: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𝑡𝑎𝑟𝑔𝑒𝑡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𝑐𝑜𝑛𝑡𝑒𝑥𝑡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𝑟𝑒𝑠𝑢𝑙𝑡</m:t>
                    </m:r>
                  </m:oMath>
                </a14:m>
                <a:endParaRPr lang="en-GB" sz="2000" dirty="0" smtClean="0"/>
              </a:p>
              <a:p>
                <a:pPr lvl="1"/>
                <a:r>
                  <a:rPr lang="da-DK" sz="2000" dirty="0" smtClean="0"/>
                  <a:t>Do not round-up % numbers -&gt; better precision</a:t>
                </a:r>
              </a:p>
              <a:p>
                <a:pPr lvl="1"/>
                <a:r>
                  <a:rPr lang="da-DK" sz="2000" dirty="0" smtClean="0"/>
                  <a:t>We can also do this for fonts (text) &amp; </a:t>
                </a:r>
                <a:r>
                  <a:rPr lang="da-DK" sz="2000" dirty="0"/>
                  <a:t>lines (thickness</a:t>
                </a:r>
                <a:r>
                  <a:rPr lang="da-DK" sz="2000" dirty="0" smtClean="0"/>
                  <a:t>)</a:t>
                </a:r>
              </a:p>
              <a:p>
                <a:r>
                  <a:rPr lang="da-DK" sz="2400" b="1" dirty="0" smtClean="0"/>
                  <a:t>Tool:</a:t>
                </a:r>
                <a:r>
                  <a:rPr lang="da-DK" sz="2400" dirty="0"/>
                  <a:t> flexible math </a:t>
                </a:r>
                <a:r>
                  <a:rPr lang="da-DK" sz="2400" dirty="0" smtClean="0">
                    <a:hlinkClick r:id="rId3"/>
                  </a:rPr>
                  <a:t>http</a:t>
                </a:r>
                <a:r>
                  <a:rPr lang="da-DK" sz="2400" dirty="0">
                    <a:hlinkClick r:id="rId3"/>
                  </a:rPr>
                  <a:t>://responsv.com/flexible-math</a:t>
                </a:r>
                <a:r>
                  <a:rPr lang="da-DK" sz="2400" dirty="0" smtClean="0">
                    <a:hlinkClick r:id="rId3"/>
                  </a:rPr>
                  <a:t>/</a:t>
                </a:r>
                <a:endParaRPr lang="da-DK" sz="2400" dirty="0" smtClean="0"/>
              </a:p>
              <a:p>
                <a:pPr lvl="1"/>
                <a:r>
                  <a:rPr lang="da-DK" sz="2000" dirty="0"/>
                  <a:t>i</a:t>
                </a:r>
                <a:r>
                  <a:rPr lang="da-DK" sz="2000" dirty="0" smtClean="0"/>
                  <a:t>t </a:t>
                </a:r>
                <a:r>
                  <a:rPr lang="da-DK" sz="2000" dirty="0"/>
                  <a:t>is a </a:t>
                </a:r>
                <a:r>
                  <a:rPr lang="da-DK" sz="2000" b="1" dirty="0" smtClean="0"/>
                  <a:t>proportion: </a:t>
                </a:r>
                <a:r>
                  <a:rPr lang="da-DK" sz="2000" dirty="0" smtClean="0"/>
                  <a:t> </a:t>
                </a:r>
                <a:r>
                  <a:rPr lang="da-DK" sz="1600" dirty="0" smtClean="0"/>
                  <a:t>context : target = 100% : result -&gt; result = target * 100 / context  </a:t>
                </a:r>
                <a:br>
                  <a:rPr lang="da-DK" sz="1600" dirty="0" smtClean="0"/>
                </a:br>
                <a:r>
                  <a:rPr lang="da-DK" sz="1600" dirty="0" smtClean="0">
                    <a:solidFill>
                      <a:schemeClr val="tx2"/>
                    </a:solidFill>
                  </a:rPr>
                  <a:t>960 px : 690 px = 100 % : </a:t>
                </a:r>
                <a:r>
                  <a:rPr lang="da-DK" sz="1600" dirty="0" smtClean="0">
                    <a:solidFill>
                      <a:srgbClr val="FF0000"/>
                    </a:solidFill>
                  </a:rPr>
                  <a:t>result</a:t>
                </a:r>
                <a:r>
                  <a:rPr lang="da-DK" sz="1600" dirty="0" smtClean="0">
                    <a:solidFill>
                      <a:schemeClr val="tx2"/>
                    </a:solidFill>
                  </a:rPr>
                  <a:t>  </a:t>
                </a:r>
                <a:r>
                  <a:rPr lang="da-DK" sz="1600" dirty="0" smtClean="0"/>
                  <a:t>-&gt;  </a:t>
                </a:r>
                <a:r>
                  <a:rPr lang="da-DK" sz="1600" dirty="0" smtClean="0">
                    <a:solidFill>
                      <a:srgbClr val="FF0000"/>
                    </a:solidFill>
                  </a:rPr>
                  <a:t>result</a:t>
                </a:r>
                <a:r>
                  <a:rPr lang="da-DK" sz="1600" dirty="0" smtClean="0"/>
                  <a:t> = (690*100)/960 = </a:t>
                </a:r>
                <a:r>
                  <a:rPr lang="da-DK" sz="1600" dirty="0" smtClean="0">
                    <a:solidFill>
                      <a:srgbClr val="FF0000"/>
                    </a:solidFill>
                  </a:rPr>
                  <a:t>71.875%</a:t>
                </a:r>
                <a:r>
                  <a:rPr lang="da-DK" sz="1600" dirty="0" smtClean="0"/>
                  <a:t/>
                </a:r>
                <a:br>
                  <a:rPr lang="da-DK" sz="1600" dirty="0" smtClean="0"/>
                </a:br>
                <a:r>
                  <a:rPr lang="da-DK" sz="1200" dirty="0" smtClean="0">
                    <a:hlinkClick r:id="rId4"/>
                  </a:rPr>
                  <a:t>http</a:t>
                </a:r>
                <a:r>
                  <a:rPr lang="da-DK" sz="1200" dirty="0">
                    <a:hlinkClick r:id="rId4"/>
                  </a:rPr>
                  <a:t>://</a:t>
                </a:r>
                <a:r>
                  <a:rPr lang="da-DK" sz="1200" dirty="0" smtClean="0">
                    <a:hlinkClick r:id="rId4"/>
                  </a:rPr>
                  <a:t>education-portal.com/academy/lesson/what-is-a-proportion-in-math-definition-practice-problems-quiz.html#lesson</a:t>
                </a:r>
                <a:r>
                  <a:rPr lang="da-DK" sz="1200" dirty="0" smtClean="0"/>
                  <a:t> </a:t>
                </a:r>
              </a:p>
              <a:p>
                <a:pPr lvl="1"/>
                <a:endParaRPr lang="da-DK" sz="1200" dirty="0" smtClean="0"/>
              </a:p>
              <a:p>
                <a:r>
                  <a:rPr lang="da-DK" sz="2400" dirty="0" smtClean="0"/>
                  <a:t>Otherwise: use </a:t>
                </a:r>
                <a:r>
                  <a:rPr lang="da-DK" sz="2400" b="1" dirty="0" smtClean="0"/>
                  <a:t>responsive grids</a:t>
                </a:r>
                <a:r>
                  <a:rPr lang="da-DK" sz="2400" dirty="0" smtClean="0"/>
                  <a:t> :D</a:t>
                </a:r>
              </a:p>
              <a:p>
                <a:pPr lvl="1"/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963" t="-1078" b="-2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8017136" y="41148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267575" cy="44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05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>
                <a:solidFill>
                  <a:schemeClr val="tx2"/>
                </a:solidFill>
              </a:rPr>
              <a:t>Responsive grid system </a:t>
            </a:r>
            <a:r>
              <a:rPr lang="da-DK" sz="2400" dirty="0" smtClean="0"/>
              <a:t>-&gt; </a:t>
            </a:r>
            <a:r>
              <a:rPr lang="da-DK" sz="2400" b="1" dirty="0" smtClean="0"/>
              <a:t>def.</a:t>
            </a:r>
          </a:p>
          <a:p>
            <a:r>
              <a:rPr lang="da-DK" sz="2400" dirty="0" smtClean="0"/>
              <a:t>A small collection of CSS files to develop quickly</a:t>
            </a:r>
          </a:p>
          <a:p>
            <a:r>
              <a:rPr lang="da-DK" sz="2400" dirty="0" smtClean="0"/>
              <a:t>Most grids have 12-16 </a:t>
            </a:r>
            <a:r>
              <a:rPr lang="da-DK" sz="2400" i="1" dirty="0" smtClean="0"/>
              <a:t>columns</a:t>
            </a:r>
            <a:r>
              <a:rPr lang="da-DK" sz="2400" dirty="0" smtClean="0"/>
              <a:t> (the smallest unit of measure)</a:t>
            </a:r>
          </a:p>
          <a:p>
            <a:r>
              <a:rPr lang="da-DK" sz="2400" i="1" dirty="0" smtClean="0"/>
              <a:t>Gutters</a:t>
            </a:r>
            <a:r>
              <a:rPr lang="da-DK" sz="2400" dirty="0" smtClean="0"/>
              <a:t> are margins between columns</a:t>
            </a:r>
          </a:p>
          <a:p>
            <a:pPr marL="0" indent="0">
              <a:buNone/>
            </a:pPr>
            <a:r>
              <a:rPr lang="da-DK" sz="2400" b="1" dirty="0" smtClean="0"/>
              <a:t>Example </a:t>
            </a:r>
            <a:r>
              <a:rPr lang="da-DK" sz="2400" dirty="0" smtClean="0"/>
              <a:t>-&gt; screenshot </a:t>
            </a:r>
            <a:r>
              <a:rPr lang="da-DK" sz="2400" dirty="0" smtClean="0">
                <a:solidFill>
                  <a:srgbClr val="00B050"/>
                </a:solidFill>
              </a:rPr>
              <a:t>page 24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da-DK" sz="2400" i="1" dirty="0" smtClean="0">
                <a:solidFill>
                  <a:srgbClr val="0070C0"/>
                </a:solidFill>
              </a:rPr>
              <a:t>If page has </a:t>
            </a:r>
            <a:r>
              <a:rPr lang="da-DK" sz="2400" b="1" i="1" dirty="0" smtClean="0">
                <a:solidFill>
                  <a:srgbClr val="0070C0"/>
                </a:solidFill>
              </a:rPr>
              <a:t>very irregular </a:t>
            </a:r>
          </a:p>
          <a:p>
            <a:pPr marL="0" indent="0">
              <a:buNone/>
            </a:pPr>
            <a:r>
              <a:rPr lang="da-DK" sz="2400" i="1" dirty="0" smtClean="0">
                <a:solidFill>
                  <a:srgbClr val="0070C0"/>
                </a:solidFill>
              </a:rPr>
              <a:t>column size: don’t use grids!</a:t>
            </a:r>
          </a:p>
          <a:p>
            <a:pPr marL="0" indent="0">
              <a:buNone/>
            </a:pPr>
            <a:endParaRPr lang="da-DK" sz="2400" dirty="0" smtClean="0"/>
          </a:p>
          <a:p>
            <a:endParaRPr lang="en-GB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81400" y="3429000"/>
            <a:ext cx="5397332" cy="2726174"/>
            <a:chOff x="3581400" y="3429000"/>
            <a:chExt cx="5397332" cy="27261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429000"/>
              <a:ext cx="4038601" cy="1556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6" idx="0"/>
            </p:cNvCxnSpPr>
            <p:nvPr/>
          </p:nvCxnSpPr>
          <p:spPr>
            <a:xfrm flipH="1" flipV="1">
              <a:off x="7391400" y="4572000"/>
              <a:ext cx="164585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162800" y="5410200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empty</a:t>
              </a:r>
              <a:endParaRPr lang="en-GB" dirty="0"/>
            </a:p>
          </p:txBody>
        </p:sp>
        <p:cxnSp>
          <p:nvCxnSpPr>
            <p:cNvPr id="9" name="Straight Arrow Connector 8"/>
            <p:cNvCxnSpPr>
              <a:stCxn id="11" idx="0"/>
            </p:cNvCxnSpPr>
            <p:nvPr/>
          </p:nvCxnSpPr>
          <p:spPr>
            <a:xfrm flipH="1" flipV="1">
              <a:off x="8153403" y="4657073"/>
              <a:ext cx="386748" cy="8517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01569" y="5508843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s</a:t>
              </a:r>
              <a:r>
                <a:rPr lang="da-DK" dirty="0" smtClean="0"/>
                <a:t>idebar</a:t>
              </a:r>
              <a:br>
                <a:rPr lang="da-DK" dirty="0" smtClean="0"/>
              </a:br>
              <a:r>
                <a:rPr lang="da-DK" i="1" dirty="0" smtClean="0"/>
                <a:t>3 </a:t>
              </a:r>
              <a:r>
                <a:rPr lang="da-DK" i="1" dirty="0"/>
                <a:t>cols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5391504"/>
              <a:ext cx="1520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main contents</a:t>
              </a:r>
              <a:br>
                <a:rPr lang="da-DK" dirty="0" smtClean="0"/>
              </a:br>
              <a:r>
                <a:rPr lang="da-DK" i="1" dirty="0" smtClean="0"/>
                <a:t>8 cols</a:t>
              </a:r>
              <a:endParaRPr lang="en-GB" i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9556" y="4267200"/>
              <a:ext cx="2439444" cy="640244"/>
            </a:xfrm>
            <a:prstGeom prst="rect">
              <a:avLst/>
            </a:prstGeom>
            <a:solidFill>
              <a:srgbClr val="777777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5332465" y="4657074"/>
              <a:ext cx="230135" cy="7344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34795" y="4267200"/>
              <a:ext cx="905355" cy="640244"/>
            </a:xfrm>
            <a:prstGeom prst="rect">
              <a:avLst/>
            </a:prstGeom>
            <a:solidFill>
              <a:srgbClr val="777777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61978" y="3779356"/>
              <a:ext cx="3740594" cy="427973"/>
            </a:xfrm>
            <a:prstGeom prst="rect">
              <a:avLst/>
            </a:prstGeom>
            <a:solidFill>
              <a:srgbClr val="777777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>
              <a:stCxn id="23" idx="3"/>
            </p:cNvCxnSpPr>
            <p:nvPr/>
          </p:nvCxnSpPr>
          <p:spPr>
            <a:xfrm flipV="1">
              <a:off x="4431313" y="3875719"/>
              <a:ext cx="609600" cy="4493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1400" y="4001869"/>
              <a:ext cx="849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header</a:t>
              </a:r>
            </a:p>
            <a:p>
              <a:r>
                <a:rPr lang="da-DK" i="1" dirty="0" smtClean="0"/>
                <a:t>12 cols</a:t>
              </a:r>
              <a:endParaRPr lang="en-GB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7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smtClean="0"/>
              <a:t>Grid </a:t>
            </a:r>
            <a:r>
              <a:rPr lang="da-DK" sz="2400" b="1" dirty="0"/>
              <a:t>systems </a:t>
            </a:r>
            <a:r>
              <a:rPr lang="da-DK" sz="2400" i="1" dirty="0"/>
              <a:t>(see </a:t>
            </a:r>
            <a:r>
              <a:rPr lang="da-DK" sz="2400" i="1" dirty="0">
                <a:solidFill>
                  <a:srgbClr val="00B050"/>
                </a:solidFill>
              </a:rPr>
              <a:t>code from book/Chapter </a:t>
            </a:r>
            <a:r>
              <a:rPr lang="da-DK" sz="2400" i="1" dirty="0" smtClean="0">
                <a:solidFill>
                  <a:srgbClr val="00B050"/>
                </a:solidFill>
              </a:rPr>
              <a:t>2/ </a:t>
            </a:r>
            <a:r>
              <a:rPr lang="da-DK" sz="2400" i="1" dirty="0" smtClean="0"/>
              <a:t>)</a:t>
            </a:r>
          </a:p>
          <a:p>
            <a:pPr marL="400050" lvl="1" indent="0">
              <a:buNone/>
            </a:pPr>
            <a:r>
              <a:rPr lang="da-DK" sz="1800" b="1" dirty="0" smtClean="0">
                <a:solidFill>
                  <a:srgbClr val="FF0000"/>
                </a:solidFill>
              </a:rPr>
              <a:t>play a bit with </a:t>
            </a:r>
            <a:r>
              <a:rPr lang="da-DK" sz="1600" dirty="0" smtClean="0">
                <a:hlinkClick r:id="rId3"/>
              </a:rPr>
              <a:t>http</a:t>
            </a:r>
            <a:r>
              <a:rPr lang="da-DK" sz="1600" dirty="0">
                <a:hlinkClick r:id="rId3"/>
              </a:rPr>
              <a:t>://</a:t>
            </a:r>
            <a:r>
              <a:rPr lang="da-DK" sz="1600" dirty="0" smtClean="0">
                <a:hlinkClick r:id="rId3"/>
              </a:rPr>
              <a:t>www.w3schools.com/css/tryit.asp?filename=tryresponsive_cols</a:t>
            </a:r>
            <a:r>
              <a:rPr lang="da-DK" sz="1600" dirty="0" smtClean="0"/>
              <a:t> </a:t>
            </a:r>
          </a:p>
          <a:p>
            <a:r>
              <a:rPr lang="da-DK" sz="2400" dirty="0"/>
              <a:t>Fluid baseline </a:t>
            </a:r>
            <a:r>
              <a:rPr lang="da-DK" sz="2400" dirty="0" smtClean="0"/>
              <a:t>(</a:t>
            </a:r>
            <a:r>
              <a:rPr lang="da-DK" sz="1800" dirty="0"/>
              <a:t>respond.js -&gt; </a:t>
            </a:r>
            <a:r>
              <a:rPr lang="da-DK" sz="1800" dirty="0">
                <a:hlinkClick r:id="rId4"/>
              </a:rPr>
              <a:t>https://</a:t>
            </a:r>
            <a:r>
              <a:rPr lang="da-DK" sz="1800" dirty="0" smtClean="0">
                <a:hlinkClick r:id="rId4"/>
              </a:rPr>
              <a:t>github.com/scottjehl/Respond</a:t>
            </a:r>
            <a:r>
              <a:rPr lang="da-DK" sz="1800" dirty="0" smtClean="0"/>
              <a:t> )</a:t>
            </a:r>
            <a:endParaRPr lang="da-DK" sz="2400" dirty="0" smtClean="0"/>
          </a:p>
          <a:p>
            <a:pPr lvl="1"/>
            <a:r>
              <a:rPr lang="da-DK" sz="2000" dirty="0" smtClean="0"/>
              <a:t>3 columns folding layout</a:t>
            </a:r>
          </a:p>
          <a:p>
            <a:pPr lvl="2"/>
            <a:r>
              <a:rPr lang="da-DK" sz="1600" dirty="0" smtClean="0"/>
              <a:t>1 column on Phones / 2 cols on tablets /  3 cols on desktops -&gt; </a:t>
            </a:r>
            <a:r>
              <a:rPr lang="da-DK" sz="1600" dirty="0" smtClean="0">
                <a:solidFill>
                  <a:srgbClr val="00B050"/>
                </a:solidFill>
              </a:rPr>
              <a:t>example page 25</a:t>
            </a:r>
          </a:p>
          <a:p>
            <a:pPr lvl="2"/>
            <a:r>
              <a:rPr lang="da-DK" sz="1600" dirty="0" smtClean="0"/>
              <a:t>Simple, light, non-obtrusive</a:t>
            </a:r>
          </a:p>
          <a:p>
            <a:pPr lvl="2"/>
            <a:r>
              <a:rPr lang="da-DK" sz="1600" dirty="0" smtClean="0"/>
              <a:t>Pros/cons: </a:t>
            </a:r>
            <a:r>
              <a:rPr lang="da-DK" sz="1600" i="1" dirty="0" smtClean="0">
                <a:solidFill>
                  <a:srgbClr val="00B050"/>
                </a:solidFill>
              </a:rPr>
              <a:t>page 27 bottom</a:t>
            </a:r>
          </a:p>
          <a:p>
            <a:r>
              <a:rPr lang="da-DK" sz="2400" dirty="0" smtClean="0"/>
              <a:t>1140 </a:t>
            </a:r>
            <a:r>
              <a:rPr lang="da-DK" sz="2400" dirty="0"/>
              <a:t>grid </a:t>
            </a:r>
            <a:r>
              <a:rPr lang="da-DK" sz="2400" dirty="0">
                <a:hlinkClick r:id="rId5"/>
              </a:rPr>
              <a:t>http://cssgrid.net</a:t>
            </a:r>
            <a:r>
              <a:rPr lang="da-DK" sz="2400" dirty="0" smtClean="0">
                <a:hlinkClick r:id="rId5"/>
              </a:rPr>
              <a:t>/</a:t>
            </a:r>
            <a:r>
              <a:rPr lang="da-DK" sz="2400" dirty="0" smtClean="0"/>
              <a:t> (now </a:t>
            </a:r>
            <a:r>
              <a:rPr lang="da-DK" sz="2400" b="1" dirty="0" smtClean="0"/>
              <a:t>retired</a:t>
            </a:r>
            <a:r>
              <a:rPr lang="da-DK" sz="2400" dirty="0" smtClean="0"/>
              <a:t>)</a:t>
            </a:r>
          </a:p>
          <a:p>
            <a:pPr lvl="1"/>
            <a:r>
              <a:rPr lang="da-DK" sz="2000" dirty="0" smtClean="0">
                <a:solidFill>
                  <a:srgbClr val="00B050"/>
                </a:solidFill>
              </a:rPr>
              <a:t>Example page 28 </a:t>
            </a:r>
            <a:r>
              <a:rPr lang="da-DK" sz="2000" dirty="0" smtClean="0"/>
              <a:t>and </a:t>
            </a:r>
            <a:r>
              <a:rPr lang="da-DK" sz="2000" b="1" dirty="0" smtClean="0"/>
              <a:t>figure</a:t>
            </a:r>
          </a:p>
          <a:p>
            <a:pPr lvl="1"/>
            <a:r>
              <a:rPr lang="da-DK" sz="2000" dirty="0" smtClean="0"/>
              <a:t>12 columns (predef)</a:t>
            </a:r>
          </a:p>
          <a:p>
            <a:pPr lvl="1"/>
            <a:r>
              <a:rPr lang="da-DK" sz="2000" dirty="0" smtClean="0"/>
              <a:t>Features: </a:t>
            </a:r>
            <a:r>
              <a:rPr lang="da-DK" sz="2000" dirty="0" smtClean="0">
                <a:solidFill>
                  <a:srgbClr val="00B050"/>
                </a:solidFill>
              </a:rPr>
              <a:t>see page 29 bottom</a:t>
            </a:r>
          </a:p>
          <a:p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Foundation4 </a:t>
            </a:r>
            <a:r>
              <a:rPr lang="da-DK" sz="2400" b="1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da-DK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4343400" cy="72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3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smtClean="0"/>
              <a:t>Grid systems</a:t>
            </a:r>
          </a:p>
          <a:p>
            <a:r>
              <a:rPr lang="da-DK" sz="2400" dirty="0">
                <a:solidFill>
                  <a:schemeClr val="bg1">
                    <a:lumMod val="50000"/>
                  </a:schemeClr>
                </a:solidFill>
              </a:rPr>
              <a:t>Fluid baseline </a:t>
            </a:r>
            <a:endParaRPr lang="da-DK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1140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</a:rPr>
              <a:t>grid </a:t>
            </a:r>
            <a:endParaRPr lang="da-DK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Foundation4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400" i="1" dirty="0" smtClean="0">
                <a:solidFill>
                  <a:schemeClr val="accent6">
                    <a:lumMod val="75000"/>
                  </a:schemeClr>
                </a:solidFill>
              </a:rPr>
              <a:t>(now versions 5 and 6)</a:t>
            </a:r>
          </a:p>
          <a:p>
            <a:pPr lvl="1"/>
            <a:r>
              <a:rPr lang="da-DK" sz="2000" i="1" dirty="0" smtClean="0"/>
              <a:t>Foundation 4 docs: </a:t>
            </a:r>
            <a:r>
              <a:rPr lang="da-DK" sz="2000" dirty="0">
                <a:hlinkClick r:id="rId2"/>
              </a:rPr>
              <a:t>http://foundation.zurb.com/sites/docs/v/4.3.2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</a:t>
            </a:r>
            <a:endParaRPr lang="da-DK" sz="2000" dirty="0"/>
          </a:p>
          <a:p>
            <a:pPr lvl="1"/>
            <a:r>
              <a:rPr lang="da-DK" sz="2000" dirty="0" smtClean="0"/>
              <a:t>More complete/complex</a:t>
            </a:r>
          </a:p>
          <a:p>
            <a:pPr lvl="1"/>
            <a:r>
              <a:rPr lang="da-DK" sz="2000" dirty="0" smtClean="0"/>
              <a:t>1 em (typically) is 16 px -&gt; so </a:t>
            </a:r>
            <a:r>
              <a:rPr lang="da-DK" sz="2000" b="1" dirty="0" smtClean="0"/>
              <a:t>1000 px = 62.5 em = 62.5 * 16</a:t>
            </a:r>
          </a:p>
          <a:p>
            <a:pPr lvl="1"/>
            <a:r>
              <a:rPr lang="da-DK" sz="2000" dirty="0" smtClean="0"/>
              <a:t>Features: </a:t>
            </a:r>
            <a:r>
              <a:rPr lang="da-DK" sz="2000" dirty="0" smtClean="0">
                <a:solidFill>
                  <a:srgbClr val="00B050"/>
                </a:solidFill>
              </a:rPr>
              <a:t>see </a:t>
            </a:r>
            <a:r>
              <a:rPr lang="da-DK" sz="2000" i="1" dirty="0" smtClean="0">
                <a:solidFill>
                  <a:srgbClr val="00B050"/>
                </a:solidFill>
              </a:rPr>
              <a:t>page 30 </a:t>
            </a:r>
            <a:r>
              <a:rPr lang="da-DK" sz="2000" dirty="0" smtClean="0"/>
              <a:t>-&gt; predefined classes + mobile-1st</a:t>
            </a:r>
          </a:p>
          <a:p>
            <a:pPr lvl="1"/>
            <a:endParaRPr lang="da-DK" sz="2000" dirty="0" smtClean="0"/>
          </a:p>
          <a:p>
            <a:pPr lvl="1"/>
            <a:endParaRPr lang="da-DK" sz="2000" dirty="0"/>
          </a:p>
          <a:p>
            <a:pPr marL="0" indent="0">
              <a:buNone/>
            </a:pPr>
            <a:r>
              <a:rPr lang="da-DK" sz="2400" dirty="0" smtClean="0"/>
              <a:t>em = ”M”, the size of the letter M of the font, </a:t>
            </a:r>
            <a:r>
              <a:rPr lang="da-DK" sz="2400" dirty="0"/>
              <a:t>in </a:t>
            </a:r>
            <a:r>
              <a:rPr lang="da-DK" sz="2400" dirty="0" smtClean="0"/>
              <a:t>pixels</a:t>
            </a:r>
          </a:p>
          <a:p>
            <a:pPr marL="0" indent="0">
              <a:buNone/>
            </a:pPr>
            <a:r>
              <a:rPr lang="da-DK" sz="1400" dirty="0">
                <a:hlinkClick r:id="rId3"/>
              </a:rPr>
              <a:t>https://en.wikipedia.org/wiki/Em_(typography</a:t>
            </a:r>
            <a:r>
              <a:rPr lang="da-DK" sz="1400" dirty="0" smtClean="0">
                <a:hlinkClick r:id="rId3"/>
              </a:rPr>
              <a:t>)</a:t>
            </a:r>
            <a:r>
              <a:rPr lang="da-DK" sz="1400" dirty="0" smtClean="0"/>
              <a:t> </a:t>
            </a:r>
          </a:p>
          <a:p>
            <a:endParaRPr lang="da-DK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1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a-DK" sz="2400" b="1" dirty="0" smtClean="0"/>
              <a:t>Foundation</a:t>
            </a:r>
            <a:r>
              <a:rPr lang="da-DK" sz="2400" dirty="0" smtClean="0"/>
              <a:t> </a:t>
            </a:r>
            <a:r>
              <a:rPr lang="da-DK" sz="2400" i="1" dirty="0" smtClean="0"/>
              <a:t>(more)</a:t>
            </a:r>
          </a:p>
          <a:p>
            <a:pPr lvl="1"/>
            <a:r>
              <a:rPr lang="da-DK" sz="2000" i="1" dirty="0" smtClean="0"/>
              <a:t>Classes -&gt; </a:t>
            </a:r>
            <a:r>
              <a:rPr lang="da-DK" sz="2000" dirty="0" smtClean="0"/>
              <a:t>small-6 large-8 columns =&gt; meaning:</a:t>
            </a:r>
          </a:p>
          <a:p>
            <a:pPr lvl="2"/>
            <a:r>
              <a:rPr lang="da-DK" sz="1600" dirty="0" smtClean="0"/>
              <a:t>if on a small device -&gt; 6 cols</a:t>
            </a:r>
          </a:p>
          <a:p>
            <a:pPr lvl="2"/>
            <a:r>
              <a:rPr lang="da-DK" sz="1600" dirty="0" smtClean="0"/>
              <a:t>If on a large device -&gt; 8 columns</a:t>
            </a:r>
          </a:p>
          <a:p>
            <a:pPr lvl="2"/>
            <a:r>
              <a:rPr lang="da-DK" sz="1600" dirty="0" smtClean="0"/>
              <a:t>... and 768 px is the </a:t>
            </a:r>
            <a:r>
              <a:rPr lang="da-DK" sz="1600" b="1" dirty="0" smtClean="0"/>
              <a:t>threshold</a:t>
            </a:r>
            <a:r>
              <a:rPr lang="da-DK" sz="1600" dirty="0" smtClean="0"/>
              <a:t> (i.e. </a:t>
            </a:r>
            <a:r>
              <a:rPr lang="da-DK" sz="1600" dirty="0"/>
              <a:t>t</a:t>
            </a:r>
            <a:r>
              <a:rPr lang="da-DK" sz="1600" dirty="0" smtClean="0"/>
              <a:t>he </a:t>
            </a:r>
            <a:r>
              <a:rPr lang="da-DK" sz="1600" b="1" dirty="0" smtClean="0"/>
              <a:t>breakpoint</a:t>
            </a:r>
            <a:r>
              <a:rPr lang="da-DK" sz="1600" dirty="0" smtClean="0"/>
              <a:t>)</a:t>
            </a:r>
          </a:p>
          <a:p>
            <a:pPr lvl="1"/>
            <a:r>
              <a:rPr lang="da-DK" sz="2000" dirty="0" smtClean="0"/>
              <a:t>Nesting: figure and code page 31 -&gt; </a:t>
            </a:r>
            <a:r>
              <a:rPr lang="da-DK" sz="2000" i="1" dirty="0" smtClean="0"/>
              <a:t>12 sub-columns!</a:t>
            </a:r>
          </a:p>
          <a:p>
            <a:pPr lvl="1"/>
            <a:endParaRPr lang="da-DK" sz="2000" i="1" dirty="0"/>
          </a:p>
          <a:p>
            <a:pPr lvl="1"/>
            <a:endParaRPr lang="da-DK" sz="2000" i="1" dirty="0" smtClean="0"/>
          </a:p>
          <a:p>
            <a:pPr lvl="1"/>
            <a:r>
              <a:rPr lang="da-DK" sz="2000" dirty="0" smtClean="0"/>
              <a:t>Offsets: to make space horizontally</a:t>
            </a:r>
          </a:p>
          <a:p>
            <a:pPr lvl="2"/>
            <a:r>
              <a:rPr lang="da-DK" sz="1600" dirty="0" smtClean="0"/>
              <a:t>Measured in columns</a:t>
            </a:r>
          </a:p>
          <a:p>
            <a:pPr lvl="2"/>
            <a:r>
              <a:rPr lang="da-DK" sz="1600" dirty="0" smtClean="0"/>
              <a:t>Page 32 (middle) -&gt; </a:t>
            </a:r>
            <a:r>
              <a:rPr lang="da-DK" sz="1600" b="1" dirty="0" smtClean="0"/>
              <a:t>example</a:t>
            </a:r>
          </a:p>
          <a:p>
            <a:pPr lvl="1"/>
            <a:r>
              <a:rPr lang="da-DK" sz="2000" dirty="0"/>
              <a:t>a</a:t>
            </a:r>
            <a:r>
              <a:rPr lang="da-DK" sz="2000" dirty="0" smtClean="0"/>
              <a:t>lso ‘centered’ in the class</a:t>
            </a:r>
          </a:p>
          <a:p>
            <a:pPr lvl="1"/>
            <a:r>
              <a:rPr lang="da-DK" sz="2000" dirty="0" smtClean="0"/>
              <a:t>Push/pull: order the content horizont. (page 32 bottom &amp; p. 33 top)</a:t>
            </a:r>
            <a:br>
              <a:rPr lang="da-DK" sz="2000" dirty="0" smtClean="0"/>
            </a:br>
            <a:endParaRPr lang="da-DK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9" y="3592763"/>
            <a:ext cx="4736535" cy="65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70" y="4770328"/>
            <a:ext cx="4736535" cy="63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a-DK" sz="2400" b="1" u="sng" dirty="0" smtClean="0"/>
              <a:t>Tools:</a:t>
            </a:r>
            <a:r>
              <a:rPr lang="da-DK" sz="2400" dirty="0" smtClean="0"/>
              <a:t> Use </a:t>
            </a:r>
            <a:r>
              <a:rPr lang="da-DK" sz="2400" b="1" dirty="0" smtClean="0"/>
              <a:t>photoshop </a:t>
            </a:r>
            <a:r>
              <a:rPr lang="da-DK" sz="2400" dirty="0"/>
              <a:t>(</a:t>
            </a:r>
            <a:r>
              <a:rPr lang="da-DK" sz="2400" dirty="0">
                <a:hlinkClick r:id="rId2"/>
              </a:rPr>
              <a:t>http://guideguide.me</a:t>
            </a:r>
            <a:r>
              <a:rPr lang="da-DK" sz="2400" dirty="0" smtClean="0">
                <a:hlinkClick r:id="rId2"/>
              </a:rPr>
              <a:t>/</a:t>
            </a:r>
            <a:r>
              <a:rPr lang="da-DK" sz="2400" dirty="0" smtClean="0"/>
              <a:t>)</a:t>
            </a:r>
            <a:r>
              <a:rPr lang="da-DK" sz="2400" i="1" dirty="0" smtClean="0"/>
              <a:t> </a:t>
            </a:r>
            <a:r>
              <a:rPr lang="da-DK" sz="2400" dirty="0" smtClean="0"/>
              <a:t>or </a:t>
            </a:r>
            <a:r>
              <a:rPr lang="da-DK" sz="2400" b="1" dirty="0" smtClean="0"/>
              <a:t>gimp </a:t>
            </a:r>
            <a:r>
              <a:rPr lang="da-DK" sz="2400" dirty="0"/>
              <a:t>(</a:t>
            </a:r>
            <a:r>
              <a:rPr lang="da-DK" sz="2400" dirty="0">
                <a:hlinkClick r:id="rId3"/>
              </a:rPr>
              <a:t>http://</a:t>
            </a:r>
            <a:r>
              <a:rPr lang="da-DK" sz="2400" dirty="0" smtClean="0">
                <a:hlinkClick r:id="rId3"/>
              </a:rPr>
              <a:t>docs.gimp.org/en/gimp-concepts-image-grid-and-guides.html</a:t>
            </a:r>
            <a:r>
              <a:rPr lang="da-DK" sz="2400" dirty="0" smtClean="0"/>
              <a:t>) </a:t>
            </a:r>
            <a:r>
              <a:rPr lang="da-DK" sz="2400" dirty="0"/>
              <a:t>to </a:t>
            </a:r>
            <a:r>
              <a:rPr lang="da-DK" sz="2400" dirty="0" smtClean="0"/>
              <a:t>make </a:t>
            </a:r>
            <a:r>
              <a:rPr lang="da-DK" sz="2400" dirty="0"/>
              <a:t>grid </a:t>
            </a:r>
            <a:r>
              <a:rPr lang="da-DK" sz="2400" dirty="0" smtClean="0"/>
              <a:t>templates -&gt; </a:t>
            </a:r>
            <a:r>
              <a:rPr lang="da-DK" sz="2400" u="sng" dirty="0" smtClean="0"/>
              <a:t>for layout creation</a:t>
            </a:r>
          </a:p>
          <a:p>
            <a:endParaRPr lang="da-DK" sz="2400" i="1" dirty="0" smtClean="0"/>
          </a:p>
          <a:p>
            <a:r>
              <a:rPr lang="da-DK" sz="2400" i="1" dirty="0" smtClean="0"/>
              <a:t>Viewport </a:t>
            </a:r>
            <a:r>
              <a:rPr lang="da-DK" sz="2400" dirty="0"/>
              <a:t>meta-tag </a:t>
            </a:r>
            <a:r>
              <a:rPr lang="da-DK" sz="1600" dirty="0" smtClean="0">
                <a:hlinkClick r:id="rId4"/>
              </a:rPr>
              <a:t>http</a:t>
            </a:r>
            <a:r>
              <a:rPr lang="da-DK" sz="1600" dirty="0">
                <a:hlinkClick r:id="rId4"/>
              </a:rPr>
              <a:t>://css-tricks.com/snippets/html/responsive-meta-tag</a:t>
            </a:r>
            <a:r>
              <a:rPr lang="da-DK" sz="1600" dirty="0" smtClean="0">
                <a:hlinkClick r:id="rId4"/>
              </a:rPr>
              <a:t>/</a:t>
            </a:r>
            <a:r>
              <a:rPr lang="da-DK" sz="1600" dirty="0" smtClean="0"/>
              <a:t> 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smtClean="0"/>
              <a:t>Also </a:t>
            </a:r>
            <a:r>
              <a:rPr lang="da-DK" sz="2400" b="1" dirty="0" smtClean="0"/>
              <a:t>initial-scale</a:t>
            </a:r>
            <a:r>
              <a:rPr lang="da-DK" sz="2400" dirty="0" smtClean="0"/>
              <a:t> can be used</a:t>
            </a:r>
          </a:p>
          <a:p>
            <a:pPr lvl="1"/>
            <a:r>
              <a:rPr lang="da-DK" sz="2000" dirty="0">
                <a:hlinkClick r:id="rId5"/>
              </a:rPr>
              <a:t>https://css-tricks.com/probably-use-initial-scale1</a:t>
            </a:r>
            <a:r>
              <a:rPr lang="da-DK" sz="2000" dirty="0" smtClean="0">
                <a:hlinkClick r:id="rId5"/>
              </a:rPr>
              <a:t>/</a:t>
            </a:r>
            <a:r>
              <a:rPr lang="da-DK" sz="2000" dirty="0" smtClean="0"/>
              <a:t> </a:t>
            </a:r>
          </a:p>
          <a:p>
            <a:pPr lvl="1"/>
            <a:endParaRPr lang="da-DK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599"/>
            <a:ext cx="6385034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Take your </a:t>
            </a:r>
            <a:r>
              <a:rPr lang="da-DK" sz="2800" u="sng" dirty="0" smtClean="0">
                <a:solidFill>
                  <a:srgbClr val="FF0000"/>
                </a:solidFill>
              </a:rPr>
              <a:t>2 wireframe </a:t>
            </a:r>
            <a:r>
              <a:rPr lang="da-DK" sz="2800" u="sng" dirty="0" smtClean="0">
                <a:solidFill>
                  <a:srgbClr val="FF0000"/>
                </a:solidFill>
              </a:rPr>
              <a:t>pages </a:t>
            </a:r>
            <a:r>
              <a:rPr lang="da-DK" sz="2800" dirty="0" smtClean="0">
                <a:solidFill>
                  <a:srgbClr val="FF0000"/>
                </a:solidFill>
              </a:rPr>
              <a:t>from </a:t>
            </a:r>
            <a:r>
              <a:rPr lang="da-DK" sz="2800" b="1" dirty="0" smtClean="0">
                <a:solidFill>
                  <a:srgbClr val="FF0000"/>
                </a:solidFill>
              </a:rPr>
              <a:t>exercise 1</a:t>
            </a:r>
            <a:r>
              <a:rPr lang="da-DK" sz="2800" dirty="0" smtClean="0">
                <a:solidFill>
                  <a:srgbClr val="FF0000"/>
                </a:solidFill>
              </a:rPr>
              <a:t>, and put </a:t>
            </a:r>
            <a:r>
              <a:rPr lang="da-DK" sz="2800" dirty="0" smtClean="0">
                <a:solidFill>
                  <a:srgbClr val="FF0000"/>
                </a:solidFill>
              </a:rPr>
              <a:t>each one into </a:t>
            </a:r>
            <a:r>
              <a:rPr lang="da-DK" sz="2800" dirty="0" smtClean="0">
                <a:solidFill>
                  <a:srgbClr val="FF0000"/>
                </a:solidFill>
              </a:rPr>
              <a:t>a </a:t>
            </a:r>
            <a:r>
              <a:rPr lang="da-DK" sz="2800" b="1" dirty="0" smtClean="0">
                <a:solidFill>
                  <a:srgbClr val="FF0000"/>
                </a:solidFill>
              </a:rPr>
              <a:t>grid</a:t>
            </a:r>
            <a:r>
              <a:rPr lang="da-DK" sz="2800" dirty="0" smtClean="0">
                <a:solidFill>
                  <a:srgbClr val="FF0000"/>
                </a:solidFill>
              </a:rPr>
              <a:t> layout.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Find out column widths, in a 12 cols layout</a:t>
            </a:r>
            <a:r>
              <a:rPr lang="da-DK" sz="2800" dirty="0" smtClean="0">
                <a:solidFill>
                  <a:srgbClr val="FF0000"/>
                </a:solidFill>
              </a:rPr>
              <a:t>.</a:t>
            </a:r>
            <a:endParaRPr lang="da-DK" sz="2800" dirty="0" smtClean="0">
              <a:solidFill>
                <a:srgbClr val="00B050"/>
              </a:solidFill>
            </a:endParaRPr>
          </a:p>
          <a:p>
            <a:r>
              <a:rPr lang="da-DK" sz="2800" b="1" i="1" dirty="0" smtClean="0">
                <a:solidFill>
                  <a:srgbClr val="00B050"/>
                </a:solidFill>
              </a:rPr>
              <a:t>The result </a:t>
            </a:r>
            <a:r>
              <a:rPr lang="da-DK" sz="2800" i="1" dirty="0" smtClean="0">
                <a:solidFill>
                  <a:srgbClr val="00B050"/>
                </a:solidFill>
              </a:rPr>
              <a:t>should be a copy of your wireframe images, with 12 columns marked</a:t>
            </a:r>
            <a:r>
              <a:rPr lang="da-DK" sz="2800" i="1" dirty="0" smtClean="0">
                <a:solidFill>
                  <a:srgbClr val="00B050"/>
                </a:solidFill>
              </a:rPr>
              <a:t>.</a:t>
            </a:r>
          </a:p>
          <a:p>
            <a:endParaRPr lang="da-DK" sz="2800" i="1" dirty="0">
              <a:solidFill>
                <a:srgbClr val="00B050"/>
              </a:solidFill>
            </a:endParaRPr>
          </a:p>
          <a:p>
            <a:r>
              <a:rPr lang="da-DK" sz="2200" dirty="0" smtClean="0"/>
              <a:t>To add more details to the pages consider making a </a:t>
            </a:r>
            <a:r>
              <a:rPr lang="da-DK" sz="2200" b="1" dirty="0" smtClean="0"/>
              <a:t>”</a:t>
            </a:r>
            <a:r>
              <a:rPr lang="en-GB" sz="2200" b="1" dirty="0" smtClean="0"/>
              <a:t>Mood Board”</a:t>
            </a:r>
            <a:endParaRPr lang="da-DK" sz="2200" b="1" dirty="0" smtClean="0"/>
          </a:p>
          <a:p>
            <a:pPr lvl="1"/>
            <a:r>
              <a:rPr lang="da-DK" sz="1900" dirty="0">
                <a:hlinkClick r:id="rId2"/>
              </a:rPr>
              <a:t>http://www.onextrapixel.com/2012/02/mood-boarding-methods-for-web-designers</a:t>
            </a:r>
            <a:r>
              <a:rPr lang="da-DK" sz="1900" dirty="0" smtClean="0">
                <a:hlinkClick r:id="rId2"/>
              </a:rPr>
              <a:t>/</a:t>
            </a:r>
            <a:endParaRPr lang="da-DK" sz="1900" dirty="0" smtClean="0"/>
          </a:p>
          <a:p>
            <a:pPr lvl="1"/>
            <a:r>
              <a:rPr lang="da-DK" sz="1900" dirty="0">
                <a:hlinkClick r:id="rId3"/>
              </a:rPr>
              <a:t>https://</a:t>
            </a:r>
            <a:r>
              <a:rPr lang="da-DK" sz="1900" dirty="0" smtClean="0">
                <a:hlinkClick r:id="rId3"/>
              </a:rPr>
              <a:t>blog.hubspot.com/agency/mood-board-tools#sm.0019edtzxh6dcv811wn161zt1avaa</a:t>
            </a:r>
            <a:r>
              <a:rPr lang="da-DK" sz="1900" dirty="0" smtClean="0"/>
              <a:t> </a:t>
            </a:r>
            <a:endParaRPr lang="da-DK" sz="19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76200"/>
            <a:ext cx="1270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b="1" dirty="0" smtClean="0"/>
              <a:t>Responsive </a:t>
            </a:r>
            <a:r>
              <a:rPr lang="da-DK" sz="2800" b="1" dirty="0" smtClean="0">
                <a:solidFill>
                  <a:schemeClr val="tx2"/>
                </a:solidFill>
              </a:rPr>
              <a:t>navigation menus</a:t>
            </a:r>
          </a:p>
          <a:p>
            <a:r>
              <a:rPr lang="da-DK" sz="2800" dirty="0" smtClean="0"/>
              <a:t>Menu contains:	</a:t>
            </a:r>
          </a:p>
          <a:p>
            <a:pPr lvl="1"/>
            <a:r>
              <a:rPr lang="da-DK" sz="2400" dirty="0" smtClean="0"/>
              <a:t>Logo, login, navigation options, search field, ...</a:t>
            </a:r>
          </a:p>
          <a:p>
            <a:r>
              <a:rPr lang="da-DK" sz="2800" b="1" dirty="0" smtClean="0"/>
              <a:t>Problem: </a:t>
            </a:r>
          </a:p>
          <a:p>
            <a:pPr lvl="1"/>
            <a:r>
              <a:rPr lang="da-DK" sz="2400" dirty="0" smtClean="0"/>
              <a:t>use little space</a:t>
            </a:r>
          </a:p>
          <a:p>
            <a:pPr lvl="1"/>
            <a:r>
              <a:rPr lang="da-DK" sz="2400" dirty="0" smtClean="0"/>
              <a:t>use efficiently</a:t>
            </a:r>
          </a:p>
          <a:p>
            <a:pPr lvl="1"/>
            <a:r>
              <a:rPr lang="da-DK" sz="2400" dirty="0" smtClean="0"/>
              <a:t>high usability</a:t>
            </a:r>
          </a:p>
          <a:p>
            <a:r>
              <a:rPr lang="da-DK" sz="2800" b="1" dirty="0" smtClean="0"/>
              <a:t>Solution:</a:t>
            </a:r>
            <a:r>
              <a:rPr lang="da-DK" sz="2800" dirty="0" smtClean="0"/>
              <a:t> follow </a:t>
            </a:r>
            <a:r>
              <a:rPr lang="da-DK" sz="2800" u="sng" dirty="0" smtClean="0"/>
              <a:t>responsive navigation patterns</a:t>
            </a:r>
            <a:r>
              <a:rPr lang="da-DK" sz="2800" dirty="0" smtClean="0"/>
              <a:t>!</a:t>
            </a:r>
          </a:p>
          <a:p>
            <a:r>
              <a:rPr lang="da-DK" sz="2800" dirty="0" smtClean="0"/>
              <a:t>Navigation: top VS left</a:t>
            </a:r>
            <a:endParaRPr lang="en-GB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05400" y="5638800"/>
            <a:ext cx="3352800" cy="838200"/>
            <a:chOff x="4495800" y="5638800"/>
            <a:chExt cx="3352800" cy="838200"/>
          </a:xfrm>
        </p:grpSpPr>
        <p:grpSp>
          <p:nvGrpSpPr>
            <p:cNvPr id="6" name="Group 5"/>
            <p:cNvGrpSpPr/>
            <p:nvPr/>
          </p:nvGrpSpPr>
          <p:grpSpPr>
            <a:xfrm>
              <a:off x="4495800" y="5638800"/>
              <a:ext cx="1066800" cy="838200"/>
              <a:chOff x="4495800" y="5638800"/>
              <a:chExt cx="1066800" cy="838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95800" y="5638800"/>
                <a:ext cx="1066800" cy="838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95800" y="5638800"/>
                <a:ext cx="1066800" cy="304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81800" y="5638800"/>
              <a:ext cx="1066800" cy="838200"/>
              <a:chOff x="4495800" y="5638800"/>
              <a:chExt cx="10668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5800" y="5638800"/>
                <a:ext cx="1066800" cy="838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95800" y="5638800"/>
                <a:ext cx="533400" cy="8382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04036" y="5867400"/>
              <a:ext cx="42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 smtClean="0"/>
                <a:t>VS</a:t>
              </a:r>
              <a:endParaRPr lang="en-GB" b="1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" y="30843"/>
            <a:ext cx="1893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4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b="1" dirty="0" smtClean="0"/>
              <a:t>Responsive navigation patterns</a:t>
            </a:r>
          </a:p>
          <a:p>
            <a:r>
              <a:rPr lang="da-DK" sz="2800" u="sng" dirty="0" smtClean="0"/>
              <a:t>Where</a:t>
            </a:r>
            <a:r>
              <a:rPr lang="da-DK" sz="2800" dirty="0" smtClean="0"/>
              <a:t> each works best?</a:t>
            </a:r>
            <a:endParaRPr lang="da-DK" sz="2800" b="1" dirty="0" smtClean="0"/>
          </a:p>
          <a:p>
            <a:pPr marL="0" indent="0">
              <a:buNone/>
            </a:pPr>
            <a:endParaRPr lang="da-DK" sz="28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34000" y="1771076"/>
            <a:ext cx="365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2"/>
              </a:rPr>
              <a:t>http://</a:t>
            </a:r>
            <a:r>
              <a:rPr lang="en-GB" sz="1100" dirty="0" smtClean="0">
                <a:hlinkClick r:id="rId2"/>
              </a:rPr>
              <a:t>bradfrost.github.io/this-is-responsive/patterns.html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46945"/>
              </p:ext>
            </p:extLst>
          </p:nvPr>
        </p:nvGraphicFramePr>
        <p:xfrm>
          <a:off x="609600" y="2727960"/>
          <a:ext cx="8153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048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Factors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TOP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LEFT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da-DK" sz="1800" dirty="0" smtClean="0"/>
                        <a:t>Scanning (visually in page)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Wins -&gt; vertical scanning is more </a:t>
                      </a:r>
                      <a:r>
                        <a:rPr lang="da-DK" sz="1800" b="1" dirty="0" smtClean="0"/>
                        <a:t>natural</a:t>
                      </a:r>
                      <a:endParaRPr lang="en-GB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da-DK" sz="1800" dirty="0" smtClean="0"/>
                        <a:t>Page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Wins</a:t>
                      </a:r>
                      <a:r>
                        <a:rPr lang="da-DK" sz="1800" baseline="0" dirty="0" smtClean="0"/>
                        <a:t> –&gt; maximize vertical area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Items priority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TIE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Visibility</a:t>
                      </a:r>
                      <a:endParaRPr lang="en-GB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TIE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Topics &amp; interests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Few,</a:t>
                      </a:r>
                      <a:r>
                        <a:rPr lang="da-DK" sz="1800" baseline="0" dirty="0" smtClean="0"/>
                        <a:t> specific topics: high priority items.</a:t>
                      </a:r>
                      <a:br>
                        <a:rPr lang="da-DK" sz="1800" baseline="0" dirty="0" smtClean="0"/>
                      </a:br>
                      <a:r>
                        <a:rPr lang="da-DK" sz="1800" baseline="0" dirty="0" smtClean="0"/>
                        <a:t>Easy to find contents.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E-commerce -&gt; better left menu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</a:t>
            </a:r>
            <a:r>
              <a:rPr lang="en-US" i="1" dirty="0"/>
              <a:t>"Responsive Web Design with </a:t>
            </a:r>
            <a:r>
              <a:rPr lang="en-US" i="1" dirty="0" err="1"/>
              <a:t>jQuery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 smtClean="0"/>
              <a:t>Chapters </a:t>
            </a:r>
            <a:r>
              <a:rPr lang="en-US" dirty="0"/>
              <a:t>1,2 and 3</a:t>
            </a:r>
          </a:p>
          <a:p>
            <a:r>
              <a:rPr lang="en-US" dirty="0" smtClean="0"/>
              <a:t>intro to chapters </a:t>
            </a:r>
            <a:r>
              <a:rPr lang="en-US" dirty="0"/>
              <a:t>4 and 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9240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8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u="sng" dirty="0" smtClean="0">
                <a:solidFill>
                  <a:schemeClr val="tx2"/>
                </a:solidFill>
              </a:rPr>
              <a:t>8 menu patterns</a:t>
            </a:r>
          </a:p>
          <a:p>
            <a:pPr lvl="1"/>
            <a:r>
              <a:rPr lang="da-DK" sz="1600" dirty="0" smtClean="0"/>
              <a:t>Article from Brad Frost (page 45, top)</a:t>
            </a:r>
          </a:p>
          <a:p>
            <a:pPr lvl="1"/>
            <a:r>
              <a:rPr lang="da-DK" sz="1600" dirty="0" smtClean="0"/>
              <a:t>Look at figures </a:t>
            </a:r>
            <a:r>
              <a:rPr lang="da-DK" sz="1600" i="1" dirty="0" smtClean="0"/>
              <a:t>for each pattern</a:t>
            </a:r>
            <a:r>
              <a:rPr lang="da-DK" sz="1600" dirty="0" smtClean="0"/>
              <a:t> -&gt; smartphone/tablet/desktop</a:t>
            </a:r>
          </a:p>
          <a:p>
            <a:r>
              <a:rPr lang="da-DK" sz="2000" b="1" dirty="0" smtClean="0"/>
              <a:t>Top Nav: </a:t>
            </a:r>
            <a:r>
              <a:rPr lang="da-DK" sz="2000" dirty="0" smtClean="0"/>
              <a:t>use &lt;nav&gt; tag (or CSS in IE8 or less)</a:t>
            </a:r>
          </a:p>
          <a:p>
            <a:r>
              <a:rPr lang="da-DK" sz="2000" b="1" dirty="0" smtClean="0"/>
              <a:t>Footer anchor: </a:t>
            </a:r>
            <a:r>
              <a:rPr lang="da-DK" sz="2000" dirty="0" smtClean="0"/>
              <a:t>looks like </a:t>
            </a:r>
            <a:r>
              <a:rPr lang="da-DK" sz="2000" u="sng" dirty="0" smtClean="0"/>
              <a:t>top nav</a:t>
            </a:r>
            <a:r>
              <a:rPr lang="da-DK" sz="2000" dirty="0" smtClean="0"/>
              <a:t> on desktop</a:t>
            </a:r>
          </a:p>
          <a:p>
            <a:pPr lvl="1"/>
            <a:r>
              <a:rPr lang="da-DK" sz="1600" dirty="0" smtClean="0">
                <a:solidFill>
                  <a:schemeClr val="tx2"/>
                </a:solidFill>
              </a:rPr>
              <a:t>‘&amp;#9776;’ </a:t>
            </a:r>
            <a:r>
              <a:rPr lang="da-DK" sz="1600" dirty="0" smtClean="0"/>
              <a:t>is ‘</a:t>
            </a:r>
            <a:r>
              <a:rPr lang="en-GB" sz="1600" b="1" dirty="0"/>
              <a:t>☰</a:t>
            </a:r>
            <a:r>
              <a:rPr lang="da-DK" sz="1600" dirty="0" smtClean="0"/>
              <a:t>’ , used as menu’s text icon </a:t>
            </a:r>
            <a:r>
              <a:rPr lang="da-DK" sz="1600" dirty="0" smtClean="0">
                <a:sym typeface="Wingdings" pitchFamily="2" charset="2"/>
              </a:rPr>
              <a:t></a:t>
            </a:r>
            <a:endParaRPr lang="da-DK" sz="1600" dirty="0" smtClean="0"/>
          </a:p>
          <a:p>
            <a:pPr lvl="1"/>
            <a:r>
              <a:rPr lang="da-DK" sz="1600" dirty="0" smtClean="0"/>
              <a:t>For </a:t>
            </a:r>
            <a:r>
              <a:rPr lang="da-DK" sz="1600" b="1" dirty="0" smtClean="0"/>
              <a:t>desktop </a:t>
            </a:r>
            <a:r>
              <a:rPr lang="da-DK" sz="1600" dirty="0" smtClean="0"/>
              <a:t>-&gt; position at top, while default is at bottom</a:t>
            </a:r>
          </a:p>
          <a:p>
            <a:r>
              <a:rPr lang="da-DK" sz="2000" b="1" dirty="0" smtClean="0"/>
              <a:t>Toggle menu:</a:t>
            </a:r>
            <a:r>
              <a:rPr lang="da-DK" sz="2000" dirty="0" smtClean="0"/>
              <a:t> menu button + slide down </a:t>
            </a:r>
            <a:r>
              <a:rPr lang="da-DK" sz="2000" u="sng" dirty="0" smtClean="0"/>
              <a:t>top nav</a:t>
            </a:r>
            <a:r>
              <a:rPr lang="da-DK" sz="2000" dirty="0" smtClean="0"/>
              <a:t> menu</a:t>
            </a:r>
          </a:p>
          <a:p>
            <a:pPr lvl="1"/>
            <a:r>
              <a:rPr lang="da-DK" sz="1600" dirty="0" smtClean="0"/>
              <a:t>TOOL: responsive nav plugin</a:t>
            </a:r>
          </a:p>
          <a:p>
            <a:pPr lvl="2"/>
            <a:r>
              <a:rPr lang="da-DK" sz="1200" dirty="0" smtClean="0"/>
              <a:t>CSS3 touch</a:t>
            </a:r>
          </a:p>
          <a:p>
            <a:pPr lvl="2"/>
            <a:r>
              <a:rPr lang="da-DK" sz="1200" dirty="0" smtClean="0"/>
              <a:t>Works even if Javascript is disabled</a:t>
            </a:r>
          </a:p>
          <a:p>
            <a:pPr lvl="2"/>
            <a:r>
              <a:rPr lang="da-DK" sz="1200" dirty="0" smtClean="0"/>
              <a:t>Works on many systems</a:t>
            </a:r>
          </a:p>
          <a:p>
            <a:pPr lvl="1"/>
            <a:r>
              <a:rPr lang="da-DK" sz="1600" dirty="0" smtClean="0"/>
              <a:t>How to do it? See page 50-52</a:t>
            </a:r>
          </a:p>
          <a:p>
            <a:r>
              <a:rPr lang="da-DK" sz="2000" b="1" dirty="0" smtClean="0"/>
              <a:t>Select menu:</a:t>
            </a:r>
            <a:r>
              <a:rPr lang="da-DK" sz="2000" dirty="0" smtClean="0"/>
              <a:t> menu as &lt;select&gt; tags</a:t>
            </a:r>
          </a:p>
          <a:p>
            <a:pPr lvl="1"/>
            <a:r>
              <a:rPr lang="da-DK" sz="1600" dirty="0" smtClean="0"/>
              <a:t>How to do it? </a:t>
            </a:r>
            <a:r>
              <a:rPr lang="da-DK" sz="1600" dirty="0"/>
              <a:t>Use </a:t>
            </a:r>
            <a:r>
              <a:rPr lang="da-DK" sz="1600" b="1" dirty="0"/>
              <a:t>TinyNav.js </a:t>
            </a:r>
            <a:r>
              <a:rPr lang="da-DK" sz="1600" dirty="0">
                <a:hlinkClick r:id="rId2"/>
              </a:rPr>
              <a:t>http://tinynav.viljamis.com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 smtClean="0"/>
              <a:t>  -&gt; page 54</a:t>
            </a:r>
          </a:p>
          <a:p>
            <a:endParaRPr lang="da-DK" sz="2000" dirty="0" smtClean="0"/>
          </a:p>
          <a:p>
            <a:pPr marL="0" indent="0">
              <a:buNone/>
            </a:pPr>
            <a:endParaRPr lang="da-DK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05400" y="1981200"/>
            <a:ext cx="365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http://</a:t>
            </a:r>
            <a:r>
              <a:rPr lang="en-GB" sz="1100" dirty="0" smtClean="0">
                <a:hlinkClick r:id="rId3"/>
              </a:rPr>
              <a:t>bradfrost.github.io/this-is-responsive/patterns.html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sp>
        <p:nvSpPr>
          <p:cNvPr id="4" name="Right Arrow 3"/>
          <p:cNvSpPr/>
          <p:nvPr/>
        </p:nvSpPr>
        <p:spPr>
          <a:xfrm>
            <a:off x="4518454" y="2023272"/>
            <a:ext cx="586946" cy="21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da-DK" sz="2000" b="1" dirty="0" smtClean="0"/>
              <a:t>Footer-only: </a:t>
            </a:r>
            <a:r>
              <a:rPr lang="da-DK" sz="2000" dirty="0" smtClean="0"/>
              <a:t>possible problem -&gt; user cannot find menu</a:t>
            </a:r>
            <a:endParaRPr lang="da-DK" sz="1600" dirty="0" smtClean="0"/>
          </a:p>
          <a:p>
            <a:r>
              <a:rPr lang="da-DK" sz="2000" b="1" dirty="0" smtClean="0"/>
              <a:t>Multi-toggle: </a:t>
            </a:r>
            <a:r>
              <a:rPr lang="da-DK" sz="2000" dirty="0" smtClean="0"/>
              <a:t>good for complex menus (</a:t>
            </a:r>
            <a:r>
              <a:rPr lang="da-DK" sz="2000" b="1" dirty="0" smtClean="0"/>
              <a:t>nested</a:t>
            </a:r>
            <a:r>
              <a:rPr lang="da-DK" sz="2000" dirty="0" smtClean="0"/>
              <a:t>)</a:t>
            </a:r>
          </a:p>
          <a:p>
            <a:pPr lvl="1"/>
            <a:r>
              <a:rPr lang="da-DK" sz="1600" b="1" dirty="0" smtClean="0"/>
              <a:t>Use</a:t>
            </a:r>
            <a:r>
              <a:rPr lang="da-DK" sz="1600" dirty="0" smtClean="0"/>
              <a:t> &lt;input type=”checkbox”&gt;</a:t>
            </a:r>
          </a:p>
          <a:p>
            <a:pPr lvl="1"/>
            <a:r>
              <a:rPr lang="da-DK" sz="1600" b="1" dirty="0" smtClean="0"/>
              <a:t>And</a:t>
            </a:r>
            <a:r>
              <a:rPr lang="da-DK" sz="1600" dirty="0" smtClean="0"/>
              <a:t> customize style</a:t>
            </a:r>
          </a:p>
          <a:p>
            <a:pPr lvl="1"/>
            <a:r>
              <a:rPr lang="da-DK" sz="1600" b="1" dirty="0" smtClean="0"/>
              <a:t>And</a:t>
            </a:r>
            <a:r>
              <a:rPr lang="da-DK" sz="1600" dirty="0" smtClean="0"/>
              <a:t> jQuery to open/close submenus</a:t>
            </a:r>
            <a:endParaRPr lang="da-DK" sz="1600" dirty="0"/>
          </a:p>
          <a:p>
            <a:r>
              <a:rPr lang="da-DK" sz="2000" b="1" dirty="0" smtClean="0"/>
              <a:t>Toggle &amp; slide: </a:t>
            </a:r>
            <a:r>
              <a:rPr lang="da-DK" sz="2000" dirty="0" smtClean="0"/>
              <a:t>like previous, but ”upwards”</a:t>
            </a:r>
          </a:p>
          <a:p>
            <a:pPr lvl="1"/>
            <a:r>
              <a:rPr lang="da-DK" sz="1600" dirty="0" smtClean="0"/>
              <a:t>See how: page 59-60</a:t>
            </a:r>
            <a:endParaRPr lang="da-DK" sz="1600" dirty="0"/>
          </a:p>
          <a:p>
            <a:r>
              <a:rPr lang="da-DK" sz="2000" b="1" dirty="0" smtClean="0"/>
              <a:t>Off-canvas menu: </a:t>
            </a:r>
            <a:endParaRPr lang="da-DK" sz="2000" dirty="0"/>
          </a:p>
          <a:p>
            <a:pPr lvl="1"/>
            <a:r>
              <a:rPr lang="da-DK" sz="1600" dirty="0" smtClean="0"/>
              <a:t>Use </a:t>
            </a:r>
            <a:r>
              <a:rPr lang="da-DK" sz="1600" u="sng" dirty="0" smtClean="0"/>
              <a:t>JPanelMenu</a:t>
            </a:r>
            <a:r>
              <a:rPr lang="da-DK" sz="1600" dirty="0" smtClean="0"/>
              <a:t> jQuery plugin -&gt; hides menu + shows when a button is pressed</a:t>
            </a:r>
          </a:p>
          <a:p>
            <a:pPr lvl="1"/>
            <a:r>
              <a:rPr lang="da-DK" sz="1600" dirty="0" smtClean="0"/>
              <a:t>Possibilities: animations, kebyoard shortcuts, choose direction</a:t>
            </a:r>
          </a:p>
          <a:p>
            <a:pPr lvl="1"/>
            <a:r>
              <a:rPr lang="da-DK" sz="1600" dirty="0" smtClean="0"/>
              <a:t>See </a:t>
            </a:r>
            <a:r>
              <a:rPr lang="da-DK" sz="1600" i="1" dirty="0" smtClean="0"/>
              <a:t>figure page 61</a:t>
            </a:r>
          </a:p>
          <a:p>
            <a:pPr lvl="1"/>
            <a:r>
              <a:rPr lang="da-DK" sz="1600" dirty="0" smtClean="0"/>
              <a:t>How to? A bit of jQuery to specify how the JPanelMenu will work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7674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Choose 1 type/style of menu </a:t>
            </a:r>
            <a:r>
              <a:rPr lang="da-DK" sz="2400" dirty="0" smtClean="0">
                <a:solidFill>
                  <a:srgbClr val="FF0000"/>
                </a:solidFill>
              </a:rPr>
              <a:t>for your </a:t>
            </a:r>
            <a:r>
              <a:rPr lang="da-DK" sz="2400" u="sng" dirty="0" smtClean="0">
                <a:solidFill>
                  <a:srgbClr val="FF0000"/>
                </a:solidFill>
              </a:rPr>
              <a:t>player </a:t>
            </a:r>
            <a:r>
              <a:rPr lang="da-DK" sz="2400" u="sng" dirty="0" smtClean="0">
                <a:solidFill>
                  <a:srgbClr val="FF0000"/>
                </a:solidFill>
              </a:rPr>
              <a:t>page</a:t>
            </a:r>
            <a:endParaRPr lang="da-DK" sz="2400" dirty="0" smtClean="0">
              <a:solidFill>
                <a:srgbClr val="FF0000"/>
              </a:solidFill>
            </a:endParaRP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Which kind? </a:t>
            </a:r>
            <a:endParaRPr lang="da-DK" sz="2000" dirty="0" smtClean="0">
              <a:solidFill>
                <a:srgbClr val="FF0000"/>
              </a:solidFill>
            </a:endParaRP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How will it </a:t>
            </a:r>
            <a:r>
              <a:rPr lang="da-DK" sz="2000" i="1" dirty="0" smtClean="0">
                <a:solidFill>
                  <a:srgbClr val="FF0000"/>
                </a:solidFill>
              </a:rPr>
              <a:t>change </a:t>
            </a:r>
            <a:r>
              <a:rPr lang="da-DK" sz="2000" dirty="0" smtClean="0">
                <a:solidFill>
                  <a:srgbClr val="FF0000"/>
                </a:solidFill>
              </a:rPr>
              <a:t>from mobile to laptop?</a:t>
            </a:r>
            <a:endParaRPr lang="da-DK" sz="2000" dirty="0" smtClean="0">
              <a:solidFill>
                <a:srgbClr val="FF0000"/>
              </a:solidFill>
            </a:endParaRP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Discuss/explain and write down your </a:t>
            </a:r>
            <a:r>
              <a:rPr lang="da-DK" sz="2000" dirty="0" smtClean="0">
                <a:solidFill>
                  <a:srgbClr val="FF0000"/>
                </a:solidFill>
              </a:rPr>
              <a:t>decision and alternatives (in pairs)</a:t>
            </a:r>
          </a:p>
          <a:p>
            <a:endParaRPr lang="da-DK" sz="2400" b="1" dirty="0" smtClean="0">
              <a:solidFill>
                <a:srgbClr val="FF0000"/>
              </a:solidFill>
            </a:endParaRPr>
          </a:p>
          <a:p>
            <a:r>
              <a:rPr lang="da-DK" sz="2400" b="1" dirty="0" smtClean="0">
                <a:solidFill>
                  <a:srgbClr val="FF0000"/>
                </a:solidFill>
              </a:rPr>
              <a:t>Design it: </a:t>
            </a:r>
            <a:r>
              <a:rPr lang="da-DK" sz="2400" dirty="0" smtClean="0">
                <a:solidFill>
                  <a:srgbClr val="FF0000"/>
                </a:solidFill>
              </a:rPr>
              <a:t>just sketch the menu </a:t>
            </a:r>
            <a:r>
              <a:rPr lang="da-DK" sz="2400" dirty="0" smtClean="0">
                <a:solidFill>
                  <a:srgbClr val="002060"/>
                </a:solidFill>
              </a:rPr>
              <a:t>(</a:t>
            </a:r>
            <a:r>
              <a:rPr lang="da-DK" sz="2400" u="sng" dirty="0" smtClean="0">
                <a:solidFill>
                  <a:srgbClr val="002060"/>
                </a:solidFill>
              </a:rPr>
              <a:t>implementation later</a:t>
            </a:r>
            <a:r>
              <a:rPr lang="da-DK" sz="2400" dirty="0" smtClean="0">
                <a:solidFill>
                  <a:srgbClr val="002060"/>
                </a:solidFill>
              </a:rPr>
              <a:t>)</a:t>
            </a:r>
            <a:endParaRPr lang="da-DK" sz="2400" i="1" dirty="0">
              <a:solidFill>
                <a:srgbClr val="FF0000"/>
              </a:solidFill>
            </a:endParaRPr>
          </a:p>
          <a:p>
            <a:r>
              <a:rPr lang="da-DK" sz="2400" i="1" dirty="0" smtClean="0">
                <a:solidFill>
                  <a:srgbClr val="FF0000"/>
                </a:solidFill>
              </a:rPr>
              <a:t>Remember: mobile-first approach, but it should work also on </a:t>
            </a:r>
            <a:r>
              <a:rPr lang="da-DK" sz="2400" i="1" dirty="0" smtClean="0">
                <a:solidFill>
                  <a:srgbClr val="FF0000"/>
                </a:solidFill>
              </a:rPr>
              <a:t>laptop...</a:t>
            </a:r>
            <a:endParaRPr lang="en-GB" sz="24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5003800"/>
            <a:ext cx="1270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4 and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Chpt 4: responsive text</a:t>
            </a:r>
          </a:p>
          <a:p>
            <a:r>
              <a:rPr lang="da-DK" dirty="0" smtClean="0"/>
              <a:t>Chpt 5: prepare images and vidoes</a:t>
            </a:r>
          </a:p>
        </p:txBody>
      </p:sp>
    </p:spTree>
    <p:extLst>
      <p:ext uri="{BB962C8B-B14F-4D97-AF65-F5344CB8AC3E}">
        <p14:creationId xmlns:p14="http://schemas.microsoft.com/office/powerpoint/2010/main" val="12473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a-DK" sz="2800" b="1" dirty="0" smtClean="0"/>
                  <a:t>Responsive text</a:t>
                </a:r>
              </a:p>
              <a:p>
                <a:r>
                  <a:rPr lang="da-DK" sz="2800" b="1" dirty="0" smtClean="0"/>
                  <a:t>Before:</a:t>
                </a:r>
                <a:r>
                  <a:rPr lang="da-DK" sz="2800" dirty="0" smtClean="0"/>
                  <a:t> text on print VS on screen</a:t>
                </a:r>
              </a:p>
              <a:p>
                <a:r>
                  <a:rPr lang="da-DK" sz="2800" b="1" dirty="0" smtClean="0"/>
                  <a:t>Now:</a:t>
                </a:r>
                <a:r>
                  <a:rPr lang="da-DK" sz="2800" dirty="0" smtClean="0"/>
                  <a:t> text adaptation still central</a:t>
                </a:r>
              </a:p>
              <a:p>
                <a:r>
                  <a:rPr lang="da-DK" sz="2800" dirty="0" smtClean="0"/>
                  <a:t>Relative units -&gt; </a:t>
                </a:r>
                <a:r>
                  <a:rPr lang="da-DK" sz="2800" u="sng" dirty="0" smtClean="0"/>
                  <a:t>default font size</a:t>
                </a:r>
                <a:r>
                  <a:rPr lang="da-DK" sz="2800" dirty="0" smtClean="0"/>
                  <a:t> (typically) 16px</a:t>
                </a:r>
              </a:p>
              <a:p>
                <a:r>
                  <a:rPr lang="da-DK" sz="2800" b="1" dirty="0" smtClean="0"/>
                  <a:t>New-upcoming:</a:t>
                </a:r>
                <a:r>
                  <a:rPr lang="da-DK" sz="2800" dirty="0" smtClean="0"/>
                  <a:t> viewport width and height</a:t>
                </a:r>
              </a:p>
              <a:p>
                <a:pPr lvl="1"/>
                <a:r>
                  <a:rPr lang="da-DK" sz="2400" dirty="0"/>
                  <a:t>v</a:t>
                </a:r>
                <a:r>
                  <a:rPr lang="da-DK" sz="2400" dirty="0" smtClean="0"/>
                  <a:t>w and </a:t>
                </a:r>
                <a:r>
                  <a:rPr lang="da-DK" sz="2400" dirty="0"/>
                  <a:t>vh </a:t>
                </a:r>
                <a:r>
                  <a:rPr lang="da-DK" sz="2400" dirty="0" smtClean="0"/>
                  <a:t>-&gt; </a:t>
                </a:r>
                <a:r>
                  <a:rPr lang="da-DK" sz="1700" dirty="0" smtClean="0">
                    <a:hlinkClick r:id="rId3"/>
                  </a:rPr>
                  <a:t>http</a:t>
                </a:r>
                <a:r>
                  <a:rPr lang="da-DK" sz="1700" dirty="0">
                    <a:hlinkClick r:id="rId3"/>
                  </a:rPr>
                  <a:t>://</a:t>
                </a:r>
                <a:r>
                  <a:rPr lang="da-DK" sz="1700" dirty="0" smtClean="0">
                    <a:hlinkClick r:id="rId3"/>
                  </a:rPr>
                  <a:t>www.w3schools.com/cssref/tryit.asp?filename=trycss_unit_vw</a:t>
                </a:r>
                <a:r>
                  <a:rPr lang="da-DK" sz="1700" dirty="0" smtClean="0"/>
                  <a:t> </a:t>
                </a:r>
                <a:endParaRPr lang="da-DK" sz="2400" dirty="0" smtClean="0"/>
              </a:p>
              <a:p>
                <a:r>
                  <a:rPr lang="da-DK" sz="2800" dirty="0" smtClean="0">
                    <a:solidFill>
                      <a:schemeClr val="tx2"/>
                    </a:solidFill>
                  </a:rPr>
                  <a:t>Commonly used: </a:t>
                </a:r>
                <a:r>
                  <a:rPr lang="da-DK" sz="2800" b="1" dirty="0" smtClean="0"/>
                  <a:t>percentage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b="0" i="1" smtClean="0">
                          <a:latin typeface="Cambria Math"/>
                        </a:rPr>
                        <m:t>100% : </m:t>
                      </m:r>
                      <m:r>
                        <a:rPr lang="da-DK" sz="2800" b="0" i="1" smtClean="0">
                          <a:latin typeface="Cambria Math"/>
                        </a:rPr>
                        <m:t>𝑥</m:t>
                      </m:r>
                      <m:r>
                        <a:rPr lang="da-DK" sz="2800" b="0" i="1" smtClean="0">
                          <a:latin typeface="Cambria Math"/>
                        </a:rPr>
                        <m:t>%=16 </m:t>
                      </m:r>
                      <m:r>
                        <a:rPr lang="da-DK" sz="2800" b="0" i="1" smtClean="0">
                          <a:latin typeface="Cambria Math"/>
                        </a:rPr>
                        <m:t>𝑝𝑥</m:t>
                      </m:r>
                      <m:r>
                        <a:rPr lang="da-DK" sz="2800" b="0" i="1" smtClean="0">
                          <a:latin typeface="Cambria Math"/>
                        </a:rPr>
                        <m:t> :14 </m:t>
                      </m:r>
                      <m:r>
                        <a:rPr lang="da-DK" sz="2800" b="0" i="1" smtClean="0">
                          <a:latin typeface="Cambria Math"/>
                        </a:rPr>
                        <m:t>𝑝𝑥</m:t>
                      </m:r>
                    </m:oMath>
                  </m:oMathPara>
                </a14:m>
                <a:endParaRPr lang="da-DK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i="1">
                          <a:latin typeface="Cambria Math"/>
                        </a:rPr>
                        <m:t>𝑥</m:t>
                      </m:r>
                      <m:r>
                        <a:rPr lang="da-DK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800" i="1">
                              <a:latin typeface="Cambria Math"/>
                            </a:rPr>
                            <m:t>100 ∗14</m:t>
                          </m:r>
                        </m:num>
                        <m:den>
                          <m:r>
                            <a:rPr lang="da-DK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da-DK" sz="2800" b="0" i="1" smtClean="0">
                          <a:latin typeface="Cambria Math"/>
                        </a:rPr>
                        <m:t>=87,5 %</m:t>
                      </m:r>
                    </m:oMath>
                  </m:oMathPara>
                </a14:m>
                <a:endParaRPr lang="da-DK" sz="2800" dirty="0"/>
              </a:p>
              <a:p>
                <a:pPr marL="0" indent="0">
                  <a:buNone/>
                </a:pPr>
                <a:endParaRPr lang="da-DK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6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Chpt 4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da-DK" sz="2000" b="1" dirty="0" smtClean="0"/>
              <a:t>Percentage:</a:t>
            </a:r>
            <a:endParaRPr lang="da-DK" sz="2000" dirty="0"/>
          </a:p>
          <a:p>
            <a:pPr lvl="1"/>
            <a:r>
              <a:rPr lang="da-DK" sz="1800" dirty="0" smtClean="0"/>
              <a:t>Other solution: change default font size to 10 px</a:t>
            </a:r>
          </a:p>
          <a:p>
            <a:r>
              <a:rPr lang="da-DK" sz="2000" b="1" dirty="0"/>
              <a:t>e</a:t>
            </a:r>
            <a:r>
              <a:rPr lang="da-DK" sz="2000" b="1" dirty="0" smtClean="0"/>
              <a:t>m: </a:t>
            </a:r>
            <a:r>
              <a:rPr lang="da-DK" sz="2000" dirty="0" smtClean="0"/>
              <a:t>1 em = 16 px -&gt; 1.25 em = 20 px</a:t>
            </a:r>
          </a:p>
          <a:p>
            <a:pPr lvl="1"/>
            <a:r>
              <a:rPr lang="da-DK" sz="1800" dirty="0"/>
              <a:t>r</a:t>
            </a:r>
            <a:r>
              <a:rPr lang="da-DK" sz="1800" dirty="0" smtClean="0"/>
              <a:t>elative to the font size of the </a:t>
            </a:r>
            <a:r>
              <a:rPr lang="da-DK" sz="1800" i="1" dirty="0" smtClean="0"/>
              <a:t>parent</a:t>
            </a:r>
            <a:r>
              <a:rPr lang="da-DK" sz="1800" dirty="0" smtClean="0"/>
              <a:t> element -&gt; </a:t>
            </a:r>
            <a:r>
              <a:rPr lang="da-DK" sz="1800" b="1" i="1" dirty="0" smtClean="0"/>
              <a:t>figure</a:t>
            </a:r>
            <a:r>
              <a:rPr lang="da-DK" sz="1800" dirty="0" smtClean="0"/>
              <a:t> page 67</a:t>
            </a:r>
          </a:p>
          <a:p>
            <a:r>
              <a:rPr lang="da-DK" sz="2000" b="1" dirty="0" smtClean="0"/>
              <a:t>tool:</a:t>
            </a:r>
            <a:r>
              <a:rPr lang="da-DK" sz="2000" dirty="0"/>
              <a:t> </a:t>
            </a:r>
            <a:r>
              <a:rPr lang="da-DK" sz="2000" dirty="0">
                <a:hlinkClick r:id="rId2"/>
              </a:rPr>
              <a:t>http://pxtoem.com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conversion tool</a:t>
            </a:r>
          </a:p>
          <a:p>
            <a:r>
              <a:rPr lang="da-DK" sz="2000" b="1" dirty="0" smtClean="0"/>
              <a:t>rem:</a:t>
            </a:r>
            <a:r>
              <a:rPr lang="da-DK" sz="2000" dirty="0" smtClean="0"/>
              <a:t> (root em) rel to root of the elements, i.e. &lt;html&gt;</a:t>
            </a:r>
            <a:endParaRPr lang="da-DK" sz="2000" dirty="0"/>
          </a:p>
          <a:p>
            <a:pPr marL="0" indent="0">
              <a:buNone/>
            </a:pPr>
            <a:r>
              <a:rPr lang="da-DK" dirty="0" smtClean="0">
                <a:solidFill>
                  <a:schemeClr val="tx2"/>
                </a:solidFill>
              </a:rPr>
              <a:t>Customize font family </a:t>
            </a:r>
            <a:r>
              <a:rPr lang="da-DK" dirty="0" smtClean="0"/>
              <a:t>-&gt; for beauty</a:t>
            </a:r>
          </a:p>
          <a:p>
            <a:r>
              <a:rPr lang="da-DK" sz="2000" dirty="0" smtClean="0"/>
              <a:t>Using imgs instead of fonts is </a:t>
            </a:r>
            <a:r>
              <a:rPr lang="da-DK" sz="2000" b="1" dirty="0" smtClean="0"/>
              <a:t>bad</a:t>
            </a:r>
            <a:r>
              <a:rPr lang="da-DK" sz="2000" dirty="0" smtClean="0"/>
              <a:t> -&gt; less responsive</a:t>
            </a:r>
          </a:p>
          <a:p>
            <a:r>
              <a:rPr lang="da-DK" sz="2000" b="1" dirty="0"/>
              <a:t>t</a:t>
            </a:r>
            <a:r>
              <a:rPr lang="da-DK" sz="2000" b="1" dirty="0" smtClean="0"/>
              <a:t>ool:</a:t>
            </a:r>
            <a:r>
              <a:rPr lang="da-DK" sz="2000" dirty="0"/>
              <a:t> </a:t>
            </a:r>
            <a:r>
              <a:rPr lang="da-DK" sz="2000" dirty="0">
                <a:hlinkClick r:id="rId3"/>
              </a:rPr>
              <a:t>http://</a:t>
            </a:r>
            <a:r>
              <a:rPr lang="da-DK" sz="2000" dirty="0" smtClean="0">
                <a:hlinkClick r:id="rId3"/>
              </a:rPr>
              <a:t>www.google.com/fonts</a:t>
            </a:r>
            <a:r>
              <a:rPr lang="da-DK" sz="2000" dirty="0" smtClean="0"/>
              <a:t> good gallery of fonts</a:t>
            </a:r>
          </a:p>
          <a:p>
            <a:r>
              <a:rPr lang="da-DK" sz="2000" b="1" dirty="0" smtClean="0">
                <a:solidFill>
                  <a:srgbClr val="00B050"/>
                </a:solidFill>
              </a:rPr>
              <a:t>@font-face { font-family: ”...”; src</a:t>
            </a:r>
            <a:r>
              <a:rPr lang="da-DK" sz="2000" b="1" dirty="0" smtClean="0">
                <a:solidFill>
                  <a:srgbClr val="00B050"/>
                </a:solidFill>
                <a:sym typeface="Wingdings" pitchFamily="2" charset="2"/>
              </a:rPr>
              <a:t>: url(... TFF ...); }</a:t>
            </a:r>
          </a:p>
          <a:p>
            <a:r>
              <a:rPr lang="da-DK" sz="2000" b="1" dirty="0">
                <a:sym typeface="Wingdings" pitchFamily="2" charset="2"/>
              </a:rPr>
              <a:t>t</a:t>
            </a:r>
            <a:r>
              <a:rPr lang="da-DK" sz="2000" b="1" dirty="0" smtClean="0">
                <a:sym typeface="Wingdings" pitchFamily="2" charset="2"/>
              </a:rPr>
              <a:t>ool: </a:t>
            </a:r>
            <a:r>
              <a:rPr lang="da-DK" sz="2000" dirty="0" smtClean="0">
                <a:solidFill>
                  <a:srgbClr val="C00000"/>
                </a:solidFill>
                <a:sym typeface="Wingdings" pitchFamily="2" charset="2"/>
              </a:rPr>
              <a:t>font </a:t>
            </a:r>
            <a:r>
              <a:rPr lang="da-DK" sz="2000" dirty="0">
                <a:solidFill>
                  <a:srgbClr val="C00000"/>
                </a:solidFill>
                <a:sym typeface="Wingdings" pitchFamily="2" charset="2"/>
              </a:rPr>
              <a:t>squirrel </a:t>
            </a:r>
            <a:r>
              <a:rPr lang="da-DK" sz="2000" dirty="0">
                <a:sym typeface="Wingdings" pitchFamily="2" charset="2"/>
                <a:hlinkClick r:id="rId4"/>
              </a:rPr>
              <a:t>http://www.fontsquirrel.com</a:t>
            </a:r>
            <a:r>
              <a:rPr lang="da-DK" sz="2000" dirty="0" smtClean="0">
                <a:sym typeface="Wingdings" pitchFamily="2" charset="2"/>
                <a:hlinkClick r:id="rId4"/>
              </a:rPr>
              <a:t>/</a:t>
            </a:r>
            <a:r>
              <a:rPr lang="da-DK" sz="2000" dirty="0" smtClean="0">
                <a:sym typeface="Wingdings" pitchFamily="2" charset="2"/>
              </a:rPr>
              <a:t> </a:t>
            </a:r>
          </a:p>
          <a:p>
            <a:pPr lvl="1"/>
            <a:r>
              <a:rPr lang="da-DK" sz="1600" dirty="0">
                <a:sym typeface="Wingdings" pitchFamily="2" charset="2"/>
              </a:rPr>
              <a:t>i</a:t>
            </a:r>
            <a:r>
              <a:rPr lang="da-DK" sz="1600" dirty="0" smtClean="0">
                <a:sym typeface="Wingdings" pitchFamily="2" charset="2"/>
              </a:rPr>
              <a:t>nput a </a:t>
            </a:r>
            <a:r>
              <a:rPr lang="da-DK" sz="1600" b="1" dirty="0" smtClean="0">
                <a:sym typeface="Wingdings" pitchFamily="2" charset="2"/>
              </a:rPr>
              <a:t>font</a:t>
            </a:r>
            <a:r>
              <a:rPr lang="da-DK" sz="1600" dirty="0" smtClean="0">
                <a:sym typeface="Wingdings" pitchFamily="2" charset="2"/>
              </a:rPr>
              <a:t> -&gt; output a </a:t>
            </a:r>
            <a:r>
              <a:rPr lang="da-DK" sz="1600" u="sng" dirty="0" smtClean="0">
                <a:sym typeface="Wingdings" pitchFamily="2" charset="2"/>
              </a:rPr>
              <a:t>ZIP file</a:t>
            </a:r>
            <a:r>
              <a:rPr lang="da-DK" sz="1600" dirty="0" smtClean="0">
                <a:sym typeface="Wingdings" pitchFamily="2" charset="2"/>
              </a:rPr>
              <a:t> with a </a:t>
            </a:r>
            <a:r>
              <a:rPr lang="da-DK" sz="1600" b="1" dirty="0" smtClean="0">
                <a:sym typeface="Wingdings" pitchFamily="2" charset="2"/>
              </a:rPr>
              <a:t>font kit</a:t>
            </a:r>
            <a:r>
              <a:rPr lang="da-DK" sz="1600" dirty="0" smtClean="0">
                <a:sym typeface="Wingdings" pitchFamily="2" charset="2"/>
              </a:rPr>
              <a:t> -&gt; exampe page 72 top</a:t>
            </a:r>
          </a:p>
          <a:p>
            <a:pPr lvl="1"/>
            <a:r>
              <a:rPr lang="da-DK" sz="1600" b="1" dirty="0" smtClean="0">
                <a:sym typeface="Wingdings" pitchFamily="2" charset="2"/>
              </a:rPr>
              <a:t>Possible options</a:t>
            </a:r>
            <a:r>
              <a:rPr lang="da-DK" sz="1600" dirty="0" smtClean="0">
                <a:sym typeface="Wingdings" pitchFamily="2" charset="2"/>
              </a:rPr>
              <a:t>: Optimal</a:t>
            </a:r>
            <a:r>
              <a:rPr lang="da-DK" sz="1600" dirty="0">
                <a:sym typeface="Wingdings" pitchFamily="2" charset="2"/>
              </a:rPr>
              <a:t> </a:t>
            </a:r>
            <a:r>
              <a:rPr lang="da-DK" sz="1600" dirty="0" smtClean="0">
                <a:sym typeface="Wingdings" pitchFamily="2" charset="2"/>
              </a:rPr>
              <a:t>-&gt; only subfont to remove size of file</a:t>
            </a:r>
            <a:br>
              <a:rPr lang="da-DK" sz="1600" dirty="0" smtClean="0">
                <a:sym typeface="Wingdings" pitchFamily="2" charset="2"/>
              </a:rPr>
            </a:br>
            <a:r>
              <a:rPr lang="da-DK" sz="1600" dirty="0" smtClean="0">
                <a:sym typeface="Wingdings" pitchFamily="2" charset="2"/>
              </a:rPr>
              <a:t>                                Expert -&gt; can select which charaters to include</a:t>
            </a:r>
            <a:endParaRPr lang="da-DK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55255" y="6400800"/>
            <a:ext cx="365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5"/>
              </a:rPr>
              <a:t>http://</a:t>
            </a:r>
            <a:r>
              <a:rPr lang="en-GB" sz="1400" dirty="0" smtClean="0">
                <a:hlinkClick r:id="rId5"/>
              </a:rPr>
              <a:t>www.w3schools.com/css/css3_fonts.asp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4876800"/>
            <a:ext cx="1524000" cy="1447800"/>
            <a:chOff x="6172200" y="4876800"/>
            <a:chExt cx="1524000" cy="1447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172200" y="4876800"/>
              <a:ext cx="1524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285211" y="4876800"/>
              <a:ext cx="410989" cy="1447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4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4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F0000"/>
                </a:solidFill>
              </a:rPr>
              <a:t>Self read</a:t>
            </a:r>
            <a:r>
              <a:rPr lang="da-DK" sz="2400" dirty="0" smtClean="0">
                <a:solidFill>
                  <a:srgbClr val="FF0000"/>
                </a:solidFill>
              </a:rPr>
              <a:t>: </a:t>
            </a:r>
            <a:r>
              <a:rPr lang="da-DK" sz="2400" dirty="0" smtClean="0"/>
              <a:t>how to use </a:t>
            </a:r>
            <a:r>
              <a:rPr lang="da-DK" sz="2400" b="1" dirty="0" smtClean="0"/>
              <a:t>font squirrel </a:t>
            </a:r>
            <a:r>
              <a:rPr lang="da-DK" sz="2400" dirty="0" smtClean="0"/>
              <a:t>-&gt; page 71-74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Self read: </a:t>
            </a:r>
            <a:r>
              <a:rPr lang="da-DK" sz="2400" dirty="0" smtClean="0"/>
              <a:t>various plugins and online tools to manipulate fonts</a:t>
            </a:r>
          </a:p>
          <a:p>
            <a:pPr marL="0" indent="0">
              <a:buNone/>
            </a:pPr>
            <a:endParaRPr lang="da-DK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da-DK" sz="2400" b="1" dirty="0" smtClean="0"/>
              <a:t>Chpt 5: prepare images and vidoes</a:t>
            </a:r>
          </a:p>
          <a:p>
            <a:pPr lvl="1"/>
            <a:r>
              <a:rPr lang="da-DK" sz="2000" dirty="0" smtClean="0"/>
              <a:t>Scaling images depending on device size</a:t>
            </a:r>
            <a:endParaRPr lang="en-GB" sz="2000" dirty="0" smtClean="0"/>
          </a:p>
          <a:p>
            <a:pPr lvl="1"/>
            <a:r>
              <a:rPr lang="en-GB" sz="2000" b="1" dirty="0" smtClean="0"/>
              <a:t>Images breakpoints</a:t>
            </a:r>
            <a:r>
              <a:rPr lang="en-GB" sz="2000" dirty="0" smtClean="0"/>
              <a:t> -&gt; factors like </a:t>
            </a:r>
            <a:r>
              <a:rPr lang="da-DK" sz="2000" i="1" dirty="0"/>
              <a:t>s</a:t>
            </a:r>
            <a:r>
              <a:rPr lang="da-DK" sz="2000" i="1" dirty="0" smtClean="0"/>
              <a:t>creen resolution</a:t>
            </a:r>
            <a:r>
              <a:rPr lang="da-DK" sz="2000" dirty="0" smtClean="0"/>
              <a:t> and </a:t>
            </a:r>
            <a:r>
              <a:rPr lang="da-DK" sz="2000" i="1" dirty="0" smtClean="0"/>
              <a:t>bandwidth </a:t>
            </a:r>
            <a:r>
              <a:rPr lang="da-DK" sz="2000" dirty="0" smtClean="0"/>
              <a:t>(keep it low)</a:t>
            </a:r>
          </a:p>
          <a:p>
            <a:pPr lvl="1"/>
            <a:endParaRPr lang="da-DK" sz="2000" dirty="0"/>
          </a:p>
          <a:p>
            <a:pPr lvl="1"/>
            <a:endParaRPr lang="da-DK" sz="2000" dirty="0" smtClean="0"/>
          </a:p>
          <a:p>
            <a:pPr lvl="1"/>
            <a:endParaRPr lang="da-DK" sz="2000" dirty="0"/>
          </a:p>
          <a:p>
            <a:pPr lvl="1"/>
            <a:endParaRPr lang="da-DK" sz="2000" dirty="0" smtClean="0"/>
          </a:p>
          <a:p>
            <a:r>
              <a:rPr lang="da-DK" sz="2400" dirty="0" smtClean="0"/>
              <a:t>&lt;picture&gt; tag</a:t>
            </a:r>
          </a:p>
          <a:p>
            <a:pPr lvl="2"/>
            <a:endParaRPr lang="da-DK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47718"/>
            <a:ext cx="5486400" cy="18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536089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/>
              <a:t>More methods:</a:t>
            </a:r>
          </a:p>
          <a:p>
            <a:pPr lvl="1"/>
            <a:r>
              <a:rPr lang="en-GB" sz="2000" dirty="0">
                <a:hlinkClick r:id="rId2"/>
              </a:rPr>
              <a:t>http://www.hongkiat.com/blog/serving-responsive-images</a:t>
            </a:r>
            <a:r>
              <a:rPr lang="en-GB" sz="2000" dirty="0" smtClean="0">
                <a:hlinkClick r:id="rId2"/>
              </a:rPr>
              <a:t>/</a:t>
            </a:r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sz="2400" b="1" dirty="0" smtClean="0"/>
              <a:t>Focal </a:t>
            </a:r>
            <a:r>
              <a:rPr lang="en-GB" sz="2400" b="1" dirty="0"/>
              <a:t>Point CSS framework </a:t>
            </a:r>
            <a:r>
              <a:rPr lang="en-GB" sz="1400" dirty="0">
                <a:hlinkClick r:id="rId3"/>
              </a:rPr>
              <a:t>http://</a:t>
            </a:r>
            <a:r>
              <a:rPr lang="en-GB" sz="1400" dirty="0" smtClean="0">
                <a:hlinkClick r:id="rId3"/>
              </a:rPr>
              <a:t>www.cdnconnect.com/docs/focal-point-css/pure-html-css-responsive-high-resolution-images-solution</a:t>
            </a:r>
            <a:r>
              <a:rPr lang="en-GB" sz="1400" dirty="0" smtClean="0"/>
              <a:t> 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“</a:t>
            </a:r>
            <a:r>
              <a:rPr lang="en-US" sz="2400" dirty="0" smtClean="0"/>
              <a:t>Focal </a:t>
            </a:r>
            <a:r>
              <a:rPr lang="en-US" sz="2400" dirty="0"/>
              <a:t>Point is a small set of CSS </a:t>
            </a:r>
            <a:r>
              <a:rPr lang="en-US" sz="2400" dirty="0" err="1"/>
              <a:t>classnames</a:t>
            </a:r>
            <a:r>
              <a:rPr lang="en-US" sz="2400" dirty="0"/>
              <a:t> to help keep images cropped on the focal point for responsive designs. Using only HTML/CSS, web authors can specify an image's primary focus as the image scales on responsive webpages</a:t>
            </a:r>
            <a:r>
              <a:rPr lang="en-US" sz="2400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64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From “Responsive Web Design with </a:t>
            </a:r>
            <a:r>
              <a:rPr lang="en-GB" dirty="0" err="1" smtClean="0">
                <a:solidFill>
                  <a:srgbClr val="00B050"/>
                </a:solidFill>
              </a:rPr>
              <a:t>jQuery</a:t>
            </a:r>
            <a:r>
              <a:rPr lang="en-GB" dirty="0" smtClean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GB" dirty="0"/>
              <a:t>chapter 7 </a:t>
            </a:r>
            <a:r>
              <a:rPr lang="da-DK" b="1" dirty="0"/>
              <a:t>responsive tables</a:t>
            </a:r>
            <a:endParaRPr lang="en-GB" b="1" dirty="0"/>
          </a:p>
          <a:p>
            <a:pPr lvl="1"/>
            <a:r>
              <a:rPr lang="en-GB" dirty="0"/>
              <a:t>(chapter 9 and 11) </a:t>
            </a:r>
            <a:r>
              <a:rPr lang="da-DK" b="1" dirty="0"/>
              <a:t>testing the responsivness</a:t>
            </a:r>
            <a:endParaRPr lang="en-GB" b="1" dirty="0"/>
          </a:p>
          <a:p>
            <a:pPr lvl="1"/>
            <a:r>
              <a:rPr lang="en-GB" dirty="0"/>
              <a:t>chapter 12 </a:t>
            </a:r>
            <a:r>
              <a:rPr lang="da-DK" b="1" dirty="0"/>
              <a:t>website performance</a:t>
            </a:r>
            <a:endParaRPr lang="en-GB" b="1" dirty="0"/>
          </a:p>
          <a:p>
            <a:endParaRPr lang="en-GB" dirty="0" smtClean="0"/>
          </a:p>
          <a:p>
            <a:r>
              <a:rPr lang="en-GB" dirty="0" smtClean="0">
                <a:solidFill>
                  <a:srgbClr val="00B050"/>
                </a:solidFill>
              </a:rPr>
              <a:t>Read: </a:t>
            </a:r>
            <a:r>
              <a:rPr lang="en-GB" dirty="0">
                <a:solidFill>
                  <a:srgbClr val="00B050"/>
                </a:solidFill>
              </a:rPr>
              <a:t>chapters </a:t>
            </a:r>
            <a:r>
              <a:rPr lang="en-GB" dirty="0" smtClean="0">
                <a:solidFill>
                  <a:srgbClr val="00B050"/>
                </a:solidFill>
              </a:rPr>
              <a:t>7 and 12</a:t>
            </a:r>
          </a:p>
          <a:p>
            <a:r>
              <a:rPr lang="en-GB" dirty="0">
                <a:solidFill>
                  <a:srgbClr val="00B050"/>
                </a:solidFill>
              </a:rPr>
              <a:t>o</a:t>
            </a:r>
            <a:r>
              <a:rPr lang="en-GB" dirty="0" smtClean="0">
                <a:solidFill>
                  <a:srgbClr val="00B050"/>
                </a:solidFill>
              </a:rPr>
              <a:t>ther </a:t>
            </a:r>
            <a:r>
              <a:rPr lang="en-GB" dirty="0">
                <a:solidFill>
                  <a:srgbClr val="00B050"/>
                </a:solidFill>
              </a:rPr>
              <a:t>chapters </a:t>
            </a:r>
            <a:r>
              <a:rPr lang="en-GB" dirty="0" smtClean="0">
                <a:solidFill>
                  <a:srgbClr val="00B050"/>
                </a:solidFill>
              </a:rPr>
              <a:t>(just scan thru):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chapter </a:t>
            </a:r>
            <a:r>
              <a:rPr lang="en-GB" dirty="0">
                <a:solidFill>
                  <a:srgbClr val="00B050"/>
                </a:solidFill>
              </a:rPr>
              <a:t>9 and </a:t>
            </a:r>
            <a:r>
              <a:rPr lang="en-GB" dirty="0" smtClean="0">
                <a:solidFill>
                  <a:srgbClr val="00B050"/>
                </a:solidFill>
              </a:rPr>
              <a:t>11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7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000" dirty="0" smtClean="0"/>
              <a:t>Main point: </a:t>
            </a:r>
            <a:r>
              <a:rPr lang="da-DK" sz="2000" b="1" dirty="0" smtClean="0"/>
              <a:t>what is responsive?</a:t>
            </a:r>
          </a:p>
          <a:p>
            <a:r>
              <a:rPr lang="da-DK" sz="2000" dirty="0" smtClean="0"/>
              <a:t>Ethan Marcotte -&gt; def of </a:t>
            </a:r>
            <a:r>
              <a:rPr lang="da-DK" sz="2000" b="1" dirty="0" smtClean="0"/>
              <a:t>responsive web design</a:t>
            </a:r>
          </a:p>
          <a:p>
            <a:pPr lvl="1"/>
            <a:r>
              <a:rPr lang="da-DK" sz="1600" dirty="0" smtClean="0"/>
              <a:t>Flexible grids layout</a:t>
            </a:r>
          </a:p>
          <a:p>
            <a:pPr lvl="1"/>
            <a:r>
              <a:rPr lang="da-DK" sz="1600" dirty="0" smtClean="0"/>
              <a:t>Fexible images and videos</a:t>
            </a:r>
          </a:p>
          <a:p>
            <a:pPr lvl="1"/>
            <a:r>
              <a:rPr lang="da-DK" sz="1600" dirty="0" smtClean="0"/>
              <a:t>Smart CSS -&gt; media queries</a:t>
            </a:r>
          </a:p>
          <a:p>
            <a:r>
              <a:rPr lang="da-DK" sz="2000" dirty="0" smtClean="0"/>
              <a:t>Eg: from smartphone to desktop (</a:t>
            </a:r>
            <a:r>
              <a:rPr lang="da-DK" sz="2000" b="1" dirty="0" smtClean="0"/>
              <a:t>breakpoints</a:t>
            </a:r>
            <a:r>
              <a:rPr lang="da-DK" sz="2000" dirty="0" smtClean="0"/>
              <a:t>)</a:t>
            </a:r>
            <a:br>
              <a:rPr lang="da-DK" sz="2000" dirty="0" smtClean="0"/>
            </a:br>
            <a:r>
              <a:rPr lang="da-DK" sz="2000" dirty="0" smtClean="0"/>
              <a:t>Problems:</a:t>
            </a:r>
          </a:p>
          <a:p>
            <a:pPr lvl="1"/>
            <a:r>
              <a:rPr lang="da-DK" sz="1600" dirty="0" smtClean="0"/>
              <a:t>Mosue over VS touch events</a:t>
            </a:r>
          </a:p>
          <a:p>
            <a:pPr lvl="1"/>
            <a:r>
              <a:rPr lang="da-DK" sz="1600" dirty="0" smtClean="0"/>
              <a:t>Help filling data in form fields</a:t>
            </a:r>
          </a:p>
          <a:p>
            <a:pPr lvl="1"/>
            <a:r>
              <a:rPr lang="da-DK" sz="1600" dirty="0" smtClean="0"/>
              <a:t>Prioritizing the content (</a:t>
            </a:r>
            <a:r>
              <a:rPr lang="da-DK" sz="1600" i="1" dirty="0" smtClean="0"/>
              <a:t>what comes first?</a:t>
            </a:r>
            <a:r>
              <a:rPr lang="da-DK" sz="1600" dirty="0" smtClean="0"/>
              <a:t>)</a:t>
            </a:r>
          </a:p>
          <a:p>
            <a:pPr lvl="1"/>
            <a:r>
              <a:rPr lang="da-DK" sz="1600" dirty="0" smtClean="0"/>
              <a:t>Optimize site loading</a:t>
            </a:r>
          </a:p>
          <a:p>
            <a:r>
              <a:rPr lang="da-DK" sz="2000" dirty="0" smtClean="0"/>
              <a:t>Similar ideas</a:t>
            </a:r>
          </a:p>
          <a:p>
            <a:pPr lvl="1"/>
            <a:r>
              <a:rPr lang="da-DK" sz="1600" dirty="0" smtClean="0"/>
              <a:t>Fluid design: </a:t>
            </a:r>
            <a:r>
              <a:rPr lang="da-DK" sz="1600" b="1" dirty="0" smtClean="0"/>
              <a:t>def</a:t>
            </a:r>
            <a:r>
              <a:rPr lang="da-DK" sz="1600" dirty="0" smtClean="0"/>
              <a:t>  </a:t>
            </a:r>
            <a:r>
              <a:rPr lang="da-DK" sz="1600" i="1" dirty="0" smtClean="0"/>
              <a:t>using relative units of width (e.g. %) to adapt to different dimensions</a:t>
            </a:r>
            <a:endParaRPr lang="da-DK" sz="1600" dirty="0" smtClean="0"/>
          </a:p>
          <a:p>
            <a:pPr lvl="1"/>
            <a:r>
              <a:rPr lang="da-DK" sz="1600" dirty="0" smtClean="0"/>
              <a:t>Adaptive Web Design: </a:t>
            </a:r>
            <a:r>
              <a:rPr lang="da-DK" sz="1600" b="1" dirty="0" smtClean="0"/>
              <a:t>def</a:t>
            </a:r>
            <a:r>
              <a:rPr lang="da-DK" sz="1600" dirty="0" smtClean="0"/>
              <a:t> create interface that adaptsto users’ capabilites (from AND function) =&gt; mostly works for new devices, problems supporting legacy code on old browsers or devices</a:t>
            </a:r>
          </a:p>
          <a:p>
            <a:pPr lvl="1"/>
            <a:r>
              <a:rPr lang="da-DK" sz="1600" dirty="0" smtClean="0">
                <a:solidFill>
                  <a:srgbClr val="00B050"/>
                </a:solidFill>
              </a:rPr>
              <a:t>To achieve adaptive, variation of followng techniques: ...</a:t>
            </a:r>
          </a:p>
          <a:p>
            <a:pPr lvl="1"/>
            <a:endParaRPr lang="en-GB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0"/>
            <a:ext cx="2748351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7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 – player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da-DK" sz="2400" dirty="0">
                <a:solidFill>
                  <a:srgbClr val="FF0000"/>
                </a:solidFill>
              </a:rPr>
              <a:t>Finish up the exercises we did today in a coherent, </a:t>
            </a:r>
            <a:r>
              <a:rPr lang="da-DK" sz="2400" dirty="0" smtClean="0">
                <a:solidFill>
                  <a:srgbClr val="FF0000"/>
                </a:solidFill>
              </a:rPr>
              <a:t>”usable</a:t>
            </a:r>
            <a:r>
              <a:rPr lang="da-DK" sz="2400" dirty="0">
                <a:solidFill>
                  <a:srgbClr val="FF0000"/>
                </a:solidFill>
              </a:rPr>
              <a:t>” page: </a:t>
            </a:r>
            <a:r>
              <a:rPr lang="da-DK" sz="2400" i="1" dirty="0"/>
              <a:t>see folder </a:t>
            </a:r>
            <a:r>
              <a:rPr lang="da-DK" sz="2400" i="1" dirty="0" smtClean="0">
                <a:solidFill>
                  <a:schemeClr val="tx2"/>
                </a:solidFill>
              </a:rPr>
              <a:t>task-playerPage\</a:t>
            </a:r>
            <a:endParaRPr lang="en-GB" sz="2400" i="1" dirty="0">
              <a:solidFill>
                <a:schemeClr val="tx2"/>
              </a:solidFill>
            </a:endParaRPr>
          </a:p>
          <a:p>
            <a:r>
              <a:rPr lang="da-DK" sz="2400" dirty="0" smtClean="0">
                <a:solidFill>
                  <a:srgbClr val="FF0000"/>
                </a:solidFill>
              </a:rPr>
              <a:t>Decide about fonts and colors: 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check </a:t>
            </a:r>
            <a:r>
              <a:rPr lang="da-DK" sz="2000" dirty="0">
                <a:solidFill>
                  <a:srgbClr val="FF0000"/>
                </a:solidFill>
              </a:rPr>
              <a:t>out </a:t>
            </a:r>
            <a:r>
              <a:rPr lang="da-DK" sz="20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da-DK" sz="2000" dirty="0" smtClean="0">
                <a:solidFill>
                  <a:srgbClr val="FF0000"/>
                </a:solidFill>
                <a:hlinkClick r:id="rId2"/>
              </a:rPr>
              <a:t>www.viget.com/articles/color-contrast</a:t>
            </a:r>
            <a:r>
              <a:rPr lang="da-DK" sz="2000" dirty="0" smtClean="0">
                <a:solidFill>
                  <a:srgbClr val="FF0000"/>
                </a:solidFill>
              </a:rPr>
              <a:t> for a nice intro to colors and combinations</a:t>
            </a:r>
            <a:endParaRPr lang="da-DK" sz="2400" b="1" dirty="0" smtClean="0">
              <a:solidFill>
                <a:srgbClr val="FF0000"/>
              </a:solidFill>
            </a:endParaRPr>
          </a:p>
          <a:p>
            <a:r>
              <a:rPr lang="da-DK" sz="2400" b="1" dirty="0" smtClean="0">
                <a:solidFill>
                  <a:srgbClr val="FF0000"/>
                </a:solidFill>
              </a:rPr>
              <a:t>Implement your wireframe page: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use a 12 grid menu</a:t>
            </a: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implement </a:t>
            </a:r>
            <a:r>
              <a:rPr lang="da-DK" sz="2000" dirty="0" smtClean="0">
                <a:solidFill>
                  <a:srgbClr val="FF0000"/>
                </a:solidFill>
              </a:rPr>
              <a:t>it with foundation4 (see previous example) or </a:t>
            </a:r>
            <a:r>
              <a:rPr lang="da-DK" sz="2000" dirty="0" smtClean="0">
                <a:solidFill>
                  <a:srgbClr val="FF0000"/>
                </a:solidFill>
              </a:rPr>
              <a:t>bootstrap, you decide which one you’d like to use</a:t>
            </a:r>
            <a:endParaRPr lang="da-DK" sz="2000" dirty="0" smtClean="0">
              <a:solidFill>
                <a:srgbClr val="FF0000"/>
              </a:solidFill>
            </a:endParaRP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i</a:t>
            </a:r>
            <a:r>
              <a:rPr lang="da-DK" sz="2000" dirty="0" smtClean="0">
                <a:solidFill>
                  <a:srgbClr val="FF0000"/>
                </a:solidFill>
              </a:rPr>
              <a:t>mplement your menu</a:t>
            </a:r>
            <a:r>
              <a:rPr lang="da-DK" sz="2000" b="1" dirty="0" smtClean="0">
                <a:solidFill>
                  <a:srgbClr val="FF0000"/>
                </a:solidFill>
              </a:rPr>
              <a:t> </a:t>
            </a:r>
            <a:r>
              <a:rPr lang="da-DK" sz="2000" dirty="0" smtClean="0">
                <a:solidFill>
                  <a:srgbClr val="FF0000"/>
                </a:solidFill>
              </a:rPr>
              <a:t>for the player page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i</a:t>
            </a:r>
            <a:r>
              <a:rPr lang="da-DK" sz="2000" dirty="0" smtClean="0">
                <a:solidFill>
                  <a:srgbClr val="FF0000"/>
                </a:solidFill>
              </a:rPr>
              <a:t>mages can be (1) found on google images or (2) faked with </a:t>
            </a:r>
            <a:r>
              <a:rPr lang="da-DK" sz="2000" dirty="0">
                <a:hlinkClick r:id="rId3"/>
              </a:rPr>
              <a:t>http://placehold.it/</a:t>
            </a:r>
            <a:r>
              <a:rPr lang="da-DK" sz="2000" dirty="0"/>
              <a:t> </a:t>
            </a:r>
            <a:endParaRPr lang="da-DK" sz="2000" dirty="0" smtClean="0">
              <a:solidFill>
                <a:srgbClr val="FF0000"/>
              </a:solidFill>
            </a:endParaRPr>
          </a:p>
          <a:p>
            <a:endParaRPr lang="da-DK" sz="2400" b="1" dirty="0" smtClean="0">
              <a:solidFill>
                <a:srgbClr val="FF0000"/>
              </a:solidFill>
            </a:endParaRPr>
          </a:p>
          <a:p>
            <a:r>
              <a:rPr lang="da-DK" sz="2400" b="1" dirty="0" smtClean="0">
                <a:solidFill>
                  <a:srgbClr val="00B050"/>
                </a:solidFill>
              </a:rPr>
              <a:t>The result </a:t>
            </a:r>
            <a:r>
              <a:rPr lang="da-DK" sz="2400" dirty="0" smtClean="0">
                <a:solidFill>
                  <a:srgbClr val="00B050"/>
                </a:solidFill>
              </a:rPr>
              <a:t>should be a working page,</a:t>
            </a:r>
            <a:r>
              <a:rPr lang="da-DK" sz="2400" i="1" dirty="0" smtClean="0">
                <a:solidFill>
                  <a:srgbClr val="00B050"/>
                </a:solidFill>
              </a:rPr>
              <a:t> but with fake, static data about a player and his/her quizzes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1 </a:t>
            </a:r>
            <a:r>
              <a:rPr lang="da-DK" sz="2400" dirty="0" smtClean="0"/>
              <a:t>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a-DK" sz="2400" dirty="0">
                <a:solidFill>
                  <a:srgbClr val="00B050"/>
                </a:solidFill>
              </a:rPr>
              <a:t>To achieve adaptive, variation of followng techniques</a:t>
            </a:r>
            <a:r>
              <a:rPr lang="da-DK" sz="2400" dirty="0" smtClean="0">
                <a:solidFill>
                  <a:srgbClr val="00B050"/>
                </a:solidFill>
              </a:rPr>
              <a:t>:</a:t>
            </a:r>
          </a:p>
          <a:p>
            <a:pPr marL="742950" lvl="2" indent="-342900"/>
            <a:r>
              <a:rPr lang="da-DK" sz="2000" dirty="0" smtClean="0"/>
              <a:t>jQuery plugin to have </a:t>
            </a:r>
            <a:r>
              <a:rPr lang="da-DK" sz="2000" b="1" dirty="0" smtClean="0"/>
              <a:t>touch events </a:t>
            </a:r>
            <a:r>
              <a:rPr lang="da-DK" sz="2000" dirty="0" smtClean="0"/>
              <a:t>on </a:t>
            </a:r>
            <a:r>
              <a:rPr lang="da-DK" sz="2000" b="1" dirty="0" smtClean="0"/>
              <a:t>mobile </a:t>
            </a:r>
            <a:r>
              <a:rPr lang="da-DK" sz="2000" dirty="0" smtClean="0"/>
              <a:t>dev</a:t>
            </a:r>
          </a:p>
          <a:p>
            <a:pPr marL="742950" lvl="2" indent="-342900"/>
            <a:r>
              <a:rPr lang="da-DK" sz="2000" dirty="0" smtClean="0"/>
              <a:t>Transform tables into </a:t>
            </a:r>
            <a:r>
              <a:rPr lang="da-DK" sz="2000" b="1" dirty="0" smtClean="0"/>
              <a:t>responsive tables</a:t>
            </a:r>
          </a:p>
          <a:p>
            <a:pPr marL="742950" lvl="2" indent="-342900"/>
            <a:r>
              <a:rPr lang="da-DK" sz="2000" dirty="0" smtClean="0"/>
              <a:t>Visual customization of form elements for desktop</a:t>
            </a:r>
          </a:p>
          <a:p>
            <a:pPr marL="742950" lvl="2" indent="-342900"/>
            <a:r>
              <a:rPr lang="da-DK" sz="2000" dirty="0" smtClean="0"/>
              <a:t>Use </a:t>
            </a:r>
            <a:r>
              <a:rPr lang="da-DK" sz="2000" b="1" dirty="0" smtClean="0"/>
              <a:t>geolocation</a:t>
            </a:r>
            <a:r>
              <a:rPr lang="da-DK" sz="2000" dirty="0" smtClean="0"/>
              <a:t> to give </a:t>
            </a:r>
            <a:r>
              <a:rPr lang="da-DK" sz="2000" b="1" dirty="0" smtClean="0"/>
              <a:t>more relevant contents</a:t>
            </a:r>
          </a:p>
          <a:p>
            <a:pPr marL="742950" lvl="2" indent="-342900"/>
            <a:r>
              <a:rPr lang="da-DK" sz="2000" b="1" dirty="0" smtClean="0"/>
              <a:t>Change information hierarchy</a:t>
            </a:r>
            <a:r>
              <a:rPr lang="da-DK" sz="2000" dirty="0" smtClean="0"/>
              <a:t>, where priorities are set </a:t>
            </a:r>
            <a:br>
              <a:rPr lang="da-DK" sz="2000" dirty="0" smtClean="0"/>
            </a:br>
            <a:r>
              <a:rPr lang="da-DK" sz="2000" dirty="0" smtClean="0"/>
              <a:t>(</a:t>
            </a:r>
            <a:r>
              <a:rPr lang="da-DK" sz="2000" i="1" dirty="0" smtClean="0"/>
              <a:t>what to show larger? In which order?</a:t>
            </a:r>
            <a:r>
              <a:rPr lang="da-DK" sz="2000" dirty="0" smtClean="0"/>
              <a:t>)</a:t>
            </a:r>
          </a:p>
          <a:p>
            <a:pPr marL="742950" lvl="2" indent="-342900"/>
            <a:endParaRPr lang="da-DK" sz="2000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da-DK" sz="2400" dirty="0" smtClean="0"/>
              <a:t>Central concept: </a:t>
            </a:r>
            <a:r>
              <a:rPr lang="da-DK" sz="2400" b="1" dirty="0" smtClean="0"/>
              <a:t>progressive enhancement</a:t>
            </a:r>
          </a:p>
        </p:txBody>
      </p:sp>
      <p:pic>
        <p:nvPicPr>
          <p:cNvPr id="1026" name="Picture 2" descr="Image result for progressive enhanc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9" y="5029200"/>
            <a:ext cx="5486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1 </a:t>
            </a:r>
            <a:r>
              <a:rPr lang="da-DK" sz="2400" dirty="0" smtClean="0"/>
              <a:t>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Media queries</a:t>
            </a:r>
          </a:p>
          <a:p>
            <a:pPr lvl="1"/>
            <a:r>
              <a:rPr lang="da-DK" sz="1800" dirty="0"/>
              <a:t>Classification of </a:t>
            </a:r>
            <a:r>
              <a:rPr lang="da-DK" sz="1800" dirty="0" smtClean="0"/>
              <a:t>devices </a:t>
            </a:r>
            <a:r>
              <a:rPr lang="da-DK" sz="1800" dirty="0"/>
              <a:t>(</a:t>
            </a:r>
            <a:r>
              <a:rPr lang="da-DK" sz="1800" dirty="0">
                <a:solidFill>
                  <a:srgbClr val="00B050"/>
                </a:solidFill>
              </a:rPr>
              <a:t>page 10</a:t>
            </a:r>
            <a:r>
              <a:rPr lang="da-DK" sz="1800" dirty="0"/>
              <a:t>) -&gt; </a:t>
            </a:r>
            <a:r>
              <a:rPr lang="da-DK" sz="1800" b="1" dirty="0"/>
              <a:t>breakpoints </a:t>
            </a:r>
            <a:r>
              <a:rPr lang="da-DK" sz="1800" dirty="0">
                <a:hlinkClick r:id="rId2"/>
              </a:rPr>
              <a:t>http://</a:t>
            </a:r>
            <a:r>
              <a:rPr lang="da-DK" sz="1800" dirty="0" smtClean="0">
                <a:hlinkClick r:id="rId2"/>
              </a:rPr>
              <a:t>responsivedesign.is/strategy/page-layout/defining-breakpoints</a:t>
            </a:r>
            <a:r>
              <a:rPr lang="da-DK" sz="1800" dirty="0" smtClean="0"/>
              <a:t> </a:t>
            </a:r>
          </a:p>
          <a:p>
            <a:pPr lvl="1"/>
            <a:r>
              <a:rPr lang="da-DK" sz="1800" dirty="0" smtClean="0"/>
              <a:t>CSS 2.1 -&gt; focus on </a:t>
            </a:r>
            <a:r>
              <a:rPr lang="da-DK" sz="1800" b="1" dirty="0" smtClean="0"/>
              <a:t>media types </a:t>
            </a:r>
            <a:r>
              <a:rPr lang="da-DK" sz="1800" dirty="0" smtClean="0"/>
              <a:t>(print, screen, handheld) </a:t>
            </a:r>
          </a:p>
          <a:p>
            <a:pPr lvl="1"/>
            <a:r>
              <a:rPr lang="da-DK" sz="1800" dirty="0" smtClean="0"/>
              <a:t>CSS3 -&gt; focus on </a:t>
            </a:r>
            <a:r>
              <a:rPr lang="da-DK" sz="1800" b="1" dirty="0"/>
              <a:t>media features</a:t>
            </a:r>
            <a:r>
              <a:rPr lang="da-DK" sz="1800" dirty="0"/>
              <a:t> </a:t>
            </a:r>
            <a:endParaRPr lang="da-DK" sz="1800" dirty="0" smtClean="0"/>
          </a:p>
          <a:p>
            <a:pPr lvl="2"/>
            <a:r>
              <a:rPr lang="da-DK" sz="1400" dirty="0" smtClean="0">
                <a:hlinkClick r:id="rId3"/>
              </a:rPr>
              <a:t>https</a:t>
            </a:r>
            <a:r>
              <a:rPr lang="da-DK" sz="1400" dirty="0">
                <a:hlinkClick r:id="rId3"/>
              </a:rPr>
              <a:t>://</a:t>
            </a:r>
            <a:r>
              <a:rPr lang="da-DK" sz="1400" dirty="0" smtClean="0">
                <a:hlinkClick r:id="rId3"/>
              </a:rPr>
              <a:t>developer.mozilla.org/en-US/docs/Web/Guide/CSS/Media_queries</a:t>
            </a:r>
            <a:r>
              <a:rPr lang="da-DK" sz="1400" dirty="0" smtClean="0"/>
              <a:t> </a:t>
            </a:r>
          </a:p>
          <a:p>
            <a:pPr lvl="2"/>
            <a:r>
              <a:rPr lang="da-DK" sz="1400" dirty="0">
                <a:hlinkClick r:id="rId4"/>
              </a:rPr>
              <a:t>http://</a:t>
            </a:r>
            <a:r>
              <a:rPr lang="da-DK" sz="1400" dirty="0" smtClean="0">
                <a:hlinkClick r:id="rId4"/>
              </a:rPr>
              <a:t>www.w3schools.com/cssref/css3_pr_mediaquery.asp</a:t>
            </a:r>
            <a:endParaRPr lang="da-DK" sz="1400" dirty="0" smtClean="0"/>
          </a:p>
          <a:p>
            <a:pPr lvl="2"/>
            <a:endParaRPr lang="da-DK" sz="1400" dirty="0" smtClean="0"/>
          </a:p>
          <a:p>
            <a:pPr lvl="2"/>
            <a:r>
              <a:rPr lang="da-DK" sz="1400" dirty="0" smtClean="0"/>
              <a:t>Width</a:t>
            </a:r>
          </a:p>
          <a:p>
            <a:pPr lvl="2"/>
            <a:r>
              <a:rPr lang="da-DK" sz="1400" dirty="0" smtClean="0"/>
              <a:t>Height</a:t>
            </a:r>
          </a:p>
          <a:p>
            <a:pPr lvl="2"/>
            <a:r>
              <a:rPr lang="da-DK" sz="1400" dirty="0" smtClean="0"/>
              <a:t>Orientation</a:t>
            </a:r>
          </a:p>
          <a:p>
            <a:pPr lvl="2"/>
            <a:r>
              <a:rPr lang="da-DK" sz="1400" dirty="0" smtClean="0"/>
              <a:t>resolution</a:t>
            </a:r>
          </a:p>
          <a:p>
            <a:pPr lvl="2"/>
            <a:endParaRPr lang="en-GB" sz="1400" dirty="0"/>
          </a:p>
        </p:txBody>
      </p:sp>
      <p:sp>
        <p:nvSpPr>
          <p:cNvPr id="4" name="Right Arrow 3"/>
          <p:cNvSpPr/>
          <p:nvPr/>
        </p:nvSpPr>
        <p:spPr>
          <a:xfrm>
            <a:off x="3151035" y="3981271"/>
            <a:ext cx="1558371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4938007" y="3981271"/>
            <a:ext cx="3901193" cy="1200329"/>
            <a:chOff x="4938007" y="3981271"/>
            <a:chExt cx="3901193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938007" y="3981271"/>
              <a:ext cx="31391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00B050"/>
                  </a:solidFill>
                </a:rPr>
                <a:t>Examples page 11 (fig 11)</a:t>
              </a:r>
            </a:p>
            <a:p>
              <a:endParaRPr lang="da-DK" dirty="0"/>
            </a:p>
            <a:p>
              <a:r>
                <a:rPr lang="da-DK" b="1" dirty="0" smtClean="0"/>
                <a:t>@media </a:t>
              </a:r>
              <a:r>
                <a:rPr lang="da-DK" dirty="0" smtClean="0"/>
                <a:t>only screen </a:t>
              </a:r>
              <a:br>
                <a:rPr lang="da-DK" dirty="0" smtClean="0"/>
              </a:br>
              <a:r>
                <a:rPr lang="da-DK" dirty="0" smtClean="0"/>
                <a:t>and </a:t>
              </a:r>
              <a:r>
                <a:rPr lang="en-GB" dirty="0" smtClean="0"/>
                <a:t>(min-width</a:t>
              </a:r>
              <a:r>
                <a:rPr lang="en-GB" dirty="0"/>
                <a:t>: </a:t>
              </a:r>
              <a:r>
                <a:rPr lang="en-GB" dirty="0" smtClean="0"/>
                <a:t>1025px</a:t>
              </a:r>
              <a:r>
                <a:rPr lang="en-GB" dirty="0"/>
                <a:t>) </a:t>
              </a:r>
              <a:r>
                <a:rPr lang="en-GB" dirty="0" smtClean="0"/>
                <a:t>{ </a:t>
              </a:r>
              <a:r>
                <a:rPr lang="en-GB" i="1" dirty="0" smtClean="0"/>
                <a:t>CSS </a:t>
              </a:r>
              <a:r>
                <a:rPr lang="en-GB" dirty="0" smtClean="0"/>
                <a:t>}</a:t>
              </a:r>
              <a:endParaRPr lang="da-DK" dirty="0" smtClean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025630" y="4226670"/>
              <a:ext cx="1813570" cy="454968"/>
              <a:chOff x="7025630" y="3888432"/>
              <a:chExt cx="1813570" cy="454968"/>
            </a:xfrm>
          </p:grpSpPr>
          <p:cxnSp>
            <p:nvCxnSpPr>
              <p:cNvPr id="7" name="Straight Arrow Connector 6"/>
              <p:cNvCxnSpPr>
                <a:endCxn id="9" idx="1"/>
              </p:cNvCxnSpPr>
              <p:nvPr/>
            </p:nvCxnSpPr>
            <p:spPr>
              <a:xfrm flipV="1">
                <a:off x="7025630" y="4073098"/>
                <a:ext cx="787199" cy="2703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812829" y="3888432"/>
                <a:ext cx="1026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b="1" dirty="0" smtClean="0">
                    <a:solidFill>
                      <a:schemeClr val="accent1"/>
                    </a:solidFill>
                  </a:rPr>
                  <a:t>like an IF</a:t>
                </a:r>
                <a:endParaRPr lang="en-GB" b="1" dirty="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97" y="5260692"/>
            <a:ext cx="4983603" cy="15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81800" y="6477000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i="1" u="sng" dirty="0" smtClean="0"/>
              <a:t>breakpoints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4721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1 </a:t>
            </a:r>
            <a:r>
              <a:rPr lang="da-DK" sz="2400" dirty="0" smtClean="0"/>
              <a:t>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da-DK" sz="2000" dirty="0" smtClean="0"/>
              <a:t>Mobile-first approach</a:t>
            </a:r>
          </a:p>
          <a:p>
            <a:pPr lvl="1"/>
            <a:r>
              <a:rPr lang="da-DK" sz="1600" dirty="0" smtClean="0"/>
              <a:t>Because it forces to </a:t>
            </a:r>
            <a:r>
              <a:rPr lang="da-DK" sz="1600" b="1" dirty="0" smtClean="0"/>
              <a:t>think about</a:t>
            </a:r>
            <a:r>
              <a:rPr lang="da-DK" sz="1600" dirty="0" smtClean="0"/>
              <a:t> the </a:t>
            </a:r>
            <a:r>
              <a:rPr lang="da-DK" sz="1600" b="1" dirty="0" smtClean="0"/>
              <a:t>essentials</a:t>
            </a:r>
            <a:r>
              <a:rPr lang="da-DK" sz="1600" dirty="0" smtClean="0"/>
              <a:t>!</a:t>
            </a:r>
          </a:p>
          <a:p>
            <a:pPr lvl="1"/>
            <a:r>
              <a:rPr lang="da-DK" sz="1600" dirty="0" smtClean="0"/>
              <a:t>Examples: </a:t>
            </a:r>
            <a:r>
              <a:rPr lang="da-DK" sz="1600" b="1" dirty="0" smtClean="0">
                <a:solidFill>
                  <a:schemeClr val="accent6">
                    <a:lumMod val="75000"/>
                  </a:schemeClr>
                </a:solidFill>
              </a:rPr>
              <a:t>BAD 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page 12, </a:t>
            </a:r>
            <a:r>
              <a:rPr lang="da-DK" sz="1600" b="1" dirty="0" smtClean="0">
                <a:solidFill>
                  <a:schemeClr val="accent6">
                    <a:lumMod val="75000"/>
                  </a:schemeClr>
                </a:solidFill>
              </a:rPr>
              <a:t>GOOD 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fig page 13</a:t>
            </a:r>
          </a:p>
          <a:p>
            <a:r>
              <a:rPr lang="da-DK" sz="2000" dirty="0" smtClean="0"/>
              <a:t>Start with </a:t>
            </a:r>
            <a:r>
              <a:rPr lang="da-DK" sz="2000" b="1" dirty="0" smtClean="0"/>
              <a:t>wireframe</a:t>
            </a:r>
            <a:br>
              <a:rPr lang="da-DK" sz="2000" b="1" dirty="0" smtClean="0"/>
            </a:br>
            <a:r>
              <a:rPr lang="da-DK" sz="2000" dirty="0" smtClean="0"/>
              <a:t>helps focusing on:</a:t>
            </a:r>
          </a:p>
          <a:p>
            <a:pPr lvl="1"/>
            <a:r>
              <a:rPr lang="da-DK" sz="1600" dirty="0" smtClean="0"/>
              <a:t>Functionalities</a:t>
            </a:r>
          </a:p>
          <a:p>
            <a:pPr lvl="1"/>
            <a:r>
              <a:rPr lang="da-DK" sz="1600" dirty="0" smtClean="0"/>
              <a:t>Priority of content</a:t>
            </a:r>
          </a:p>
          <a:p>
            <a:pPr lvl="1"/>
            <a:r>
              <a:rPr lang="da-DK" sz="1600" dirty="0" smtClean="0"/>
              <a:t>Architecture of information </a:t>
            </a:r>
            <a:br>
              <a:rPr lang="da-DK" sz="1600" dirty="0" smtClean="0"/>
            </a:br>
            <a:r>
              <a:rPr lang="da-DK" sz="1600" dirty="0" smtClean="0"/>
              <a:t>&amp; arrangment of visual elements</a:t>
            </a:r>
          </a:p>
          <a:p>
            <a:r>
              <a:rPr lang="da-DK" sz="2000" b="1" dirty="0" smtClean="0"/>
              <a:t>Tools: </a:t>
            </a:r>
            <a:r>
              <a:rPr lang="da-DK" sz="2000" dirty="0">
                <a:hlinkClick r:id="rId2"/>
              </a:rPr>
              <a:t>https://wireframe.cc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-&gt; good, quick and low-fi</a:t>
            </a:r>
            <a:br>
              <a:rPr lang="da-DK" sz="2000" dirty="0" smtClean="0"/>
            </a:br>
            <a:r>
              <a:rPr lang="da-DK" sz="2000" dirty="0" smtClean="0"/>
              <a:t>more advanced</a:t>
            </a:r>
            <a:r>
              <a:rPr lang="da-DK" sz="2000" dirty="0"/>
              <a:t>: </a:t>
            </a:r>
          </a:p>
          <a:p>
            <a:pPr lvl="1"/>
            <a:r>
              <a:rPr lang="da-DK" sz="1600" dirty="0" smtClean="0"/>
              <a:t>balsamicMockups </a:t>
            </a:r>
            <a:r>
              <a:rPr lang="da-DK" sz="1600" dirty="0">
                <a:hlinkClick r:id="rId3"/>
              </a:rPr>
              <a:t>http://balsamiq.com</a:t>
            </a:r>
            <a:r>
              <a:rPr lang="da-DK" sz="1600" dirty="0" smtClean="0">
                <a:hlinkClick r:id="rId3"/>
              </a:rPr>
              <a:t>/</a:t>
            </a:r>
            <a:endParaRPr lang="da-DK" sz="1600" dirty="0" smtClean="0"/>
          </a:p>
          <a:p>
            <a:pPr lvl="1"/>
            <a:r>
              <a:rPr lang="da-DK" sz="1600" dirty="0" smtClean="0"/>
              <a:t>OR: pen and paper </a:t>
            </a:r>
            <a:r>
              <a:rPr lang="da-DK" sz="1600" dirty="0" smtClean="0">
                <a:hlinkClick r:id="rId4"/>
              </a:rPr>
              <a:t>http</a:t>
            </a:r>
            <a:r>
              <a:rPr lang="da-DK" sz="1600" dirty="0">
                <a:hlinkClick r:id="rId4"/>
              </a:rPr>
              <a:t>://</a:t>
            </a:r>
            <a:r>
              <a:rPr lang="da-DK" sz="1600" dirty="0" smtClean="0">
                <a:hlinkClick r:id="rId4"/>
              </a:rPr>
              <a:t>www.creativebloq.com/ux/how-prototype-websites-paper-31514246</a:t>
            </a:r>
            <a:r>
              <a:rPr lang="da-DK" sz="1600" dirty="0" smtClean="0"/>
              <a:t> </a:t>
            </a:r>
            <a:r>
              <a:rPr lang="da-DK" sz="1600" dirty="0" smtClean="0"/>
              <a:t>)</a:t>
            </a:r>
          </a:p>
          <a:p>
            <a:r>
              <a:rPr lang="da-DK" sz="1800" i="1" dirty="0"/>
              <a:t>Inspiration: </a:t>
            </a:r>
            <a:r>
              <a:rPr lang="da-DK" sz="1800" i="1" dirty="0" smtClean="0"/>
              <a:t/>
            </a:r>
            <a:br>
              <a:rPr lang="da-DK" sz="1800" i="1" dirty="0" smtClean="0"/>
            </a:br>
            <a:r>
              <a:rPr lang="da-DK" sz="1800" i="1" dirty="0" smtClean="0">
                <a:hlinkClick r:id="rId5"/>
              </a:rPr>
              <a:t>https</a:t>
            </a:r>
            <a:r>
              <a:rPr lang="da-DK" sz="1800" i="1" dirty="0">
                <a:hlinkClick r:id="rId5"/>
              </a:rPr>
              <a:t>://</a:t>
            </a:r>
            <a:r>
              <a:rPr lang="da-DK" sz="1800" i="1" dirty="0" smtClean="0">
                <a:hlinkClick r:id="rId5"/>
              </a:rPr>
              <a:t>www.awwwards.com/50-examples-of-responsive-web-design.html</a:t>
            </a:r>
            <a:r>
              <a:rPr lang="da-DK" sz="1800" i="1" dirty="0" smtClean="0"/>
              <a:t> </a:t>
            </a:r>
            <a:endParaRPr lang="da-DK" sz="1800" i="1" dirty="0" smtClean="0"/>
          </a:p>
          <a:p>
            <a:pPr lvl="1"/>
            <a:endParaRPr lang="en-GB" sz="1000" dirty="0"/>
          </a:p>
        </p:txBody>
      </p:sp>
      <p:sp>
        <p:nvSpPr>
          <p:cNvPr id="8" name="Right Arrow 7"/>
          <p:cNvSpPr/>
          <p:nvPr/>
        </p:nvSpPr>
        <p:spPr>
          <a:xfrm>
            <a:off x="3124200" y="26670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09825"/>
            <a:ext cx="1828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6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a-DK" sz="2800" i="1" dirty="0" smtClean="0"/>
              <a:t>Work in pairs (to get more discussion going)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Consider </a:t>
            </a:r>
            <a:r>
              <a:rPr lang="da-DK" sz="2800" dirty="0">
                <a:solidFill>
                  <a:srgbClr val="FF0000"/>
                </a:solidFill>
              </a:rPr>
              <a:t>the the Quiz-R-us </a:t>
            </a:r>
            <a:r>
              <a:rPr lang="da-DK" sz="2800" i="1" dirty="0">
                <a:solidFill>
                  <a:srgbClr val="FF0000"/>
                </a:solidFill>
              </a:rPr>
              <a:t>player page</a:t>
            </a:r>
          </a:p>
          <a:p>
            <a:r>
              <a:rPr lang="da-DK" sz="2800" b="1" dirty="0" smtClean="0">
                <a:solidFill>
                  <a:srgbClr val="FF0000"/>
                </a:solidFill>
              </a:rPr>
              <a:t>What does the player need? </a:t>
            </a:r>
            <a:r>
              <a:rPr lang="da-DK" sz="2800" dirty="0" smtClean="0">
                <a:solidFill>
                  <a:srgbClr val="FF0000"/>
                </a:solidFill>
              </a:rPr>
              <a:t>See</a:t>
            </a:r>
            <a:r>
              <a:rPr lang="da-DK" sz="2800" dirty="0">
                <a:solidFill>
                  <a:srgbClr val="FF0000"/>
                </a:solidFill>
              </a:rPr>
              <a:t>: </a:t>
            </a:r>
            <a:r>
              <a:rPr lang="da-DK" sz="2800" i="1" dirty="0" smtClean="0">
                <a:solidFill>
                  <a:schemeClr val="tx2"/>
                </a:solidFill>
              </a:rPr>
              <a:t>Quiz_R_Us.docx </a:t>
            </a:r>
            <a:r>
              <a:rPr lang="da-DK" sz="2800" dirty="0" smtClean="0">
                <a:solidFill>
                  <a:srgbClr val="FF0000"/>
                </a:solidFill>
              </a:rPr>
              <a:t>for inspiration and data about what will be needed in the main page for a player:</a:t>
            </a:r>
          </a:p>
          <a:p>
            <a:pPr lvl="1"/>
            <a:r>
              <a:rPr lang="da-DK" sz="2400" dirty="0">
                <a:solidFill>
                  <a:srgbClr val="FF0000"/>
                </a:solidFill>
              </a:rPr>
              <a:t>p</a:t>
            </a:r>
            <a:r>
              <a:rPr lang="da-DK" sz="2400" dirty="0" smtClean="0">
                <a:solidFill>
                  <a:srgbClr val="FF0000"/>
                </a:solidFill>
              </a:rPr>
              <a:t>erhaps a list of newly available quizzes</a:t>
            </a:r>
          </a:p>
          <a:p>
            <a:pPr lvl="1"/>
            <a:r>
              <a:rPr lang="da-DK" sz="2400" dirty="0">
                <a:solidFill>
                  <a:srgbClr val="FF0000"/>
                </a:solidFill>
              </a:rPr>
              <a:t>p</a:t>
            </a:r>
            <a:r>
              <a:rPr lang="da-DK" sz="2400" dirty="0" smtClean="0">
                <a:solidFill>
                  <a:srgbClr val="FF0000"/>
                </a:solidFill>
              </a:rPr>
              <a:t>ersonal high-scores and those of friends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a history (of past quizzes) and/or a list of all unfinished quizzes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... </a:t>
            </a:r>
            <a:endParaRPr lang="da-DK" sz="2400" dirty="0">
              <a:solidFill>
                <a:srgbClr val="FF0000"/>
              </a:solidFill>
            </a:endParaRPr>
          </a:p>
          <a:p>
            <a:r>
              <a:rPr lang="da-DK" sz="2800" dirty="0">
                <a:solidFill>
                  <a:srgbClr val="FF0000"/>
                </a:solidFill>
              </a:rPr>
              <a:t>Make </a:t>
            </a:r>
            <a:r>
              <a:rPr lang="da-DK" sz="2800" dirty="0" smtClean="0">
                <a:solidFill>
                  <a:srgbClr val="FF0000"/>
                </a:solidFill>
              </a:rPr>
              <a:t>2 </a:t>
            </a:r>
            <a:r>
              <a:rPr lang="da-DK" sz="2800" u="sng" dirty="0" smtClean="0">
                <a:solidFill>
                  <a:srgbClr val="FF0000"/>
                </a:solidFill>
              </a:rPr>
              <a:t>wireframes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>
                <a:solidFill>
                  <a:srgbClr val="FF0000"/>
                </a:solidFill>
              </a:rPr>
              <a:t>for the </a:t>
            </a:r>
            <a:r>
              <a:rPr lang="da-DK" sz="2800" i="1" dirty="0" smtClean="0">
                <a:solidFill>
                  <a:srgbClr val="FF0000"/>
                </a:solidFill>
              </a:rPr>
              <a:t>player page</a:t>
            </a:r>
            <a:r>
              <a:rPr lang="da-DK" sz="28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a-DK" sz="2400" i="1" dirty="0">
                <a:solidFill>
                  <a:srgbClr val="FF0000"/>
                </a:solidFill>
              </a:rPr>
              <a:t>f</a:t>
            </a:r>
            <a:r>
              <a:rPr lang="da-DK" sz="2400" i="1" dirty="0" smtClean="0">
                <a:solidFill>
                  <a:srgbClr val="FF0000"/>
                </a:solidFill>
              </a:rPr>
              <a:t>irst make </a:t>
            </a:r>
            <a:r>
              <a:rPr lang="da-DK" sz="2400" b="1" i="1" dirty="0" smtClean="0">
                <a:solidFill>
                  <a:srgbClr val="FF0000"/>
                </a:solidFill>
              </a:rPr>
              <a:t>a wireframe</a:t>
            </a:r>
            <a:r>
              <a:rPr lang="da-DK" sz="2400" i="1" dirty="0" smtClean="0">
                <a:solidFill>
                  <a:srgbClr val="FF0000"/>
                </a:solidFill>
              </a:rPr>
              <a:t> for the mobile version of the page (mobile-first)</a:t>
            </a:r>
          </a:p>
          <a:p>
            <a:pPr lvl="1"/>
            <a:r>
              <a:rPr lang="da-DK" sz="2400" i="1" dirty="0">
                <a:solidFill>
                  <a:srgbClr val="FF0000"/>
                </a:solidFill>
              </a:rPr>
              <a:t>t</a:t>
            </a:r>
            <a:r>
              <a:rPr lang="da-DK" sz="2400" i="1" dirty="0" smtClean="0">
                <a:solidFill>
                  <a:srgbClr val="FF0000"/>
                </a:solidFill>
              </a:rPr>
              <a:t>hen make another for </a:t>
            </a:r>
            <a:r>
              <a:rPr lang="da-DK" sz="2400" i="1" dirty="0">
                <a:solidFill>
                  <a:srgbClr val="FF0000"/>
                </a:solidFill>
              </a:rPr>
              <a:t>the </a:t>
            </a:r>
            <a:r>
              <a:rPr lang="da-DK" sz="2400" i="1" dirty="0" smtClean="0">
                <a:solidFill>
                  <a:srgbClr val="FF0000"/>
                </a:solidFill>
              </a:rPr>
              <a:t>laptop version </a:t>
            </a:r>
            <a:r>
              <a:rPr lang="da-DK" sz="2400" i="1" dirty="0">
                <a:solidFill>
                  <a:srgbClr val="FF0000"/>
                </a:solidFill>
              </a:rPr>
              <a:t>of the </a:t>
            </a:r>
            <a:r>
              <a:rPr lang="da-DK" sz="2400" i="1" dirty="0" smtClean="0">
                <a:solidFill>
                  <a:srgbClr val="FF0000"/>
                </a:solidFill>
              </a:rPr>
              <a:t>same page</a:t>
            </a:r>
            <a:endParaRPr lang="da-DK" sz="2800" b="1" dirty="0" smtClean="0">
              <a:solidFill>
                <a:srgbClr val="FF0000"/>
              </a:solidFill>
            </a:endParaRPr>
          </a:p>
          <a:p>
            <a:r>
              <a:rPr lang="da-DK" sz="2800" b="1" dirty="0" smtClean="0">
                <a:solidFill>
                  <a:srgbClr val="00B050"/>
                </a:solidFill>
              </a:rPr>
              <a:t>The </a:t>
            </a:r>
            <a:r>
              <a:rPr lang="da-DK" sz="2800" b="1" dirty="0" smtClean="0">
                <a:solidFill>
                  <a:srgbClr val="00B050"/>
                </a:solidFill>
              </a:rPr>
              <a:t>result </a:t>
            </a:r>
            <a:r>
              <a:rPr lang="da-DK" sz="2800" dirty="0" smtClean="0">
                <a:solidFill>
                  <a:srgbClr val="00B050"/>
                </a:solidFill>
              </a:rPr>
              <a:t>should be </a:t>
            </a:r>
            <a:r>
              <a:rPr lang="da-DK" sz="2800" dirty="0" smtClean="0">
                <a:solidFill>
                  <a:srgbClr val="00B050"/>
                </a:solidFill>
              </a:rPr>
              <a:t>2 </a:t>
            </a:r>
            <a:r>
              <a:rPr lang="da-DK" sz="2800" dirty="0" smtClean="0">
                <a:solidFill>
                  <a:srgbClr val="00B050"/>
                </a:solidFill>
              </a:rPr>
              <a:t>wireframe </a:t>
            </a:r>
            <a:r>
              <a:rPr lang="da-DK" sz="2800" dirty="0" smtClean="0">
                <a:solidFill>
                  <a:srgbClr val="00B050"/>
                </a:solidFill>
              </a:rPr>
              <a:t>sketches of how the page/site would look like on a mobile </a:t>
            </a:r>
            <a:r>
              <a:rPr lang="da-DK" sz="2800" dirty="0" smtClean="0">
                <a:solidFill>
                  <a:srgbClr val="00B050"/>
                </a:solidFill>
              </a:rPr>
              <a:t>device and on a laptop</a:t>
            </a:r>
            <a:endParaRPr lang="en-GB" sz="28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24" y="0"/>
            <a:ext cx="14224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/>
              <a:t>Responsive layouts/grids</a:t>
            </a:r>
            <a:br>
              <a:rPr lang="da-DK" sz="2400" b="1" dirty="0" smtClean="0"/>
            </a:br>
            <a:r>
              <a:rPr lang="da-DK" sz="2400" dirty="0" smtClean="0"/>
              <a:t>	-&gt; ”think in proportions, not in pixels”</a:t>
            </a:r>
          </a:p>
          <a:p>
            <a:r>
              <a:rPr lang="da-DK" sz="2400" b="1" dirty="0"/>
              <a:t>Main </a:t>
            </a:r>
            <a:r>
              <a:rPr lang="da-DK" sz="2400" b="1" dirty="0" smtClean="0"/>
              <a:t>goals:</a:t>
            </a:r>
          </a:p>
          <a:p>
            <a:pPr lvl="1"/>
            <a:r>
              <a:rPr lang="da-DK" sz="2000" dirty="0" smtClean="0"/>
              <a:t>Adapt with javascript</a:t>
            </a:r>
          </a:p>
          <a:p>
            <a:pPr lvl="1"/>
            <a:r>
              <a:rPr lang="da-DK" sz="2000" dirty="0" smtClean="0"/>
              <a:t>View objects in  % -&gt; flexibility</a:t>
            </a:r>
          </a:p>
          <a:p>
            <a:pPr lvl="1"/>
            <a:r>
              <a:rPr lang="da-DK" sz="2000" dirty="0" smtClean="0"/>
              <a:t>Learn about features of responsive grid systems</a:t>
            </a:r>
          </a:p>
          <a:p>
            <a:pPr lvl="1"/>
            <a:r>
              <a:rPr lang="da-DK" sz="2000" dirty="0" smtClean="0"/>
              <a:t>Use </a:t>
            </a:r>
            <a:r>
              <a:rPr lang="da-DK" sz="2000" i="1" dirty="0" smtClean="0"/>
              <a:t>viewport</a:t>
            </a:r>
            <a:r>
              <a:rPr lang="da-DK" sz="2000" dirty="0" smtClean="0"/>
              <a:t> meta-tag during page </a:t>
            </a:r>
            <a:r>
              <a:rPr lang="da-DK" sz="2000" dirty="0"/>
              <a:t>setup </a:t>
            </a:r>
            <a:r>
              <a:rPr lang="da-DK" sz="900" dirty="0">
                <a:hlinkClick r:id="rId3"/>
              </a:rPr>
              <a:t>http://</a:t>
            </a:r>
            <a:r>
              <a:rPr lang="da-DK" sz="900" dirty="0" smtClean="0">
                <a:hlinkClick r:id="rId3"/>
              </a:rPr>
              <a:t>www.w3schools.com/css/css_rwd_viewport.asp</a:t>
            </a:r>
            <a:r>
              <a:rPr lang="da-DK" sz="900" dirty="0" smtClean="0"/>
              <a:t> </a:t>
            </a:r>
          </a:p>
          <a:p>
            <a:pPr lvl="1"/>
            <a:r>
              <a:rPr lang="da-DK" sz="2000" dirty="0" smtClean="0"/>
              <a:t>Use Fundation4 grid (</a:t>
            </a:r>
            <a:r>
              <a:rPr lang="da-DK" sz="2000" i="1" dirty="0" smtClean="0"/>
              <a:t>and quick intro to others</a:t>
            </a:r>
            <a:r>
              <a:rPr lang="da-DK" sz="2000" dirty="0" smtClean="0"/>
              <a:t>)</a:t>
            </a:r>
          </a:p>
          <a:p>
            <a:r>
              <a:rPr lang="da-DK" sz="2400" b="1" dirty="0" smtClean="0"/>
              <a:t>Tool:</a:t>
            </a:r>
            <a:r>
              <a:rPr lang="da-DK" sz="2400" dirty="0"/>
              <a:t> </a:t>
            </a:r>
            <a:r>
              <a:rPr lang="da-DK" sz="2400" dirty="0" smtClean="0"/>
              <a:t>instead of creating images, use </a:t>
            </a:r>
            <a:r>
              <a:rPr lang="da-DK" sz="2400" dirty="0" smtClean="0">
                <a:hlinkClick r:id="rId4"/>
              </a:rPr>
              <a:t>http</a:t>
            </a:r>
            <a:r>
              <a:rPr lang="da-DK" sz="2400" dirty="0">
                <a:hlinkClick r:id="rId4"/>
              </a:rPr>
              <a:t>://placehold.it</a:t>
            </a:r>
            <a:r>
              <a:rPr lang="da-DK" sz="2400" dirty="0" smtClean="0">
                <a:hlinkClick r:id="rId4"/>
              </a:rPr>
              <a:t>/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example: </a:t>
            </a:r>
            <a:r>
              <a:rPr lang="da-DK" sz="1600" dirty="0">
                <a:hlinkClick r:id="rId5"/>
              </a:rPr>
              <a:t>https://placeholdit.imgix.net/~</a:t>
            </a:r>
            <a:r>
              <a:rPr lang="da-DK" sz="1600" dirty="0" smtClean="0">
                <a:hlinkClick r:id="rId5"/>
              </a:rPr>
              <a:t>text?txtsize=33&amp;txt=hello&amp;w=350&amp;h=150</a:t>
            </a:r>
            <a:r>
              <a:rPr lang="da-DK" sz="1600" dirty="0" smtClean="0"/>
              <a:t> </a:t>
            </a:r>
            <a:endParaRPr lang="en-GB" sz="2400" dirty="0"/>
          </a:p>
        </p:txBody>
      </p:sp>
      <p:sp>
        <p:nvSpPr>
          <p:cNvPr id="4" name="Right Arrow 3"/>
          <p:cNvSpPr/>
          <p:nvPr/>
        </p:nvSpPr>
        <p:spPr>
          <a:xfrm rot="1055991">
            <a:off x="4582263" y="5644543"/>
            <a:ext cx="1676400" cy="39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736655"/>
            <a:ext cx="2476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2 (...)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To maintain compatibility with old browsers...</a:t>
            </a:r>
            <a:r>
              <a:rPr lang="da-DK" sz="2400" dirty="0"/>
              <a:t/>
            </a:r>
            <a:br>
              <a:rPr lang="da-DK" sz="2400" dirty="0"/>
            </a:br>
            <a:r>
              <a:rPr lang="da-DK" sz="2400" dirty="0" smtClean="0"/>
              <a:t>	Javascript instead of </a:t>
            </a:r>
            <a:r>
              <a:rPr lang="da-DK" sz="2400" i="1" dirty="0" smtClean="0"/>
              <a:t>CSS3 media queries</a:t>
            </a:r>
          </a:p>
          <a:p>
            <a:r>
              <a:rPr lang="da-DK" sz="2400" b="1" dirty="0" smtClean="0"/>
              <a:t>Adapt.js </a:t>
            </a:r>
            <a:r>
              <a:rPr lang="da-DK" sz="2400" dirty="0" smtClean="0"/>
              <a:t>-&gt; </a:t>
            </a:r>
            <a:r>
              <a:rPr lang="da-DK" sz="2400" i="1" dirty="0" smtClean="0">
                <a:solidFill>
                  <a:srgbClr val="FF0000"/>
                </a:solidFill>
              </a:rPr>
              <a:t>self read</a:t>
            </a:r>
          </a:p>
          <a:p>
            <a:r>
              <a:rPr lang="da-DK" sz="2400" b="1" dirty="0" smtClean="0"/>
              <a:t>Respond.js</a:t>
            </a:r>
            <a:r>
              <a:rPr lang="da-DK" sz="2400" dirty="0" smtClean="0"/>
              <a:t> -&gt; gets the device dimensions dynamically </a:t>
            </a:r>
          </a:p>
          <a:p>
            <a:pPr lvl="1"/>
            <a:r>
              <a:rPr lang="da-DK" sz="2000" dirty="0"/>
              <a:t>j</a:t>
            </a:r>
            <a:r>
              <a:rPr lang="da-DK" sz="2000" dirty="0" smtClean="0"/>
              <a:t>ust add it in the </a:t>
            </a:r>
            <a:r>
              <a:rPr lang="da-DK" sz="2000" i="1" dirty="0" smtClean="0"/>
              <a:t>head</a:t>
            </a:r>
            <a:r>
              <a:rPr lang="da-DK" sz="2000" dirty="0" smtClean="0"/>
              <a:t> -&gt; </a:t>
            </a:r>
            <a:r>
              <a:rPr lang="da-DK" sz="2000" b="1" dirty="0" smtClean="0"/>
              <a:t>it reads our CSS3 media queries </a:t>
            </a:r>
            <a:endParaRPr lang="da-DK" sz="2000" b="1" dirty="0"/>
          </a:p>
          <a:p>
            <a:pPr lvl="2"/>
            <a:r>
              <a:rPr lang="da-DK" sz="1600" dirty="0" smtClean="0"/>
              <a:t>if CSS3 is not present, it applies the styles dynamically ;)</a:t>
            </a:r>
          </a:p>
          <a:p>
            <a:pPr lvl="1"/>
            <a:r>
              <a:rPr lang="da-DK" sz="2000" dirty="0">
                <a:solidFill>
                  <a:srgbClr val="00B050"/>
                </a:solidFill>
                <a:sym typeface="Wingdings" pitchFamily="2" charset="2"/>
              </a:rPr>
              <a:t>Check out: </a:t>
            </a:r>
            <a:r>
              <a:rPr lang="da-DK" sz="2000" dirty="0">
                <a:sym typeface="Wingdings" pitchFamily="2" charset="2"/>
                <a:hlinkClick r:id="rId3"/>
              </a:rPr>
              <a:t>http://</a:t>
            </a:r>
            <a:r>
              <a:rPr lang="da-DK" sz="2000" dirty="0" smtClean="0">
                <a:sym typeface="Wingdings" pitchFamily="2" charset="2"/>
                <a:hlinkClick r:id="rId3"/>
              </a:rPr>
              <a:t>scottjehl.github.io/Respond/test/test.html</a:t>
            </a:r>
            <a:r>
              <a:rPr lang="da-DK" sz="2000" dirty="0">
                <a:sym typeface="Wingdings" pitchFamily="2" charset="2"/>
              </a:rPr>
              <a:t> </a:t>
            </a:r>
            <a:br>
              <a:rPr lang="da-DK" sz="2000" dirty="0">
                <a:sym typeface="Wingdings" pitchFamily="2" charset="2"/>
              </a:rPr>
            </a:br>
            <a:r>
              <a:rPr lang="da-DK" sz="2000" dirty="0">
                <a:solidFill>
                  <a:srgbClr val="00B050"/>
                </a:solidFill>
                <a:sym typeface="Wingdings" pitchFamily="2" charset="2"/>
              </a:rPr>
              <a:t>and </a:t>
            </a:r>
            <a:r>
              <a:rPr lang="da-DK" sz="2000" dirty="0">
                <a:sym typeface="Wingdings" pitchFamily="2" charset="2"/>
                <a:hlinkClick r:id="rId4"/>
              </a:rPr>
              <a:t>http://</a:t>
            </a:r>
            <a:r>
              <a:rPr lang="da-DK" sz="2000" dirty="0" smtClean="0">
                <a:sym typeface="Wingdings" pitchFamily="2" charset="2"/>
                <a:hlinkClick r:id="rId4"/>
              </a:rPr>
              <a:t>scottjehl.github.io/Respond/test/test.css</a:t>
            </a:r>
            <a:r>
              <a:rPr lang="da-DK" sz="2000" dirty="0">
                <a:sym typeface="Wingdings" pitchFamily="2" charset="2"/>
              </a:rPr>
              <a:t> </a:t>
            </a:r>
            <a:br>
              <a:rPr lang="da-DK" sz="2000" dirty="0">
                <a:sym typeface="Wingdings" pitchFamily="2" charset="2"/>
              </a:rPr>
            </a:br>
            <a:r>
              <a:rPr lang="da-DK" sz="2000" dirty="0">
                <a:solidFill>
                  <a:srgbClr val="00B050"/>
                </a:solidFill>
                <a:sym typeface="Wingdings" pitchFamily="2" charset="2"/>
              </a:rPr>
              <a:t>and </a:t>
            </a:r>
            <a:r>
              <a:rPr lang="da-DK" sz="2000" dirty="0">
                <a:sym typeface="Wingdings" pitchFamily="2" charset="2"/>
                <a:hlinkClick r:id="rId5"/>
              </a:rPr>
              <a:t>http://</a:t>
            </a:r>
            <a:r>
              <a:rPr lang="da-DK" sz="2000" dirty="0" smtClean="0">
                <a:sym typeface="Wingdings" pitchFamily="2" charset="2"/>
                <a:hlinkClick r:id="rId5"/>
              </a:rPr>
              <a:t>scottjehl.github.io/Respond/test/test2.css</a:t>
            </a:r>
            <a:r>
              <a:rPr lang="da-DK" sz="2000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2548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1896</Words>
  <Application>Microsoft Office PowerPoint</Application>
  <PresentationFormat>On-screen Show (4:3)</PresentationFormat>
  <Paragraphs>333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Dweb lecture 3</vt:lpstr>
      <vt:lpstr>Contents</vt:lpstr>
      <vt:lpstr>Chpt 1</vt:lpstr>
      <vt:lpstr>Chpt 1 (...)</vt:lpstr>
      <vt:lpstr>Chpt 1 (...)</vt:lpstr>
      <vt:lpstr>Chpt 1 (...)</vt:lpstr>
      <vt:lpstr>Exercise 1</vt:lpstr>
      <vt:lpstr>Chpt 2</vt:lpstr>
      <vt:lpstr>Chpt 2 (...)</vt:lpstr>
      <vt:lpstr>Chpt 2 (...)</vt:lpstr>
      <vt:lpstr>PowerPoint Presentation</vt:lpstr>
      <vt:lpstr>Chpt 2 (...)</vt:lpstr>
      <vt:lpstr>Chpt 2 (...)</vt:lpstr>
      <vt:lpstr>Chpt 2 (...)</vt:lpstr>
      <vt:lpstr>Chpt 2 (...)</vt:lpstr>
      <vt:lpstr>Chpt 2 (...)</vt:lpstr>
      <vt:lpstr>Exercise 2</vt:lpstr>
      <vt:lpstr>Chpt 3</vt:lpstr>
      <vt:lpstr>Chpt 3</vt:lpstr>
      <vt:lpstr>Chpt 3</vt:lpstr>
      <vt:lpstr>Chpt 3</vt:lpstr>
      <vt:lpstr>Exercise 3</vt:lpstr>
      <vt:lpstr>Chpt 4 and 5</vt:lpstr>
      <vt:lpstr>Chpt 4</vt:lpstr>
      <vt:lpstr>Chpt 4 (...)</vt:lpstr>
      <vt:lpstr>Chpt 4 (...)</vt:lpstr>
      <vt:lpstr>Chpt 5</vt:lpstr>
      <vt:lpstr>Chpt 5</vt:lpstr>
      <vt:lpstr>Next lecture</vt:lpstr>
      <vt:lpstr>Task – player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</dc:title>
  <dc:creator>Andrea</dc:creator>
  <cp:lastModifiedBy>Andrea</cp:lastModifiedBy>
  <cp:revision>426</cp:revision>
  <dcterms:created xsi:type="dcterms:W3CDTF">2006-08-16T00:00:00Z</dcterms:created>
  <dcterms:modified xsi:type="dcterms:W3CDTF">2017-03-08T10:14:17Z</dcterms:modified>
</cp:coreProperties>
</file>