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71" r:id="rId9"/>
    <p:sldId id="260" r:id="rId10"/>
    <p:sldId id="266" r:id="rId11"/>
    <p:sldId id="267" r:id="rId12"/>
    <p:sldId id="272" r:id="rId13"/>
    <p:sldId id="268" r:id="rId14"/>
    <p:sldId id="269" r:id="rId15"/>
    <p:sldId id="261" r:id="rId16"/>
    <p:sldId id="273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68" autoAdjust="0"/>
  </p:normalViewPr>
  <p:slideViewPr>
    <p:cSldViewPr>
      <p:cViewPr varScale="1">
        <p:scale>
          <a:sx n="66" d="100"/>
          <a:sy n="66" d="100"/>
        </p:scale>
        <p:origin x="-141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5115-CF1F-418D-9003-58268ACA0CC4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052A0-3C82-4B63-A862-39A8F3710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1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I) Def: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JavaScript file and module loader.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optimized for in-browser use, but it can be used in other JavaScript environments, like Rhino and Node.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modular script loader like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RequireJS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improve the speed and quality of your code.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details about loading external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modules: see ELO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chpt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10 -&gt; http://eloquentjavascript.net/10_modules.html</a:t>
            </a:r>
          </a:p>
          <a:p>
            <a:endParaRPr lang="da-DK" dirty="0" smtClean="0"/>
          </a:p>
          <a:p>
            <a:endParaRPr lang="da-DK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II) In the </a:t>
            </a:r>
            <a:r>
              <a:rPr lang="da-DK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examples/requireJS </a:t>
            </a:r>
            <a:r>
              <a:rPr lang="da-DK" sz="1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folder you can see an example of how</a:t>
            </a:r>
            <a:r>
              <a:rPr lang="da-DK" sz="1400" b="0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require works, with 3 small modules.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z="1400" b="0" baseline="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400" b="0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III) When using spriteCow, remember to open an image and SET THE BACKGROUND color (click on the transparent area)</a:t>
            </a:r>
            <a:endParaRPr lang="da-DK" sz="1400" b="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052A0-3C82-4B63-A862-39A8F3710F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7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melight.com/" TargetMode="External"/><Relationship Id="rId2" Type="http://schemas.openxmlformats.org/officeDocument/2006/relationships/hyperlink" Target="http://www.mirror-imag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melight.com/delivery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uypo.com/consolidation-not-simple-addition/" TargetMode="External"/><Relationship Id="rId3" Type="http://schemas.openxmlformats.org/officeDocument/2006/relationships/hyperlink" Target="http://requirejs.org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minify/" TargetMode="External"/><Relationship Id="rId5" Type="http://schemas.openxmlformats.org/officeDocument/2006/relationships/hyperlink" Target="http://yui.github.io/yuicompressor/" TargetMode="External"/><Relationship Id="rId4" Type="http://schemas.openxmlformats.org/officeDocument/2006/relationships/hyperlink" Target="http://www.spritecow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pik.com/free-ic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log.patrickmeenan.com/2013/06/progressive-jpegs-ftw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google.com/speed/pagespeed/insights/?url=https://www.google.dk/" TargetMode="External"/><Relationship Id="rId2" Type="http://schemas.openxmlformats.org/officeDocument/2006/relationships/hyperlink" Target="http://developers.google.com/speed/pagespeed/insigh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pera.com/developer/mobile-emul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aymondcamden.com/2013/2/6/Using-Ripple-for-PhoneGap-Development" TargetMode="External"/><Relationship Id="rId4" Type="http://schemas.openxmlformats.org/officeDocument/2006/relationships/hyperlink" Target="https://chrome.google.com/webstore/detail/ripple-emulator-beta/geelfhphabnejjhdalkjhgipohgpdnoc?hl=e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ohnpolacek.github.io/stacktable.j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ss-tricks.com/rotated-table-column-header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issmetrics.com/loading-time/" TargetMode="External"/><Relationship Id="rId2" Type="http://schemas.openxmlformats.org/officeDocument/2006/relationships/hyperlink" Target="http://www.nngroup.com/articles/website-response-tim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DWeb</a:t>
            </a:r>
            <a:br>
              <a:rPr lang="da-DK" dirty="0" smtClean="0"/>
            </a:br>
            <a:r>
              <a:rPr lang="da-DK" dirty="0" smtClean="0"/>
              <a:t>lecture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7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1. </a:t>
            </a:r>
            <a:r>
              <a:rPr lang="en-GB" dirty="0" smtClean="0"/>
              <a:t>Content </a:t>
            </a:r>
            <a:r>
              <a:rPr lang="en-GB" dirty="0"/>
              <a:t>Delivery Network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b="1" dirty="0" smtClean="0"/>
              <a:t>DEF: </a:t>
            </a:r>
            <a:r>
              <a:rPr lang="da-DK" sz="2000" dirty="0" smtClean="0"/>
              <a:t>Collection of web servers, distributed</a:t>
            </a:r>
          </a:p>
          <a:p>
            <a:r>
              <a:rPr lang="da-DK" sz="2000" dirty="0" smtClean="0"/>
              <a:t>Proximity = fast access</a:t>
            </a:r>
          </a:p>
          <a:p>
            <a:pPr lvl="1"/>
            <a:r>
              <a:rPr lang="en-US" sz="1600" dirty="0" smtClean="0"/>
              <a:t>the CDN makes pages </a:t>
            </a:r>
            <a:r>
              <a:rPr lang="en-US" sz="1600" dirty="0"/>
              <a:t>load faster from the user's </a:t>
            </a:r>
            <a:r>
              <a:rPr lang="en-US" sz="1600" dirty="0" smtClean="0"/>
              <a:t>perspective</a:t>
            </a:r>
            <a:endParaRPr lang="da-DK" sz="1600" dirty="0" smtClean="0"/>
          </a:p>
          <a:p>
            <a:r>
              <a:rPr lang="da-DK" sz="2000" dirty="0"/>
              <a:t>Examples:  </a:t>
            </a:r>
            <a:endParaRPr lang="da-DK" sz="2000" dirty="0" smtClean="0"/>
          </a:p>
          <a:p>
            <a:pPr lvl="1"/>
            <a:r>
              <a:rPr lang="da-DK" sz="1600" dirty="0" smtClean="0">
                <a:hlinkClick r:id="rId2"/>
              </a:rPr>
              <a:t>http</a:t>
            </a:r>
            <a:r>
              <a:rPr lang="da-DK" sz="1600" dirty="0">
                <a:hlinkClick r:id="rId2"/>
              </a:rPr>
              <a:t>://www.mirror-image.com</a:t>
            </a:r>
            <a:r>
              <a:rPr lang="da-DK" sz="1600" dirty="0" smtClean="0">
                <a:hlinkClick r:id="rId2"/>
              </a:rPr>
              <a:t>/</a:t>
            </a:r>
            <a:r>
              <a:rPr lang="da-DK" sz="1600" dirty="0"/>
              <a:t> </a:t>
            </a:r>
            <a:endParaRPr lang="da-DK" sz="1600" dirty="0" smtClean="0"/>
          </a:p>
          <a:p>
            <a:pPr lvl="1"/>
            <a:r>
              <a:rPr lang="da-DK" sz="1600" dirty="0" smtClean="0"/>
              <a:t>and </a:t>
            </a:r>
            <a:r>
              <a:rPr lang="da-DK" sz="1600" dirty="0">
                <a:hlinkClick r:id="rId3"/>
              </a:rPr>
              <a:t>http://www.limelight.com</a:t>
            </a:r>
            <a:r>
              <a:rPr lang="da-DK" sz="1600" dirty="0" smtClean="0">
                <a:hlinkClick r:id="rId3"/>
              </a:rPr>
              <a:t>/</a:t>
            </a:r>
            <a:r>
              <a:rPr lang="da-DK" sz="1600" dirty="0" smtClean="0"/>
              <a:t> ( </a:t>
            </a:r>
            <a:r>
              <a:rPr lang="da-DK" sz="1600" dirty="0" smtClean="0">
                <a:hlinkClick r:id="rId4"/>
              </a:rPr>
              <a:t>https</a:t>
            </a:r>
            <a:r>
              <a:rPr lang="da-DK" sz="1600" dirty="0">
                <a:hlinkClick r:id="rId4"/>
              </a:rPr>
              <a:t>://www.limelight.com/delivery</a:t>
            </a:r>
            <a:r>
              <a:rPr lang="da-DK" sz="1600" dirty="0" smtClean="0">
                <a:hlinkClick r:id="rId4"/>
              </a:rPr>
              <a:t>/</a:t>
            </a:r>
            <a:r>
              <a:rPr lang="da-DK" sz="1600" dirty="0" smtClean="0"/>
              <a:t>  )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2618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4400" dirty="0">
                <a:solidFill>
                  <a:schemeClr val="tx2"/>
                </a:solidFill>
                <a:latin typeface="+mj-lt"/>
              </a:rPr>
              <a:t>2</a:t>
            </a:r>
            <a:r>
              <a:rPr lang="en-GB" sz="4400" dirty="0" smtClean="0">
                <a:solidFill>
                  <a:schemeClr val="tx2"/>
                </a:solidFill>
                <a:latin typeface="+mj-lt"/>
              </a:rPr>
              <a:t>. </a:t>
            </a:r>
            <a:r>
              <a:rPr lang="da-DK" sz="4400" dirty="0" smtClean="0">
                <a:latin typeface="+mj-lt"/>
              </a:rPr>
              <a:t>Fewer HTTP requests</a:t>
            </a:r>
            <a:endParaRPr lang="en-GB" sz="44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Minimize # of HTTP requests</a:t>
            </a:r>
          </a:p>
          <a:p>
            <a:pPr marL="457200" lvl="1" indent="-457200">
              <a:buFont typeface="+mj-lt"/>
              <a:buAutoNum type="alphaLcParenR"/>
            </a:pPr>
            <a:r>
              <a:rPr lang="da-DK" sz="2000" dirty="0" smtClean="0"/>
              <a:t>Conditional loaders -&gt; </a:t>
            </a:r>
            <a:r>
              <a:rPr lang="da-DK" sz="2000" i="1" dirty="0" smtClean="0"/>
              <a:t>requireJS</a:t>
            </a:r>
            <a:r>
              <a:rPr lang="da-DK" sz="2000" dirty="0" smtClean="0"/>
              <a:t> </a:t>
            </a:r>
            <a:r>
              <a:rPr lang="da-DK" sz="2000" dirty="0" smtClean="0">
                <a:hlinkClick r:id="rId3"/>
              </a:rPr>
              <a:t>http://requirejs.org/</a:t>
            </a:r>
            <a:r>
              <a:rPr lang="da-DK" sz="2000" dirty="0" smtClean="0"/>
              <a:t> and</a:t>
            </a:r>
            <a:r>
              <a:rPr lang="da-DK" sz="1200" dirty="0"/>
              <a:t> </a:t>
            </a:r>
            <a:r>
              <a:rPr lang="da-DK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examples/requireJS</a:t>
            </a:r>
            <a:endParaRPr lang="da-DK" sz="2000" dirty="0"/>
          </a:p>
          <a:p>
            <a:pPr marL="457200" lvl="1" indent="-457200">
              <a:buFont typeface="+mj-lt"/>
              <a:buAutoNum type="alphaLcParenR"/>
            </a:pPr>
            <a:r>
              <a:rPr lang="da-DK" sz="2000" dirty="0" smtClean="0"/>
              <a:t>Combine many scripts in 1</a:t>
            </a:r>
          </a:p>
          <a:p>
            <a:pPr marL="457200" lvl="1" indent="-457200">
              <a:buFont typeface="+mj-lt"/>
              <a:buAutoNum type="alphaLcParenR"/>
            </a:pPr>
            <a:r>
              <a:rPr lang="da-DK" sz="2000" dirty="0" smtClean="0"/>
              <a:t>Combine many CSS in 1</a:t>
            </a:r>
            <a:br>
              <a:rPr lang="da-DK" sz="2000" dirty="0" smtClean="0"/>
            </a:br>
            <a:r>
              <a:rPr lang="da-DK" sz="2000" dirty="0" smtClean="0"/>
              <a:t/>
            </a:r>
            <a:br>
              <a:rPr lang="da-DK" sz="2000" dirty="0" smtClean="0"/>
            </a:br>
            <a:endParaRPr lang="da-DK" sz="2000" dirty="0" smtClean="0"/>
          </a:p>
          <a:p>
            <a:pPr marL="457200" lvl="1" indent="-457200">
              <a:buFont typeface="+mj-lt"/>
              <a:buAutoNum type="alphaLcParenR"/>
            </a:pPr>
            <a:r>
              <a:rPr lang="da-DK" sz="2000" dirty="0" smtClean="0"/>
              <a:t>CSS sprites </a:t>
            </a:r>
            <a:r>
              <a:rPr lang="da-DK" sz="1600" dirty="0" smtClean="0"/>
              <a:t>-&gt; </a:t>
            </a:r>
            <a:r>
              <a:rPr lang="en-GB" sz="1600" dirty="0"/>
              <a:t>image </a:t>
            </a:r>
            <a:r>
              <a:rPr lang="en-GB" sz="1600" dirty="0" smtClean="0"/>
              <a:t>consolidation -&gt; </a:t>
            </a:r>
            <a:r>
              <a:rPr lang="en-US" sz="1600" dirty="0"/>
              <a:t>merging theme images into </a:t>
            </a:r>
            <a:r>
              <a:rPr lang="en-US" sz="1600" dirty="0" smtClean="0"/>
              <a:t>one </a:t>
            </a:r>
            <a:r>
              <a:rPr lang="en-US" sz="1600" i="1" dirty="0" smtClean="0"/>
              <a:t>(book page 220)</a:t>
            </a: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/>
              <a:t>use </a:t>
            </a:r>
            <a:r>
              <a:rPr lang="da-DK" sz="2000" b="1" dirty="0"/>
              <a:t>spriteCow </a:t>
            </a:r>
            <a:r>
              <a:rPr lang="da-DK" sz="1400" dirty="0">
                <a:hlinkClick r:id="rId4"/>
              </a:rPr>
              <a:t>http://www.spritecow.com</a:t>
            </a:r>
            <a:r>
              <a:rPr lang="da-DK" sz="1400" dirty="0" smtClean="0">
                <a:hlinkClick r:id="rId4"/>
              </a:rPr>
              <a:t>/</a:t>
            </a:r>
            <a:r>
              <a:rPr lang="da-DK" sz="1400" dirty="0" smtClean="0"/>
              <a:t> (</a:t>
            </a:r>
            <a:r>
              <a:rPr lang="da-DK" sz="1400" b="1" dirty="0" smtClean="0"/>
              <a:t>example</a:t>
            </a:r>
            <a:r>
              <a:rPr lang="da-DK" sz="1400" dirty="0" smtClean="0"/>
              <a:t>: </a:t>
            </a:r>
            <a:r>
              <a:rPr lang="da-DK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examples/spriteCow </a:t>
            </a:r>
            <a:r>
              <a:rPr lang="da-DK" sz="1400" dirty="0" smtClean="0"/>
              <a:t>)</a:t>
            </a:r>
            <a:endParaRPr lang="da-DK" sz="1400" dirty="0"/>
          </a:p>
          <a:p>
            <a:pPr marL="457200" lvl="1" indent="-457200">
              <a:buFont typeface="+mj-lt"/>
              <a:buAutoNum type="alphaLcParenR"/>
            </a:pPr>
            <a:endParaRPr lang="da-DK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19600" y="2658070"/>
            <a:ext cx="4653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solidFill>
                  <a:schemeClr val="accent3">
                    <a:lumMod val="75000"/>
                  </a:schemeClr>
                </a:solidFill>
              </a:rPr>
              <a:t>Consolidate + Minifying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>
                <a:solidFill>
                  <a:schemeClr val="accent3">
                    <a:lumMod val="75000"/>
                  </a:schemeClr>
                </a:solidFill>
              </a:rPr>
              <a:t>YUI compressor </a:t>
            </a:r>
            <a:r>
              <a:rPr lang="da-DK" sz="1400" dirty="0">
                <a:solidFill>
                  <a:schemeClr val="accent3">
                    <a:lumMod val="75000"/>
                  </a:schemeClr>
                </a:solidFill>
                <a:hlinkClick r:id="rId5"/>
              </a:rPr>
              <a:t>http://yui.github.io/yuicompressor</a:t>
            </a:r>
            <a:r>
              <a:rPr lang="da-DK" sz="1400" dirty="0" smtClean="0">
                <a:solidFill>
                  <a:schemeClr val="accent3">
                    <a:lumMod val="75000"/>
                  </a:schemeClr>
                </a:solidFill>
                <a:hlinkClick r:id="rId5"/>
              </a:rPr>
              <a:t>/</a:t>
            </a:r>
            <a:r>
              <a:rPr lang="da-DK" sz="1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da-DK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a-DK" dirty="0">
                <a:solidFill>
                  <a:schemeClr val="accent3">
                    <a:lumMod val="75000"/>
                  </a:schemeClr>
                </a:solidFill>
              </a:rPr>
              <a:t>Google’s Minify </a:t>
            </a:r>
            <a:r>
              <a:rPr lang="da-DK" sz="1400" dirty="0">
                <a:solidFill>
                  <a:schemeClr val="accent3">
                    <a:lumMod val="75000"/>
                  </a:schemeClr>
                </a:solidFill>
                <a:hlinkClick r:id="rId6"/>
              </a:rPr>
              <a:t>https://code.google.com/p/minify</a:t>
            </a:r>
            <a:r>
              <a:rPr lang="da-DK" sz="1400" dirty="0" smtClean="0">
                <a:solidFill>
                  <a:schemeClr val="accent3">
                    <a:lumMod val="75000"/>
                  </a:schemeClr>
                </a:solidFill>
                <a:hlinkClick r:id="rId6"/>
              </a:rPr>
              <a:t>/</a:t>
            </a:r>
            <a:r>
              <a:rPr lang="da-DK" sz="1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05200" y="2514600"/>
            <a:ext cx="914400" cy="381000"/>
            <a:chOff x="3505200" y="2514600"/>
            <a:chExt cx="914400" cy="3810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886200" y="2514600"/>
              <a:ext cx="533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505200" y="28956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76200" y="54285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.sprite { background: </a:t>
            </a:r>
            <a:r>
              <a:rPr lang="en-GB" dirty="0" err="1">
                <a:solidFill>
                  <a:schemeClr val="tx2"/>
                </a:solidFill>
              </a:rPr>
              <a:t>url</a:t>
            </a:r>
            <a:r>
              <a:rPr lang="en-GB" dirty="0">
                <a:solidFill>
                  <a:schemeClr val="tx2"/>
                </a:solidFill>
              </a:rPr>
              <a:t>('</a:t>
            </a:r>
            <a:r>
              <a:rPr lang="en-GB" dirty="0" err="1">
                <a:solidFill>
                  <a:schemeClr val="tx2"/>
                </a:solidFill>
              </a:rPr>
              <a:t>imgs</a:t>
            </a:r>
            <a:r>
              <a:rPr lang="en-GB" dirty="0">
                <a:solidFill>
                  <a:schemeClr val="tx2"/>
                </a:solidFill>
              </a:rPr>
              <a:t>/example.png') no-repeat </a:t>
            </a:r>
            <a:r>
              <a:rPr lang="en-GB" b="1" dirty="0">
                <a:solidFill>
                  <a:schemeClr val="tx2"/>
                </a:solidFill>
              </a:rPr>
              <a:t>-433px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tx2"/>
                </a:solidFill>
              </a:rPr>
              <a:t>-51px</a:t>
            </a:r>
            <a:r>
              <a:rPr lang="en-GB" dirty="0">
                <a:solidFill>
                  <a:schemeClr val="tx2"/>
                </a:solidFill>
              </a:rPr>
              <a:t>; width: 33px; height: 33px; }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600200" y="4343400"/>
            <a:ext cx="381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 rot="16200000">
            <a:off x="2740527" y="3898204"/>
            <a:ext cx="381000" cy="2062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4419600" y="4662876"/>
            <a:ext cx="4653966" cy="2118924"/>
            <a:chOff x="4419600" y="4662876"/>
            <a:chExt cx="4653966" cy="21189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829175"/>
              <a:ext cx="4210050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6477000" y="4662876"/>
              <a:ext cx="0" cy="2118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55158" y="4662876"/>
              <a:ext cx="0" cy="2118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419600" y="4965879"/>
              <a:ext cx="46539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19600" y="5155842"/>
              <a:ext cx="46539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914400" y="3048000"/>
            <a:ext cx="360426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rgbClr val="7030A0"/>
                </a:solidFill>
              </a:rPr>
              <a:t>What is consolidation? </a:t>
            </a:r>
            <a:r>
              <a:rPr lang="en-GB" sz="1100" dirty="0" smtClean="0">
                <a:hlinkClick r:id="rId8"/>
              </a:rPr>
              <a:t>http</a:t>
            </a:r>
            <a:r>
              <a:rPr lang="en-GB" sz="1100" dirty="0">
                <a:hlinkClick r:id="rId8"/>
              </a:rPr>
              <a:t>://www.guypo.com/consolidation-not-simple-addition</a:t>
            </a:r>
            <a:r>
              <a:rPr lang="en-GB" sz="1100" dirty="0" smtClean="0">
                <a:hlinkClick r:id="rId8"/>
              </a:rPr>
              <a:t>/</a:t>
            </a:r>
            <a:r>
              <a:rPr lang="en-GB" sz="1100" dirty="0" smtClean="0"/>
              <a:t>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1861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TASK 2 – icons in the table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dirty="0" smtClean="0">
                <a:solidFill>
                  <a:srgbClr val="FF0000"/>
                </a:solidFill>
              </a:rPr>
              <a:t>Work in pairs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Use spriteCow to add icons to your table (task 1). For example an icon can show if a quiz is </a:t>
            </a:r>
            <a:r>
              <a:rPr lang="da-DK" sz="2400" b="1" dirty="0" smtClean="0">
                <a:solidFill>
                  <a:srgbClr val="FF0000"/>
                </a:solidFill>
              </a:rPr>
              <a:t>published or not</a:t>
            </a:r>
            <a:r>
              <a:rPr lang="da-DK" sz="2400" dirty="0" smtClean="0">
                <a:solidFill>
                  <a:srgbClr val="FF0000"/>
                </a:solidFill>
              </a:rPr>
              <a:t>, and there could be an icon to </a:t>
            </a:r>
            <a:r>
              <a:rPr lang="da-DK" sz="2400" b="1" dirty="0" smtClean="0">
                <a:solidFill>
                  <a:srgbClr val="FF0000"/>
                </a:solidFill>
              </a:rPr>
              <a:t>symbolize the topic </a:t>
            </a:r>
            <a:r>
              <a:rPr lang="da-DK" sz="2400" dirty="0" smtClean="0">
                <a:solidFill>
                  <a:srgbClr val="FF0000"/>
                </a:solidFill>
              </a:rPr>
              <a:t>of a quiz (out of a palette of a few possible topics)</a:t>
            </a:r>
          </a:p>
          <a:p>
            <a:pPr lvl="1"/>
            <a:r>
              <a:rPr lang="da-DK" sz="2000" dirty="0">
                <a:solidFill>
                  <a:srgbClr val="FF0000"/>
                </a:solidFill>
              </a:rPr>
              <a:t>u</a:t>
            </a:r>
            <a:r>
              <a:rPr lang="da-DK" sz="2000" dirty="0" smtClean="0">
                <a:solidFill>
                  <a:srgbClr val="FF0000"/>
                </a:solidFill>
              </a:rPr>
              <a:t>se icons </a:t>
            </a:r>
            <a:r>
              <a:rPr lang="da-DK" sz="2000" dirty="0">
                <a:solidFill>
                  <a:srgbClr val="FF0000"/>
                </a:solidFill>
              </a:rPr>
              <a:t>from </a:t>
            </a:r>
            <a:r>
              <a:rPr lang="da-DK" sz="2000" dirty="0">
                <a:solidFill>
                  <a:srgbClr val="FF0000"/>
                </a:solidFill>
                <a:hlinkClick r:id="rId2"/>
              </a:rPr>
              <a:t>http://www.freepik.com/free-icons</a:t>
            </a:r>
            <a:r>
              <a:rPr lang="da-DK" sz="2000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da-DK" sz="2000" dirty="0" smtClean="0">
                <a:solidFill>
                  <a:srgbClr val="FF0000"/>
                </a:solidFill>
              </a:rPr>
              <a:t>  to add icons to your table</a:t>
            </a:r>
          </a:p>
          <a:p>
            <a:pPr lvl="1"/>
            <a:r>
              <a:rPr lang="da-DK" sz="2000" dirty="0">
                <a:solidFill>
                  <a:srgbClr val="FF0000"/>
                </a:solidFill>
              </a:rPr>
              <a:t>u</a:t>
            </a:r>
            <a:r>
              <a:rPr lang="da-DK" sz="2000" dirty="0" smtClean="0">
                <a:solidFill>
                  <a:srgbClr val="FF0000"/>
                </a:solidFill>
              </a:rPr>
              <a:t>se GIMP (for example) to compose all the icons you need in a single large image</a:t>
            </a:r>
          </a:p>
          <a:p>
            <a:pPr lvl="1"/>
            <a:r>
              <a:rPr lang="da-DK" sz="2000" dirty="0">
                <a:solidFill>
                  <a:srgbClr val="FF0000"/>
                </a:solidFill>
              </a:rPr>
              <a:t>t</a:t>
            </a:r>
            <a:r>
              <a:rPr lang="da-DK" sz="2000" dirty="0" smtClean="0">
                <a:solidFill>
                  <a:srgbClr val="FF0000"/>
                </a:solidFill>
              </a:rPr>
              <a:t>hen use spriteCow to find the coordinates for the CSS of each icon you want, from the large image</a:t>
            </a:r>
          </a:p>
          <a:p>
            <a:r>
              <a:rPr lang="da-DK" sz="2400" dirty="0">
                <a:solidFill>
                  <a:srgbClr val="FF0000"/>
                </a:solidFill>
              </a:rPr>
              <a:t>t</a:t>
            </a:r>
            <a:r>
              <a:rPr lang="da-DK" sz="2400" dirty="0" smtClean="0">
                <a:solidFill>
                  <a:srgbClr val="FF0000"/>
                </a:solidFill>
              </a:rPr>
              <a:t>est your table with icons, for small and large screens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992292" y="5943600"/>
            <a:ext cx="923108" cy="86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20 min.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4391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3. </a:t>
            </a:r>
            <a:r>
              <a:rPr lang="da-DK" dirty="0"/>
              <a:t>Smaller payload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Reduce size -&gt; </a:t>
            </a:r>
            <a:r>
              <a:rPr lang="da-DK" sz="2400" b="1" dirty="0" smtClean="0"/>
              <a:t>save bandwidth</a:t>
            </a:r>
            <a:r>
              <a:rPr lang="da-DK" sz="2400" dirty="0" smtClean="0"/>
              <a:t> &amp; </a:t>
            </a:r>
            <a:r>
              <a:rPr lang="da-DK" sz="2400" b="1" dirty="0" smtClean="0"/>
              <a:t>load faster</a:t>
            </a:r>
            <a:r>
              <a:rPr lang="da-DK" sz="2400" dirty="0" smtClean="0"/>
              <a:t>!</a:t>
            </a:r>
          </a:p>
          <a:p>
            <a:r>
              <a:rPr lang="da-DK" sz="2400" dirty="0" smtClean="0"/>
              <a:t>Progressive JPEG -&gt; use lower resolutions for mobile + </a:t>
            </a:r>
            <a:br>
              <a:rPr lang="da-DK" sz="2400" dirty="0" smtClean="0"/>
            </a:br>
            <a:r>
              <a:rPr lang="da-DK" sz="2400" dirty="0" smtClean="0"/>
              <a:t>                      provide button to open original img on demand</a:t>
            </a:r>
          </a:p>
          <a:p>
            <a:pPr lvl="1"/>
            <a:r>
              <a:rPr lang="da-DK" sz="2000" b="1" dirty="0" smtClean="0"/>
              <a:t>Perceived </a:t>
            </a:r>
            <a:r>
              <a:rPr lang="da-DK" sz="2000" dirty="0" smtClean="0"/>
              <a:t>as better!</a:t>
            </a:r>
            <a:br>
              <a:rPr lang="da-DK" sz="2000" dirty="0" smtClean="0"/>
            </a:br>
            <a:endParaRPr lang="da-DK" sz="2000" dirty="0" smtClean="0"/>
          </a:p>
          <a:p>
            <a:r>
              <a:rPr lang="da-DK" sz="2400" i="1" dirty="0" smtClean="0"/>
              <a:t>Some tools to optimize images: </a:t>
            </a:r>
            <a:r>
              <a:rPr lang="da-DK" sz="2400" dirty="0" smtClean="0">
                <a:solidFill>
                  <a:srgbClr val="0070C0"/>
                </a:solidFill>
              </a:rPr>
              <a:t>see page 222</a:t>
            </a:r>
          </a:p>
          <a:p>
            <a:r>
              <a:rPr lang="da-DK" sz="2400" dirty="0" smtClean="0"/>
              <a:t>Take advantage of HTML5 and CSS3</a:t>
            </a:r>
          </a:p>
          <a:p>
            <a:pPr lvl="1"/>
            <a:r>
              <a:rPr lang="da-DK" sz="2000" dirty="0" smtClean="0"/>
              <a:t>HTML5: e.g. use </a:t>
            </a:r>
            <a:r>
              <a:rPr lang="da-DK" sz="2000" b="1" dirty="0" smtClean="0"/>
              <a:t>nav </a:t>
            </a:r>
            <a:r>
              <a:rPr lang="da-DK" sz="2000" dirty="0" smtClean="0"/>
              <a:t>and </a:t>
            </a:r>
            <a:r>
              <a:rPr lang="da-DK" sz="2000" b="1" dirty="0" smtClean="0"/>
              <a:t>footer</a:t>
            </a:r>
            <a:r>
              <a:rPr lang="da-DK" sz="2000" dirty="0" smtClean="0"/>
              <a:t> tags </a:t>
            </a:r>
          </a:p>
          <a:p>
            <a:pPr lvl="2"/>
            <a:r>
              <a:rPr lang="en-US" sz="1600" dirty="0" smtClean="0"/>
              <a:t>semantic elements = more </a:t>
            </a:r>
            <a:r>
              <a:rPr lang="en-US" sz="1600" dirty="0"/>
              <a:t>efficiently parsed </a:t>
            </a:r>
            <a:r>
              <a:rPr lang="en-US" sz="1600" dirty="0" smtClean="0"/>
              <a:t>page</a:t>
            </a:r>
            <a:endParaRPr lang="da-DK" sz="1600" dirty="0" smtClean="0"/>
          </a:p>
          <a:p>
            <a:pPr lvl="1"/>
            <a:r>
              <a:rPr lang="da-DK" sz="2000" dirty="0" smtClean="0"/>
              <a:t>CSS3: use </a:t>
            </a:r>
            <a:r>
              <a:rPr lang="da-DK" sz="2000" u="sng" dirty="0" smtClean="0"/>
              <a:t>dynamic artwork</a:t>
            </a:r>
            <a:r>
              <a:rPr lang="da-DK" sz="2000" dirty="0" smtClean="0"/>
              <a:t> </a:t>
            </a:r>
            <a:r>
              <a:rPr lang="da-DK" sz="2000" b="1" dirty="0" smtClean="0"/>
              <a:t>like </a:t>
            </a:r>
            <a:r>
              <a:rPr lang="da-DK" sz="2000" dirty="0" smtClean="0"/>
              <a:t>gradients, rounded borders, shadows</a:t>
            </a:r>
            <a:br>
              <a:rPr lang="da-DK" sz="2000" dirty="0" smtClean="0"/>
            </a:br>
            <a:r>
              <a:rPr lang="da-DK" sz="2000" dirty="0" smtClean="0"/>
              <a:t>                                                       	-&gt; need for less images</a:t>
            </a:r>
          </a:p>
          <a:p>
            <a:endParaRPr lang="da-DK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0" y="3121223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http://</a:t>
            </a:r>
            <a:r>
              <a:rPr lang="en-GB" sz="1400" dirty="0" smtClean="0">
                <a:hlinkClick r:id="rId2"/>
              </a:rPr>
              <a:t>blog.patrickmeenan.com/2013/06/progressive-jpegs-ftw.html</a:t>
            </a:r>
            <a:r>
              <a:rPr lang="en-GB" sz="1400" dirty="0" smtClean="0"/>
              <a:t> [interesting video]</a:t>
            </a:r>
            <a:endParaRPr lang="en-GB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86400"/>
            <a:ext cx="19907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3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4. </a:t>
            </a:r>
            <a:r>
              <a:rPr lang="en-GB" dirty="0" smtClean="0"/>
              <a:t>Optimize </a:t>
            </a:r>
            <a:r>
              <a:rPr lang="da-DK" dirty="0"/>
              <a:t>c</a:t>
            </a:r>
            <a:r>
              <a:rPr lang="da-DK" dirty="0" smtClean="0"/>
              <a:t>lient-side </a:t>
            </a:r>
            <a:r>
              <a:rPr lang="da-DK" dirty="0"/>
              <a:t>processing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Test </a:t>
            </a:r>
            <a:r>
              <a:rPr lang="da-DK" sz="2400" dirty="0"/>
              <a:t>website </a:t>
            </a:r>
            <a:r>
              <a:rPr lang="da-DK" sz="2400" dirty="0" smtClean="0"/>
              <a:t>peformance </a:t>
            </a:r>
            <a:r>
              <a:rPr lang="da-DK" sz="1800" dirty="0" smtClean="0"/>
              <a:t>-&gt; manual or automatic?</a:t>
            </a:r>
          </a:p>
          <a:p>
            <a:r>
              <a:rPr lang="da-DK" sz="2400" b="1" dirty="0" smtClean="0"/>
              <a:t>4 tools:</a:t>
            </a:r>
          </a:p>
          <a:p>
            <a:pPr lvl="1"/>
            <a:r>
              <a:rPr lang="da-DK" sz="2000" dirty="0"/>
              <a:t>PageSpeed </a:t>
            </a:r>
            <a:r>
              <a:rPr lang="da-DK" sz="2000" dirty="0" smtClean="0"/>
              <a:t>Insights -&gt; google’s -&gt; </a:t>
            </a:r>
            <a:r>
              <a:rPr lang="da-DK" sz="2000" b="1" dirty="0" smtClean="0"/>
              <a:t>many useful suggestions!</a:t>
            </a:r>
            <a:r>
              <a:rPr lang="da-DK" sz="2000" b="1" dirty="0"/>
              <a:t/>
            </a:r>
            <a:br>
              <a:rPr lang="da-DK" sz="2000" b="1" dirty="0"/>
            </a:br>
            <a:r>
              <a:rPr lang="da-DK" sz="1600" dirty="0">
                <a:hlinkClick r:id="rId2"/>
              </a:rPr>
              <a:t>http://developers.google.com/speed/pagespeed/insights</a:t>
            </a:r>
            <a:r>
              <a:rPr lang="da-DK" sz="1600" dirty="0" smtClean="0">
                <a:hlinkClick r:id="rId2"/>
              </a:rPr>
              <a:t>/</a:t>
            </a:r>
            <a:r>
              <a:rPr lang="da-DK" sz="1600" dirty="0"/>
              <a:t> </a:t>
            </a:r>
            <a:br>
              <a:rPr lang="da-DK" sz="1600" dirty="0"/>
            </a:br>
            <a:r>
              <a:rPr lang="da-DK" sz="1600" dirty="0" smtClean="0"/>
              <a:t>Example – testing </a:t>
            </a:r>
            <a:r>
              <a:rPr lang="da-DK" sz="1600" i="1" dirty="0" smtClean="0"/>
              <a:t>google.dk </a:t>
            </a:r>
            <a:r>
              <a:rPr lang="da-DK" sz="1600" dirty="0" smtClean="0"/>
              <a:t>: </a:t>
            </a:r>
            <a:r>
              <a:rPr lang="da-DK" sz="1600" dirty="0">
                <a:hlinkClick r:id="rId3"/>
              </a:rPr>
              <a:t>http://developers.google.com/speed/pagespeed/insights/?</a:t>
            </a:r>
            <a:r>
              <a:rPr lang="da-DK" sz="1600" dirty="0" smtClean="0">
                <a:hlinkClick r:id="rId3"/>
              </a:rPr>
              <a:t>url=https%3A%2F%2Fwww.google.dk%2F</a:t>
            </a:r>
            <a:r>
              <a:rPr lang="da-DK" sz="1600" dirty="0" smtClean="0"/>
              <a:t> </a:t>
            </a:r>
            <a:endParaRPr lang="da-DK" sz="2000" dirty="0" smtClean="0"/>
          </a:p>
          <a:p>
            <a:pPr lvl="1"/>
            <a:r>
              <a:rPr lang="da-DK" sz="2000" dirty="0" smtClean="0"/>
              <a:t>YSlow</a:t>
            </a:r>
          </a:p>
          <a:p>
            <a:pPr lvl="1"/>
            <a:r>
              <a:rPr lang="da-DK" sz="2000" dirty="0" smtClean="0"/>
              <a:t>WebPagetest</a:t>
            </a:r>
          </a:p>
          <a:p>
            <a:pPr lvl="1"/>
            <a:r>
              <a:rPr lang="da-DK" sz="2000" dirty="0" smtClean="0"/>
              <a:t>Mobitest</a:t>
            </a:r>
          </a:p>
          <a:p>
            <a:r>
              <a:rPr lang="da-DK" sz="2400" dirty="0" smtClean="0"/>
              <a:t>All tools make </a:t>
            </a:r>
            <a:r>
              <a:rPr lang="da-DK" sz="2400" b="1" dirty="0" smtClean="0"/>
              <a:t>reports</a:t>
            </a:r>
            <a:r>
              <a:rPr lang="da-DK" sz="2400" dirty="0" smtClean="0"/>
              <a:t> of a website</a:t>
            </a:r>
            <a:r>
              <a:rPr lang="da-DK" sz="2400" dirty="0"/>
              <a:t/>
            </a:r>
            <a:br>
              <a:rPr lang="da-DK" sz="2400" dirty="0"/>
            </a:b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1850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a-DK" dirty="0" smtClean="0">
                <a:solidFill>
                  <a:srgbClr val="00B050"/>
                </a:solidFill>
              </a:rPr>
              <a:t>Testing the </a:t>
            </a:r>
            <a:br>
              <a:rPr lang="da-DK" dirty="0" smtClean="0">
                <a:solidFill>
                  <a:srgbClr val="00B050"/>
                </a:solidFill>
              </a:rPr>
            </a:br>
            <a:r>
              <a:rPr lang="da-DK" dirty="0" smtClean="0">
                <a:solidFill>
                  <a:srgbClr val="00B050"/>
                </a:solidFill>
              </a:rPr>
              <a:t>responsivness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smtClean="0"/>
              <a:t>Best:</a:t>
            </a:r>
            <a:r>
              <a:rPr lang="da-DK" dirty="0" smtClean="0"/>
              <a:t> test on device</a:t>
            </a:r>
          </a:p>
          <a:p>
            <a:r>
              <a:rPr lang="da-DK" dirty="0" smtClean="0"/>
              <a:t>If not possible, then: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2000" dirty="0"/>
              <a:t>Simulate device with </a:t>
            </a:r>
            <a:r>
              <a:rPr lang="da-DK" sz="2000" b="1" dirty="0"/>
              <a:t>browser tool </a:t>
            </a:r>
            <a:r>
              <a:rPr lang="da-DK" sz="2000" dirty="0"/>
              <a:t>-&gt; </a:t>
            </a:r>
            <a:r>
              <a:rPr lang="da-DK" sz="2000" dirty="0" err="1" smtClean="0"/>
              <a:t>see</a:t>
            </a:r>
            <a:r>
              <a:rPr lang="da-DK" sz="2000" smtClean="0"/>
              <a:t> [1]</a:t>
            </a:r>
            <a:endParaRPr lang="da-DK" sz="2000" dirty="0" smtClean="0"/>
          </a:p>
          <a:p>
            <a:pPr marL="971550" lvl="1" indent="-514350">
              <a:buFont typeface="+mj-lt"/>
              <a:buAutoNum type="alphaLcPeriod"/>
            </a:pPr>
            <a:r>
              <a:rPr lang="da-DK" sz="2000" b="1" dirty="0"/>
              <a:t>Device emulator </a:t>
            </a:r>
            <a:r>
              <a:rPr lang="da-DK" sz="2000" dirty="0"/>
              <a:t>-&gt; </a:t>
            </a:r>
            <a:r>
              <a:rPr lang="da-DK" sz="2000" dirty="0" smtClean="0"/>
              <a:t>OPERA mobile emulator </a:t>
            </a:r>
            <a:r>
              <a:rPr lang="da-DK" sz="2000" dirty="0" smtClean="0">
                <a:hlinkClick r:id="rId2"/>
              </a:rPr>
              <a:t>http</a:t>
            </a:r>
            <a:r>
              <a:rPr lang="da-DK" sz="2000" dirty="0">
                <a:hlinkClick r:id="rId2"/>
              </a:rPr>
              <a:t>://</a:t>
            </a:r>
            <a:r>
              <a:rPr lang="da-DK" sz="2000" dirty="0" smtClean="0">
                <a:hlinkClick r:id="rId2"/>
              </a:rPr>
              <a:t>www.opera.com/developer/mobile-emulator</a:t>
            </a:r>
            <a:r>
              <a:rPr lang="da-DK" sz="2000" dirty="0" smtClean="0"/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da-DK" sz="2000" b="1" dirty="0" smtClean="0"/>
              <a:t>Unit testing </a:t>
            </a:r>
            <a:r>
              <a:rPr lang="da-DK" sz="2000" dirty="0" smtClean="0"/>
              <a:t>responsivness</a:t>
            </a:r>
          </a:p>
          <a:p>
            <a:pPr lvl="2"/>
            <a:r>
              <a:rPr lang="da-DK" sz="1800" dirty="0" smtClean="0"/>
              <a:t>Work incrementally -&gt; test often -&gt; for every new feature</a:t>
            </a:r>
          </a:p>
          <a:p>
            <a:pPr lvl="2"/>
            <a:r>
              <a:rPr lang="da-DK" sz="1800" dirty="0" smtClean="0"/>
              <a:t>Regression testing -&gt; after adding a new feature, test you did not break any existing feature</a:t>
            </a:r>
          </a:p>
          <a:p>
            <a:pPr lvl="2"/>
            <a:r>
              <a:rPr lang="da-DK" sz="1800" dirty="0" smtClean="0"/>
              <a:t>Do performance analysis for mobile pages (tools above)</a:t>
            </a:r>
            <a:endParaRPr lang="en-GB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50431"/>
            <a:ext cx="3799888" cy="252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62484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200" dirty="0"/>
              <a:t>[1] </a:t>
            </a:r>
            <a:r>
              <a:rPr lang="en-GB" sz="1200" dirty="0" smtClean="0"/>
              <a:t> </a:t>
            </a:r>
            <a:r>
              <a:rPr lang="en-GB" sz="1200" dirty="0" smtClean="0">
                <a:hlinkClick r:id="rId4"/>
              </a:rPr>
              <a:t>https</a:t>
            </a:r>
            <a:r>
              <a:rPr lang="en-GB" sz="1200" dirty="0">
                <a:hlinkClick r:id="rId4"/>
              </a:rPr>
              <a:t>://</a:t>
            </a:r>
            <a:r>
              <a:rPr lang="en-GB" sz="1200" dirty="0" smtClean="0">
                <a:hlinkClick r:id="rId4"/>
              </a:rPr>
              <a:t>chrome.google.com/webstore/detail/ripple-emulator-beta/geelfhphabnejjhdalkjhgipohgpdnoc?hl=en</a:t>
            </a:r>
            <a:r>
              <a:rPr lang="en-GB" sz="1200" dirty="0" smtClean="0"/>
              <a:t> </a:t>
            </a:r>
          </a:p>
          <a:p>
            <a:r>
              <a:rPr lang="da-DK" sz="1200" dirty="0"/>
              <a:t>And intro: </a:t>
            </a:r>
            <a:r>
              <a:rPr lang="da-DK" sz="1200" dirty="0">
                <a:hlinkClick r:id="rId5"/>
              </a:rPr>
              <a:t>http://</a:t>
            </a:r>
            <a:r>
              <a:rPr lang="da-DK" sz="1200" dirty="0" smtClean="0">
                <a:hlinkClick r:id="rId5"/>
              </a:rPr>
              <a:t>www.raymondcamden.com/2013/2/6/Using-Ripple-for-PhoneGap-Development</a:t>
            </a:r>
            <a:r>
              <a:rPr lang="da-DK" sz="1200" dirty="0" smtClean="0"/>
              <a:t>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134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TASK 3 – </a:t>
            </a:r>
            <a:r>
              <a:rPr lang="da-DK" i="1" dirty="0" smtClean="0">
                <a:solidFill>
                  <a:srgbClr val="FF0000"/>
                </a:solidFill>
              </a:rPr>
              <a:t>require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dirty="0" smtClean="0">
                <a:solidFill>
                  <a:srgbClr val="FF0000"/>
                </a:solidFill>
              </a:rPr>
              <a:t>Let’s create a table from data, dynamically. And we will use requirejs to structure our page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Start </a:t>
            </a:r>
            <a:r>
              <a:rPr lang="da-DK" dirty="0" smtClean="0">
                <a:solidFill>
                  <a:srgbClr val="FF0000"/>
                </a:solidFill>
              </a:rPr>
              <a:t>from the </a:t>
            </a:r>
            <a:r>
              <a:rPr lang="da-DK" dirty="0" smtClean="0">
                <a:solidFill>
                  <a:srgbClr val="FF0000"/>
                </a:solidFill>
              </a:rPr>
              <a:t>code for </a:t>
            </a:r>
            <a:r>
              <a:rPr lang="da-DK" dirty="0" smtClean="0">
                <a:solidFill>
                  <a:srgbClr val="FF0000"/>
                </a:solidFill>
              </a:rPr>
              <a:t>task </a:t>
            </a:r>
            <a:r>
              <a:rPr lang="da-DK" dirty="0" smtClean="0">
                <a:solidFill>
                  <a:srgbClr val="FF0000"/>
                </a:solidFill>
              </a:rPr>
              <a:t>3: </a:t>
            </a:r>
            <a:r>
              <a:rPr lang="da-DK" dirty="0" smtClean="0">
                <a:solidFill>
                  <a:schemeClr val="tx2"/>
                </a:solidFill>
              </a:rPr>
              <a:t>tasks/creatorAndreaBoard_task3.html</a:t>
            </a:r>
            <a:endParaRPr lang="da-DK" dirty="0" smtClean="0">
              <a:solidFill>
                <a:srgbClr val="FF0000"/>
              </a:solidFill>
            </a:endParaRPr>
          </a:p>
          <a:p>
            <a:r>
              <a:rPr lang="da-DK" dirty="0" smtClean="0">
                <a:solidFill>
                  <a:srgbClr val="FF0000"/>
                </a:solidFill>
              </a:rPr>
              <a:t>Rewrite </a:t>
            </a:r>
            <a:r>
              <a:rPr lang="da-DK" dirty="0" smtClean="0">
                <a:solidFill>
                  <a:srgbClr val="FF0000"/>
                </a:solidFill>
              </a:rPr>
              <a:t>it using </a:t>
            </a:r>
            <a:r>
              <a:rPr lang="da-DK" b="1" dirty="0" smtClean="0">
                <a:solidFill>
                  <a:srgbClr val="FF0000"/>
                </a:solidFill>
              </a:rPr>
              <a:t>requirejs</a:t>
            </a:r>
            <a:r>
              <a:rPr lang="da-DK" dirty="0" smtClean="0">
                <a:solidFill>
                  <a:srgbClr val="FF0000"/>
                </a:solidFill>
              </a:rPr>
              <a:t>; do the following:</a:t>
            </a:r>
            <a:endParaRPr lang="da-DK" b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a-DK" dirty="0">
                <a:solidFill>
                  <a:srgbClr val="FF0000"/>
                </a:solidFill>
              </a:rPr>
              <a:t>create a </a:t>
            </a:r>
            <a:r>
              <a:rPr lang="da-DK" b="1" dirty="0">
                <a:solidFill>
                  <a:srgbClr val="FF0000"/>
                </a:solidFill>
              </a:rPr>
              <a:t>main</a:t>
            </a:r>
            <a:r>
              <a:rPr lang="da-DK" dirty="0">
                <a:solidFill>
                  <a:srgbClr val="FF0000"/>
                </a:solidFill>
              </a:rPr>
              <a:t> module (as in </a:t>
            </a:r>
            <a:r>
              <a:rPr lang="da-DK" dirty="0" smtClean="0">
                <a:solidFill>
                  <a:schemeClr val="tx2"/>
                </a:solidFill>
              </a:rPr>
              <a:t>examples/requirejs</a:t>
            </a:r>
            <a:r>
              <a:rPr lang="da-DK" dirty="0" smtClean="0">
                <a:solidFill>
                  <a:srgbClr val="FF0000"/>
                </a:solidFill>
              </a:rPr>
              <a:t>)</a:t>
            </a:r>
            <a:endParaRPr lang="da-DK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a-DK" dirty="0" smtClean="0">
                <a:solidFill>
                  <a:srgbClr val="FF0000"/>
                </a:solidFill>
              </a:rPr>
              <a:t>create </a:t>
            </a:r>
            <a:r>
              <a:rPr lang="da-DK" dirty="0" smtClean="0">
                <a:solidFill>
                  <a:srgbClr val="FF0000"/>
                </a:solidFill>
              </a:rPr>
              <a:t>a </a:t>
            </a:r>
            <a:r>
              <a:rPr lang="da-DK" b="1" dirty="0" smtClean="0">
                <a:solidFill>
                  <a:srgbClr val="FF0000"/>
                </a:solidFill>
              </a:rPr>
              <a:t>function </a:t>
            </a:r>
            <a:r>
              <a:rPr lang="da-DK" dirty="0" smtClean="0">
                <a:solidFill>
                  <a:srgbClr val="FF0000"/>
                </a:solidFill>
              </a:rPr>
              <a:t>that creates the </a:t>
            </a:r>
            <a:r>
              <a:rPr lang="da-DK" dirty="0" smtClean="0">
                <a:solidFill>
                  <a:srgbClr val="FF0000"/>
                </a:solidFill>
              </a:rPr>
              <a:t>table from data. The function should return </a:t>
            </a:r>
            <a:r>
              <a:rPr lang="da-DK" dirty="0" smtClean="0">
                <a:solidFill>
                  <a:srgbClr val="FF0000"/>
                </a:solidFill>
              </a:rPr>
              <a:t>a string with the table definition, and </a:t>
            </a:r>
            <a:r>
              <a:rPr lang="da-DK" dirty="0" smtClean="0">
                <a:solidFill>
                  <a:srgbClr val="FF0000"/>
                </a:solidFill>
              </a:rPr>
              <a:t>take </a:t>
            </a:r>
            <a:r>
              <a:rPr lang="da-DK" dirty="0" smtClean="0">
                <a:solidFill>
                  <a:srgbClr val="FF0000"/>
                </a:solidFill>
              </a:rPr>
              <a:t>the data as input parameter. </a:t>
            </a:r>
            <a:r>
              <a:rPr lang="da-DK" dirty="0" smtClean="0">
                <a:solidFill>
                  <a:srgbClr val="FF0000"/>
                </a:solidFill>
              </a:rPr>
              <a:t>The function should work even with more complete data about the quiz creators. Use loops to generate the text of the table, instead of what you can see in </a:t>
            </a:r>
            <a:r>
              <a:rPr lang="da-DK" dirty="0" smtClean="0">
                <a:solidFill>
                  <a:schemeClr val="tx2"/>
                </a:solidFill>
              </a:rPr>
              <a:t>tasks/creatorAndreaBoard_task3.html</a:t>
            </a:r>
            <a:r>
              <a:rPr lang="da-DK" dirty="0" smtClean="0">
                <a:solidFill>
                  <a:srgbClr val="FF0000"/>
                </a:solidFill>
              </a:rPr>
              <a:t/>
            </a:r>
            <a:br>
              <a:rPr lang="da-DK" dirty="0" smtClean="0">
                <a:solidFill>
                  <a:srgbClr val="FF0000"/>
                </a:solidFill>
              </a:rPr>
            </a:br>
            <a:r>
              <a:rPr lang="da-DK" b="1" dirty="0" smtClean="0">
                <a:solidFill>
                  <a:srgbClr val="FF0000"/>
                </a:solidFill>
              </a:rPr>
              <a:t>Make </a:t>
            </a:r>
            <a:r>
              <a:rPr lang="da-DK" b="1" dirty="0" smtClean="0">
                <a:solidFill>
                  <a:srgbClr val="FF0000"/>
                </a:solidFill>
              </a:rPr>
              <a:t>a </a:t>
            </a:r>
            <a:r>
              <a:rPr lang="da-DK" b="1" dirty="0" smtClean="0">
                <a:solidFill>
                  <a:srgbClr val="FF0000"/>
                </a:solidFill>
              </a:rPr>
              <a:t>module </a:t>
            </a:r>
            <a:r>
              <a:rPr lang="da-DK" b="1" dirty="0" smtClean="0">
                <a:solidFill>
                  <a:srgbClr val="FF0000"/>
                </a:solidFill>
              </a:rPr>
              <a:t>just for the </a:t>
            </a:r>
            <a:r>
              <a:rPr lang="da-DK" b="1" dirty="0" smtClean="0">
                <a:solidFill>
                  <a:srgbClr val="FF0000"/>
                </a:solidFill>
              </a:rPr>
              <a:t>function.</a:t>
            </a:r>
            <a:endParaRPr lang="da-DK" b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a-DK" dirty="0">
                <a:solidFill>
                  <a:srgbClr val="FF0000"/>
                </a:solidFill>
              </a:rPr>
              <a:t>put the definition of the data in a </a:t>
            </a:r>
            <a:r>
              <a:rPr lang="da-DK" dirty="0" smtClean="0">
                <a:solidFill>
                  <a:srgbClr val="FF0000"/>
                </a:solidFill>
              </a:rPr>
              <a:t>second module</a:t>
            </a:r>
            <a:endParaRPr lang="da-DK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a-DK" b="1" dirty="0" smtClean="0">
                <a:solidFill>
                  <a:srgbClr val="FF0000"/>
                </a:solidFill>
              </a:rPr>
              <a:t>require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smtClean="0">
                <a:solidFill>
                  <a:srgbClr val="FF0000"/>
                </a:solidFill>
              </a:rPr>
              <a:t>both modules and use them in your main javascript module to create the table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992292" y="5943600"/>
            <a:ext cx="923108" cy="86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20</a:t>
            </a:r>
          </a:p>
          <a:p>
            <a:pPr algn="ctr"/>
            <a:r>
              <a:rPr lang="da-DK" b="1" dirty="0" smtClean="0"/>
              <a:t>min.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3339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Next week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>
                <a:solidFill>
                  <a:srgbClr val="00B050"/>
                </a:solidFill>
              </a:rPr>
              <a:t>Start reading ELO chpt 4, chpt 5 and 6</a:t>
            </a:r>
          </a:p>
          <a:p>
            <a:pPr lvl="1"/>
            <a:r>
              <a:rPr lang="da-DK" sz="2400" dirty="0" smtClean="0">
                <a:solidFill>
                  <a:srgbClr val="00B050"/>
                </a:solidFill>
              </a:rPr>
              <a:t>Recursive </a:t>
            </a:r>
            <a:r>
              <a:rPr lang="da-DK" sz="2400" dirty="0">
                <a:solidFill>
                  <a:srgbClr val="00B050"/>
                </a:solidFill>
              </a:rPr>
              <a:t>functions (ELO chpt 4)</a:t>
            </a:r>
          </a:p>
          <a:p>
            <a:pPr lvl="1"/>
            <a:r>
              <a:rPr lang="da-DK" sz="2400" dirty="0">
                <a:solidFill>
                  <a:srgbClr val="00B050"/>
                </a:solidFill>
              </a:rPr>
              <a:t>Lists (ELO end of chpt 5)</a:t>
            </a:r>
          </a:p>
          <a:p>
            <a:pPr lvl="1"/>
            <a:r>
              <a:rPr lang="da-DK" sz="2400" dirty="0">
                <a:solidFill>
                  <a:srgbClr val="00B050"/>
                </a:solidFill>
              </a:rPr>
              <a:t>Closures (ELO end of chpt 4)</a:t>
            </a:r>
          </a:p>
          <a:p>
            <a:pPr lvl="1"/>
            <a:r>
              <a:rPr lang="da-DK" sz="2400" dirty="0">
                <a:solidFill>
                  <a:srgbClr val="00B050"/>
                </a:solidFill>
              </a:rPr>
              <a:t>High-order functions (ELO chpt </a:t>
            </a:r>
            <a:r>
              <a:rPr lang="da-DK" sz="2400" dirty="0" smtClean="0">
                <a:solidFill>
                  <a:srgbClr val="00B050"/>
                </a:solidFill>
              </a:rPr>
              <a:t>6)</a:t>
            </a:r>
            <a:endParaRPr lang="da-DK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“</a:t>
            </a:r>
            <a:r>
              <a:rPr lang="en-GB" i="1" dirty="0"/>
              <a:t>Responsive Web Design with </a:t>
            </a:r>
            <a:r>
              <a:rPr lang="en-GB" i="1" dirty="0" err="1" smtClean="0"/>
              <a:t>jQuery</a:t>
            </a:r>
            <a:r>
              <a:rPr lang="en-GB" dirty="0" smtClean="0"/>
              <a:t>”</a:t>
            </a:r>
          </a:p>
          <a:p>
            <a:r>
              <a:rPr lang="en-GB" dirty="0" smtClean="0"/>
              <a:t>chapter 7 </a:t>
            </a:r>
            <a:r>
              <a:rPr lang="da-DK" b="1" dirty="0" smtClean="0"/>
              <a:t>responsive </a:t>
            </a:r>
            <a:r>
              <a:rPr lang="da-DK" b="1" dirty="0"/>
              <a:t>tables</a:t>
            </a:r>
            <a:endParaRPr lang="en-GB" b="1" dirty="0" smtClean="0"/>
          </a:p>
          <a:p>
            <a:r>
              <a:rPr lang="en-GB" dirty="0" smtClean="0"/>
              <a:t>(chapter </a:t>
            </a:r>
            <a:r>
              <a:rPr lang="en-GB" dirty="0"/>
              <a:t>9 and </a:t>
            </a:r>
            <a:r>
              <a:rPr lang="en-GB" dirty="0" smtClean="0"/>
              <a:t>11) </a:t>
            </a:r>
            <a:r>
              <a:rPr lang="da-DK" b="1" dirty="0" smtClean="0"/>
              <a:t>testing </a:t>
            </a:r>
            <a:r>
              <a:rPr lang="da-DK" b="1" dirty="0"/>
              <a:t>the responsivness</a:t>
            </a:r>
            <a:endParaRPr lang="en-GB" b="1" dirty="0" smtClean="0"/>
          </a:p>
          <a:p>
            <a:r>
              <a:rPr lang="en-GB" dirty="0" smtClean="0"/>
              <a:t>chapter 12 </a:t>
            </a:r>
            <a:r>
              <a:rPr lang="da-DK" b="1" dirty="0" smtClean="0"/>
              <a:t>website </a:t>
            </a:r>
            <a:r>
              <a:rPr lang="da-DK" b="1" dirty="0"/>
              <a:t>performance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5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Responsive tables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Tables scale poorly: </a:t>
            </a:r>
          </a:p>
          <a:p>
            <a:pPr lvl="1"/>
            <a:r>
              <a:rPr lang="da-DK" sz="2000" dirty="0" smtClean="0"/>
              <a:t>minimal table width exceeds screen width</a:t>
            </a:r>
          </a:p>
          <a:p>
            <a:pPr lvl="1"/>
            <a:r>
              <a:rPr lang="da-DK" sz="2000" dirty="0"/>
              <a:t>t</a:t>
            </a:r>
            <a:r>
              <a:rPr lang="da-DK" sz="2000" dirty="0" smtClean="0"/>
              <a:t>able gets too small (text too)</a:t>
            </a:r>
          </a:p>
          <a:p>
            <a:r>
              <a:rPr lang="da-DK" sz="2400" dirty="0" smtClean="0"/>
              <a:t>4 approaches to solve:</a:t>
            </a:r>
          </a:p>
          <a:p>
            <a:pPr marL="914400" lvl="1" indent="-457200">
              <a:buFont typeface="+mj-lt"/>
              <a:buAutoNum type="alphaLcParenR"/>
            </a:pPr>
            <a:r>
              <a:rPr lang="da-DK" sz="2000" dirty="0" smtClean="0">
                <a:solidFill>
                  <a:schemeClr val="tx2"/>
                </a:solidFill>
              </a:rPr>
              <a:t>Expandable responsive tables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da-DK" sz="2000" dirty="0" smtClean="0">
                <a:solidFill>
                  <a:schemeClr val="tx2"/>
                </a:solidFill>
              </a:rPr>
              <a:t>Stacked tables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da-DK" sz="2000" dirty="0" smtClean="0">
                <a:solidFill>
                  <a:schemeClr val="tx2"/>
                </a:solidFill>
              </a:rPr>
              <a:t>Horizontal overflow</a:t>
            </a:r>
          </a:p>
          <a:p>
            <a:pPr marL="914400" lvl="1" indent="-457200">
              <a:buFont typeface="+mj-lt"/>
              <a:buAutoNum type="alphaLcParenR"/>
            </a:pPr>
            <a:r>
              <a:rPr lang="da-DK" sz="2000" dirty="0" smtClean="0">
                <a:solidFill>
                  <a:schemeClr val="tx2"/>
                </a:solidFill>
              </a:rPr>
              <a:t>Link to full table</a:t>
            </a:r>
            <a:endParaRPr lang="en-GB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da-DK" sz="4400" dirty="0" smtClean="0">
                <a:solidFill>
                  <a:schemeClr val="tx2"/>
                </a:solidFill>
                <a:latin typeface="+mj-lt"/>
              </a:rPr>
              <a:t>a) </a:t>
            </a:r>
            <a:r>
              <a:rPr lang="da-DK" sz="4400" dirty="0" smtClean="0">
                <a:latin typeface="+mj-lt"/>
              </a:rPr>
              <a:t>Expandable responsive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FooTable jQuery plugin</a:t>
            </a:r>
          </a:p>
          <a:p>
            <a:pPr lvl="1"/>
            <a:r>
              <a:rPr lang="da-DK" sz="2000" dirty="0" smtClean="0"/>
              <a:t>Decide which columns to hide (on mobile) / prioritize cols</a:t>
            </a:r>
          </a:p>
          <a:p>
            <a:pPr lvl="1"/>
            <a:r>
              <a:rPr lang="da-DK" sz="2000" dirty="0" smtClean="0"/>
              <a:t>Then, show more details on touch</a:t>
            </a:r>
          </a:p>
          <a:p>
            <a:r>
              <a:rPr lang="da-DK" sz="2400" dirty="0" smtClean="0"/>
              <a:t>Customization via DOM</a:t>
            </a:r>
          </a:p>
          <a:p>
            <a:pPr lvl="1"/>
            <a:r>
              <a:rPr lang="da-DK" sz="2000" dirty="0" smtClean="0"/>
              <a:t>Attributes </a:t>
            </a:r>
            <a:r>
              <a:rPr lang="da-DK" sz="2000" b="1" dirty="0" smtClean="0"/>
              <a:t>data-*</a:t>
            </a:r>
            <a:r>
              <a:rPr lang="da-DK" sz="2000" dirty="0" smtClean="0"/>
              <a:t> : data-class, data-hide, data-ignore, in the &lt;TH&gt;</a:t>
            </a:r>
          </a:p>
          <a:p>
            <a:pPr lvl="1"/>
            <a:r>
              <a:rPr lang="da-DK" sz="2000" b="1" dirty="0" smtClean="0"/>
              <a:t>Breakpoints</a:t>
            </a:r>
            <a:r>
              <a:rPr lang="da-DK" sz="2000" dirty="0" smtClean="0"/>
              <a:t> (when is large screen, when is it mobile?)</a:t>
            </a:r>
          </a:p>
          <a:p>
            <a:pPr lvl="1"/>
            <a:r>
              <a:rPr lang="da-DK" sz="2000" dirty="0" smtClean="0"/>
              <a:t>addons: sorting and paging -&gt; based on data-* attributes</a:t>
            </a:r>
          </a:p>
          <a:p>
            <a:endParaRPr lang="da-DK" sz="24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66750" y="4724400"/>
            <a:ext cx="7181850" cy="1956375"/>
            <a:chOff x="485775" y="4825425"/>
            <a:chExt cx="7181850" cy="19563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5429250"/>
              <a:ext cx="6524625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609600" y="6083753"/>
              <a:ext cx="914400" cy="238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5775" y="4825425"/>
              <a:ext cx="6885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i="1" u="sng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On phone and table devices: hide email</a:t>
              </a:r>
              <a:r>
                <a:rPr lang="da-DK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a-DK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lang="da-DK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examples/chapter7/footable/</a:t>
              </a:r>
              <a:r>
                <a:rPr lang="da-DK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)</a:t>
              </a:r>
            </a:p>
            <a:p>
              <a:r>
                <a:rPr lang="da-DK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To test: change width of your browser</a:t>
              </a:r>
              <a:endParaRPr lang="en-GB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6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da-DK" sz="4400" dirty="0">
                <a:solidFill>
                  <a:schemeClr val="tx2"/>
                </a:solidFill>
                <a:latin typeface="+mj-lt"/>
              </a:rPr>
              <a:t>b</a:t>
            </a:r>
            <a:r>
              <a:rPr lang="da-DK" sz="4400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da-DK" sz="4400" dirty="0" smtClean="0"/>
              <a:t>Stacked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StackedTables </a:t>
            </a:r>
            <a:r>
              <a:rPr lang="da-DK" sz="2800" dirty="0"/>
              <a:t>jQuery plugin </a:t>
            </a:r>
            <a:r>
              <a:rPr lang="da-DK" sz="1600" dirty="0">
                <a:hlinkClick r:id="rId2"/>
              </a:rPr>
              <a:t>http://johnpolacek.github.io/stacktable.js</a:t>
            </a:r>
            <a:r>
              <a:rPr lang="da-DK" sz="1600" dirty="0" smtClean="0">
                <a:hlinkClick r:id="rId2"/>
              </a:rPr>
              <a:t>/</a:t>
            </a:r>
            <a:r>
              <a:rPr lang="da-DK" sz="1600" dirty="0" smtClean="0"/>
              <a:t> </a:t>
            </a:r>
            <a:endParaRPr lang="da-DK" sz="2800" dirty="0" smtClean="0"/>
          </a:p>
          <a:p>
            <a:pPr lvl="1"/>
            <a:r>
              <a:rPr lang="da-DK" sz="2000" dirty="0" smtClean="0"/>
              <a:t>Swap horizontal with vertical -&gt; </a:t>
            </a:r>
          </a:p>
          <a:p>
            <a:endParaRPr lang="da-DK" sz="2400" dirty="0" smtClean="0"/>
          </a:p>
          <a:p>
            <a:r>
              <a:rPr lang="da-DK" sz="2400" dirty="0" smtClean="0"/>
              <a:t>Good for tables with few columns</a:t>
            </a:r>
          </a:p>
          <a:p>
            <a:r>
              <a:rPr lang="da-DK" sz="2400" dirty="0" smtClean="0"/>
              <a:t>See </a:t>
            </a:r>
            <a:r>
              <a:rPr lang="da-DK" sz="2400" b="1" dirty="0" smtClean="0"/>
              <a:t>how</a:t>
            </a:r>
            <a:r>
              <a:rPr lang="da-DK" sz="2400" dirty="0" smtClean="0"/>
              <a:t>: book, page 145 </a:t>
            </a:r>
          </a:p>
          <a:p>
            <a:pPr lvl="1"/>
            <a:r>
              <a:rPr lang="da-DK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examples/chapter7/stacktable</a:t>
            </a:r>
            <a:endParaRPr lang="da-DK" sz="20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4576697" y="2133600"/>
            <a:ext cx="1407874" cy="671186"/>
            <a:chOff x="4576697" y="2162828"/>
            <a:chExt cx="1407874" cy="671186"/>
          </a:xfrm>
        </p:grpSpPr>
        <p:grpSp>
          <p:nvGrpSpPr>
            <p:cNvPr id="7" name="Group 6"/>
            <p:cNvGrpSpPr/>
            <p:nvPr/>
          </p:nvGrpSpPr>
          <p:grpSpPr>
            <a:xfrm>
              <a:off x="4576697" y="2247900"/>
              <a:ext cx="604903" cy="228600"/>
              <a:chOff x="4576697" y="2247900"/>
              <a:chExt cx="604903" cy="228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76697" y="2247900"/>
                <a:ext cx="1905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00600" y="2247900"/>
                <a:ext cx="190500" cy="228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991100" y="2247900"/>
                <a:ext cx="1905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794071" y="2162828"/>
              <a:ext cx="190500" cy="671186"/>
              <a:chOff x="4576697" y="2247900"/>
              <a:chExt cx="190500" cy="67118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76697" y="2247900"/>
                <a:ext cx="1905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76697" y="2461886"/>
                <a:ext cx="190500" cy="228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6697" y="2690486"/>
                <a:ext cx="1905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5334000" y="2277128"/>
              <a:ext cx="304800" cy="2139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991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da-DK" sz="4400" dirty="0" smtClean="0">
                <a:solidFill>
                  <a:schemeClr val="tx2"/>
                </a:solidFill>
                <a:latin typeface="+mj-lt"/>
              </a:rPr>
              <a:t>c) </a:t>
            </a:r>
            <a:r>
              <a:rPr lang="da-DK" sz="4400" dirty="0" smtClean="0"/>
              <a:t>Horizontal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dirty="0" smtClean="0"/>
              <a:t>Freeze 1st column + scroll down other cols</a:t>
            </a:r>
          </a:p>
          <a:p>
            <a:r>
              <a:rPr lang="da-DK" sz="2400" dirty="0" smtClean="0"/>
              <a:t>Good for large number of columns</a:t>
            </a:r>
          </a:p>
          <a:p>
            <a:r>
              <a:rPr lang="da-DK" sz="2400" dirty="0" smtClean="0"/>
              <a:t>See </a:t>
            </a:r>
            <a:r>
              <a:rPr lang="da-DK" sz="2400" b="1" dirty="0" smtClean="0"/>
              <a:t>how</a:t>
            </a:r>
            <a:r>
              <a:rPr lang="da-DK" sz="2400" dirty="0" smtClean="0"/>
              <a:t>: page 146 -&gt; </a:t>
            </a:r>
            <a:r>
              <a:rPr lang="da-DK" sz="2000" i="1" u="sng" dirty="0" smtClean="0">
                <a:solidFill>
                  <a:schemeClr val="tx2"/>
                </a:solidFill>
              </a:rPr>
              <a:t>responsive-tables.js</a:t>
            </a:r>
            <a:r>
              <a:rPr lang="da-DK" sz="2000" dirty="0" smtClean="0"/>
              <a:t> </a:t>
            </a:r>
          </a:p>
          <a:p>
            <a:pPr lvl="1"/>
            <a:r>
              <a:rPr lang="da-DK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examples/chapter7/responsive-table</a:t>
            </a:r>
            <a:r>
              <a:rPr lang="da-DK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a-DK" sz="2000" dirty="0" smtClean="0"/>
              <a:t>-&gt; very unobtrusive</a:t>
            </a:r>
          </a:p>
          <a:p>
            <a:r>
              <a:rPr lang="da-DK" sz="2400" b="1" dirty="0" smtClean="0"/>
              <a:t>Breakpoint:</a:t>
            </a:r>
            <a:r>
              <a:rPr lang="da-DK" sz="2400" dirty="0" smtClean="0"/>
              <a:t> 767px (but can be changed in the js code)</a:t>
            </a:r>
          </a:p>
          <a:p>
            <a:endParaRPr lang="da-DK" sz="2400" dirty="0" smtClean="0"/>
          </a:p>
          <a:p>
            <a:r>
              <a:rPr lang="da-DK" sz="2400" dirty="0" smtClean="0"/>
              <a:t>It can be combined with another trick: </a:t>
            </a:r>
          </a:p>
          <a:p>
            <a:pPr lvl="1"/>
            <a:r>
              <a:rPr lang="da-DK" sz="2000" dirty="0" smtClean="0"/>
              <a:t>CSS-only </a:t>
            </a:r>
            <a:r>
              <a:rPr lang="da-DK" sz="2000" dirty="0"/>
              <a:t>rotate table! </a:t>
            </a:r>
            <a:r>
              <a:rPr lang="da-DK" sz="1000" dirty="0">
                <a:hlinkClick r:id="rId2"/>
              </a:rPr>
              <a:t>http://css-tricks.com/rotated-table-column-headers</a:t>
            </a:r>
            <a:r>
              <a:rPr lang="da-DK" sz="1000" dirty="0" smtClean="0">
                <a:hlinkClick r:id="rId2"/>
              </a:rPr>
              <a:t>/</a:t>
            </a:r>
            <a:r>
              <a:rPr lang="da-DK" sz="1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28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da-DK" sz="4400" dirty="0" smtClean="0">
                <a:solidFill>
                  <a:schemeClr val="tx2"/>
                </a:solidFill>
                <a:latin typeface="+mj-lt"/>
              </a:rPr>
              <a:t>d) </a:t>
            </a:r>
            <a:r>
              <a:rPr lang="da-DK" sz="4400" dirty="0" smtClean="0"/>
              <a:t>Link to full table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Just show </a:t>
            </a:r>
            <a:r>
              <a:rPr lang="da-DK" sz="2400" b="1" dirty="0" smtClean="0"/>
              <a:t>a link to the full table</a:t>
            </a:r>
            <a:r>
              <a:rPr lang="da-DK" sz="2400" dirty="0" smtClean="0"/>
              <a:t>, on mobile phone</a:t>
            </a:r>
          </a:p>
          <a:p>
            <a:endParaRPr lang="da-DK" sz="2400" dirty="0" smtClean="0"/>
          </a:p>
          <a:p>
            <a:r>
              <a:rPr lang="da-DK" sz="2400" dirty="0" smtClean="0"/>
              <a:t>Tap/click on the link -&gt; get the full table + swipe to see it all</a:t>
            </a:r>
          </a:p>
          <a:p>
            <a:endParaRPr lang="da-DK" sz="2400" b="1" dirty="0" smtClean="0"/>
          </a:p>
          <a:p>
            <a:r>
              <a:rPr lang="da-DK" sz="2400" b="1" dirty="0" smtClean="0"/>
              <a:t>How?</a:t>
            </a:r>
            <a:r>
              <a:rPr lang="da-DK" sz="2400" dirty="0" smtClean="0"/>
              <a:t> See page 150</a:t>
            </a:r>
          </a:p>
          <a:p>
            <a:pPr lvl="1"/>
            <a:r>
              <a:rPr lang="da-DK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examples/chapter7/</a:t>
            </a:r>
            <a:r>
              <a:rPr lang="da-DK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fulltable</a:t>
            </a:r>
          </a:p>
          <a:p>
            <a:endParaRPr lang="da-DK" sz="2400" dirty="0" smtClean="0"/>
          </a:p>
        </p:txBody>
      </p:sp>
    </p:spTree>
    <p:extLst>
      <p:ext uri="{BB962C8B-B14F-4D97-AF65-F5344CB8AC3E}">
        <p14:creationId xmlns:p14="http://schemas.microsoft.com/office/powerpoint/2010/main" val="42474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Task1 - </a:t>
            </a:r>
            <a:r>
              <a:rPr lang="da-DK" i="1" dirty="0" smtClean="0">
                <a:solidFill>
                  <a:srgbClr val="FF0000"/>
                </a:solidFill>
              </a:rPr>
              <a:t>Reactive Tables for Quizzes</a:t>
            </a: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800" b="1" dirty="0" smtClean="0">
                <a:solidFill>
                  <a:srgbClr val="FF0000"/>
                </a:solidFill>
              </a:rPr>
              <a:t>Work in pairs</a:t>
            </a:r>
          </a:p>
          <a:p>
            <a:r>
              <a:rPr lang="da-DK" sz="2800" dirty="0" smtClean="0">
                <a:solidFill>
                  <a:srgbClr val="FF0000"/>
                </a:solidFill>
              </a:rPr>
              <a:t>Given a table about the quizzes that a creator is currently working on (see folder </a:t>
            </a:r>
            <a:r>
              <a:rPr lang="da-DK" sz="2800" b="1" dirty="0" smtClean="0">
                <a:solidFill>
                  <a:schemeClr val="tx2"/>
                </a:solidFill>
              </a:rPr>
              <a:t>tasks</a:t>
            </a:r>
            <a:r>
              <a:rPr lang="da-DK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da-DK" sz="2800" dirty="0" smtClean="0">
                <a:solidFill>
                  <a:srgbClr val="FF0000"/>
                </a:solidFill>
              </a:rPr>
              <a:t>Make the table ”responsive” </a:t>
            </a:r>
          </a:p>
          <a:p>
            <a:pPr lvl="1"/>
            <a:r>
              <a:rPr lang="da-DK" sz="2400" dirty="0" smtClean="0">
                <a:solidFill>
                  <a:srgbClr val="FF0000"/>
                </a:solidFill>
              </a:rPr>
              <a:t>using 2 of the methods discussed before</a:t>
            </a:r>
          </a:p>
          <a:p>
            <a:pPr lvl="1"/>
            <a:r>
              <a:rPr lang="da-DK" sz="2400" dirty="0">
                <a:solidFill>
                  <a:srgbClr val="FF0000"/>
                </a:solidFill>
              </a:rPr>
              <a:t>b</a:t>
            </a:r>
            <a:r>
              <a:rPr lang="da-DK" sz="2400" dirty="0" smtClean="0">
                <a:solidFill>
                  <a:srgbClr val="FF0000"/>
                </a:solidFill>
              </a:rPr>
              <a:t>ut first: decide which info are more important and how the table should look like when on small screens</a:t>
            </a:r>
          </a:p>
          <a:p>
            <a:r>
              <a:rPr lang="da-DK" sz="2800" dirty="0" smtClean="0">
                <a:solidFill>
                  <a:srgbClr val="FF0000"/>
                </a:solidFill>
              </a:rPr>
              <a:t>Test your solutions by resizing the browser window</a:t>
            </a:r>
          </a:p>
          <a:p>
            <a:pPr marL="457200" lvl="1" indent="0">
              <a:buNone/>
            </a:pPr>
            <a:r>
              <a:rPr lang="da-DK" sz="2400" dirty="0" smtClean="0">
                <a:solidFill>
                  <a:srgbClr val="FF0000"/>
                </a:solidFill>
              </a:rPr>
              <a:t>you should have at least 2 </a:t>
            </a:r>
            <a:r>
              <a:rPr lang="da-DK" sz="2400" i="1" dirty="0" smtClean="0">
                <a:solidFill>
                  <a:srgbClr val="FF0000"/>
                </a:solidFill>
              </a:rPr>
              <a:t>versions </a:t>
            </a:r>
            <a:r>
              <a:rPr lang="da-DK" sz="2400" dirty="0" smtClean="0">
                <a:solidFill>
                  <a:srgbClr val="FF0000"/>
                </a:solidFill>
              </a:rPr>
              <a:t>of the table: </a:t>
            </a:r>
            <a:r>
              <a:rPr lang="da-DK" sz="2400" dirty="0" smtClean="0">
                <a:solidFill>
                  <a:srgbClr val="FF0000"/>
                </a:solidFill>
              </a:rPr>
              <a:t>1 for small and 1 for large screens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992292" y="5943600"/>
            <a:ext cx="923108" cy="865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20 min.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561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Website performance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smtClean="0"/>
              <a:t>General rule: </a:t>
            </a:r>
            <a:r>
              <a:rPr lang="da-DK" sz="2000" i="1" dirty="0" smtClean="0"/>
              <a:t>”a page should load in &lt; 4 seconds”</a:t>
            </a:r>
          </a:p>
          <a:p>
            <a:r>
              <a:rPr lang="da-DK" sz="2000" b="1" dirty="0" smtClean="0"/>
              <a:t>User perception </a:t>
            </a:r>
            <a:r>
              <a:rPr lang="da-DK" sz="2000" dirty="0" smtClean="0"/>
              <a:t>of loading time: different desktop VS mobile!</a:t>
            </a:r>
          </a:p>
          <a:p>
            <a:endParaRPr lang="da-DK" sz="2000" dirty="0"/>
          </a:p>
          <a:p>
            <a:r>
              <a:rPr lang="da-DK" sz="2000" b="1" dirty="0" smtClean="0"/>
              <a:t>Client-side processing can be reduced: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 smtClean="0">
                <a:solidFill>
                  <a:schemeClr val="tx2"/>
                </a:solidFill>
              </a:rPr>
              <a:t>Use a Content Delivery Network (CDN)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sz="1600" dirty="0" smtClean="0">
                <a:solidFill>
                  <a:schemeClr val="tx2"/>
                </a:solidFill>
              </a:rPr>
              <a:t>Fewer HTTP requests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sz="1600" dirty="0" smtClean="0">
                <a:solidFill>
                  <a:schemeClr val="tx2"/>
                </a:solidFill>
              </a:rPr>
              <a:t>Smaller payload                                                         </a:t>
            </a:r>
            <a:r>
              <a:rPr lang="da-DK" sz="1600" b="1" dirty="0" smtClean="0"/>
              <a:t>these are opposites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sz="1600" dirty="0" smtClean="0">
                <a:solidFill>
                  <a:schemeClr val="tx2"/>
                </a:solidFill>
              </a:rPr>
              <a:t>Optimize client-side processing</a:t>
            </a:r>
          </a:p>
          <a:p>
            <a:pPr marL="457200" lvl="1" indent="0">
              <a:buNone/>
            </a:pPr>
            <a:r>
              <a:rPr lang="da-DK" sz="1600" dirty="0" smtClean="0">
                <a:solidFill>
                  <a:schemeClr val="tx2"/>
                </a:solidFill>
              </a:rPr>
              <a:t>        &amp; Test website peformance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650" y="6248400"/>
            <a:ext cx="79847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Website Response </a:t>
            </a:r>
            <a:r>
              <a:rPr lang="en-GB" sz="1600" b="1" dirty="0" smtClean="0"/>
              <a:t>Times:</a:t>
            </a:r>
            <a:r>
              <a:rPr lang="en-GB" sz="1600" dirty="0" smtClean="0"/>
              <a:t> article </a:t>
            </a:r>
            <a:r>
              <a:rPr lang="en-GB" sz="1600" dirty="0">
                <a:hlinkClick r:id="rId2"/>
              </a:rPr>
              <a:t>http://www.nngroup.com/articles/website-response-times</a:t>
            </a:r>
            <a:r>
              <a:rPr lang="en-GB" sz="1600" dirty="0" smtClean="0">
                <a:hlinkClick r:id="rId2"/>
              </a:rPr>
              <a:t>/</a:t>
            </a:r>
            <a:r>
              <a:rPr lang="en-GB" sz="1600" dirty="0" smtClean="0"/>
              <a:t> </a:t>
            </a:r>
          </a:p>
          <a:p>
            <a:r>
              <a:rPr lang="da-DK" sz="1600" dirty="0"/>
              <a:t>	(see image </a:t>
            </a:r>
            <a:r>
              <a:rPr lang="da-DK" sz="1600" u="sng" dirty="0" smtClean="0"/>
              <a:t>loading-time-lrg.jpg</a:t>
            </a:r>
            <a:r>
              <a:rPr lang="da-DK" sz="1600" dirty="0" smtClean="0"/>
              <a:t> )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5767306" y="2283023"/>
            <a:ext cx="3376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3"/>
              </a:rPr>
              <a:t>https://blog.kissmetrics.com/loading-time</a:t>
            </a:r>
            <a:r>
              <a:rPr lang="en-GB" sz="1400" dirty="0" smtClean="0">
                <a:hlinkClick r:id="rId3"/>
              </a:rPr>
              <a:t>/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0" y="3810000"/>
            <a:ext cx="2133600" cy="266700"/>
            <a:chOff x="3048000" y="3810000"/>
            <a:chExt cx="2133600" cy="266700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048000" y="38100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114800" y="3810000"/>
              <a:ext cx="1066800" cy="266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33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1088</Words>
  <Application>Microsoft Office PowerPoint</Application>
  <PresentationFormat>On-screen Show (4:3)</PresentationFormat>
  <Paragraphs>154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DWeb lecture 4</vt:lpstr>
      <vt:lpstr>Topics</vt:lpstr>
      <vt:lpstr>Responsive tables</vt:lpstr>
      <vt:lpstr>a) Expandable responsive tables</vt:lpstr>
      <vt:lpstr>b) Stacked tables</vt:lpstr>
      <vt:lpstr>c) Horizontal overflow</vt:lpstr>
      <vt:lpstr>d) Link to full table</vt:lpstr>
      <vt:lpstr>Task1 - Reactive Tables for Quizzes</vt:lpstr>
      <vt:lpstr>Website performance</vt:lpstr>
      <vt:lpstr>1. Content Delivery Network</vt:lpstr>
      <vt:lpstr>2. Fewer HTTP requests</vt:lpstr>
      <vt:lpstr>TASK 2 – icons in the table</vt:lpstr>
      <vt:lpstr>3. Smaller payload</vt:lpstr>
      <vt:lpstr>4. Optimize client-side processing</vt:lpstr>
      <vt:lpstr>Testing the  responsivness</vt:lpstr>
      <vt:lpstr>TASK 3 – require</vt:lpstr>
      <vt:lpstr>Next week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Andrea</cp:lastModifiedBy>
  <cp:revision>193</cp:revision>
  <dcterms:created xsi:type="dcterms:W3CDTF">2006-08-16T00:00:00Z</dcterms:created>
  <dcterms:modified xsi:type="dcterms:W3CDTF">2017-03-15T12:55:17Z</dcterms:modified>
</cp:coreProperties>
</file>